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4" r:id="rId13"/>
    <p:sldId id="644" r:id="rId14"/>
    <p:sldId id="645" r:id="rId15"/>
    <p:sldId id="646" r:id="rId16"/>
    <p:sldId id="296" r:id="rId17"/>
    <p:sldId id="647" r:id="rId18"/>
    <p:sldId id="297" r:id="rId19"/>
    <p:sldId id="298" r:id="rId20"/>
    <p:sldId id="651" r:id="rId21"/>
    <p:sldId id="299" r:id="rId22"/>
    <p:sldId id="300" r:id="rId23"/>
    <p:sldId id="652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5" r:id="rId32"/>
    <p:sldId id="316" r:id="rId33"/>
    <p:sldId id="317" r:id="rId34"/>
    <p:sldId id="671" r:id="rId35"/>
    <p:sldId id="672" r:id="rId36"/>
    <p:sldId id="673" r:id="rId37"/>
    <p:sldId id="674" r:id="rId38"/>
    <p:sldId id="318" r:id="rId39"/>
    <p:sldId id="319" r:id="rId40"/>
    <p:sldId id="320" r:id="rId41"/>
    <p:sldId id="322" r:id="rId42"/>
    <p:sldId id="323" r:id="rId43"/>
    <p:sldId id="324" r:id="rId44"/>
    <p:sldId id="325" r:id="rId45"/>
    <p:sldId id="326" r:id="rId46"/>
    <p:sldId id="327" r:id="rId47"/>
    <p:sldId id="741" r:id="rId48"/>
    <p:sldId id="665" r:id="rId49"/>
    <p:sldId id="666" r:id="rId50"/>
    <p:sldId id="653" r:id="rId51"/>
    <p:sldId id="654" r:id="rId52"/>
    <p:sldId id="655" r:id="rId53"/>
    <p:sldId id="656" r:id="rId54"/>
    <p:sldId id="742" r:id="rId55"/>
    <p:sldId id="743" r:id="rId56"/>
    <p:sldId id="744" r:id="rId57"/>
    <p:sldId id="657" r:id="rId58"/>
    <p:sldId id="658" r:id="rId59"/>
    <p:sldId id="659" r:id="rId60"/>
    <p:sldId id="660" r:id="rId61"/>
    <p:sldId id="661" r:id="rId62"/>
    <p:sldId id="662" r:id="rId63"/>
    <p:sldId id="663" r:id="rId64"/>
    <p:sldId id="632" r:id="rId65"/>
    <p:sldId id="633" r:id="rId66"/>
    <p:sldId id="337" r:id="rId67"/>
    <p:sldId id="340" r:id="rId68"/>
    <p:sldId id="631" r:id="rId69"/>
    <p:sldId id="667" r:id="rId70"/>
    <p:sldId id="669" r:id="rId71"/>
    <p:sldId id="670" r:id="rId72"/>
    <p:sldId id="675" r:id="rId73"/>
    <p:sldId id="745" r:id="rId74"/>
    <p:sldId id="677" r:id="rId75"/>
    <p:sldId id="678" r:id="rId76"/>
    <p:sldId id="679" r:id="rId77"/>
    <p:sldId id="738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65909" autoAdjust="0"/>
  </p:normalViewPr>
  <p:slideViewPr>
    <p:cSldViewPr>
      <p:cViewPr varScale="1">
        <p:scale>
          <a:sx n="51" d="100"/>
          <a:sy n="51" d="100"/>
        </p:scale>
        <p:origin x="1626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71C94B86-A31F-CD4A-9077-9A3E78E5F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4675BC9B-9604-E347-AB02-FA286CD913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4" name="Rectangle 4">
            <a:extLst>
              <a:ext uri="{FF2B5EF4-FFF2-40B4-BE49-F238E27FC236}">
                <a16:creationId xmlns:a16="http://schemas.microsoft.com/office/drawing/2014/main" id="{B6EE20E5-92AD-2A4D-9FB7-8506AFF3EE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5" name="Rectangle 5">
            <a:extLst>
              <a:ext uri="{FF2B5EF4-FFF2-40B4-BE49-F238E27FC236}">
                <a16:creationId xmlns:a16="http://schemas.microsoft.com/office/drawing/2014/main" id="{B839BBA3-6590-0347-AABC-3983AC675E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FC169763-7B54-2148-91B2-9925C07BEA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DD8F-FEEB-434B-BF57-09818A2B09D7}" type="datetimeFigureOut">
              <a:rPr lang="en-CN" smtClean="0"/>
              <a:t>11/28/2022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AC4F-DDA1-E94C-B55B-A99AB22B3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950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AC4F-DDA1-E94C-B55B-A99AB22B3970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596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AC4F-DDA1-E94C-B55B-A99AB22B3970}" type="slidenum">
              <a:rPr lang="en-CN" smtClean="0"/>
              <a:t>75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24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5322929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5486781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9812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7912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503789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8173243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1499604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609600"/>
            <a:ext cx="79248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3080026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8202244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2785766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214133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3881243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9669504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046232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5693726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5580292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A850AC-A439-004D-99B0-69333F6FE2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64DD54-96D6-FD45-91CB-FD5CB92523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5.png"/><Relationship Id="rId3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62.bin"/><Relationship Id="rId3" Type="http://schemas.openxmlformats.org/officeDocument/2006/relationships/image" Target="../media/image37.png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39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3.emf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38.emf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48.png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41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4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9.e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53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50.emf"/><Relationship Id="rId10" Type="http://schemas.openxmlformats.org/officeDocument/2006/relationships/image" Target="../media/image52.e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65.png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63.png"/><Relationship Id="rId5" Type="http://schemas.openxmlformats.org/officeDocument/2006/relationships/image" Target="../media/image57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5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oleObject" Target="../embeddings/oleObject93.bin"/><Relationship Id="rId4" Type="http://schemas.openxmlformats.org/officeDocument/2006/relationships/image" Target="../media/image6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91834D85-CF73-194A-9D9E-4DD5491D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二元关系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40B012CF-9EBA-CF46-B9B3-C2C55F068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7438" y="1714500"/>
            <a:ext cx="4648200" cy="4368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/>
              <a:t>7.1</a:t>
            </a:r>
            <a:r>
              <a:rPr lang="zh-CN" altLang="en-US" sz="2800" b="1" dirty="0"/>
              <a:t> 序偶与笛卡尔积</a:t>
            </a:r>
            <a:endParaRPr lang="en-US" altLang="zh-CN" sz="2800" b="1" u="sng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buNone/>
            </a:pPr>
            <a:r>
              <a:rPr lang="en-US" altLang="zh-CN" sz="2800" b="1" dirty="0"/>
              <a:t>7.2</a:t>
            </a:r>
            <a:r>
              <a:rPr lang="zh-CN" altLang="en-US" sz="2800" b="1" dirty="0"/>
              <a:t> 关系及表示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7.3</a:t>
            </a:r>
            <a:r>
              <a:rPr lang="zh-CN" altLang="en-US" sz="2800" b="1" dirty="0"/>
              <a:t> 关系的运算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7.4</a:t>
            </a:r>
            <a:r>
              <a:rPr lang="zh-CN" altLang="en-US" sz="2800" b="1" dirty="0"/>
              <a:t> 关系的性质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7.5</a:t>
            </a:r>
            <a:r>
              <a:rPr lang="zh-CN" altLang="en-US" sz="2800" b="1" dirty="0"/>
              <a:t> 关系的闭包</a:t>
            </a:r>
          </a:p>
          <a:p>
            <a:pPr eaLnBrk="1" hangingPunct="1">
              <a:buNone/>
            </a:pPr>
            <a:r>
              <a:rPr lang="en-US" altLang="zh-CN" sz="2800" b="1" dirty="0"/>
              <a:t>7.6</a:t>
            </a:r>
            <a:r>
              <a:rPr lang="zh-CN" altLang="en-US" sz="2800" b="1" dirty="0"/>
              <a:t> 等价关系和划分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7.7 </a:t>
            </a:r>
            <a:r>
              <a:rPr lang="zh-CN" altLang="en-US" sz="2800" b="1" dirty="0"/>
              <a:t>偏序关系 </a:t>
            </a:r>
          </a:p>
          <a:p>
            <a:pPr eaLnBrk="1" hangingPunct="1"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>
            <a:extLst>
              <a:ext uri="{FF2B5EF4-FFF2-40B4-BE49-F238E27FC236}">
                <a16:creationId xmlns:a16="http://schemas.microsoft.com/office/drawing/2014/main" id="{BF7CF8A9-4C93-2147-9CBA-E6763052C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36295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(5) R</a:t>
            </a:r>
            <a:r>
              <a:rPr lang="en-US" altLang="zh-CN" sz="2800" i="1"/>
              <a:t> </a:t>
            </a:r>
            <a:r>
              <a:rPr lang="en-US" altLang="zh-CN" sz="2800" baseline="30000"/>
              <a:t>2</a:t>
            </a:r>
            <a:r>
              <a:rPr lang="en-US" altLang="zh-CN" sz="2800"/>
              <a:t>=</a:t>
            </a:r>
            <a:r>
              <a:rPr lang="zh-CN" altLang="en-US" sz="2800"/>
              <a:t>｛</a:t>
            </a:r>
            <a:r>
              <a:rPr lang="en-US" altLang="zh-CN" sz="2800"/>
              <a:t>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〉|</a:t>
            </a:r>
            <a:r>
              <a:rPr lang="en-US" altLang="zh-CN" sz="2800" i="1"/>
              <a:t>x</a:t>
            </a:r>
            <a:r>
              <a:rPr lang="en-US" altLang="zh-CN" sz="2800"/>
              <a:t> , </a:t>
            </a:r>
            <a:r>
              <a:rPr lang="en-US" altLang="zh-CN" sz="2800" i="1"/>
              <a:t>y</a:t>
            </a:r>
            <a:r>
              <a:rPr lang="zh-CN" altLang="en-US" sz="2800"/>
              <a:t>是实数｝， </a:t>
            </a:r>
            <a:r>
              <a:rPr lang="en-US" altLang="zh-CN" sz="2800"/>
              <a:t>R</a:t>
            </a:r>
            <a:r>
              <a:rPr lang="en-US" altLang="zh-CN" sz="2800" i="1"/>
              <a:t> </a:t>
            </a:r>
            <a:r>
              <a:rPr lang="en-US" altLang="zh-CN" sz="2800" baseline="30000"/>
              <a:t>2</a:t>
            </a:r>
            <a:r>
              <a:rPr lang="zh-CN" altLang="en-US" sz="2800"/>
              <a:t>为笛卡儿平面。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显然</a:t>
            </a:r>
            <a:r>
              <a:rPr lang="en-US" altLang="zh-CN" sz="2800"/>
              <a:t>R</a:t>
            </a:r>
            <a:r>
              <a:rPr lang="en-US" altLang="zh-CN" sz="2800" i="1"/>
              <a:t> </a:t>
            </a:r>
            <a:r>
              <a:rPr lang="en-US" altLang="zh-CN" sz="2800" baseline="30000"/>
              <a:t>3</a:t>
            </a:r>
            <a:r>
              <a:rPr lang="zh-CN" altLang="en-US" sz="2800"/>
              <a:t>为三维笛卡儿空间。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显然 </a:t>
            </a:r>
            <a:r>
              <a:rPr lang="en-US" altLang="zh-CN" sz="2800" i="1"/>
              <a:t>A</a:t>
            </a:r>
            <a:r>
              <a:rPr lang="en-US" altLang="zh-CN" sz="2800"/>
              <a:t>×</a:t>
            </a:r>
            <a:r>
              <a:rPr lang="en-US" altLang="zh-CN" sz="2800" i="1"/>
              <a:t>B</a:t>
            </a:r>
            <a:r>
              <a:rPr lang="zh-CN" altLang="en-US" sz="2800"/>
              <a:t>与 </a:t>
            </a:r>
            <a:r>
              <a:rPr lang="en-US" altLang="zh-CN" sz="2800" i="1"/>
              <a:t>B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zh-CN" altLang="en-US" sz="2800"/>
              <a:t>所含元素的个数相同（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zh-CN" altLang="en-US" sz="2800"/>
              <a:t>是有限集合）， 但</a:t>
            </a:r>
            <a:r>
              <a:rPr lang="en-US" altLang="zh-CN" sz="2800" i="1"/>
              <a:t>A</a:t>
            </a:r>
            <a:r>
              <a:rPr lang="en-US" altLang="zh-CN" sz="2800"/>
              <a:t>×</a:t>
            </a:r>
            <a:r>
              <a:rPr lang="en-US" altLang="zh-CN" sz="2800" i="1"/>
              <a:t>B</a:t>
            </a:r>
            <a:r>
              <a:rPr lang="en-US" altLang="zh-CN" sz="2800"/>
              <a:t>≠</a:t>
            </a:r>
            <a:r>
              <a:rPr lang="en-US" altLang="zh-CN" sz="2800" i="1"/>
              <a:t>B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zh-CN" altLang="en-US" sz="2800"/>
              <a:t>。</a:t>
            </a:r>
            <a:endParaRPr lang="en-US" altLang="zh-CN" sz="2800"/>
          </a:p>
          <a:p>
            <a:pPr algn="just" eaLnBrk="1" hangingPunct="1">
              <a:buFontTx/>
              <a:buNone/>
            </a:pPr>
            <a:endParaRPr lang="en-US" altLang="zh-CN" sz="2800"/>
          </a:p>
          <a:p>
            <a:r>
              <a:rPr lang="en-US" altLang="zh-CN" sz="2800" i="1"/>
              <a:t>A</a:t>
            </a:r>
            <a:r>
              <a:rPr lang="en-US" altLang="zh-CN" sz="2800"/>
              <a:t>={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}, </a:t>
            </a:r>
            <a:r>
              <a:rPr lang="en-US" altLang="zh-CN" sz="2800" i="1"/>
              <a:t>B</a:t>
            </a:r>
            <a:r>
              <a:rPr lang="en-US" altLang="zh-CN" sz="2800"/>
              <a:t>=</a:t>
            </a:r>
            <a:r>
              <a:rPr lang="en-US" altLang="zh-CN" sz="2800">
                <a:sym typeface="Symbol" pitchFamily="2" charset="2"/>
              </a:rPr>
              <a:t></a:t>
            </a:r>
            <a:endParaRPr lang="zh-CN" altLang="en-US" sz="2800"/>
          </a:p>
          <a:p>
            <a:pPr>
              <a:buFontTx/>
              <a:buNone/>
            </a:pPr>
            <a:r>
              <a:rPr lang="en-US" altLang="zh-CN" sz="2800" i="1"/>
              <a:t>    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</a:t>
            </a:r>
            <a:r>
              <a:rPr lang="en-US" altLang="zh-CN" sz="2800">
                <a:sym typeface="Symbol" pitchFamily="2" charset="2"/>
              </a:rPr>
              <a:t></a:t>
            </a:r>
            <a:r>
              <a:rPr lang="en-US" altLang="zh-CN" sz="2800" i="1"/>
              <a:t>A </a:t>
            </a:r>
            <a:r>
              <a:rPr lang="en-US" altLang="zh-CN" sz="2800"/>
              <a:t>= {&lt;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,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&gt;, &lt;{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},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&gt;}</a:t>
            </a:r>
            <a:endParaRPr lang="zh-CN" altLang="en-US" sz="2800"/>
          </a:p>
          <a:p>
            <a:pPr>
              <a:buFontTx/>
              <a:buNone/>
            </a:pPr>
            <a:r>
              <a:rPr lang="en-US" altLang="zh-CN" sz="2800" i="1"/>
              <a:t>    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</a:t>
            </a:r>
            <a:r>
              <a:rPr lang="en-US" altLang="zh-CN" sz="2800">
                <a:sym typeface="Symbol" pitchFamily="2" charset="2"/>
              </a:rPr>
              <a:t></a:t>
            </a:r>
            <a:r>
              <a:rPr lang="en-US" altLang="zh-CN" sz="2800" i="1"/>
              <a:t>B </a:t>
            </a:r>
            <a:r>
              <a:rPr lang="en-US" altLang="zh-CN" sz="2800"/>
              <a:t>= 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 </a:t>
            </a:r>
          </a:p>
          <a:p>
            <a:r>
              <a:rPr lang="zh-CN" altLang="en-US" sz="2800"/>
              <a:t>设 </a:t>
            </a:r>
            <a:r>
              <a:rPr lang="en-US" altLang="zh-CN" sz="2800" i="1"/>
              <a:t>A</a:t>
            </a:r>
            <a:r>
              <a:rPr lang="en-US" altLang="zh-CN" sz="2800"/>
              <a:t> = {1</a:t>
            </a:r>
            <a:r>
              <a:rPr lang="zh-CN" altLang="en-US" sz="2800"/>
              <a:t>，</a:t>
            </a:r>
            <a:r>
              <a:rPr lang="en-US" altLang="zh-CN" sz="2800"/>
              <a:t>2}, </a:t>
            </a:r>
            <a:r>
              <a:rPr lang="zh-CN" altLang="en-US" sz="2800"/>
              <a:t>求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 ×</a:t>
            </a:r>
            <a:r>
              <a:rPr lang="en-US" altLang="zh-CN" sz="2800" i="1"/>
              <a:t>A </a:t>
            </a:r>
            <a:r>
              <a:rPr lang="zh-CN" altLang="en-US" sz="2800"/>
              <a:t>？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</a:t>
            </a:r>
          </a:p>
          <a:p>
            <a:pPr algn="just"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>
            <a:extLst>
              <a:ext uri="{FF2B5EF4-FFF2-40B4-BE49-F238E27FC236}">
                <a16:creationId xmlns:a16="http://schemas.microsoft.com/office/drawing/2014/main" id="{2E70C4D8-646D-9046-982D-D5276DC88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926388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990033"/>
                </a:solidFill>
              </a:rPr>
              <a:t>定理</a:t>
            </a:r>
            <a:r>
              <a:rPr lang="en-US" altLang="zh-CN" sz="2800" dirty="0">
                <a:solidFill>
                  <a:srgbClr val="990033"/>
                </a:solidFill>
              </a:rPr>
              <a:t>7.1</a:t>
            </a: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zh-CN" altLang="en-US" sz="2800" dirty="0"/>
              <a:t>是有穷集合， 则有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</a:t>
            </a:r>
            <a:r>
              <a:rPr lang="en-US" altLang="zh-CN" sz="2800" dirty="0"/>
              <a:t>|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|=|</a:t>
            </a:r>
            <a:r>
              <a:rPr lang="en-US" altLang="zh-CN" sz="2800" i="1" dirty="0"/>
              <a:t>A</a:t>
            </a:r>
            <a:r>
              <a:rPr lang="en-US" altLang="zh-CN" sz="2800" dirty="0"/>
              <a:t>|·|</a:t>
            </a:r>
            <a:r>
              <a:rPr lang="en-US" altLang="zh-CN" sz="2800" i="1" dirty="0"/>
              <a:t>B</a:t>
            </a:r>
            <a:r>
              <a:rPr lang="en-US" altLang="zh-CN" sz="2800" dirty="0"/>
              <a:t>|  (·</a:t>
            </a:r>
            <a:r>
              <a:rPr lang="zh-CN" altLang="en-US" sz="2800" dirty="0"/>
              <a:t>为数乘运算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该定理由排列组合的知识不难证明。</a:t>
            </a:r>
            <a:endParaRPr lang="zh-CN" altLang="en-US" sz="2800" dirty="0">
              <a:solidFill>
                <a:srgbClr val="990033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990033"/>
                </a:solidFill>
              </a:rPr>
              <a:t>定理</a:t>
            </a:r>
            <a:r>
              <a:rPr lang="en-US" altLang="zh-CN" sz="2800" dirty="0">
                <a:solidFill>
                  <a:srgbClr val="990033"/>
                </a:solidFill>
              </a:rPr>
              <a:t>7.2</a:t>
            </a:r>
            <a:r>
              <a:rPr lang="en-US" altLang="zh-CN" sz="2800" dirty="0"/>
              <a:t> </a:t>
            </a:r>
            <a:r>
              <a:rPr lang="zh-CN" altLang="en-US" sz="2800" dirty="0"/>
              <a:t>对任意有限集合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， 有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</a:t>
            </a:r>
            <a:r>
              <a:rPr lang="en-US" altLang="zh-CN" sz="2800" dirty="0"/>
              <a:t>|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|</a:t>
            </a:r>
            <a:r>
              <a:rPr lang="zh-CN" altLang="en-US" sz="2800" dirty="0"/>
              <a:t>＝</a:t>
            </a:r>
            <a:r>
              <a:rPr lang="en-US" altLang="zh-CN" sz="2800" dirty="0"/>
              <a:t>|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|· … ·|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|  (·</a:t>
            </a:r>
            <a:r>
              <a:rPr lang="zh-CN" altLang="en-US" sz="2800" dirty="0"/>
              <a:t>为数乘运算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    </a:t>
            </a:r>
            <a:r>
              <a:rPr lang="zh-CN" altLang="en-US" sz="2800" dirty="0"/>
              <a:t>这是十分直观的， 可用归纳法证明之。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</a:t>
            </a: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>
            <a:extLst>
              <a:ext uri="{FF2B5EF4-FFF2-40B4-BE49-F238E27FC236}">
                <a16:creationId xmlns:a16="http://schemas.microsoft.com/office/drawing/2014/main" id="{25A0CEEE-DEF6-4846-A40F-B0260F582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457200"/>
            <a:ext cx="8280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990033"/>
                </a:solidFill>
              </a:rPr>
              <a:t>定理</a:t>
            </a:r>
            <a:r>
              <a:rPr lang="en-US" altLang="zh-CN" sz="2800" dirty="0">
                <a:solidFill>
                  <a:srgbClr val="990033"/>
                </a:solidFill>
              </a:rPr>
              <a:t>7.4</a:t>
            </a:r>
            <a:r>
              <a:rPr lang="en-US" altLang="zh-CN" sz="2800" dirty="0"/>
              <a:t>(</a:t>
            </a:r>
            <a:r>
              <a:rPr lang="zh-CN" altLang="en-US" sz="2800" dirty="0"/>
              <a:t>笛卡儿积与     运算的性质</a:t>
            </a:r>
            <a:r>
              <a:rPr lang="en-US" altLang="zh-CN" sz="2800" dirty="0"/>
              <a:t>1)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对任意的集合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i="1" dirty="0"/>
              <a:t>C</a:t>
            </a:r>
            <a:r>
              <a:rPr lang="zh-CN" altLang="en-US" sz="2800" dirty="0"/>
              <a:t>， 若</a:t>
            </a:r>
            <a:r>
              <a:rPr lang="en-US" altLang="zh-CN" sz="2800" i="1" dirty="0"/>
              <a:t>C</a:t>
            </a:r>
            <a:r>
              <a:rPr lang="en-US" altLang="zh-CN" sz="2800" dirty="0"/>
              <a:t>≠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zh-CN" altLang="en-US" sz="2800" dirty="0"/>
              <a:t>， 则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A   B</a:t>
            </a:r>
            <a:r>
              <a:rPr lang="en-US" altLang="zh-CN" sz="2800" dirty="0"/>
              <a:t>)     (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C     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en-US" altLang="zh-CN" sz="2800" dirty="0"/>
              <a:t>)     (</a:t>
            </a:r>
            <a:r>
              <a:rPr lang="en-US" altLang="zh-CN" sz="2800" i="1" dirty="0"/>
              <a:t>C</a:t>
            </a:r>
            <a:r>
              <a:rPr lang="en-US" altLang="zh-CN" sz="2800" dirty="0"/>
              <a:t>×</a:t>
            </a:r>
            <a:r>
              <a:rPr lang="en-US" altLang="zh-CN" sz="2800" i="1" dirty="0"/>
              <a:t>A    C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该定理中的条件</a:t>
            </a:r>
            <a:r>
              <a:rPr lang="en-US" altLang="zh-CN" sz="2800" i="1" dirty="0"/>
              <a:t>C</a:t>
            </a:r>
            <a:r>
              <a:rPr lang="en-US" altLang="zh-CN" sz="2800" dirty="0"/>
              <a:t>≠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zh-CN" altLang="en-US" sz="2800" dirty="0"/>
              <a:t>是必须的，否则不能由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C    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zh-CN" altLang="en-US" sz="2800" dirty="0"/>
              <a:t>或</a:t>
            </a:r>
            <a:r>
              <a:rPr lang="en-US" altLang="zh-CN" sz="2800" i="1" dirty="0"/>
              <a:t>C</a:t>
            </a:r>
            <a:r>
              <a:rPr lang="en-US" altLang="zh-CN" sz="2800" dirty="0"/>
              <a:t>×</a:t>
            </a:r>
            <a:r>
              <a:rPr lang="en-US" altLang="zh-CN" sz="2800" i="1" dirty="0"/>
              <a:t>A     C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zh-CN" altLang="en-US" sz="2800" dirty="0"/>
              <a:t>推出</a:t>
            </a:r>
            <a:r>
              <a:rPr lang="en-US" altLang="zh-CN" sz="2800" i="1" dirty="0"/>
              <a:t>A  B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800000"/>
                </a:solidFill>
              </a:rPr>
              <a:t>定理</a:t>
            </a:r>
            <a:r>
              <a:rPr lang="en-US" altLang="zh-CN" sz="2800" dirty="0">
                <a:solidFill>
                  <a:srgbClr val="800000"/>
                </a:solidFill>
              </a:rPr>
              <a:t>7.5   </a:t>
            </a:r>
            <a:r>
              <a:rPr lang="en-US" altLang="zh-CN" sz="2800" dirty="0"/>
              <a:t>(</a:t>
            </a:r>
            <a:r>
              <a:rPr lang="zh-CN" altLang="en-US" sz="2800" dirty="0"/>
              <a:t>笛卡儿积与    运算的性质</a:t>
            </a:r>
            <a:r>
              <a:rPr lang="en-US" altLang="zh-CN" sz="2800" dirty="0"/>
              <a:t>2)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对任意的集合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zh-CN" altLang="en-US" sz="2800" dirty="0"/>
              <a:t>和</a:t>
            </a:r>
            <a:r>
              <a:rPr lang="en-US" altLang="zh-CN" sz="2800" i="1" dirty="0"/>
              <a:t>D</a:t>
            </a:r>
            <a:r>
              <a:rPr lang="zh-CN" altLang="en-US" sz="2800" dirty="0"/>
              <a:t>，有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A    C</a:t>
            </a:r>
            <a:r>
              <a:rPr lang="en-US" altLang="zh-CN" sz="2800" dirty="0"/>
              <a:t>∧</a:t>
            </a:r>
            <a:r>
              <a:rPr lang="en-US" altLang="zh-CN" sz="2800" i="1" dirty="0"/>
              <a:t>B   D</a:t>
            </a:r>
            <a:r>
              <a:rPr lang="en-US" altLang="zh-CN" sz="2800" dirty="0"/>
              <a:t>)  </a:t>
            </a:r>
            <a:r>
              <a:rPr lang="en-US" altLang="zh-CN" sz="2800" dirty="0">
                <a:sym typeface="Symbol" pitchFamily="2" charset="2"/>
              </a:rPr>
              <a:t></a:t>
            </a:r>
            <a:r>
              <a:rPr lang="zh-CN" altLang="en-US" sz="2800" dirty="0"/>
              <a:t>  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    C</a:t>
            </a:r>
            <a:r>
              <a:rPr lang="en-US" altLang="zh-CN" sz="2800" dirty="0"/>
              <a:t>×</a:t>
            </a:r>
            <a:r>
              <a:rPr lang="en-US" altLang="zh-CN" sz="2800" i="1" dirty="0"/>
              <a:t>D</a:t>
            </a:r>
            <a:r>
              <a:rPr lang="en-US" altLang="zh-CN" sz="2800" dirty="0"/>
              <a:t>)     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思考：</a:t>
            </a:r>
            <a:r>
              <a:rPr lang="zh-CN" altLang="en-US" sz="2800" dirty="0"/>
              <a:t>定理</a:t>
            </a:r>
            <a:r>
              <a:rPr lang="en-US" altLang="zh-CN" sz="2800" dirty="0"/>
              <a:t>7.5</a:t>
            </a:r>
            <a:r>
              <a:rPr lang="zh-CN" altLang="en-US" sz="2800" dirty="0"/>
              <a:t>的逆命题是否成立？如果成立给出证明，如果不成立请给出反例，在什么条件下成立？</a:t>
            </a:r>
            <a:endParaRPr lang="en-US" altLang="zh-CN" sz="2800" dirty="0"/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AB01C237-0ED0-3640-A341-B4E60E519733}"/>
              </a:ext>
            </a:extLst>
          </p:cNvPr>
          <p:cNvGraphicFramePr>
            <a:graphicFrameLocks/>
          </p:cNvGraphicFramePr>
          <p:nvPr/>
        </p:nvGraphicFramePr>
        <p:xfrm>
          <a:off x="3357563" y="6429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05200" imgH="3505200" progId="Equation.DSMT4">
                  <p:embed/>
                </p:oleObj>
              </mc:Choice>
              <mc:Fallback>
                <p:oleObj r:id="rId2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6429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">
            <a:extLst>
              <a:ext uri="{FF2B5EF4-FFF2-40B4-BE49-F238E27FC236}">
                <a16:creationId xmlns:a16="http://schemas.microsoft.com/office/drawing/2014/main" id="{464E4239-8179-A74F-85EF-15ADC77B372A}"/>
              </a:ext>
            </a:extLst>
          </p:cNvPr>
          <p:cNvGraphicFramePr>
            <a:graphicFrameLocks/>
          </p:cNvGraphicFramePr>
          <p:nvPr/>
        </p:nvGraphicFramePr>
        <p:xfrm>
          <a:off x="1571625" y="19589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9589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">
            <a:extLst>
              <a:ext uri="{FF2B5EF4-FFF2-40B4-BE49-F238E27FC236}">
                <a16:creationId xmlns:a16="http://schemas.microsoft.com/office/drawing/2014/main" id="{88F7A442-3DAD-3343-93A7-53598A25EC8D}"/>
              </a:ext>
            </a:extLst>
          </p:cNvPr>
          <p:cNvGraphicFramePr>
            <a:graphicFrameLocks/>
          </p:cNvGraphicFramePr>
          <p:nvPr/>
        </p:nvGraphicFramePr>
        <p:xfrm>
          <a:off x="3644900" y="19685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05200" imgH="3505200" progId="Equation.DSMT4">
                  <p:embed/>
                </p:oleObj>
              </mc:Choice>
              <mc:Fallback>
                <p:oleObj r:id="rId5" imgW="3505200" imgH="35052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9685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1">
            <a:extLst>
              <a:ext uri="{FF2B5EF4-FFF2-40B4-BE49-F238E27FC236}">
                <a16:creationId xmlns:a16="http://schemas.microsoft.com/office/drawing/2014/main" id="{FC48A34D-F4DE-CB4F-9D16-5148BFFF671B}"/>
              </a:ext>
            </a:extLst>
          </p:cNvPr>
          <p:cNvGraphicFramePr>
            <a:graphicFrameLocks/>
          </p:cNvGraphicFramePr>
          <p:nvPr/>
        </p:nvGraphicFramePr>
        <p:xfrm>
          <a:off x="6310313" y="19589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19589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2">
            <a:extLst>
              <a:ext uri="{FF2B5EF4-FFF2-40B4-BE49-F238E27FC236}">
                <a16:creationId xmlns:a16="http://schemas.microsoft.com/office/drawing/2014/main" id="{844CDC7B-64A5-8948-BD27-216DE2A8E967}"/>
              </a:ext>
            </a:extLst>
          </p:cNvPr>
          <p:cNvGraphicFramePr>
            <a:graphicFrameLocks/>
          </p:cNvGraphicFramePr>
          <p:nvPr/>
        </p:nvGraphicFramePr>
        <p:xfrm>
          <a:off x="1447800" y="31607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607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3">
            <a:extLst>
              <a:ext uri="{FF2B5EF4-FFF2-40B4-BE49-F238E27FC236}">
                <a16:creationId xmlns:a16="http://schemas.microsoft.com/office/drawing/2014/main" id="{2FA1045B-4AF9-774C-8072-D38BD9A61B64}"/>
              </a:ext>
            </a:extLst>
          </p:cNvPr>
          <p:cNvGraphicFramePr>
            <a:graphicFrameLocks/>
          </p:cNvGraphicFramePr>
          <p:nvPr/>
        </p:nvGraphicFramePr>
        <p:xfrm>
          <a:off x="3779838" y="315118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05200" imgH="3505200" progId="Equation.DSMT4">
                  <p:embed/>
                </p:oleObj>
              </mc:Choice>
              <mc:Fallback>
                <p:oleObj r:id="rId8" imgW="3505200" imgH="35052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15118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4">
            <a:extLst>
              <a:ext uri="{FF2B5EF4-FFF2-40B4-BE49-F238E27FC236}">
                <a16:creationId xmlns:a16="http://schemas.microsoft.com/office/drawing/2014/main" id="{9B21181A-5687-064F-B716-202480C47AD8}"/>
              </a:ext>
            </a:extLst>
          </p:cNvPr>
          <p:cNvGraphicFramePr>
            <a:graphicFrameLocks/>
          </p:cNvGraphicFramePr>
          <p:nvPr/>
        </p:nvGraphicFramePr>
        <p:xfrm>
          <a:off x="2143125" y="1963738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686300" imgH="3505200" progId="Equation.DSMT4">
                  <p:embed/>
                </p:oleObj>
              </mc:Choice>
              <mc:Fallback>
                <p:oleObj r:id="rId9" imgW="4686300" imgH="35052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963738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5">
            <a:extLst>
              <a:ext uri="{FF2B5EF4-FFF2-40B4-BE49-F238E27FC236}">
                <a16:creationId xmlns:a16="http://schemas.microsoft.com/office/drawing/2014/main" id="{FD9A5A4C-466D-7847-9C99-A27B6EBBC790}"/>
              </a:ext>
            </a:extLst>
          </p:cNvPr>
          <p:cNvGraphicFramePr>
            <a:graphicFrameLocks/>
          </p:cNvGraphicFramePr>
          <p:nvPr/>
        </p:nvGraphicFramePr>
        <p:xfrm>
          <a:off x="4932363" y="19875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686300" imgH="3505200" progId="Equation.DSMT4">
                  <p:embed/>
                </p:oleObj>
              </mc:Choice>
              <mc:Fallback>
                <p:oleObj r:id="rId11" imgW="4686300" imgH="350520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75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8">
            <a:extLst>
              <a:ext uri="{FF2B5EF4-FFF2-40B4-BE49-F238E27FC236}">
                <a16:creationId xmlns:a16="http://schemas.microsoft.com/office/drawing/2014/main" id="{07541C3D-5278-0243-83F1-396309550C69}"/>
              </a:ext>
            </a:extLst>
          </p:cNvPr>
          <p:cNvGraphicFramePr>
            <a:graphicFrameLocks/>
          </p:cNvGraphicFramePr>
          <p:nvPr/>
        </p:nvGraphicFramePr>
        <p:xfrm>
          <a:off x="1643063" y="5053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505200" imgH="3505200" progId="Equation.DSMT4">
                  <p:embed/>
                </p:oleObj>
              </mc:Choice>
              <mc:Fallback>
                <p:oleObj r:id="rId12" imgW="3505200" imgH="3505200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053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9">
            <a:extLst>
              <a:ext uri="{FF2B5EF4-FFF2-40B4-BE49-F238E27FC236}">
                <a16:creationId xmlns:a16="http://schemas.microsoft.com/office/drawing/2014/main" id="{BD21C45D-7A28-9049-A29E-930C8DE7B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062611"/>
              </p:ext>
            </p:extLst>
          </p:nvPr>
        </p:nvGraphicFramePr>
        <p:xfrm>
          <a:off x="4987280" y="5053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505200" imgH="3505200" progId="Equation.DSMT4">
                  <p:embed/>
                </p:oleObj>
              </mc:Choice>
              <mc:Fallback>
                <p:oleObj r:id="rId13" imgW="3505200" imgH="35052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280" y="5053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0">
            <a:extLst>
              <a:ext uri="{FF2B5EF4-FFF2-40B4-BE49-F238E27FC236}">
                <a16:creationId xmlns:a16="http://schemas.microsoft.com/office/drawing/2014/main" id="{519B1D33-D392-224B-8370-9906CAD0C472}"/>
              </a:ext>
            </a:extLst>
          </p:cNvPr>
          <p:cNvGraphicFramePr>
            <a:graphicFrameLocks/>
          </p:cNvGraphicFramePr>
          <p:nvPr/>
        </p:nvGraphicFramePr>
        <p:xfrm>
          <a:off x="5867400" y="31607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505200" imgH="3505200" progId="Equation.DSMT4">
                  <p:embed/>
                </p:oleObj>
              </mc:Choice>
              <mc:Fallback>
                <p:oleObj r:id="rId14" imgW="3505200" imgH="3505200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607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1">
            <a:extLst>
              <a:ext uri="{FF2B5EF4-FFF2-40B4-BE49-F238E27FC236}">
                <a16:creationId xmlns:a16="http://schemas.microsoft.com/office/drawing/2014/main" id="{CB17EA85-318D-AF40-89C3-EBF85639A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726863"/>
              </p:ext>
            </p:extLst>
          </p:nvPr>
        </p:nvGraphicFramePr>
        <p:xfrm>
          <a:off x="2683024" y="5053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505200" imgH="3505200" progId="Equation.DSMT4">
                  <p:embed/>
                </p:oleObj>
              </mc:Choice>
              <mc:Fallback>
                <p:oleObj r:id="rId15" imgW="3505200" imgH="3505200" progId="Equation.DSMT4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024" y="5053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23">
            <a:extLst>
              <a:ext uri="{FF2B5EF4-FFF2-40B4-BE49-F238E27FC236}">
                <a16:creationId xmlns:a16="http://schemas.microsoft.com/office/drawing/2014/main" id="{55D283CC-89DB-9048-BBAC-D2928A82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5" name="Object 24">
            <a:extLst>
              <a:ext uri="{FF2B5EF4-FFF2-40B4-BE49-F238E27FC236}">
                <a16:creationId xmlns:a16="http://schemas.microsoft.com/office/drawing/2014/main" id="{BF47928C-BCFF-0B45-90EB-995F2E758E19}"/>
              </a:ext>
            </a:extLst>
          </p:cNvPr>
          <p:cNvGraphicFramePr>
            <a:graphicFrameLocks/>
          </p:cNvGraphicFramePr>
          <p:nvPr/>
        </p:nvGraphicFramePr>
        <p:xfrm>
          <a:off x="3552825" y="37671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505200" imgH="3505200" progId="Equation.DSMT4">
                  <p:embed/>
                </p:oleObj>
              </mc:Choice>
              <mc:Fallback>
                <p:oleObj r:id="rId16" imgW="3505200" imgH="3505200" progId="Equation.DSMT4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37671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CFE96E-55D5-D241-BC08-14F501935223}"/>
                  </a:ext>
                </a:extLst>
              </p:cNvPr>
              <p:cNvSpPr txBox="1"/>
              <p:nvPr/>
            </p:nvSpPr>
            <p:spPr>
              <a:xfrm>
                <a:off x="6666485" y="4974580"/>
                <a:ext cx="2160884" cy="4616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,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而</a:t>
                </a:r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≠∅?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CFE96E-55D5-D241-BC08-14F501935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485" y="4974580"/>
                <a:ext cx="2160884" cy="461665"/>
              </a:xfrm>
              <a:prstGeom prst="rect">
                <a:avLst/>
              </a:prstGeom>
              <a:blipFill>
                <a:blip r:embed="rId18"/>
                <a:stretch>
                  <a:fillRect l="-8140" t="-12821" b="-23077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372" name="Object 4">
            <a:extLst>
              <a:ext uri="{FF2B5EF4-FFF2-40B4-BE49-F238E27FC236}">
                <a16:creationId xmlns:a16="http://schemas.microsoft.com/office/drawing/2014/main" id="{AEEEB085-8EDC-384A-A2F4-5A9F2818B62E}"/>
              </a:ext>
            </a:extLst>
          </p:cNvPr>
          <p:cNvGraphicFramePr>
            <a:graphicFrameLocks/>
          </p:cNvGraphicFramePr>
          <p:nvPr/>
        </p:nvGraphicFramePr>
        <p:xfrm>
          <a:off x="225425" y="787400"/>
          <a:ext cx="12017375" cy="574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46800" imgH="2921000" progId="Word.Document.8">
                  <p:embed/>
                </p:oleObj>
              </mc:Choice>
              <mc:Fallback>
                <p:oleObj r:id="rId2" imgW="6146800" imgH="2921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787400"/>
                        <a:ext cx="12017375" cy="574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7396" name="Object 4">
            <a:extLst>
              <a:ext uri="{FF2B5EF4-FFF2-40B4-BE49-F238E27FC236}">
                <a16:creationId xmlns:a16="http://schemas.microsoft.com/office/drawing/2014/main" id="{3D92531B-7266-F54C-AEA0-78249DFFC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4247"/>
              </p:ext>
            </p:extLst>
          </p:nvPr>
        </p:nvGraphicFramePr>
        <p:xfrm>
          <a:off x="1259632" y="1052736"/>
          <a:ext cx="12687300" cy="847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70600" imgH="4038600" progId="Word.Document.8">
                  <p:embed/>
                </p:oleObj>
              </mc:Choice>
              <mc:Fallback>
                <p:oleObj r:id="rId2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052736"/>
                        <a:ext cx="12687300" cy="847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420" name="Object 4">
            <a:extLst>
              <a:ext uri="{FF2B5EF4-FFF2-40B4-BE49-F238E27FC236}">
                <a16:creationId xmlns:a16="http://schemas.microsoft.com/office/drawing/2014/main" id="{51BD710E-BE7F-494A-9D86-D8DB68723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514165"/>
              </p:ext>
            </p:extLst>
          </p:nvPr>
        </p:nvGraphicFramePr>
        <p:xfrm>
          <a:off x="104775" y="980728"/>
          <a:ext cx="13030200" cy="87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57900" imgH="4038600" progId="Word.Document.8">
                  <p:embed/>
                </p:oleObj>
              </mc:Choice>
              <mc:Fallback>
                <p:oleObj r:id="rId2" imgW="60579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980728"/>
                        <a:ext cx="13030200" cy="871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250E81-32AD-5D42-A13F-75A1FA2EB996}"/>
              </a:ext>
            </a:extLst>
          </p:cNvPr>
          <p:cNvSpPr txBox="1"/>
          <p:nvPr/>
        </p:nvSpPr>
        <p:spPr>
          <a:xfrm>
            <a:off x="5868144" y="4509120"/>
            <a:ext cx="208823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经常关注空集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5B0B5CE-BDE1-2549-A8DA-2424E0B67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7.2    </a:t>
            </a:r>
            <a:r>
              <a:rPr lang="zh-CN" altLang="en-US" dirty="0"/>
              <a:t>关 系 及 表 示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09C907A-30E2-9648-9E83-1658A7978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6975"/>
            <a:ext cx="8712200" cy="48958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关系是客观世界存在的普遍现象，它描述了事物之间存在的某种联系。例如，人类集合中的父子、 兄弟、同学、同乡等，两个实数间的大于、小于、 等于关系，集合中二直线的平行、垂直等等，集合间的包含，元素与集合的属于</a:t>
            </a:r>
            <a:r>
              <a:rPr lang="en-US" altLang="zh-CN" sz="2800"/>
              <a:t>……</a:t>
            </a:r>
            <a:r>
              <a:rPr lang="zh-CN" altLang="en-US" sz="2800"/>
              <a:t>都是关系在各个领域中的具体表现。表述两个个体之间的关系，称为二元关系；表示三个以上个体之间的关系，称为多元关系。 我们主要讨论</a:t>
            </a:r>
            <a:r>
              <a:rPr lang="zh-CN" altLang="en-US" sz="2800" b="1">
                <a:solidFill>
                  <a:srgbClr val="990033"/>
                </a:solidFill>
              </a:rPr>
              <a:t>二元关系</a:t>
            </a:r>
            <a:r>
              <a:rPr lang="zh-CN" altLang="en-US" sz="2800"/>
              <a:t>。 </a:t>
            </a: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65534678-7FE7-264A-A1AE-E2304253FFF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90575"/>
            <a:ext cx="12220575" cy="8174038"/>
            <a:chOff x="384" y="1233"/>
            <a:chExt cx="7698" cy="4505"/>
          </a:xfrm>
        </p:grpSpPr>
        <p:graphicFrame>
          <p:nvGraphicFramePr>
            <p:cNvPr id="20482" name="Object 4">
              <a:extLst>
                <a:ext uri="{FF2B5EF4-FFF2-40B4-BE49-F238E27FC236}">
                  <a16:creationId xmlns:a16="http://schemas.microsoft.com/office/drawing/2014/main" id="{D9F88C3E-E469-9E44-9801-1123D2A611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1233"/>
            <a:ext cx="7698" cy="4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057900" imgH="4025900" progId="Word.Document.8">
                    <p:embed/>
                  </p:oleObj>
                </mc:Choice>
                <mc:Fallback>
                  <p:oleObj r:id="rId2" imgW="6057900" imgH="402590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33"/>
                          <a:ext cx="7698" cy="4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484" name="Picture 10" descr="特殊符号">
              <a:extLst>
                <a:ext uri="{FF2B5EF4-FFF2-40B4-BE49-F238E27FC236}">
                  <a16:creationId xmlns:a16="http://schemas.microsoft.com/office/drawing/2014/main" id="{45E6782B-C114-C844-891A-FBA36842C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" y="2569"/>
              <a:ext cx="181" cy="2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特殊符号">
            <a:extLst>
              <a:ext uri="{FF2B5EF4-FFF2-40B4-BE49-F238E27FC236}">
                <a16:creationId xmlns:a16="http://schemas.microsoft.com/office/drawing/2014/main" id="{4E7E6549-5BC7-784D-9BCE-64332FE2D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1128"/>
            <a:ext cx="287338" cy="38284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5" name="Rectangle 3">
                <a:extLst>
                  <a:ext uri="{FF2B5EF4-FFF2-40B4-BE49-F238E27FC236}">
                    <a16:creationId xmlns:a16="http://schemas.microsoft.com/office/drawing/2014/main" id="{0D6234D0-32B7-D24B-9826-F03844EC800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0825" y="333375"/>
                <a:ext cx="8497888" cy="5715000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我们常用符号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表示关系，如个体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与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之间存在关系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，则记作</a:t>
                </a:r>
                <a:r>
                  <a:rPr lang="en-US" altLang="zh-CN" sz="2800" i="1" dirty="0" err="1"/>
                  <a:t>aRb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&lt;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&gt;∈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否则</a:t>
                </a:r>
                <a:r>
                  <a:rPr lang="en-US" altLang="zh-CN" sz="2800" i="1" dirty="0"/>
                  <a:t>a R b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&lt;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&gt;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。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只是关系的一种表示符号，至于是什么关系，需要时需附注。</a:t>
                </a:r>
                <a:endParaRPr lang="en-US" altLang="zh-CN" sz="2800" dirty="0"/>
              </a:p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同时关系并不限于同一类事物之间，也存在于不同物体之间。如旅客住店，张、王、李、赵四人，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号房间，张住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号，李住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号，王住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号，赵住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号。若分别以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b,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/>
                  <a:t>c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d</a:t>
                </a:r>
                <a:r>
                  <a:rPr lang="zh-CN" altLang="en-US" sz="2800" dirty="0"/>
                  <a:t>表示四人，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表示住宿关系，则有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={&lt;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1&gt;, &lt;</a:t>
                </a:r>
                <a:r>
                  <a:rPr lang="en-US" altLang="zh-CN" sz="2800" i="1" dirty="0"/>
                  <a:t>c</a:t>
                </a:r>
                <a:r>
                  <a:rPr lang="en-US" altLang="zh-CN" sz="2800" dirty="0"/>
                  <a:t>, 1&gt;, &lt;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, 2&gt;, &lt;</a:t>
                </a:r>
                <a:r>
                  <a:rPr lang="en-US" altLang="zh-CN" sz="2800" i="1" dirty="0"/>
                  <a:t>d</a:t>
                </a:r>
                <a:r>
                  <a:rPr lang="en-US" altLang="zh-CN" sz="2800" dirty="0"/>
                  <a:t>, 3&gt;}</a:t>
                </a:r>
                <a:r>
                  <a:rPr lang="zh-CN" altLang="en-US" sz="2800" dirty="0"/>
                  <a:t>。因此我们看到住宿关系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是序偶的集合。 </a:t>
                </a:r>
              </a:p>
            </p:txBody>
          </p:sp>
        </mc:Choice>
        <mc:Fallback xmlns="">
          <p:sp>
            <p:nvSpPr>
              <p:cNvPr id="21505" name="Rectangle 3">
                <a:extLst>
                  <a:ext uri="{FF2B5EF4-FFF2-40B4-BE49-F238E27FC236}">
                    <a16:creationId xmlns:a16="http://schemas.microsoft.com/office/drawing/2014/main" id="{0D6234D0-32B7-D24B-9826-F03844EC8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333375"/>
                <a:ext cx="8497888" cy="5715000"/>
              </a:xfrm>
              <a:blipFill>
                <a:blip r:embed="rId3"/>
                <a:stretch>
                  <a:fillRect t="-443" r="-4030" b="-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06" name="Object 6">
            <a:extLst>
              <a:ext uri="{FF2B5EF4-FFF2-40B4-BE49-F238E27FC236}">
                <a16:creationId xmlns:a16="http://schemas.microsoft.com/office/drawing/2014/main" id="{450A5C6B-1AF3-664D-ACF7-66D4A7A07DBB}"/>
              </a:ext>
            </a:extLst>
          </p:cNvPr>
          <p:cNvGraphicFramePr>
            <a:graphicFrameLocks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8900" imgH="4102100" progId="Equation.DSMT4">
                  <p:embed/>
                </p:oleObj>
              </mc:Choice>
              <mc:Fallback>
                <p:oleObj r:id="rId4" imgW="2628900" imgH="41021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>
            <a:extLst>
              <a:ext uri="{FF2B5EF4-FFF2-40B4-BE49-F238E27FC236}">
                <a16:creationId xmlns:a16="http://schemas.microsoft.com/office/drawing/2014/main" id="{6A2DE930-403F-2A46-8375-797F4F8EF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7832" y="1045536"/>
            <a:ext cx="1428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>
            <a:extLst>
              <a:ext uri="{FF2B5EF4-FFF2-40B4-BE49-F238E27FC236}">
                <a16:creationId xmlns:a16="http://schemas.microsoft.com/office/drawing/2014/main" id="{D134FDCB-0A92-CC44-9378-65963B8BB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844675"/>
            <a:ext cx="8713787" cy="4824413"/>
          </a:xfrm>
        </p:spPr>
        <p:txBody>
          <a:bodyPr lIns="18000" rIns="18000"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/>
              <a:t>            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83C55030-92FF-5A40-A4CF-A5212676C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713788" cy="6337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任何序偶的集合， 确定了一个二元关系，并称该集合为一个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二元关系</a:t>
            </a:r>
            <a:r>
              <a:rPr lang="zh-CN" altLang="en-US" sz="2800" dirty="0">
                <a:ea typeface="宋体" panose="02010600030101010101" pitchFamily="2" charset="-122"/>
              </a:rPr>
              <a:t>，记作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。二元关系也简称关系。对于二元关系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，如果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〉∈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，也可记作</a:t>
            </a:r>
            <a:r>
              <a:rPr lang="en-US" altLang="zh-CN" sz="2800" i="1" dirty="0" err="1">
                <a:ea typeface="宋体" panose="02010600030101010101" pitchFamily="2" charset="-122"/>
              </a:rPr>
              <a:t>xRy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        定义并不要求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中的元素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〉 </a:t>
            </a:r>
            <a:r>
              <a:rPr lang="zh-CN" altLang="en-US" sz="2800" dirty="0">
                <a:ea typeface="宋体" panose="02010600030101010101" pitchFamily="2" charset="-122"/>
              </a:rPr>
              <a:t>中的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取自哪个个体域。 因此，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={〈2,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〉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</a:rPr>
              <a:t>狗</a:t>
            </a:r>
            <a:r>
              <a:rPr lang="en-US" altLang="zh-CN" sz="2800" dirty="0">
                <a:ea typeface="宋体" panose="02010600030101010101" pitchFamily="2" charset="-122"/>
              </a:rPr>
              <a:t>〉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zh-CN" altLang="en-US" sz="2800" dirty="0">
                <a:ea typeface="宋体" panose="02010600030101010101" pitchFamily="2" charset="-122"/>
              </a:rPr>
              <a:t>钱币， 思想</a:t>
            </a:r>
            <a:r>
              <a:rPr lang="en-US" altLang="zh-CN" sz="2800" dirty="0">
                <a:ea typeface="宋体" panose="02010600030101010101" pitchFamily="2" charset="-122"/>
              </a:rPr>
              <a:t>〉}</a:t>
            </a:r>
            <a:r>
              <a:rPr lang="zh-CN" altLang="en-US" sz="2800" dirty="0">
                <a:ea typeface="宋体" panose="02010600030101010101" pitchFamily="2" charset="-122"/>
              </a:rPr>
              <a:t>也是一个二元关系。因为它符合关系的定义，但是无意义，显然对毫无意义的关系的研究也无甚意义。 若规定关系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中序偶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〉 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en-US" altLang="zh-CN" sz="2800" i="1" dirty="0" err="1"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 err="1">
                <a:ea typeface="宋体" panose="02010600030101010101" pitchFamily="2" charset="-122"/>
              </a:rPr>
              <a:t>y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，如上面的住店关系，这样的序偶构成的关系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，称为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从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的一个二元关系</a:t>
            </a:r>
            <a:r>
              <a:rPr lang="zh-CN" altLang="en-US" sz="2800" dirty="0">
                <a:ea typeface="宋体" panose="02010600030101010101" pitchFamily="2" charset="-122"/>
              </a:rPr>
              <a:t>。由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×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的定义知，从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的任何二元关系，均是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×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的子集，因此有下面的定义。 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175E4983-EC21-6147-9341-65578A645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7.1  </a:t>
            </a:r>
            <a:r>
              <a:rPr lang="zh-CN" altLang="en-US"/>
              <a:t>序偶与笛卡儿积 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B6C83478-6B6A-6C4F-985F-2AF1E9D29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772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7.1(</a:t>
            </a:r>
            <a:r>
              <a:rPr lang="zh-CN" altLang="en-US" sz="2800" dirty="0">
                <a:solidFill>
                  <a:srgbClr val="FF0000"/>
                </a:solidFill>
              </a:rPr>
              <a:t>有序对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或序偶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， </a:t>
            </a:r>
            <a:r>
              <a:rPr lang="en-US" altLang="zh-CN" sz="2800" dirty="0"/>
              <a:t>ordered pairs) </a:t>
            </a:r>
            <a:r>
              <a:rPr lang="zh-CN" altLang="en-US" sz="2800" dirty="0"/>
              <a:t>由两个元素</a:t>
            </a:r>
            <a:r>
              <a:rPr lang="en-US" altLang="zh-CN" sz="2800" i="1" dirty="0"/>
              <a:t>x</a:t>
            </a:r>
            <a:r>
              <a:rPr lang="zh-CN" altLang="en-US" sz="2800" dirty="0"/>
              <a:t>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（允许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）按一定次序排列组成的二元组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&gt;</a:t>
            </a:r>
            <a:r>
              <a:rPr lang="zh-CN" altLang="en-US" sz="2800" dirty="0"/>
              <a:t>称为一个有序对或序偶，记作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&gt;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是它的第一元素，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是它的第二元素。注意，第一、 二元素未必不同。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4">
            <a:extLst>
              <a:ext uri="{FF2B5EF4-FFF2-40B4-BE49-F238E27FC236}">
                <a16:creationId xmlns:a16="http://schemas.microsoft.com/office/drawing/2014/main" id="{AD02E3A7-FCF7-3A4D-AAEF-A5C2747D07B5}"/>
              </a:ext>
            </a:extLst>
          </p:cNvPr>
          <p:cNvGraphicFramePr>
            <a:graphicFrameLocks/>
          </p:cNvGraphicFramePr>
          <p:nvPr/>
        </p:nvGraphicFramePr>
        <p:xfrm>
          <a:off x="541338" y="885825"/>
          <a:ext cx="7259637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62400" imgH="2933700" progId="Word.Document.8">
                  <p:embed/>
                </p:oleObj>
              </mc:Choice>
              <mc:Fallback>
                <p:oleObj r:id="rId2" imgW="3962400" imgH="29337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885825"/>
                        <a:ext cx="7259637" cy="539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>
            <a:extLst>
              <a:ext uri="{FF2B5EF4-FFF2-40B4-BE49-F238E27FC236}">
                <a16:creationId xmlns:a16="http://schemas.microsoft.com/office/drawing/2014/main" id="{14CB13AA-38E6-454A-9882-A7FD4C89C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333375"/>
            <a:ext cx="8496300" cy="3671888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en-US" altLang="zh-CN" sz="2800" i="1" dirty="0"/>
              <a:t>R</a:t>
            </a:r>
            <a:r>
              <a:rPr lang="zh-CN" altLang="en-US" sz="2800" dirty="0"/>
              <a:t>称为集合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 </a:t>
            </a:r>
            <a:r>
              <a:rPr lang="en-US" altLang="zh-CN" sz="2800" dirty="0"/>
              <a:t>…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zh-CN" altLang="en-US" sz="2800" dirty="0"/>
              <a:t>到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上的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元关系（</a:t>
            </a:r>
            <a:r>
              <a:rPr lang="en-US" altLang="zh-CN" sz="2800" i="1" dirty="0"/>
              <a:t>n</a:t>
            </a:r>
            <a:r>
              <a:rPr lang="en-US" altLang="zh-CN" sz="2800" dirty="0"/>
              <a:t>-</a:t>
            </a:r>
            <a:r>
              <a:rPr lang="en-US" altLang="zh-CN" sz="2800" i="1" dirty="0"/>
              <a:t>a</a:t>
            </a:r>
            <a:r>
              <a:rPr lang="en-US" altLang="zh-CN" sz="2800" dirty="0"/>
              <a:t>rr</a:t>
            </a:r>
            <a:r>
              <a:rPr lang="en-US" altLang="zh-CN" sz="2800" i="1" dirty="0"/>
              <a:t>ay</a:t>
            </a:r>
            <a:r>
              <a:rPr lang="en-US" altLang="zh-CN" sz="2800" dirty="0"/>
              <a:t> rel</a:t>
            </a:r>
            <a:r>
              <a:rPr lang="en-US" altLang="zh-CN" sz="2800" i="1" dirty="0"/>
              <a:t>a</a:t>
            </a:r>
            <a:r>
              <a:rPr lang="en-US" altLang="zh-CN" sz="2800" dirty="0"/>
              <a:t>tio</a:t>
            </a:r>
            <a:r>
              <a:rPr lang="en-US" altLang="zh-CN" sz="2800" i="1" dirty="0"/>
              <a:t>n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r>
              <a:rPr lang="en-US" altLang="zh-CN" sz="2800" dirty="0"/>
              <a:t>, </a:t>
            </a:r>
            <a:r>
              <a:rPr lang="zh-CN" altLang="en-US" sz="2800" dirty="0"/>
              <a:t>如果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的一个子集。 当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＝</a:t>
            </a:r>
            <a:r>
              <a:rPr lang="en-US" altLang="zh-CN" sz="2800" dirty="0"/>
              <a:t>…    </a:t>
            </a:r>
            <a:r>
              <a:rPr lang="zh-CN" altLang="en-US" sz="2800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zh-CN" altLang="en-US" sz="2800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时，也称</a:t>
            </a:r>
            <a:r>
              <a:rPr lang="en-US" altLang="zh-CN" sz="2800" i="1" dirty="0"/>
              <a:t>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元关系。 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=2</a:t>
            </a:r>
            <a:r>
              <a:rPr lang="zh-CN" altLang="en-US" sz="2800" dirty="0"/>
              <a:t>时，称</a:t>
            </a:r>
            <a:r>
              <a:rPr lang="en-US" altLang="zh-CN" sz="2800" i="1" dirty="0"/>
              <a:t>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到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990033"/>
                </a:solidFill>
              </a:rPr>
              <a:t>二元关系</a:t>
            </a:r>
            <a:r>
              <a:rPr lang="zh-CN" altLang="en-US" sz="2800" dirty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元关系也可视为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zh-CN" altLang="en-US" sz="2800" dirty="0"/>
              <a:t>到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的二元关系。             </a:t>
            </a:r>
          </a:p>
        </p:txBody>
      </p:sp>
      <p:sp>
        <p:nvSpPr>
          <p:cNvPr id="24578" name="Rectangle 6">
            <a:extLst>
              <a:ext uri="{FF2B5EF4-FFF2-40B4-BE49-F238E27FC236}">
                <a16:creationId xmlns:a16="http://schemas.microsoft.com/office/drawing/2014/main" id="{FA5EEFDE-70C9-E349-966F-79A855EB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8064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由于</a:t>
            </a:r>
            <a:r>
              <a:rPr lang="zh-CN" altLang="en-US" sz="2800" dirty="0">
                <a:solidFill>
                  <a:srgbClr val="990033"/>
                </a:solidFill>
                <a:ea typeface="宋体" panose="02010600030101010101" pitchFamily="2" charset="-122"/>
              </a:rPr>
              <a:t>关系是集合</a:t>
            </a:r>
            <a:r>
              <a:rPr lang="zh-CN" altLang="en-US" sz="2800" dirty="0">
                <a:ea typeface="宋体" panose="02010600030101010101" pitchFamily="2" charset="-122"/>
              </a:rPr>
              <a:t>（只是以序偶为元素），因此，所有规定集合的方式均适用于关系的确定。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1" name="Rectangle 3">
                <a:extLst>
                  <a:ext uri="{FF2B5EF4-FFF2-40B4-BE49-F238E27FC236}">
                    <a16:creationId xmlns:a16="http://schemas.microsoft.com/office/drawing/2014/main" id="{0B3129EC-E9A9-2743-B201-9C4E19236AF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333375"/>
                <a:ext cx="8286750" cy="5762625"/>
              </a:xfrm>
            </p:spPr>
            <p:txBody>
              <a:bodyPr/>
              <a:lstStyle/>
              <a:p>
                <a:pPr marL="0" indent="0" algn="just" eaLnBrk="1" hangingPunct="1">
                  <a:buFontTx/>
                  <a:buNone/>
                </a:pPr>
                <a:r>
                  <a:rPr lang="en-US" altLang="zh-CN" sz="2800" dirty="0"/>
                  <a:t>         </a:t>
                </a:r>
                <a:r>
                  <a:rPr lang="zh-CN" altLang="en-US" sz="2800" dirty="0"/>
                  <a:t>当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均是有限集合时，因为</a:t>
                </a:r>
                <a:r>
                  <a:rPr lang="en-US" altLang="zh-CN" sz="2800" dirty="0"/>
                  <a:t>|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|=|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|·|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|</a:t>
                </a:r>
                <a:r>
                  <a:rPr lang="zh-CN" altLang="en-US" sz="2800" dirty="0"/>
                  <a:t>，而其子集的个数是幂集</a:t>
                </a:r>
                <a:r>
                  <a:rPr lang="en-US" altLang="zh-CN" sz="2800" i="1" dirty="0"/>
                  <a:t>P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的元素个数，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</a:t>
                </a:r>
                <a:r>
                  <a:rPr lang="en-US" altLang="zh-CN" sz="2800" dirty="0"/>
                  <a:t>|</a:t>
                </a:r>
                <a:r>
                  <a:rPr lang="en-US" altLang="zh-CN" sz="2800" i="1" dirty="0"/>
                  <a:t>P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)|=2</a:t>
                </a:r>
                <a:r>
                  <a:rPr lang="en-US" altLang="zh-CN" sz="2800" i="1" dirty="0"/>
                  <a:t> </a:t>
                </a:r>
                <a:r>
                  <a:rPr lang="en-US" altLang="zh-CN" sz="2800" baseline="30000" dirty="0"/>
                  <a:t>|</a:t>
                </a:r>
                <a:r>
                  <a:rPr lang="en-US" altLang="zh-CN" sz="2800" i="1" baseline="30000" dirty="0"/>
                  <a:t>A</a:t>
                </a:r>
                <a:r>
                  <a:rPr lang="en-US" altLang="zh-CN" sz="2800" baseline="30000" dirty="0"/>
                  <a:t>|·|</a:t>
                </a:r>
                <a:r>
                  <a:rPr lang="en-US" altLang="zh-CN" sz="2800" i="1" baseline="30000" dirty="0"/>
                  <a:t>B</a:t>
                </a:r>
                <a:r>
                  <a:rPr lang="en-US" altLang="zh-CN" sz="2800" baseline="30000" dirty="0"/>
                  <a:t>|</a:t>
                </a:r>
                <a:r>
                  <a:rPr lang="zh-CN" altLang="en-US" sz="2800" dirty="0"/>
                  <a:t>，所以由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共有</a:t>
                </a:r>
                <a:r>
                  <a:rPr lang="en-US" altLang="zh-CN" sz="2800" dirty="0"/>
                  <a:t>2</a:t>
                </a:r>
                <a:r>
                  <a:rPr lang="en-US" altLang="zh-CN" sz="2800" i="1" dirty="0"/>
                  <a:t> </a:t>
                </a:r>
                <a:r>
                  <a:rPr lang="en-US" altLang="zh-CN" sz="2800" baseline="30000" dirty="0"/>
                  <a:t>|</a:t>
                </a:r>
                <a:r>
                  <a:rPr lang="en-US" altLang="zh-CN" sz="2800" i="1" baseline="30000" dirty="0"/>
                  <a:t>A</a:t>
                </a:r>
                <a:r>
                  <a:rPr lang="en-US" altLang="zh-CN" sz="2800" baseline="30000" dirty="0"/>
                  <a:t>|·|</a:t>
                </a:r>
                <a:r>
                  <a:rPr lang="en-US" altLang="zh-CN" sz="2800" i="1" baseline="30000" dirty="0"/>
                  <a:t>B</a:t>
                </a:r>
                <a:r>
                  <a:rPr lang="en-US" altLang="zh-CN" sz="2800" baseline="30000" dirty="0"/>
                  <a:t>|</a:t>
                </a:r>
                <a:r>
                  <a:rPr lang="zh-CN" altLang="en-US" sz="2800" dirty="0"/>
                  <a:t>个不同的二元关系。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下面介绍一些特殊的二元关系</a:t>
                </a:r>
                <a:r>
                  <a:rPr lang="en-US" altLang="zh-CN" sz="2800" dirty="0"/>
                  <a:t>: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sz="2800" dirty="0"/>
                  <a:t>         </a:t>
                </a:r>
                <a:r>
                  <a:rPr lang="el-GR" altLang="zh-CN" sz="2800" i="1" dirty="0">
                    <a:latin typeface="Dotum" panose="020B0600000101010101" pitchFamily="34" charset="-127"/>
                    <a:ea typeface="Dotum" panose="020B0600000101010101" pitchFamily="34" charset="-127"/>
                  </a:rPr>
                  <a:t>Φ</a:t>
                </a:r>
                <a:r>
                  <a:rPr lang="en-US" altLang="zh-CN" sz="2800" i="1" dirty="0">
                    <a:latin typeface="Dotum" panose="020B0600000101010101" pitchFamily="34" charset="-127"/>
                    <a:ea typeface="Dotum" panose="020B0600000101010101" pitchFamily="34" charset="-127"/>
                  </a:rPr>
                  <a:t>     </a:t>
                </a:r>
                <a:r>
                  <a:rPr lang="en-US" altLang="zh-CN" sz="2800" dirty="0"/>
                  <a:t>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B </a:t>
                </a:r>
                <a:r>
                  <a:rPr lang="zh-CN" altLang="en-US" sz="2800" dirty="0"/>
                  <a:t>，称</a:t>
                </a:r>
                <a:r>
                  <a:rPr lang="el-GR" altLang="zh-CN" sz="2800" i="1" dirty="0">
                    <a:latin typeface="Dotum" panose="020B0600000101010101" pitchFamily="34" charset="-127"/>
                    <a:ea typeface="Dotum" panose="020B0600000101010101" pitchFamily="34" charset="-127"/>
                  </a:rPr>
                  <a:t>Φ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的</a:t>
                </a:r>
                <a:r>
                  <a:rPr lang="zh-CN" altLang="en-US" sz="2800" u="sng" dirty="0"/>
                  <a:t>空</a:t>
                </a:r>
                <a:r>
                  <a:rPr lang="zh-CN" altLang="en-US" sz="2800" dirty="0"/>
                  <a:t>关系。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i="1" dirty="0"/>
                  <a:t>          </a:t>
                </a:r>
                <a:r>
                  <a:rPr lang="en-US" altLang="zh-CN" sz="2800" dirty="0"/>
                  <a:t>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B    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，称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的</a:t>
                </a:r>
                <a:r>
                  <a:rPr lang="zh-CN" altLang="en-US" sz="2800" u="sng" dirty="0"/>
                  <a:t>全域</a:t>
                </a:r>
                <a:r>
                  <a:rPr lang="zh-CN" altLang="en-US" sz="2800" dirty="0"/>
                  <a:t>关系</a:t>
                </a:r>
                <a:r>
                  <a:rPr lang="en-US" altLang="zh-CN" sz="2800" i="1" baseline="-25000" dirty="0"/>
                  <a:t> </a:t>
                </a:r>
                <a:r>
                  <a:rPr lang="zh-CN" altLang="en-US" sz="2800" dirty="0"/>
                  <a:t>。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  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A</a:t>
                </a:r>
                <a:r>
                  <a:rPr lang="en-US" altLang="zh-CN" sz="2800" dirty="0"/>
                  <a:t>=</a:t>
                </a:r>
                <a:r>
                  <a:rPr lang="zh-CN" altLang="en-US" sz="2800" dirty="0"/>
                  <a:t>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〉|</a:t>
                </a:r>
                <a:r>
                  <a:rPr lang="en-US" altLang="zh-CN" sz="2800" i="1" dirty="0" err="1"/>
                  <a:t>x</a:t>
                </a:r>
                <a:r>
                  <a:rPr lang="en-US" altLang="zh-CN" sz="2800" dirty="0" err="1"/>
                  <a:t>∈</a:t>
                </a:r>
                <a:r>
                  <a:rPr lang="en-US" altLang="zh-CN" sz="2800" i="1" dirty="0" err="1"/>
                  <a:t>A</a:t>
                </a:r>
                <a:r>
                  <a:rPr lang="zh-CN" altLang="en-US" sz="2800" dirty="0"/>
                  <a:t>｝，称为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</a:t>
                </a:r>
                <a:r>
                  <a:rPr lang="zh-CN" altLang="en-US" sz="2800" u="sng" dirty="0"/>
                  <a:t>恒等</a:t>
                </a:r>
                <a:r>
                  <a:rPr lang="zh-CN" altLang="en-US" sz="2800" dirty="0"/>
                  <a:t>关系。</a:t>
                </a:r>
                <a:endParaRPr lang="en-US" altLang="zh-CN" sz="2800" dirty="0"/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  </a:t>
                </a:r>
                <a:r>
                  <a:rPr lang="en-US" altLang="zh-CN" sz="2800" i="1" dirty="0"/>
                  <a:t>E</a:t>
                </a:r>
                <a:r>
                  <a:rPr lang="en-US" altLang="zh-CN" sz="2800" i="1" baseline="-25000" dirty="0"/>
                  <a:t>A</a:t>
                </a:r>
                <a:r>
                  <a:rPr lang="en-US" altLang="zh-CN" sz="2800" dirty="0"/>
                  <a:t>=</a:t>
                </a:r>
                <a:r>
                  <a:rPr lang="zh-CN" altLang="en-US" sz="2800" dirty="0"/>
                  <a:t>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</a:t>
                </a:r>
                <a:r>
                  <a:rPr lang="en-US" altLang="zh-CN" sz="2800" i="1" dirty="0" err="1"/>
                  <a:t>x</a:t>
                </a:r>
                <a:r>
                  <a:rPr lang="en-US" altLang="zh-CN" sz="2800" dirty="0" err="1"/>
                  <a:t>∈</a:t>
                </a:r>
                <a:r>
                  <a:rPr lang="en-US" altLang="zh-CN" sz="2800" i="1" dirty="0" err="1"/>
                  <a:t>A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m:rPr>
                        <m:nor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/>
                      <m:t>∈</m:t>
                    </m:r>
                    <m:r>
                      <m:rPr>
                        <m:nor/>
                      </m:rPr>
                      <a:rPr lang="en-US" altLang="zh-CN" sz="2800" i="1" dirty="0"/>
                      <m:t>A</m:t>
                    </m:r>
                  </m:oMath>
                </a14:m>
                <a:r>
                  <a:rPr lang="zh-CN" altLang="en-US" sz="2800" dirty="0"/>
                  <a:t>｝</a:t>
                </a:r>
                <a:r>
                  <a:rPr lang="en-US" altLang="zh-CN" sz="2800" dirty="0"/>
                  <a:t>= 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，称为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    </a:t>
                </a:r>
                <a:r>
                  <a:rPr lang="zh-CN" altLang="en-US" sz="2800" u="sng" dirty="0"/>
                  <a:t>全域</a:t>
                </a:r>
                <a:r>
                  <a:rPr lang="zh-CN" altLang="en-US" sz="2800" dirty="0"/>
                  <a:t>关系。</a:t>
                </a:r>
              </a:p>
            </p:txBody>
          </p:sp>
        </mc:Choice>
        <mc:Fallback xmlns="">
          <p:sp>
            <p:nvSpPr>
              <p:cNvPr id="25601" name="Rectangle 3">
                <a:extLst>
                  <a:ext uri="{FF2B5EF4-FFF2-40B4-BE49-F238E27FC236}">
                    <a16:creationId xmlns:a16="http://schemas.microsoft.com/office/drawing/2014/main" id="{0B3129EC-E9A9-2743-B201-9C4E19236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333375"/>
                <a:ext cx="8286750" cy="5762625"/>
              </a:xfrm>
              <a:blipFill>
                <a:blip r:embed="rId3"/>
                <a:stretch>
                  <a:fillRect l="-1531" t="-440" r="-1531" b="-81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2" name="Object 4">
            <a:extLst>
              <a:ext uri="{FF2B5EF4-FFF2-40B4-BE49-F238E27FC236}">
                <a16:creationId xmlns:a16="http://schemas.microsoft.com/office/drawing/2014/main" id="{7AB41DC3-D6A9-2145-B032-C6E9F1EA098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835150" y="3516313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16313"/>
                        <a:ext cx="323850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1">
            <a:extLst>
              <a:ext uri="{FF2B5EF4-FFF2-40B4-BE49-F238E27FC236}">
                <a16:creationId xmlns:a16="http://schemas.microsoft.com/office/drawing/2014/main" id="{0878B716-CF22-9D47-94C7-4B9C85769B75}"/>
              </a:ext>
            </a:extLst>
          </p:cNvPr>
          <p:cNvGraphicFramePr>
            <a:graphicFrameLocks/>
          </p:cNvGraphicFramePr>
          <p:nvPr/>
        </p:nvGraphicFramePr>
        <p:xfrm>
          <a:off x="2339975" y="4149725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323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516" name="Object 4">
            <a:extLst>
              <a:ext uri="{FF2B5EF4-FFF2-40B4-BE49-F238E27FC236}">
                <a16:creationId xmlns:a16="http://schemas.microsoft.com/office/drawing/2014/main" id="{C728D165-742E-7C43-8B20-ED95AD469827}"/>
              </a:ext>
            </a:extLst>
          </p:cNvPr>
          <p:cNvGraphicFramePr>
            <a:graphicFrameLocks/>
          </p:cNvGraphicFramePr>
          <p:nvPr/>
        </p:nvGraphicFramePr>
        <p:xfrm>
          <a:off x="679450" y="1295400"/>
          <a:ext cx="11107738" cy="744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0" imgH="4051300" progId="Word.Document.8">
                  <p:embed/>
                </p:oleObj>
              </mc:Choice>
              <mc:Fallback>
                <p:oleObj r:id="rId2" imgW="6096000" imgH="40513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295400"/>
                        <a:ext cx="11107738" cy="744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3BCC0FAE-A985-A146-B0CB-EFEB90DFF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8569325" cy="230398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在此引入关系的表示法。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   因为关系是一种特殊的集合，所以关系仍然能使用集合的表示方法。如集合的列举法和描述法。除此之外，有限集合的二元关系亦可用图形来表示，这就是关系图。 </a:t>
            </a:r>
          </a:p>
        </p:txBody>
      </p:sp>
      <p:sp>
        <p:nvSpPr>
          <p:cNvPr id="27650" name="Rectangle 6">
            <a:extLst>
              <a:ext uri="{FF2B5EF4-FFF2-40B4-BE49-F238E27FC236}">
                <a16:creationId xmlns:a16="http://schemas.microsoft.com/office/drawing/2014/main" id="{7D0762C7-6FEE-7E4B-91AA-EDD8274C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54" y="3789040"/>
            <a:ext cx="8496300" cy="244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定义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设集合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i="1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上的一个二元关系为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，以集合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中的元素为顶点，在图中用“。”表示顶点。若</a:t>
            </a:r>
            <a:r>
              <a:rPr lang="en-US" altLang="zh-CN" i="1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dirty="0" err="1">
                <a:ea typeface="宋体" panose="02010600030101010101" pitchFamily="2" charset="-122"/>
              </a:rPr>
              <a:t>Ry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，则可自顶点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向顶点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引有向边</a:t>
            </a:r>
            <a:r>
              <a:rPr lang="en-US" altLang="zh-CN" dirty="0">
                <a:ea typeface="宋体" panose="02010600030101010101" pitchFamily="2" charset="-122"/>
              </a:rPr>
              <a:t>〈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〉</a:t>
            </a:r>
            <a:r>
              <a:rPr lang="zh-CN" altLang="en-US" dirty="0">
                <a:ea typeface="宋体" panose="02010600030101010101" pitchFamily="2" charset="-122"/>
              </a:rPr>
              <a:t>，其箭头指向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。用这种方法画出的图称为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关系图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ea typeface="宋体" panose="02010600030101010101" pitchFamily="2" charset="-122"/>
              </a:rPr>
              <a:t>graph of relation</a:t>
            </a:r>
            <a:r>
              <a:rPr lang="zh-CN" altLang="en-US" dirty="0">
                <a:ea typeface="宋体" panose="02010600030101010101" pitchFamily="2" charset="-122"/>
              </a:rPr>
              <a:t>）。</a:t>
            </a:r>
            <a:r>
              <a:rPr lang="zh-CN" alt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53E6B4-888A-1947-B249-02C562B21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3" y="260648"/>
            <a:ext cx="8461821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关系的表示：集合表示法，关系图和关系矩阵 </a:t>
            </a:r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>
            <a:extLst>
              <a:ext uri="{FF2B5EF4-FFF2-40B4-BE49-F238E27FC236}">
                <a16:creationId xmlns:a16="http://schemas.microsoft.com/office/drawing/2014/main" id="{B2D3A06D-86B9-5549-AC88-C02538C89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36613"/>
            <a:ext cx="7848600" cy="33845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/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如关系</a:t>
            </a:r>
            <a:r>
              <a:rPr lang="en-US" altLang="zh-CN" sz="2800" i="1"/>
              <a:t>R</a:t>
            </a:r>
            <a:r>
              <a:rPr lang="zh-CN" altLang="en-US" sz="2800"/>
              <a:t>是定义在一个集合</a:t>
            </a:r>
            <a:r>
              <a:rPr lang="en-US" altLang="zh-CN" sz="2800" i="1"/>
              <a:t>A</a:t>
            </a:r>
            <a:r>
              <a:rPr lang="zh-CN" altLang="en-US" sz="2800"/>
              <a:t>上，即</a:t>
            </a:r>
            <a:r>
              <a:rPr lang="en-US" altLang="zh-CN" sz="2800" i="1"/>
              <a:t>R  A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zh-CN" altLang="en-US" sz="2800"/>
              <a:t>， 只需要画出集合</a:t>
            </a:r>
            <a:r>
              <a:rPr lang="en-US" altLang="zh-CN" sz="2800" i="1"/>
              <a:t>A</a:t>
            </a:r>
            <a:r>
              <a:rPr lang="zh-CN" altLang="en-US" sz="2800"/>
              <a:t>中的每个元素即可。起点和终点重合的有向边称为环（</a:t>
            </a:r>
            <a:r>
              <a:rPr lang="en-US" altLang="zh-CN" sz="2800" i="1"/>
              <a:t>loop</a:t>
            </a:r>
            <a:r>
              <a:rPr lang="zh-CN" altLang="en-US" sz="2800"/>
              <a:t>）。 </a:t>
            </a:r>
          </a:p>
        </p:txBody>
      </p:sp>
      <p:graphicFrame>
        <p:nvGraphicFramePr>
          <p:cNvPr id="28674" name="Object 5">
            <a:extLst>
              <a:ext uri="{FF2B5EF4-FFF2-40B4-BE49-F238E27FC236}">
                <a16:creationId xmlns:a16="http://schemas.microsoft.com/office/drawing/2014/main" id="{A1166465-A584-0D4F-BF40-EDDA35678866}"/>
              </a:ext>
            </a:extLst>
          </p:cNvPr>
          <p:cNvGraphicFramePr>
            <a:graphicFrameLocks/>
          </p:cNvGraphicFramePr>
          <p:nvPr/>
        </p:nvGraphicFramePr>
        <p:xfrm>
          <a:off x="6804025" y="17002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05200" imgH="3505200" progId="Equation.DSMT4">
                  <p:embed/>
                </p:oleObj>
              </mc:Choice>
              <mc:Fallback>
                <p:oleObj r:id="rId2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7002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14CF5F15-092C-E74E-A62C-6E1EC9727A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5888"/>
            <a:ext cx="8642350" cy="64817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7.2.2】 </a:t>
            </a:r>
            <a:r>
              <a:rPr lang="zh-CN" altLang="en-US" sz="2800" dirty="0"/>
              <a:t>求集合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1 , 2 , 3 , 4 </a:t>
            </a:r>
            <a:r>
              <a:rPr lang="zh-CN" altLang="en-US" sz="2800" dirty="0"/>
              <a:t>｝上的恒等关系、空关系、全关系和小于关系的关系图。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解 恒等关系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i="1" dirty="0"/>
              <a:t>I</a:t>
            </a:r>
            <a:r>
              <a:rPr lang="en-US" altLang="zh-CN" sz="2800" i="1" baseline="-25000" dirty="0"/>
              <a:t>A</a:t>
            </a:r>
            <a:r>
              <a:rPr lang="en-US" altLang="zh-CN" sz="2800" dirty="0"/>
              <a:t>={〈1, 1〉, 〈2, 2〉, 〈3, 3〉, 〈4, 4〉}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空关系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 ={ }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全域关系</a:t>
            </a:r>
            <a:r>
              <a:rPr lang="en-US" altLang="zh-CN" sz="2800" i="1" dirty="0"/>
              <a:t>E</a:t>
            </a:r>
            <a:r>
              <a:rPr lang="en-US" altLang="zh-CN" sz="2800" i="1" baseline="-25000" dirty="0"/>
              <a:t>A</a:t>
            </a:r>
            <a:endParaRPr lang="zh-CN" altLang="en-US" sz="2800" i="1" baseline="-25000" dirty="0"/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dirty="0"/>
              <a:t>={〈1, 1〉, 〈2, 2〉, 〈3, 3〉, 〈4, 4〉, 〈1,2〉, 〈2,1〉, 〈3,1〉, 〈4,1〉, 〈1, 3〉, 〈2, 3〉, 〈3, 2〉, 〈4, 2〉, 〈1, 4〉, 〈2, 4〉, 〈3, 4〉, 〈4, 3〉}  </a:t>
            </a: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AFA8FD55-0180-194B-80AD-03BC43D11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362950" cy="3251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小于关系</a:t>
            </a:r>
            <a:r>
              <a:rPr lang="en-US" altLang="zh-CN" sz="2800" i="1" dirty="0"/>
              <a:t>L</a:t>
            </a:r>
            <a:r>
              <a:rPr lang="en-US" altLang="zh-CN" sz="2800" i="1" baseline="-25000" dirty="0"/>
              <a:t>A</a:t>
            </a:r>
            <a:r>
              <a:rPr lang="en-US" altLang="zh-CN" sz="2800" dirty="0"/>
              <a:t>={〈1, 2〉, 〈1, 3〉, 〈2, 3〉, 〈1, 4〉, 〈2, 4〉, 〈3, 4〉}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其关系图分别见图</a:t>
            </a:r>
            <a:r>
              <a:rPr lang="en-US" altLang="zh-CN" sz="2800" dirty="0"/>
              <a:t>7.2.2</a:t>
            </a:r>
            <a:r>
              <a:rPr lang="zh-CN" altLang="en-US" sz="2800" dirty="0"/>
              <a:t>、图</a:t>
            </a:r>
            <a:r>
              <a:rPr lang="en-US" altLang="zh-CN" sz="2800" dirty="0"/>
              <a:t>7.2.3</a:t>
            </a:r>
            <a:r>
              <a:rPr lang="zh-CN" altLang="en-US" sz="2800" dirty="0"/>
              <a:t>、图</a:t>
            </a:r>
            <a:r>
              <a:rPr lang="en-US" altLang="zh-CN" sz="2800" dirty="0"/>
              <a:t>7.2.4</a:t>
            </a:r>
            <a:r>
              <a:rPr lang="zh-CN" altLang="en-US" sz="2800" dirty="0"/>
              <a:t>、图</a:t>
            </a:r>
            <a:r>
              <a:rPr lang="en-US" altLang="zh-CN" sz="2800" dirty="0"/>
              <a:t>7.2.5</a:t>
            </a:r>
            <a:r>
              <a:rPr lang="zh-CN" altLang="en-US" sz="2800" dirty="0"/>
              <a:t>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4">
            <a:extLst>
              <a:ext uri="{FF2B5EF4-FFF2-40B4-BE49-F238E27FC236}">
                <a16:creationId xmlns:a16="http://schemas.microsoft.com/office/drawing/2014/main" id="{E245737D-47A2-3C4C-9ADE-94A65033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2606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7.2.2 </a:t>
            </a:r>
          </a:p>
        </p:txBody>
      </p:sp>
      <p:sp>
        <p:nvSpPr>
          <p:cNvPr id="31746" name="Text Box 5">
            <a:extLst>
              <a:ext uri="{FF2B5EF4-FFF2-40B4-BE49-F238E27FC236}">
                <a16:creationId xmlns:a16="http://schemas.microsoft.com/office/drawing/2014/main" id="{FDF7D425-864F-204A-AD50-C8DC0735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81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7.2.3 </a:t>
            </a:r>
          </a:p>
        </p:txBody>
      </p:sp>
      <p:graphicFrame>
        <p:nvGraphicFramePr>
          <p:cNvPr id="31747" name="Object 7">
            <a:extLst>
              <a:ext uri="{FF2B5EF4-FFF2-40B4-BE49-F238E27FC236}">
                <a16:creationId xmlns:a16="http://schemas.microsoft.com/office/drawing/2014/main" id="{499BFC14-7F5B-224F-B37F-E613B17998DA}"/>
              </a:ext>
            </a:extLst>
          </p:cNvPr>
          <p:cNvGraphicFramePr>
            <a:graphicFrameLocks/>
          </p:cNvGraphicFramePr>
          <p:nvPr/>
        </p:nvGraphicFramePr>
        <p:xfrm>
          <a:off x="381000" y="1752600"/>
          <a:ext cx="411480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9000" imgH="1689100" progId="Visio.Drawing.4">
                  <p:embed/>
                </p:oleObj>
              </mc:Choice>
              <mc:Fallback>
                <p:oleObj r:id="rId2" imgW="2159000" imgH="1689100" progId="Visio.Drawing.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4114800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8">
            <a:extLst>
              <a:ext uri="{FF2B5EF4-FFF2-40B4-BE49-F238E27FC236}">
                <a16:creationId xmlns:a16="http://schemas.microsoft.com/office/drawing/2014/main" id="{9B56CACF-2B27-EC4A-967E-51EFC83A6E8C}"/>
              </a:ext>
            </a:extLst>
          </p:cNvPr>
          <p:cNvGraphicFramePr>
            <a:graphicFrameLocks/>
          </p:cNvGraphicFramePr>
          <p:nvPr/>
        </p:nvGraphicFramePr>
        <p:xfrm>
          <a:off x="4495800" y="1524000"/>
          <a:ext cx="4038600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16100" imgH="1549400" progId="Visio.Drawing.4">
                  <p:embed/>
                </p:oleObj>
              </mc:Choice>
              <mc:Fallback>
                <p:oleObj r:id="rId4" imgW="1816100" imgH="1549400" progId="Visio.Drawing.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4038600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4DD0D70-42A5-AD42-859C-83FAB147DE6A}"/>
              </a:ext>
            </a:extLst>
          </p:cNvPr>
          <p:cNvSpPr/>
          <p:nvPr/>
        </p:nvSpPr>
        <p:spPr>
          <a:xfrm>
            <a:off x="2100600" y="5893743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B9E8B-44E0-044F-8183-E46FFDF46940}"/>
              </a:ext>
            </a:extLst>
          </p:cNvPr>
          <p:cNvSpPr/>
          <p:nvPr/>
        </p:nvSpPr>
        <p:spPr>
          <a:xfrm>
            <a:off x="5943600" y="5783263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空关系</a:t>
            </a:r>
            <a:r>
              <a:rPr lang="el-GR" altLang="zh-CN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endParaRPr lang="en-CN" dirty="0"/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4">
            <a:extLst>
              <a:ext uri="{FF2B5EF4-FFF2-40B4-BE49-F238E27FC236}">
                <a16:creationId xmlns:a16="http://schemas.microsoft.com/office/drawing/2014/main" id="{E0080FA9-A09D-D347-ACCA-F24827D71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81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7.2.4                                        </a:t>
            </a: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7.2.5 </a:t>
            </a:r>
          </a:p>
        </p:txBody>
      </p:sp>
      <p:graphicFrame>
        <p:nvGraphicFramePr>
          <p:cNvPr id="32770" name="Object 9">
            <a:extLst>
              <a:ext uri="{FF2B5EF4-FFF2-40B4-BE49-F238E27FC236}">
                <a16:creationId xmlns:a16="http://schemas.microsoft.com/office/drawing/2014/main" id="{222A8702-F2E2-854A-AA13-0E07177E57C1}"/>
              </a:ext>
            </a:extLst>
          </p:cNvPr>
          <p:cNvGraphicFramePr>
            <a:graphicFrameLocks/>
          </p:cNvGraphicFramePr>
          <p:nvPr/>
        </p:nvGraphicFramePr>
        <p:xfrm>
          <a:off x="228600" y="1752600"/>
          <a:ext cx="44958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28900" imgH="1676400" progId="Visio.Drawing.4">
                  <p:embed/>
                </p:oleObj>
              </mc:Choice>
              <mc:Fallback>
                <p:oleObj r:id="rId2" imgW="2628900" imgH="1676400" progId="Visio.Drawing.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495800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0">
            <a:extLst>
              <a:ext uri="{FF2B5EF4-FFF2-40B4-BE49-F238E27FC236}">
                <a16:creationId xmlns:a16="http://schemas.microsoft.com/office/drawing/2014/main" id="{EF410B52-1B2B-D048-ABBA-F7C2998589EC}"/>
              </a:ext>
            </a:extLst>
          </p:cNvPr>
          <p:cNvGraphicFramePr>
            <a:graphicFrameLocks/>
          </p:cNvGraphicFramePr>
          <p:nvPr/>
        </p:nvGraphicFramePr>
        <p:xfrm>
          <a:off x="4648200" y="1676400"/>
          <a:ext cx="38862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0" imgH="1549400" progId="Visio.Drawing.4">
                  <p:embed/>
                </p:oleObj>
              </mc:Choice>
              <mc:Fallback>
                <p:oleObj r:id="rId4" imgW="2159000" imgH="1549400" progId="Visio.Drawing.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38862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8FEAA03-7E9C-A24F-BDFE-34655DE516BD}"/>
              </a:ext>
            </a:extLst>
          </p:cNvPr>
          <p:cNvSpPr/>
          <p:nvPr/>
        </p:nvSpPr>
        <p:spPr>
          <a:xfrm>
            <a:off x="1612321" y="5654976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FontTx/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83433-7402-F047-ABE7-2664F7A151E0}"/>
              </a:ext>
            </a:extLst>
          </p:cNvPr>
          <p:cNvSpPr/>
          <p:nvPr/>
        </p:nvSpPr>
        <p:spPr>
          <a:xfrm>
            <a:off x="6113026" y="5722340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FontTx/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小于关系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">
            <a:extLst>
              <a:ext uri="{FF2B5EF4-FFF2-40B4-BE49-F238E27FC236}">
                <a16:creationId xmlns:a16="http://schemas.microsoft.com/office/drawing/2014/main" id="{CFAD0290-2909-CC44-8E9D-3E699C594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215064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如平面直角坐标系中的任意一点坐标（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）均是序偶，而全体这种实数对的集合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{(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)| 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∈R∧</a:t>
            </a:r>
            <a:r>
              <a:rPr lang="en-US" altLang="zh-CN" sz="2800" i="1" dirty="0" err="1"/>
              <a:t>y</a:t>
            </a:r>
            <a:r>
              <a:rPr lang="en-US" altLang="zh-CN" sz="2800" dirty="0" err="1"/>
              <a:t>∈R</a:t>
            </a:r>
            <a:r>
              <a:rPr lang="en-US" altLang="zh-CN" sz="2800" dirty="0"/>
              <a:t>}</a:t>
            </a:r>
            <a:r>
              <a:rPr lang="zh-CN" altLang="en-US" sz="2800" dirty="0"/>
              <a:t>就表示整个平面。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有序对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 </a:t>
            </a:r>
            <a:r>
              <a:rPr lang="zh-CN" altLang="en-US" sz="2800" dirty="0"/>
              <a:t>具有以下性质：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(1) </a:t>
            </a:r>
            <a:r>
              <a:rPr lang="zh-CN" altLang="en-US" sz="2800" dirty="0"/>
              <a:t>当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≠</a:t>
            </a:r>
            <a:r>
              <a:rPr lang="en-US" altLang="zh-CN" sz="2800" i="1" dirty="0" err="1"/>
              <a:t>y</a:t>
            </a:r>
            <a:r>
              <a:rPr lang="en-US" altLang="zh-CN" sz="2800" dirty="0"/>
              <a:t> </a:t>
            </a:r>
            <a:r>
              <a:rPr lang="zh-CN" altLang="en-US" sz="2800" dirty="0"/>
              <a:t>时，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〉≠〈</a:t>
            </a:r>
            <a:r>
              <a:rPr lang="en-US" altLang="zh-CN" sz="2800" i="1" dirty="0"/>
              <a:t>y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dirty="0"/>
              <a:t>〉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(2) 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〉=〈</a:t>
            </a:r>
            <a:r>
              <a:rPr lang="en-US" altLang="zh-CN" sz="2800" i="1" dirty="0"/>
              <a:t>u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dirty="0"/>
              <a:t>〉 </a:t>
            </a:r>
            <a:r>
              <a:rPr lang="zh-CN" altLang="en-US" sz="2800" dirty="0"/>
              <a:t>的充要条件是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u</a:t>
            </a:r>
            <a:r>
              <a:rPr lang="en-US" altLang="zh-CN" sz="2800" dirty="0"/>
              <a:t> </a:t>
            </a:r>
            <a:r>
              <a:rPr lang="zh-CN" altLang="en-US" sz="2800" dirty="0"/>
              <a:t>且</a:t>
            </a:r>
            <a:r>
              <a:rPr lang="en-US" altLang="zh-CN" sz="2800" i="1" dirty="0"/>
              <a:t>y</a:t>
            </a:r>
            <a:r>
              <a:rPr lang="en-US" altLang="zh-CN" sz="2800" dirty="0"/>
              <a:t>=</a:t>
            </a:r>
            <a:r>
              <a:rPr lang="en-US" altLang="zh-CN" sz="2800" i="1" dirty="0"/>
              <a:t>v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(3) 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dirty="0"/>
              <a:t>〉</a:t>
            </a:r>
            <a:r>
              <a:rPr lang="zh-CN" altLang="en-US" sz="2800" dirty="0"/>
              <a:t>也是序偶。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D01A5A12-B6BA-D643-803A-6AE2301FE7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893175" cy="65976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</a:t>
            </a:r>
            <a:r>
              <a:rPr lang="zh-CN" altLang="en-US" sz="2800" dirty="0"/>
              <a:t>当</a:t>
            </a:r>
            <a:r>
              <a:rPr lang="en-US" altLang="zh-CN" sz="2800" i="1" dirty="0"/>
              <a:t>A</a:t>
            </a:r>
            <a:r>
              <a:rPr lang="zh-CN" altLang="en-US" sz="2800" dirty="0"/>
              <a:t>中元素的次序标定后，对于任何关系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的关系图与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的集合表达式是可以唯一相互确定的</a:t>
            </a:r>
            <a:r>
              <a:rPr lang="zh-CN" altLang="en-US" sz="2800" dirty="0"/>
              <a:t>。我们也可看出关系图直观清晰，是分析关系性质的方便形式，但是</a:t>
            </a:r>
            <a:r>
              <a:rPr lang="zh-CN" altLang="en-US" sz="2800" b="1" dirty="0"/>
              <a:t>对它不便于进行运算</a:t>
            </a:r>
            <a:r>
              <a:rPr lang="zh-CN" altLang="en-US" sz="2800" dirty="0"/>
              <a:t>。关系还有一种便于运算的表示形式，称为</a:t>
            </a:r>
            <a:r>
              <a:rPr lang="zh-CN" altLang="en-US" sz="2800" dirty="0">
                <a:solidFill>
                  <a:srgbClr val="FF0000"/>
                </a:solidFill>
              </a:rPr>
              <a:t>关系矩阵</a:t>
            </a:r>
            <a:r>
              <a:rPr lang="zh-CN" altLang="en-US" sz="2800" dirty="0"/>
              <a:t>（</a:t>
            </a:r>
            <a:r>
              <a:rPr lang="en-US" altLang="zh-CN" sz="2800" i="1" dirty="0"/>
              <a:t>matrix of relation</a:t>
            </a:r>
            <a:r>
              <a:rPr lang="zh-CN" altLang="en-US" sz="2800" dirty="0"/>
              <a:t>）。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定义</a:t>
            </a:r>
            <a:r>
              <a:rPr lang="en-US" altLang="zh-CN" sz="2800" dirty="0"/>
              <a:t>7.2.5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     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m</a:t>
            </a:r>
            <a:r>
              <a:rPr lang="zh-CN" altLang="en-US" sz="2800" dirty="0"/>
              <a:t>｝</a:t>
            </a:r>
            <a:r>
              <a:rPr lang="en-US" altLang="zh-CN" sz="2800" dirty="0"/>
              <a:t>,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i="1" dirty="0"/>
              <a:t>B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b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｝，那么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的关系矩阵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R</a:t>
            </a:r>
            <a:r>
              <a:rPr lang="zh-CN" altLang="en-US" sz="2800" dirty="0"/>
              <a:t>为一</a:t>
            </a:r>
            <a:r>
              <a:rPr lang="en-US" altLang="zh-CN" sz="2800" i="1" dirty="0" err="1"/>
              <a:t>m</a:t>
            </a:r>
            <a:r>
              <a:rPr lang="en-US" altLang="zh-CN" sz="2800" dirty="0" err="1"/>
              <a:t>×</a:t>
            </a:r>
            <a:r>
              <a:rPr lang="en-US" altLang="zh-CN" sz="2800" i="1" dirty="0" err="1"/>
              <a:t>n</a:t>
            </a:r>
            <a:r>
              <a:rPr lang="zh-CN" altLang="en-US" sz="2800" dirty="0"/>
              <a:t>矩阵，它的第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 ,</a:t>
            </a:r>
            <a:r>
              <a:rPr lang="en-US" altLang="zh-CN" sz="2800" i="1" dirty="0"/>
              <a:t> j</a:t>
            </a:r>
            <a:r>
              <a:rPr lang="zh-CN" altLang="en-US" sz="2800" dirty="0"/>
              <a:t>分量</a:t>
            </a:r>
            <a:r>
              <a:rPr lang="en-US" altLang="zh-CN" sz="2800" i="1" dirty="0" err="1"/>
              <a:t>r</a:t>
            </a:r>
            <a:r>
              <a:rPr lang="en-US" altLang="zh-CN" sz="2800" i="1" baseline="-25000" dirty="0" err="1"/>
              <a:t>ij</a:t>
            </a:r>
            <a:r>
              <a:rPr lang="zh-CN" altLang="en-US" sz="2800" dirty="0"/>
              <a:t>只取值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</a:t>
            </a:r>
            <a:r>
              <a:rPr lang="zh-CN" altLang="en-US" sz="2800" dirty="0"/>
              <a:t>，而</a:t>
            </a:r>
          </a:p>
        </p:txBody>
      </p:sp>
      <p:graphicFrame>
        <p:nvGraphicFramePr>
          <p:cNvPr id="33794" name="Object 5">
            <a:extLst>
              <a:ext uri="{FF2B5EF4-FFF2-40B4-BE49-F238E27FC236}">
                <a16:creationId xmlns:a16="http://schemas.microsoft.com/office/drawing/2014/main" id="{30684A46-9E85-EF4D-9D9B-42DD80C4BC4B}"/>
              </a:ext>
            </a:extLst>
          </p:cNvPr>
          <p:cNvGraphicFramePr>
            <a:graphicFrameLocks/>
          </p:cNvGraphicFramePr>
          <p:nvPr/>
        </p:nvGraphicFramePr>
        <p:xfrm>
          <a:off x="3203575" y="308768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05200" imgH="3505200" progId="Equation.DSMT4">
                  <p:embed/>
                </p:oleObj>
              </mc:Choice>
              <mc:Fallback>
                <p:oleObj r:id="rId2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8768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6B175565-7C09-134C-BD6E-E605E7159BE1}"/>
              </a:ext>
            </a:extLst>
          </p:cNvPr>
          <p:cNvGraphicFramePr>
            <a:graphicFrameLocks/>
          </p:cNvGraphicFramePr>
          <p:nvPr/>
        </p:nvGraphicFramePr>
        <p:xfrm>
          <a:off x="2339975" y="4941888"/>
          <a:ext cx="14478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20400" imgH="10528300" progId="Equation.DSMT4">
                  <p:embed/>
                </p:oleObj>
              </mc:Choice>
              <mc:Fallback>
                <p:oleObj r:id="rId4" imgW="10820400" imgH="105283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41888"/>
                        <a:ext cx="14478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>
            <a:extLst>
              <a:ext uri="{FF2B5EF4-FFF2-40B4-BE49-F238E27FC236}">
                <a16:creationId xmlns:a16="http://schemas.microsoft.com/office/drawing/2014/main" id="{04CDF992-7706-054A-B2D2-359B1F2A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1332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当且仅当  </a:t>
            </a:r>
            <a:r>
              <a:rPr lang="en-US" altLang="zh-CN" i="1" dirty="0" err="1"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dirty="0" err="1">
                <a:ea typeface="宋体" panose="02010600030101010101" pitchFamily="2" charset="-122"/>
              </a:rPr>
              <a:t>Rb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7" name="Text Box 7">
            <a:extLst>
              <a:ext uri="{FF2B5EF4-FFF2-40B4-BE49-F238E27FC236}">
                <a16:creationId xmlns:a16="http://schemas.microsoft.com/office/drawing/2014/main" id="{4E12CB4E-F356-0C4E-B5C5-98CF9E710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4" y="5661025"/>
            <a:ext cx="237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当且仅当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dirty="0" err="1">
                <a:ea typeface="宋体" panose="02010600030101010101" pitchFamily="2" charset="-122"/>
              </a:rPr>
              <a:t>Rb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809628B-F12B-E241-BB0A-9198E9BCF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5775" y="5713263"/>
            <a:ext cx="1428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CC0479BF-5F0D-BC4F-B42C-AE94198EC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1219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/>
              <a:t>            </a:t>
            </a:r>
            <a:r>
              <a:rPr lang="zh-CN" altLang="en-US"/>
              <a:t>例</a:t>
            </a:r>
            <a:r>
              <a:rPr lang="en-US" altLang="zh-CN"/>
              <a:t>7.2.2</a:t>
            </a:r>
            <a:r>
              <a:rPr lang="zh-CN" altLang="en-US"/>
              <a:t>中的图</a:t>
            </a:r>
            <a:r>
              <a:rPr lang="en-US" altLang="zh-CN"/>
              <a:t>7.2.2</a:t>
            </a:r>
            <a:r>
              <a:rPr lang="zh-CN" altLang="en-US"/>
              <a:t>、 图</a:t>
            </a:r>
            <a:r>
              <a:rPr lang="en-US" altLang="zh-CN"/>
              <a:t>7.2.3</a:t>
            </a:r>
            <a:r>
              <a:rPr lang="zh-CN" altLang="en-US"/>
              <a:t>、 图</a:t>
            </a:r>
            <a:r>
              <a:rPr lang="en-US" altLang="zh-CN"/>
              <a:t>7.2.4</a:t>
            </a:r>
            <a:r>
              <a:rPr lang="zh-CN" altLang="en-US"/>
              <a:t>、 图</a:t>
            </a:r>
            <a:r>
              <a:rPr lang="en-US" altLang="zh-CN"/>
              <a:t>7.2.5</a:t>
            </a:r>
            <a:r>
              <a:rPr lang="zh-CN" altLang="en-US"/>
              <a:t>所示关系的关系矩阵分别是</a:t>
            </a:r>
          </a:p>
        </p:txBody>
      </p:sp>
      <p:graphicFrame>
        <p:nvGraphicFramePr>
          <p:cNvPr id="34818" name="Object 6">
            <a:extLst>
              <a:ext uri="{FF2B5EF4-FFF2-40B4-BE49-F238E27FC236}">
                <a16:creationId xmlns:a16="http://schemas.microsoft.com/office/drawing/2014/main" id="{A5C17FFA-C618-BC4E-8853-4CD8E191FE1F}"/>
              </a:ext>
            </a:extLst>
          </p:cNvPr>
          <p:cNvGraphicFramePr>
            <a:graphicFrameLocks/>
          </p:cNvGraphicFramePr>
          <p:nvPr/>
        </p:nvGraphicFramePr>
        <p:xfrm>
          <a:off x="1371600" y="1600200"/>
          <a:ext cx="63246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611000" imgH="42710100" progId="Equation.DSMT4">
                  <p:embed/>
                </p:oleObj>
              </mc:Choice>
              <mc:Fallback>
                <p:oleObj r:id="rId2" imgW="62611000" imgH="427101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324600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5">
            <a:extLst>
              <a:ext uri="{FF2B5EF4-FFF2-40B4-BE49-F238E27FC236}">
                <a16:creationId xmlns:a16="http://schemas.microsoft.com/office/drawing/2014/main" id="{F1FFB364-963A-5D40-92CD-3126BA14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797425"/>
            <a:ext cx="1651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L</a:t>
            </a: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>
            <a:extLst>
              <a:ext uri="{FF2B5EF4-FFF2-40B4-BE49-F238E27FC236}">
                <a16:creationId xmlns:a16="http://schemas.microsoft.com/office/drawing/2014/main" id="{4C12C76C-CF6C-7749-A993-0C7930E2A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278688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 </a:t>
            </a:r>
            <a:r>
              <a:rPr lang="zh-CN" altLang="en-US" sz="2800" dirty="0"/>
              <a:t>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的集合表达式与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的关系矩阵也可以唯一相互确定，</a:t>
            </a:r>
            <a:r>
              <a:rPr lang="zh-CN" altLang="en-US" sz="2800" dirty="0">
                <a:solidFill>
                  <a:srgbClr val="FF0000"/>
                </a:solidFill>
              </a:rPr>
              <a:t>因此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的集合表达式、 关系图、关系矩阵三者均可以唯一相互确定</a:t>
            </a:r>
            <a:r>
              <a:rPr lang="zh-CN" altLang="en-US" sz="2800" dirty="0"/>
              <a:t>，并且它们各有各的特点，可以根据不同的需要选用不同的表达方式。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0E66799-E116-1743-B606-E2D904736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7.3  </a:t>
            </a:r>
            <a:r>
              <a:rPr lang="zh-CN" altLang="en-US"/>
              <a:t>关 系 的 运 算 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FE1DCC2F-262B-5A4D-8F75-886460675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137525" cy="5040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i="1" dirty="0"/>
              <a:t>             A</a:t>
            </a:r>
            <a:r>
              <a:rPr lang="zh-CN" altLang="en-US" sz="2800" dirty="0"/>
              <a:t>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的二元关系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的子集，亦即关系是序偶的集合。</a:t>
            </a:r>
            <a:r>
              <a:rPr lang="zh-CN" altLang="en-US" sz="2800" dirty="0">
                <a:solidFill>
                  <a:srgbClr val="FF0000"/>
                </a:solidFill>
              </a:rPr>
              <a:t>故在同一集合上的关系</a:t>
            </a:r>
            <a:r>
              <a:rPr lang="zh-CN" altLang="en-US" sz="2800" dirty="0"/>
              <a:t>，可以进行集合的所有运算。</a:t>
            </a:r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>
            <a:extLst>
              <a:ext uri="{FF2B5EF4-FFF2-40B4-BE49-F238E27FC236}">
                <a16:creationId xmlns:a16="http://schemas.microsoft.com/office/drawing/2014/main" id="{577C9E63-46B6-F647-B750-449189549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142288" cy="5486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定义</a:t>
            </a:r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的二元关系。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 用</a:t>
            </a:r>
            <a:r>
              <a:rPr lang="en-US" altLang="zh-CN" sz="2800" i="1" dirty="0" err="1"/>
              <a:t>xRy</a:t>
            </a:r>
            <a:r>
              <a:rPr lang="zh-CN" altLang="en-US" sz="2800" dirty="0"/>
              <a:t>表示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〉∈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，意为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有</a:t>
            </a:r>
            <a:r>
              <a:rPr lang="en-US" altLang="zh-CN" sz="2800" i="1" dirty="0"/>
              <a:t>R</a:t>
            </a:r>
            <a:r>
              <a:rPr lang="zh-CN" altLang="en-US" sz="2800" dirty="0"/>
              <a:t>关系（为使可读性好，我们将分场合使用这两种表达方式中的某一种）。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 由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〉∈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的所有</a:t>
            </a:r>
            <a:r>
              <a:rPr lang="en-US" altLang="zh-CN" sz="2800" i="1" dirty="0"/>
              <a:t>x</a:t>
            </a:r>
            <a:r>
              <a:rPr lang="zh-CN" altLang="en-US" sz="2800" dirty="0"/>
              <a:t>组成的集合称为关系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的定义域（</a:t>
            </a:r>
            <a:r>
              <a:rPr lang="en-US" altLang="zh-CN" sz="2800" i="1" dirty="0"/>
              <a:t>domain</a:t>
            </a:r>
            <a:r>
              <a:rPr lang="zh-CN" altLang="en-US" sz="2800" dirty="0"/>
              <a:t>）记作</a:t>
            </a:r>
            <a:r>
              <a:rPr lang="en-US" altLang="zh-CN" sz="2800" i="1" dirty="0"/>
              <a:t>Dom R</a:t>
            </a:r>
            <a:r>
              <a:rPr lang="zh-CN" altLang="en-US" sz="2800" dirty="0"/>
              <a:t>， 即 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</a:t>
            </a:r>
            <a:r>
              <a:rPr lang="en-US" altLang="zh-CN" sz="2800" i="1" dirty="0"/>
              <a:t>Dom R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|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∧    </a:t>
            </a:r>
            <a:r>
              <a:rPr lang="en-US" altLang="zh-CN" sz="2800" i="1" dirty="0"/>
              <a:t>y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y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∧〈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〉∈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｝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graphicFrame>
        <p:nvGraphicFramePr>
          <p:cNvPr id="37890" name="Object 6">
            <a:extLst>
              <a:ext uri="{FF2B5EF4-FFF2-40B4-BE49-F238E27FC236}">
                <a16:creationId xmlns:a16="http://schemas.microsoft.com/office/drawing/2014/main" id="{036F3D6B-76E2-F44F-884A-F7D47B116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630248"/>
              </p:ext>
            </p:extLst>
          </p:nvPr>
        </p:nvGraphicFramePr>
        <p:xfrm>
          <a:off x="4211960" y="442034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21000" imgH="3505200" progId="Equation.DSMT4">
                  <p:embed/>
                </p:oleObj>
              </mc:Choice>
              <mc:Fallback>
                <p:oleObj r:id="rId2" imgW="2921000" imgH="3505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420344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>
            <a:extLst>
              <a:ext uri="{FF2B5EF4-FFF2-40B4-BE49-F238E27FC236}">
                <a16:creationId xmlns:a16="http://schemas.microsoft.com/office/drawing/2014/main" id="{F095AB92-477F-6848-B2BD-3727D80CE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7772400" cy="5715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）由</a:t>
            </a:r>
            <a:r>
              <a:rPr lang="en-US" altLang="zh-CN" sz="2800"/>
              <a:t>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〉∈</a:t>
            </a:r>
            <a:r>
              <a:rPr lang="en-US" altLang="zh-CN" sz="2800" i="1"/>
              <a:t>R</a:t>
            </a:r>
            <a:r>
              <a:rPr lang="zh-CN" altLang="en-US" sz="2800"/>
              <a:t>的所有</a:t>
            </a:r>
            <a:r>
              <a:rPr lang="en-US" altLang="zh-CN" sz="2800" i="1"/>
              <a:t>y</a:t>
            </a:r>
            <a:r>
              <a:rPr lang="zh-CN" altLang="en-US" sz="2800"/>
              <a:t>组成的集合称为关系</a:t>
            </a:r>
            <a:r>
              <a:rPr lang="en-US" altLang="zh-CN" sz="2800" i="1"/>
              <a:t>R</a:t>
            </a:r>
            <a:r>
              <a:rPr lang="zh-CN" altLang="en-US" sz="2800"/>
              <a:t>的值域（</a:t>
            </a:r>
            <a:r>
              <a:rPr lang="en-US" altLang="zh-CN" sz="2800" i="1"/>
              <a:t>range</a:t>
            </a:r>
            <a:r>
              <a:rPr lang="zh-CN" altLang="en-US" sz="2800"/>
              <a:t>），记作</a:t>
            </a:r>
            <a:r>
              <a:rPr lang="en-US" altLang="zh-CN" sz="2800" i="1"/>
              <a:t>Ran R</a:t>
            </a:r>
            <a:r>
              <a:rPr lang="zh-CN" altLang="en-US" sz="2800"/>
              <a:t>，即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</a:t>
            </a:r>
            <a:r>
              <a:rPr lang="en-US" altLang="zh-CN" sz="2800" i="1"/>
              <a:t>Ran R</a:t>
            </a:r>
            <a:r>
              <a:rPr lang="zh-CN" altLang="en-US" sz="2800"/>
              <a:t>＝</a:t>
            </a:r>
            <a:r>
              <a:rPr lang="en-US" altLang="zh-CN" sz="2800"/>
              <a:t>{</a:t>
            </a:r>
            <a:r>
              <a:rPr lang="en-US" altLang="zh-CN" sz="2800" i="1"/>
              <a:t>y</a:t>
            </a:r>
            <a:r>
              <a:rPr lang="en-US" altLang="zh-CN" sz="2800"/>
              <a:t>|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B</a:t>
            </a:r>
            <a:r>
              <a:rPr lang="en-US" altLang="zh-CN" sz="2800"/>
              <a:t>∧    </a:t>
            </a:r>
            <a:r>
              <a:rPr lang="en-US" altLang="zh-CN" sz="2800" i="1"/>
              <a:t>x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∧〈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〉∈</a:t>
            </a:r>
            <a:r>
              <a:rPr lang="en-US" altLang="zh-CN" sz="2800" i="1"/>
              <a:t>R</a:t>
            </a:r>
            <a:r>
              <a:rPr lang="en-US" altLang="zh-CN" sz="2800"/>
              <a:t>)</a:t>
            </a:r>
            <a:r>
              <a:rPr lang="zh-CN" altLang="en-US" sz="280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（</a:t>
            </a:r>
            <a:r>
              <a:rPr lang="en-US" altLang="zh-CN" sz="2800"/>
              <a:t>4</a:t>
            </a:r>
            <a:r>
              <a:rPr lang="zh-CN" altLang="en-US" sz="2800"/>
              <a:t>）</a:t>
            </a:r>
            <a:r>
              <a:rPr lang="en-US" altLang="zh-CN" sz="2800" i="1"/>
              <a:t>R</a:t>
            </a:r>
            <a:r>
              <a:rPr lang="zh-CN" altLang="en-US" sz="2800"/>
              <a:t>的定义域和值域的并集称为</a:t>
            </a:r>
            <a:r>
              <a:rPr lang="en-US" altLang="zh-CN" sz="2800" i="1"/>
              <a:t>R</a:t>
            </a:r>
            <a:r>
              <a:rPr lang="zh-CN" altLang="en-US" sz="2800"/>
              <a:t>的域，记作</a:t>
            </a:r>
            <a:r>
              <a:rPr lang="en-US" altLang="zh-CN" sz="2800" i="1"/>
              <a:t>Fld R</a:t>
            </a:r>
            <a:r>
              <a:rPr lang="zh-CN" altLang="en-US" sz="2800"/>
              <a:t>。形式化表示为：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        </a:t>
            </a:r>
            <a:r>
              <a:rPr lang="zh-CN" altLang="en-US" sz="2800" i="1"/>
              <a:t> </a:t>
            </a:r>
            <a:r>
              <a:rPr lang="en-US" altLang="zh-CN" sz="2800" i="1"/>
              <a:t>Fld R</a:t>
            </a:r>
            <a:r>
              <a:rPr lang="en-US" altLang="zh-CN" sz="2800"/>
              <a:t>=</a:t>
            </a:r>
            <a:r>
              <a:rPr lang="en-US" altLang="zh-CN" sz="2800" i="1"/>
              <a:t>Dom R</a:t>
            </a:r>
            <a:r>
              <a:rPr lang="en-US" altLang="zh-CN" sz="2800"/>
              <a:t>∪</a:t>
            </a:r>
            <a:r>
              <a:rPr lang="en-US" altLang="zh-CN" sz="2800" i="1"/>
              <a:t>Ran R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**</a:t>
            </a:r>
            <a:r>
              <a:rPr lang="zh-CN" altLang="en-US" sz="2800"/>
              <a:t>一般地，若</a:t>
            </a:r>
            <a:r>
              <a:rPr lang="en-US" altLang="zh-CN" sz="2800" i="1"/>
              <a:t>R</a:t>
            </a:r>
            <a:r>
              <a:rPr lang="zh-CN" altLang="en-US" sz="2800"/>
              <a:t>是</a:t>
            </a:r>
            <a:r>
              <a:rPr lang="en-US" altLang="zh-CN" sz="2800" i="1"/>
              <a:t>A</a:t>
            </a:r>
            <a:r>
              <a:rPr lang="zh-CN" altLang="en-US" sz="2800"/>
              <a:t>到</a:t>
            </a:r>
            <a:r>
              <a:rPr lang="en-US" altLang="zh-CN" sz="2800" i="1"/>
              <a:t>B</a:t>
            </a:r>
            <a:r>
              <a:rPr lang="zh-CN" altLang="en-US" sz="2800"/>
              <a:t>的二元关系，则有 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                 </a:t>
            </a:r>
            <a:r>
              <a:rPr lang="en-US" altLang="zh-CN" sz="2800" i="1"/>
              <a:t>Dom R    A</a:t>
            </a:r>
            <a:r>
              <a:rPr lang="en-US" altLang="zh-CN" sz="2800"/>
              <a:t>, </a:t>
            </a:r>
            <a:r>
              <a:rPr lang="en-US" altLang="zh-CN" sz="2800" i="1"/>
              <a:t>Ran R     B</a:t>
            </a:r>
            <a:r>
              <a:rPr lang="zh-CN" altLang="en-US" sz="2800"/>
              <a:t>。 </a:t>
            </a:r>
          </a:p>
        </p:txBody>
      </p:sp>
      <p:graphicFrame>
        <p:nvGraphicFramePr>
          <p:cNvPr id="38914" name="Object 4">
            <a:extLst>
              <a:ext uri="{FF2B5EF4-FFF2-40B4-BE49-F238E27FC236}">
                <a16:creationId xmlns:a16="http://schemas.microsoft.com/office/drawing/2014/main" id="{08B95E29-181D-CB44-9FD4-734632715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979476"/>
              </p:ext>
            </p:extLst>
          </p:nvPr>
        </p:nvGraphicFramePr>
        <p:xfrm>
          <a:off x="3923928" y="184482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21000" imgH="3505200" progId="Equation.DSMT4">
                  <p:embed/>
                </p:oleObj>
              </mc:Choice>
              <mc:Fallback>
                <p:oleObj r:id="rId2" imgW="29210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844824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5">
            <a:extLst>
              <a:ext uri="{FF2B5EF4-FFF2-40B4-BE49-F238E27FC236}">
                <a16:creationId xmlns:a16="http://schemas.microsoft.com/office/drawing/2014/main" id="{6BF54BF5-88E0-2C43-9BC3-150B0D24DC02}"/>
              </a:ext>
            </a:extLst>
          </p:cNvPr>
          <p:cNvGraphicFramePr>
            <a:graphicFrameLocks/>
          </p:cNvGraphicFramePr>
          <p:nvPr/>
        </p:nvGraphicFramePr>
        <p:xfrm>
          <a:off x="3511550" y="50133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50133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6">
            <a:extLst>
              <a:ext uri="{FF2B5EF4-FFF2-40B4-BE49-F238E27FC236}">
                <a16:creationId xmlns:a16="http://schemas.microsoft.com/office/drawing/2014/main" id="{C520BAE9-69FC-CD45-9727-17EC57F1F8A7}"/>
              </a:ext>
            </a:extLst>
          </p:cNvPr>
          <p:cNvGraphicFramePr>
            <a:graphicFrameLocks/>
          </p:cNvGraphicFramePr>
          <p:nvPr/>
        </p:nvGraphicFramePr>
        <p:xfrm>
          <a:off x="5167313" y="49942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49942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8A860E59-6986-5C43-9C08-3E5DA60C4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260350"/>
            <a:ext cx="8280400" cy="62642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【</a:t>
            </a:r>
            <a:r>
              <a:rPr lang="zh-CN" altLang="en-US" sz="2800" dirty="0"/>
              <a:t>例</a:t>
            </a:r>
            <a:r>
              <a:rPr lang="en-US" altLang="zh-CN" sz="2800" dirty="0"/>
              <a:t>】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｝，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</a:t>
            </a:r>
            <a:r>
              <a:rPr lang="en-US" altLang="zh-CN" sz="2800" i="1" dirty="0"/>
              <a:t>B</a:t>
            </a:r>
            <a:r>
              <a:rPr lang="zh-CN" altLang="en-US" sz="2800" dirty="0"/>
              <a:t>＝｛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zh-CN" altLang="en-US" sz="2800" dirty="0"/>
              <a:t>｝， 则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i="1" dirty="0"/>
              <a:t>R</a:t>
            </a:r>
            <a:r>
              <a:rPr lang="zh-CN" altLang="en-US" sz="2800" dirty="0"/>
              <a:t>＝｛</a:t>
            </a:r>
            <a:r>
              <a:rPr lang="en-US" altLang="zh-CN" sz="2800" dirty="0"/>
              <a:t>〈2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〈2 </a:t>
            </a:r>
            <a:r>
              <a:rPr lang="zh-CN" altLang="en-US" sz="2800" dirty="0"/>
              <a:t>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〈3</a:t>
            </a:r>
            <a:r>
              <a:rPr lang="zh-CN" altLang="en-US" sz="2800" dirty="0"/>
              <a:t>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        </a:t>
            </a:r>
            <a:r>
              <a:rPr lang="en-US" altLang="zh-CN" sz="2800" dirty="0"/>
              <a:t>〈4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〈6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</a:t>
            </a: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616436-AA2B-3E44-8A6F-37021A8C1DE1}"/>
              </a:ext>
            </a:extLst>
          </p:cNvPr>
          <p:cNvSpPr/>
          <p:nvPr/>
        </p:nvSpPr>
        <p:spPr>
          <a:xfrm>
            <a:off x="1036340" y="3429000"/>
            <a:ext cx="6920036" cy="196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那么如图所示</a:t>
            </a:r>
            <a:r>
              <a:rPr lang="zh-CN" altLang="en-US" dirty="0"/>
              <a:t>：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dirty="0"/>
              <a:t>     </a:t>
            </a:r>
            <a:r>
              <a:rPr lang="en-US" altLang="zh-CN" i="1" dirty="0"/>
              <a:t>Dom R</a:t>
            </a:r>
            <a:r>
              <a:rPr lang="zh-CN" altLang="en-US" dirty="0"/>
              <a:t>＝｛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｝，</a:t>
            </a:r>
            <a:r>
              <a:rPr lang="en-US" altLang="zh-CN" i="1" dirty="0"/>
              <a:t>Ran R</a:t>
            </a:r>
            <a:r>
              <a:rPr lang="en-US" altLang="zh-CN" dirty="0"/>
              <a:t>=</a:t>
            </a:r>
            <a:r>
              <a:rPr lang="zh-CN" altLang="en-US" dirty="0"/>
              <a:t>｛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zh-CN" altLang="en-US" dirty="0"/>
              <a:t>｝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dirty="0"/>
              <a:t>     </a:t>
            </a:r>
            <a:r>
              <a:rPr lang="en-US" altLang="zh-CN" i="1" dirty="0" err="1"/>
              <a:t>Fld</a:t>
            </a:r>
            <a:r>
              <a:rPr lang="en-US" altLang="zh-CN" i="1" dirty="0"/>
              <a:t> R</a:t>
            </a:r>
            <a:r>
              <a:rPr lang="en-US" altLang="zh-CN" dirty="0"/>
              <a:t>={2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 </a:t>
            </a:r>
            <a:r>
              <a:rPr lang="en-US" altLang="zh-CN" i="1" dirty="0"/>
              <a:t>a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dirty="0"/>
              <a:t>}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zh-CN" altLang="en-US" dirty="0">
                <a:latin typeface="+mn-ea"/>
                <a:ea typeface="+mn-ea"/>
              </a:rPr>
              <a:t>各箭头分别表示</a:t>
            </a:r>
            <a:r>
              <a:rPr lang="en-US" altLang="zh-CN" dirty="0"/>
              <a:t>2</a:t>
            </a:r>
            <a:r>
              <a:rPr lang="en-US" altLang="zh-CN" i="1" dirty="0"/>
              <a:t>Ra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en-US" altLang="zh-CN" i="1" dirty="0"/>
              <a:t>Rb</a:t>
            </a:r>
            <a:r>
              <a:rPr lang="zh-CN" altLang="en-US" dirty="0"/>
              <a:t>， </a:t>
            </a:r>
            <a:r>
              <a:rPr lang="en-US" altLang="zh-CN" dirty="0"/>
              <a:t>3</a:t>
            </a:r>
            <a:r>
              <a:rPr lang="en-US" altLang="zh-CN" i="1" dirty="0"/>
              <a:t>Rb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en-US" altLang="zh-CN" i="1" dirty="0"/>
              <a:t>Rc</a:t>
            </a:r>
            <a:r>
              <a:rPr lang="zh-CN" altLang="en-US" dirty="0"/>
              <a:t>， </a:t>
            </a:r>
            <a:r>
              <a:rPr lang="en-US" altLang="zh-CN" dirty="0"/>
              <a:t>6</a:t>
            </a:r>
            <a:r>
              <a:rPr lang="en-US" altLang="zh-CN" i="1" dirty="0"/>
              <a:t>Rc</a:t>
            </a:r>
            <a:r>
              <a:rPr lang="zh-CN" altLang="en-US" dirty="0"/>
              <a:t>。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8FCDDF-0F88-4C42-97B1-6CCFBB88B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545298"/>
              </p:ext>
            </p:extLst>
          </p:nvPr>
        </p:nvGraphicFramePr>
        <p:xfrm>
          <a:off x="1036340" y="548680"/>
          <a:ext cx="6842720" cy="255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97300" imgH="1549400" progId="Visio.Drawing.4">
                  <p:embed/>
                </p:oleObj>
              </mc:Choice>
              <mc:Fallback>
                <p:oleObj r:id="rId2" imgW="3797300" imgH="1549400" progId="Visio.Drawing.4">
                  <p:embed/>
                  <p:pic>
                    <p:nvPicPr>
                      <p:cNvPr id="40962" name="Object 4">
                        <a:extLst>
                          <a:ext uri="{FF2B5EF4-FFF2-40B4-BE49-F238E27FC236}">
                            <a16:creationId xmlns:a16="http://schemas.microsoft.com/office/drawing/2014/main" id="{ED51D23A-B674-1141-B965-CD5C0FAE85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40" y="548680"/>
                        <a:ext cx="6842720" cy="2557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1A412C98-C68C-514F-B239-017AA275950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552" y="1340768"/>
                <a:ext cx="7494588" cy="563880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7.3.1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和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的二元关系， 其并、交、差、对称差、补运算定义如下：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∪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x R y </a:t>
                </a:r>
                <a:r>
                  <a:rPr lang="en-US" altLang="zh-CN" sz="2800" dirty="0"/>
                  <a:t>∨</a:t>
                </a:r>
                <a:r>
                  <a:rPr lang="en-US" altLang="zh-CN" sz="2800" i="1" dirty="0"/>
                  <a:t>x S y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 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∩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x R y</a:t>
                </a:r>
                <a:r>
                  <a:rPr lang="en-US" altLang="zh-CN" sz="2800" dirty="0"/>
                  <a:t>∧ </a:t>
                </a:r>
                <a:r>
                  <a:rPr lang="en-US" altLang="zh-CN" sz="2800" i="1" dirty="0"/>
                  <a:t>x S y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 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-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x R y</a:t>
                </a:r>
                <a:r>
                  <a:rPr lang="en-US" altLang="zh-CN" sz="2800" dirty="0"/>
                  <a:t>∧ ¬ </a:t>
                </a:r>
                <a:r>
                  <a:rPr lang="en-US" altLang="zh-CN" sz="2800" i="1" dirty="0"/>
                  <a:t>x S y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～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-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¬ </a:t>
                </a:r>
                <a:r>
                  <a:rPr lang="en-US" altLang="zh-CN" sz="2800" i="1" dirty="0"/>
                  <a:t>x R y</a:t>
                </a:r>
                <a:r>
                  <a:rPr lang="zh-CN" altLang="en-US" sz="2800" dirty="0"/>
                  <a:t>｝</a:t>
                </a:r>
                <a:endParaRPr lang="en-US" altLang="zh-CN" sz="2800" dirty="0"/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dirty="0"/>
                  <a:t>		</a:t>
                </a:r>
                <a:r>
                  <a:rPr lang="zh-CN" altLang="en-US" sz="2800" dirty="0"/>
                  <a:t>   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/>
                  <a:t>=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∪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)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/>
                  <a:t>–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∩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  <a:p>
                <a:pPr eaLnBrk="1" hangingPunct="1">
                  <a:buFontTx/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1A412C98-C68C-514F-B239-017AA2759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0768"/>
                <a:ext cx="7494588" cy="5638800"/>
              </a:xfrm>
              <a:blipFill>
                <a:blip r:embed="rId2"/>
                <a:stretch>
                  <a:fillRect t="-225" r="-1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41A7B5B-A42C-9348-A390-DDBE475968A2}"/>
              </a:ext>
            </a:extLst>
          </p:cNvPr>
          <p:cNvSpPr txBox="1"/>
          <p:nvPr/>
        </p:nvSpPr>
        <p:spPr>
          <a:xfrm>
            <a:off x="827584" y="33265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关系的运算</a:t>
            </a:r>
          </a:p>
        </p:txBody>
      </p:sp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>
            <a:extLst>
              <a:ext uri="{FF2B5EF4-FFF2-40B4-BE49-F238E27FC236}">
                <a16:creationId xmlns:a16="http://schemas.microsoft.com/office/drawing/2014/main" id="{79471BEA-873C-014C-A465-CF096C300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404813"/>
            <a:ext cx="8280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7.3.1】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en-US" altLang="zh-CN" sz="2800"/>
              <a:t>={1, 2, 3, 4}</a:t>
            </a:r>
            <a:r>
              <a:rPr lang="zh-CN" altLang="en-US" sz="2800"/>
              <a:t>，若</a:t>
            </a:r>
            <a:r>
              <a:rPr lang="en-US" altLang="zh-CN" sz="2800" i="1"/>
              <a:t>R</a:t>
            </a:r>
            <a:r>
              <a:rPr lang="en-US" altLang="zh-CN" sz="2800"/>
              <a:t>={〈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〉|(</a:t>
            </a:r>
            <a:r>
              <a:rPr lang="en-US" altLang="zh-CN" sz="2800" i="1"/>
              <a:t>x</a:t>
            </a:r>
            <a:r>
              <a:rPr lang="en-US" altLang="zh-CN" sz="2800"/>
              <a:t>-</a:t>
            </a:r>
            <a:r>
              <a:rPr lang="en-US" altLang="zh-CN" sz="2800" i="1"/>
              <a:t>y</a:t>
            </a:r>
            <a:r>
              <a:rPr lang="en-US" altLang="zh-CN" sz="2800"/>
              <a:t>)/2</a:t>
            </a:r>
            <a:r>
              <a:rPr lang="zh-CN" altLang="en-US" sz="2800"/>
              <a:t>是整数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}</a:t>
            </a:r>
            <a:r>
              <a:rPr lang="zh-CN" altLang="en-US" sz="2800"/>
              <a:t>，</a:t>
            </a:r>
            <a:r>
              <a:rPr lang="en-US" altLang="zh-CN" sz="2800" i="1"/>
              <a:t>S</a:t>
            </a:r>
            <a:r>
              <a:rPr lang="en-US" altLang="zh-CN" sz="2800"/>
              <a:t>={〈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〉|(</a:t>
            </a:r>
            <a:r>
              <a:rPr lang="en-US" altLang="zh-CN" sz="2800" i="1"/>
              <a:t>x</a:t>
            </a:r>
            <a:r>
              <a:rPr lang="en-US" altLang="zh-CN" sz="2800"/>
              <a:t>-</a:t>
            </a:r>
            <a:r>
              <a:rPr lang="en-US" altLang="zh-CN" sz="2800" i="1"/>
              <a:t>y</a:t>
            </a:r>
            <a:r>
              <a:rPr lang="en-US" altLang="zh-CN" sz="2800"/>
              <a:t>)/3</a:t>
            </a:r>
            <a:r>
              <a:rPr lang="zh-CN" altLang="en-US" sz="2800"/>
              <a:t>是正整数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}</a:t>
            </a:r>
            <a:r>
              <a:rPr lang="zh-CN" altLang="en-US" sz="2800"/>
              <a:t>，求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S</a:t>
            </a:r>
            <a:r>
              <a:rPr lang="zh-CN" altLang="en-US" sz="2800"/>
              <a:t>，</a:t>
            </a:r>
            <a:r>
              <a:rPr lang="en-US" altLang="zh-CN" sz="2800" i="1"/>
              <a:t>R</a:t>
            </a:r>
            <a:r>
              <a:rPr lang="en-US" altLang="zh-CN" sz="2800"/>
              <a:t>∩</a:t>
            </a:r>
            <a:r>
              <a:rPr lang="en-US" altLang="zh-CN" sz="2800" i="1"/>
              <a:t>S</a:t>
            </a:r>
            <a:r>
              <a:rPr lang="zh-CN" altLang="en-US" sz="2800"/>
              <a:t>，</a:t>
            </a:r>
            <a:r>
              <a:rPr lang="en-US" altLang="zh-CN" sz="2800" i="1"/>
              <a:t>S</a:t>
            </a:r>
            <a:r>
              <a:rPr lang="en-US" altLang="zh-CN" sz="2800"/>
              <a:t>-</a:t>
            </a:r>
            <a:r>
              <a:rPr lang="en-US" altLang="zh-CN" sz="2800" i="1"/>
              <a:t>R</a:t>
            </a:r>
            <a:r>
              <a:rPr lang="zh-CN" altLang="en-US" sz="2800"/>
              <a:t>，～</a:t>
            </a:r>
            <a:r>
              <a:rPr lang="en-US" altLang="zh-CN" sz="2800" i="1"/>
              <a:t>R</a:t>
            </a:r>
            <a:r>
              <a:rPr lang="zh-CN" altLang="en-US" sz="2800"/>
              <a:t>，</a:t>
            </a:r>
            <a:r>
              <a:rPr lang="en-US" altLang="zh-CN" sz="2800" i="1"/>
              <a:t>R   S</a:t>
            </a:r>
            <a:r>
              <a:rPr lang="zh-CN" altLang="en-US" sz="2800"/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解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</a:t>
            </a:r>
            <a:r>
              <a:rPr lang="en-US" altLang="zh-CN" sz="2800" i="1"/>
              <a:t>R</a:t>
            </a:r>
            <a:r>
              <a:rPr lang="en-US" altLang="zh-CN" sz="2800"/>
              <a:t>={〈1,1〉,〈1,3〉,〈2,2〉,〈2,4〉,〈3,1〉,〈3,3〉,〈4,2〉,〈4,4〉}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</a:t>
            </a:r>
            <a:r>
              <a:rPr lang="en-US" altLang="zh-CN" sz="2800" i="1"/>
              <a:t>S</a:t>
            </a:r>
            <a:r>
              <a:rPr lang="en-US" altLang="zh-CN" sz="2800"/>
              <a:t>={〈4,1〉}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S</a:t>
            </a:r>
            <a:r>
              <a:rPr lang="en-US" altLang="zh-CN" sz="2800"/>
              <a:t>={〈1,1〉,〈1,3〉,〈2,2〉,〈2,4〉,〈3,1〉,〈3,3〉,〈4,2〉,〈4,4〉,〈4,1〉}</a:t>
            </a:r>
          </a:p>
        </p:txBody>
      </p:sp>
      <p:graphicFrame>
        <p:nvGraphicFramePr>
          <p:cNvPr id="43010" name="Object 6">
            <a:extLst>
              <a:ext uri="{FF2B5EF4-FFF2-40B4-BE49-F238E27FC236}">
                <a16:creationId xmlns:a16="http://schemas.microsoft.com/office/drawing/2014/main" id="{F41F3C05-B324-7D44-BDC9-C9824C4D2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722190"/>
              </p:ext>
            </p:extLst>
          </p:nvPr>
        </p:nvGraphicFramePr>
        <p:xfrm>
          <a:off x="6300192" y="1700808"/>
          <a:ext cx="3349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97300" imgH="4102100" progId="Equation.DSMT4">
                  <p:embed/>
                </p:oleObj>
              </mc:Choice>
              <mc:Fallback>
                <p:oleObj r:id="rId2" imgW="3797300" imgH="41021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700808"/>
                        <a:ext cx="3349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E4A553C6-2601-5D46-94D2-66C3576BC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这些性质是二元集</a:t>
            </a:r>
            <a:r>
              <a:rPr lang="en-US" altLang="zh-CN" sz="2800"/>
              <a:t>{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}</a:t>
            </a:r>
            <a:r>
              <a:rPr lang="zh-CN" altLang="en-US" sz="2800"/>
              <a:t>所不具备的。例如当</a:t>
            </a:r>
            <a:r>
              <a:rPr lang="en-US" altLang="zh-CN" sz="2800" i="1"/>
              <a:t>x</a:t>
            </a:r>
            <a:r>
              <a:rPr lang="en-US" altLang="zh-CN" sz="2800"/>
              <a:t>≠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时有</a:t>
            </a:r>
            <a:r>
              <a:rPr lang="en-US" altLang="zh-CN" sz="2800"/>
              <a:t>{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}={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}, </a:t>
            </a:r>
            <a:r>
              <a:rPr lang="zh-CN" altLang="en-US" sz="2800"/>
              <a:t>原因是有序对中的元素是有序的，而集合中的元素是无序的。再例如，</a:t>
            </a:r>
            <a:r>
              <a:rPr lang="en-US" altLang="zh-CN" sz="2800"/>
              <a:t>{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}={</a:t>
            </a:r>
            <a:r>
              <a:rPr lang="en-US" altLang="zh-CN" sz="2800" i="1"/>
              <a:t>x</a:t>
            </a:r>
            <a:r>
              <a:rPr lang="en-US" altLang="zh-CN" sz="2800"/>
              <a:t>}</a:t>
            </a:r>
            <a:r>
              <a:rPr lang="zh-CN" altLang="en-US" sz="2800"/>
              <a:t>，原因是集合中的元素是互异的。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由性质</a:t>
            </a:r>
            <a:r>
              <a:rPr lang="en-US" altLang="zh-CN" sz="2800"/>
              <a:t>(</a:t>
            </a:r>
            <a:r>
              <a:rPr lang="zh-CN" altLang="en-US" sz="2800"/>
              <a:t>２</a:t>
            </a:r>
            <a:r>
              <a:rPr lang="en-US" altLang="zh-CN" sz="2800"/>
              <a:t>)</a:t>
            </a:r>
            <a:r>
              <a:rPr lang="zh-CN" altLang="en-US" sz="2800"/>
              <a:t>可推出</a:t>
            </a:r>
            <a:r>
              <a:rPr lang="en-US" altLang="zh-CN" sz="2800"/>
              <a:t>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〉=〈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〉</a:t>
            </a:r>
            <a:r>
              <a:rPr lang="zh-CN" altLang="en-US" sz="2800"/>
              <a:t>的充要条件是</a:t>
            </a:r>
            <a:r>
              <a:rPr lang="en-US" altLang="zh-CN" sz="2800" i="1"/>
              <a:t>x</a:t>
            </a:r>
            <a:r>
              <a:rPr lang="en-US" altLang="zh-CN" sz="2800"/>
              <a:t>=</a:t>
            </a:r>
            <a:r>
              <a:rPr lang="en-US" altLang="zh-CN" sz="2800" i="1"/>
              <a:t>y</a:t>
            </a:r>
            <a:r>
              <a:rPr lang="zh-CN" altLang="en-US" sz="2800"/>
              <a:t>。有序对的概念可以进一步推广到多元有序组。 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99AD4638-C770-B340-8ECF-C31FE85BD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533400"/>
            <a:ext cx="8280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/>
              <a:t>R</a:t>
            </a:r>
            <a:r>
              <a:rPr lang="en-US" altLang="zh-CN" sz="2800"/>
              <a:t>∩</a:t>
            </a:r>
            <a:r>
              <a:rPr lang="en-US" altLang="zh-CN" sz="2800" i="1"/>
              <a:t>S</a:t>
            </a:r>
            <a:r>
              <a:rPr lang="en-US" altLang="zh-CN" sz="2800"/>
              <a:t>=</a:t>
            </a:r>
            <a:r>
              <a:rPr lang="el-GR" altLang="zh-CN" sz="2800" i="1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endParaRPr lang="en-US" altLang="zh-CN" sz="2800"/>
          </a:p>
          <a:p>
            <a:pPr algn="just" eaLnBrk="1" hangingPunct="1"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/>
              <a:t>S</a:t>
            </a:r>
            <a:r>
              <a:rPr lang="en-US" altLang="zh-CN" sz="2800"/>
              <a:t>-</a:t>
            </a:r>
            <a:r>
              <a:rPr lang="en-US" altLang="zh-CN" sz="2800" i="1"/>
              <a:t>R</a:t>
            </a:r>
            <a:r>
              <a:rPr lang="en-US" altLang="zh-CN" sz="2800"/>
              <a:t>=</a:t>
            </a:r>
            <a:r>
              <a:rPr lang="en-US" altLang="zh-CN" sz="2800" i="1"/>
              <a:t>S</a:t>
            </a:r>
            <a:r>
              <a:rPr lang="en-US" altLang="zh-CN" sz="2800"/>
              <a:t>={〈4,1〉}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～</a:t>
            </a:r>
            <a:r>
              <a:rPr lang="en-US" altLang="zh-CN" sz="2800" i="1"/>
              <a:t>R</a:t>
            </a:r>
            <a:r>
              <a:rPr lang="en-US" altLang="zh-CN" sz="2800"/>
              <a:t>=</a:t>
            </a:r>
            <a:r>
              <a:rPr lang="en-US" altLang="zh-CN" sz="2800" i="1"/>
              <a:t>A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en-US" altLang="zh-CN" sz="2800"/>
              <a:t>-</a:t>
            </a:r>
            <a:r>
              <a:rPr lang="en-US" altLang="zh-CN" sz="2800" i="1"/>
              <a:t>R</a:t>
            </a:r>
            <a:r>
              <a:rPr lang="en-US" altLang="zh-CN" sz="2800"/>
              <a:t>={〈1,2〉,〈1,4〉,〈2,1〉, 〈2,3〉,〈3,2〉,〈3,4〉,〈4,1〉,〈4,3〉}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/>
              <a:t>R     S </a:t>
            </a:r>
            <a:r>
              <a:rPr lang="en-US" altLang="zh-CN" sz="2800"/>
              <a:t>=(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S</a:t>
            </a:r>
            <a:r>
              <a:rPr lang="en-US" altLang="zh-CN" sz="2800"/>
              <a:t>)-(</a:t>
            </a:r>
            <a:r>
              <a:rPr lang="en-US" altLang="zh-CN" sz="2800" i="1"/>
              <a:t>R</a:t>
            </a:r>
            <a:r>
              <a:rPr lang="en-US" altLang="zh-CN" sz="2800"/>
              <a:t>∩</a:t>
            </a:r>
            <a:r>
              <a:rPr lang="en-US" altLang="zh-CN" sz="2800" i="1"/>
              <a:t>S</a:t>
            </a:r>
            <a:r>
              <a:rPr lang="en-US" altLang="zh-CN" sz="280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={〈1,1〉,〈1,3〉,〈2,2〉,〈2,4〉,〈3,1〉,〈3,3〉,〈4,2〉,〈4,4〉,〈4,1〉}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A707C685-0F0C-2E43-A392-693A5B8C99CF}"/>
              </a:ext>
            </a:extLst>
          </p:cNvPr>
          <p:cNvGraphicFramePr>
            <a:graphicFrameLocks/>
          </p:cNvGraphicFramePr>
          <p:nvPr/>
        </p:nvGraphicFramePr>
        <p:xfrm>
          <a:off x="1403350" y="3213100"/>
          <a:ext cx="3349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97300" imgH="4102100" progId="Equation.DSMT4">
                  <p:embed/>
                </p:oleObj>
              </mc:Choice>
              <mc:Fallback>
                <p:oleObj r:id="rId2" imgW="3797300" imgH="41021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3349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>
            <a:extLst>
              <a:ext uri="{FF2B5EF4-FFF2-40B4-BE49-F238E27FC236}">
                <a16:creationId xmlns:a16="http://schemas.microsoft.com/office/drawing/2014/main" id="{487045BE-8617-DE46-B231-B1B9B9852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7632700" cy="1296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由定义很显然，对任意</a:t>
            </a:r>
            <a:r>
              <a:rPr lang="en-US" altLang="zh-CN" sz="2800" i="1"/>
              <a:t>x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B</a:t>
            </a:r>
            <a:r>
              <a:rPr lang="zh-CN" altLang="en-US" sz="2800"/>
              <a:t>，有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         </a:t>
            </a:r>
            <a:r>
              <a:rPr lang="en-US" altLang="zh-CN" sz="2800" i="1"/>
              <a:t>x R y        y R</a:t>
            </a:r>
            <a:r>
              <a:rPr lang="en-US" altLang="zh-CN" sz="2800" baseline="30000"/>
              <a:t>-1</a:t>
            </a:r>
            <a:r>
              <a:rPr lang="en-US" altLang="zh-CN" sz="2800" i="1"/>
              <a:t>x     </a:t>
            </a:r>
            <a:endParaRPr lang="en-US" altLang="zh-CN" sz="2800"/>
          </a:p>
        </p:txBody>
      </p:sp>
      <p:graphicFrame>
        <p:nvGraphicFramePr>
          <p:cNvPr id="45058" name="Object 4">
            <a:extLst>
              <a:ext uri="{FF2B5EF4-FFF2-40B4-BE49-F238E27FC236}">
                <a16:creationId xmlns:a16="http://schemas.microsoft.com/office/drawing/2014/main" id="{99F27329-0B6A-0A47-AB0C-9411F958D8AE}"/>
              </a:ext>
            </a:extLst>
          </p:cNvPr>
          <p:cNvGraphicFramePr>
            <a:graphicFrameLocks/>
          </p:cNvGraphicFramePr>
          <p:nvPr/>
        </p:nvGraphicFramePr>
        <p:xfrm>
          <a:off x="3317875" y="2871788"/>
          <a:ext cx="431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86300" imgH="3505200" progId="Equation.DSMT4">
                  <p:embed/>
                </p:oleObj>
              </mc:Choice>
              <mc:Fallback>
                <p:oleObj r:id="rId2" imgW="46863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871788"/>
                        <a:ext cx="4318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5">
            <a:extLst>
              <a:ext uri="{FF2B5EF4-FFF2-40B4-BE49-F238E27FC236}">
                <a16:creationId xmlns:a16="http://schemas.microsoft.com/office/drawing/2014/main" id="{5EB37FEA-4C3B-7D4A-88BF-54378AEF1E69}"/>
              </a:ext>
            </a:extLst>
          </p:cNvPr>
          <p:cNvGraphicFramePr>
            <a:graphicFrameLocks/>
          </p:cNvGraphicFramePr>
          <p:nvPr/>
        </p:nvGraphicFramePr>
        <p:xfrm>
          <a:off x="2484438" y="3357563"/>
          <a:ext cx="1600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83000" imgH="5562600" progId="Equation.DSMT4">
                  <p:embed/>
                </p:oleObj>
              </mc:Choice>
              <mc:Fallback>
                <p:oleObj r:id="rId4" imgW="16383000" imgH="55626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1600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Text Box 6">
            <a:extLst>
              <a:ext uri="{FF2B5EF4-FFF2-40B4-BE49-F238E27FC236}">
                <a16:creationId xmlns:a16="http://schemas.microsoft.com/office/drawing/2014/main" id="{5F6E7F71-56BC-9A4A-A6A8-D5908B47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7993062" cy="13731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7.3.2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设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的关系，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逆关系</a:t>
            </a:r>
            <a:r>
              <a:rPr lang="zh-CN" altLang="en-US" sz="2800" dirty="0">
                <a:ea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逆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i="1" dirty="0">
                <a:ea typeface="宋体" panose="02010600030101010101" pitchFamily="2" charset="-122"/>
              </a:rPr>
              <a:t>converse</a:t>
            </a:r>
            <a:r>
              <a:rPr lang="zh-CN" altLang="en-US" sz="2800" dirty="0">
                <a:ea typeface="宋体" panose="02010600030101010101" pitchFamily="2" charset="-122"/>
              </a:rPr>
              <a:t>）是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的关系，记为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ea typeface="宋体" panose="02010600030101010101" pitchFamily="2" charset="-122"/>
              </a:rPr>
              <a:t>，规定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ea typeface="宋体" panose="02010600030101010101" pitchFamily="2" charset="-122"/>
              </a:rPr>
              <a:t>-1 </a:t>
            </a:r>
            <a:r>
              <a:rPr lang="en-US" altLang="zh-CN" sz="2800" dirty="0"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ea typeface="宋体" panose="02010600030101010101" pitchFamily="2" charset="-122"/>
              </a:rPr>
              <a:t>｛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〉| </a:t>
            </a:r>
            <a:r>
              <a:rPr lang="en-US" altLang="zh-CN" sz="2800" i="1" dirty="0" err="1"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 err="1">
                <a:ea typeface="宋体" panose="02010600030101010101" pitchFamily="2" charset="-122"/>
              </a:rPr>
              <a:t>y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, </a:t>
            </a:r>
            <a:r>
              <a:rPr lang="en-US" altLang="zh-CN" sz="2800" i="1" dirty="0">
                <a:ea typeface="宋体" panose="02010600030101010101" pitchFamily="2" charset="-122"/>
              </a:rPr>
              <a:t>x R y</a:t>
            </a:r>
            <a:r>
              <a:rPr lang="zh-CN" altLang="en-US" sz="2800" dirty="0">
                <a:ea typeface="宋体" panose="02010600030101010101" pitchFamily="2" charset="-122"/>
              </a:rPr>
              <a:t>｝</a:t>
            </a:r>
          </a:p>
        </p:txBody>
      </p:sp>
      <p:sp>
        <p:nvSpPr>
          <p:cNvPr id="45061" name="Text Box 10">
            <a:extLst>
              <a:ext uri="{FF2B5EF4-FFF2-40B4-BE49-F238E27FC236}">
                <a16:creationId xmlns:a16="http://schemas.microsoft.com/office/drawing/2014/main" id="{C657997A-FB71-3D46-9F15-5F5D24FA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292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5062" name="Text Box 11">
            <a:extLst>
              <a:ext uri="{FF2B5EF4-FFF2-40B4-BE49-F238E27FC236}">
                <a16:creationId xmlns:a16="http://schemas.microsoft.com/office/drawing/2014/main" id="{894F8EFD-3BDB-0C43-84AB-B07E98024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328988"/>
            <a:ext cx="2714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M</a:t>
            </a:r>
            <a:r>
              <a:rPr lang="en-US" altLang="en-US" b="1"/>
              <a:t>′</a:t>
            </a:r>
            <a:r>
              <a:rPr lang="zh-CN" altLang="en-US" sz="2800"/>
              <a:t>表示转</a:t>
            </a:r>
            <a:r>
              <a:rPr lang="zh-CN" altLang="en-US" sz="2800">
                <a:ea typeface="宋体" panose="02010600030101010101" pitchFamily="2" charset="-122"/>
              </a:rPr>
              <a:t>置</a:t>
            </a:r>
            <a:r>
              <a:rPr lang="zh-CN" altLang="en-US" sz="2800"/>
              <a:t>矩阵</a:t>
            </a:r>
          </a:p>
        </p:txBody>
      </p:sp>
      <p:sp>
        <p:nvSpPr>
          <p:cNvPr id="45063" name="Text Box 1029">
            <a:extLst>
              <a:ext uri="{FF2B5EF4-FFF2-40B4-BE49-F238E27FC236}">
                <a16:creationId xmlns:a16="http://schemas.microsoft.com/office/drawing/2014/main" id="{D6E8C1D9-C95C-8E4E-8736-D33C51DD8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9725"/>
            <a:ext cx="7416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ea typeface="宋体" panose="02010600030101010101" pitchFamily="2" charset="-122"/>
              </a:rPr>
              <a:t>A</a:t>
            </a:r>
            <a:r>
              <a:rPr lang="en-US" altLang="zh-CN" sz="2800" baseline="30000" dirty="0"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ea typeface="宋体" panose="02010600030101010101" pitchFamily="2" charset="-122"/>
              </a:rPr>
              <a:t>=I</a:t>
            </a:r>
            <a:r>
              <a:rPr lang="en-US" altLang="zh-CN" sz="2800" baseline="-25000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          “≤”的逆是“≥”，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i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l-GR" altLang="zh-CN" sz="2800" i="1" dirty="0"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lang="el-GR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l-GR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l-GR" altLang="zh-CN" sz="2800" i="1" dirty="0"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lang="zh-CN" altLang="el-GR" sz="2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          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l-GR" altLang="zh-CN" sz="2800" dirty="0">
                <a:ea typeface="宋体" panose="02010600030101010101" pitchFamily="2" charset="-122"/>
              </a:rPr>
              <a:t>A</a:t>
            </a:r>
            <a:r>
              <a:rPr lang="en-US" altLang="zh-CN" sz="2800" dirty="0"/>
              <a:t>×</a:t>
            </a:r>
            <a:r>
              <a:rPr lang="en-US" altLang="zh-CN" sz="2800" dirty="0">
                <a:ea typeface="宋体" panose="02010600030101010101" pitchFamily="2" charset="-122"/>
              </a:rPr>
              <a:t>B)</a:t>
            </a:r>
            <a:r>
              <a:rPr lang="en-US" altLang="zh-CN" sz="2800" baseline="30000" dirty="0"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ea typeface="宋体" panose="02010600030101010101" pitchFamily="2" charset="-122"/>
              </a:rPr>
              <a:t>=B×A</a:t>
            </a: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1" name="Rectangle 3">
                <a:extLst>
                  <a:ext uri="{FF2B5EF4-FFF2-40B4-BE49-F238E27FC236}">
                    <a16:creationId xmlns:a16="http://schemas.microsoft.com/office/drawing/2014/main" id="{03B9DA92-05D7-EE4E-851C-18EF02E439A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3357563"/>
                <a:ext cx="7848600" cy="2303462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【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7.3.3】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表示父子关系，即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〉∈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说明</a:t>
                </a:r>
                <a:r>
                  <a:rPr lang="en-US" altLang="zh-CN" sz="2800" i="1" dirty="0"/>
                  <a:t>x</a:t>
                </a:r>
                <a:r>
                  <a:rPr lang="zh-CN" altLang="en-US" sz="2800" dirty="0"/>
                  <a:t>是</a:t>
                </a:r>
                <a:r>
                  <a:rPr lang="en-US" altLang="zh-CN" sz="2800" i="1" dirty="0"/>
                  <a:t>y</a:t>
                </a:r>
                <a:r>
                  <a:rPr lang="zh-CN" altLang="en-US" sz="2800" dirty="0"/>
                  <a:t>的父亲，</a:t>
                </a:r>
                <a:r>
                  <a:rPr lang="en-US" altLang="zh-CN" sz="2800" i="1" dirty="0"/>
                  <a:t>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 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就表示祖孙关系。</a:t>
                </a:r>
                <a:r>
                  <a:rPr lang="zh-CN" altLang="en-US" sz="2800" i="1" dirty="0"/>
                  <a:t> </a:t>
                </a:r>
                <a:endParaRPr lang="zh-CN" altLang="en-US" sz="2800" dirty="0"/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</a:t>
                </a:r>
              </a:p>
            </p:txBody>
          </p:sp>
        </mc:Choice>
        <mc:Fallback xmlns="">
          <p:sp>
            <p:nvSpPr>
              <p:cNvPr id="46081" name="Rectangle 3">
                <a:extLst>
                  <a:ext uri="{FF2B5EF4-FFF2-40B4-BE49-F238E27FC236}">
                    <a16:creationId xmlns:a16="http://schemas.microsoft.com/office/drawing/2014/main" id="{03B9DA92-05D7-EE4E-851C-18EF02E4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3357563"/>
                <a:ext cx="7848600" cy="2303462"/>
              </a:xfrm>
              <a:blipFill>
                <a:blip r:embed="rId3"/>
                <a:stretch>
                  <a:fillRect l="-485" t="-549" r="-1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Text Box 4">
                <a:extLst>
                  <a:ext uri="{FF2B5EF4-FFF2-40B4-BE49-F238E27FC236}">
                    <a16:creationId xmlns:a16="http://schemas.microsoft.com/office/drawing/2014/main" id="{56AF31CB-50E8-5E4F-B586-9902C5324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88" y="692150"/>
                <a:ext cx="7777162" cy="181588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just"/>
                <a:r>
                  <a:rPr lang="en-US" altLang="zh-CN" sz="2800" dirty="0"/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定义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7.3.3 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设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是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到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B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的二元关系，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是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>
                    <a:latin typeface="+mn-ea"/>
                    <a:ea typeface="+mn-ea"/>
                  </a:rPr>
                  <a:t>到</a:t>
                </a:r>
                <a:r>
                  <a:rPr lang="en-US" altLang="zh-CN" sz="2800" i="1" dirty="0"/>
                  <a:t>C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的二元关系 ，</a:t>
                </a:r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800" dirty="0">
                    <a:ea typeface="+mn-ea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800" dirty="0">
                    <a:ea typeface="+mn-ea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+mn-ea"/>
                    <a:cs typeface="Times New Roman" panose="02020603050405020304" pitchFamily="18" charset="0"/>
                  </a:rPr>
                  <a:t>复合，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的关系，定义为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：</a:t>
                </a:r>
              </a:p>
              <a:p>
                <a:r>
                  <a:rPr lang="zh-CN" altLang="en-US" sz="2800" dirty="0">
                    <a:ea typeface="宋体" panose="02010600030101010101" pitchFamily="2" charset="-122"/>
                  </a:rPr>
                  <a:t>   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=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｛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&lt;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, z&gt;| 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x </a:t>
                </a:r>
                <a:r>
                  <a:rPr lang="en-US" altLang="en-US" dirty="0"/>
                  <a:t>∈</a:t>
                </a:r>
                <a:r>
                  <a:rPr lang="en-US" altLang="zh-CN" dirty="0" err="1"/>
                  <a:t>A</a:t>
                </a:r>
                <a:r>
                  <a:rPr lang="en-US" altLang="zh-CN" sz="2800" dirty="0" err="1"/>
                  <a:t>∧</a:t>
                </a:r>
                <a:r>
                  <a:rPr lang="en-US" altLang="zh-CN" dirty="0" err="1"/>
                  <a:t>z</a:t>
                </a:r>
                <a:r>
                  <a:rPr lang="en-US" altLang="en-US" dirty="0" err="1"/>
                  <a:t>∈</a:t>
                </a:r>
                <a:r>
                  <a:rPr lang="en-US" altLang="zh-CN" dirty="0" err="1"/>
                  <a:t>C</a:t>
                </a:r>
                <a:r>
                  <a:rPr lang="en-US" altLang="zh-CN" sz="2800" dirty="0"/>
                  <a:t>∧</a:t>
                </a:r>
                <a:r>
                  <a:rPr lang="en-US" altLang="zh-CN" dirty="0"/>
                  <a:t>  y (y </a:t>
                </a:r>
                <a:r>
                  <a:rPr lang="en-US" altLang="en-US" dirty="0"/>
                  <a:t>∈</a:t>
                </a:r>
                <a:r>
                  <a:rPr lang="en-US" altLang="zh-CN" dirty="0"/>
                  <a:t>B </a:t>
                </a:r>
                <a:r>
                  <a:rPr lang="en-US" altLang="zh-CN" sz="2800" dirty="0"/>
                  <a:t>∧</a:t>
                </a:r>
                <a:r>
                  <a:rPr lang="en-US" altLang="zh-CN" dirty="0"/>
                  <a:t> </a:t>
                </a:r>
                <a:r>
                  <a:rPr lang="en-US" altLang="zh-CN" sz="2800" i="1" dirty="0" err="1"/>
                  <a:t>xRy</a:t>
                </a:r>
                <a:r>
                  <a:rPr lang="en-US" altLang="zh-CN" sz="2800" i="1" dirty="0"/>
                  <a:t> </a:t>
                </a:r>
                <a:r>
                  <a:rPr lang="en-US" altLang="zh-CN" sz="2800" dirty="0"/>
                  <a:t>∧</a:t>
                </a:r>
                <a:r>
                  <a:rPr lang="en-US" altLang="zh-CN" sz="2800" dirty="0" err="1"/>
                  <a:t>ySz</a:t>
                </a:r>
                <a:r>
                  <a:rPr lang="en-US" altLang="zh-CN" sz="2800" dirty="0"/>
                  <a:t>)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｝</a:t>
                </a:r>
              </a:p>
            </p:txBody>
          </p:sp>
        </mc:Choice>
        <mc:Fallback xmlns="">
          <p:sp>
            <p:nvSpPr>
              <p:cNvPr id="262148" name="Text Box 4">
                <a:extLst>
                  <a:ext uri="{FF2B5EF4-FFF2-40B4-BE49-F238E27FC236}">
                    <a16:creationId xmlns:a16="http://schemas.microsoft.com/office/drawing/2014/main" id="{56AF31CB-50E8-5E4F-B586-9902C5324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692150"/>
                <a:ext cx="7777162" cy="1815882"/>
              </a:xfrm>
              <a:prstGeom prst="rect">
                <a:avLst/>
              </a:prstGeom>
              <a:blipFill>
                <a:blip r:embed="rId4"/>
                <a:stretch>
                  <a:fillRect l="-1794" t="-4861" r="-1631" b="-9028"/>
                </a:stretch>
              </a:blipFill>
              <a:ln w="12700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7">
            <a:extLst>
              <a:ext uri="{FF2B5EF4-FFF2-40B4-BE49-F238E27FC236}">
                <a16:creationId xmlns:a16="http://schemas.microsoft.com/office/drawing/2014/main" id="{037C388B-9DDD-1341-87C0-60E2CE8B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6">
            <a:extLst>
              <a:ext uri="{FF2B5EF4-FFF2-40B4-BE49-F238E27FC236}">
                <a16:creationId xmlns:a16="http://schemas.microsoft.com/office/drawing/2014/main" id="{AA779631-4711-BC4C-B466-D55F952E3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97753"/>
              </p:ext>
            </p:extLst>
          </p:nvPr>
        </p:nvGraphicFramePr>
        <p:xfrm>
          <a:off x="4860032" y="2127250"/>
          <a:ext cx="2333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21000" imgH="3505200" progId="Equation.3">
                  <p:embed/>
                </p:oleObj>
              </mc:Choice>
              <mc:Fallback>
                <p:oleObj r:id="rId5" imgW="2921000" imgH="3505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127250"/>
                        <a:ext cx="2333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05" name="Rectangle 3">
                <a:extLst>
                  <a:ext uri="{FF2B5EF4-FFF2-40B4-BE49-F238E27FC236}">
                    <a16:creationId xmlns:a16="http://schemas.microsoft.com/office/drawing/2014/main" id="{3716E8ED-55F9-0542-A446-1EA58B8C3F6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0825" y="533400"/>
                <a:ext cx="8569325" cy="5056188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【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7.3.5】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0, 1, 2, 3, 4, 5</a:t>
                </a:r>
                <a:r>
                  <a:rPr lang="zh-CN" altLang="en-US" sz="2800" dirty="0"/>
                  <a:t>｝，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2, 4, 6</a:t>
                </a:r>
                <a:r>
                  <a:rPr lang="zh-CN" altLang="en-US" sz="2800" dirty="0"/>
                  <a:t>｝， </a:t>
                </a:r>
                <a:r>
                  <a:rPr lang="en-US" altLang="zh-CN" sz="2800" i="1" dirty="0"/>
                  <a:t>C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1, 3, 5</a:t>
                </a:r>
                <a:r>
                  <a:rPr lang="zh-CN" altLang="en-US" sz="2800" dirty="0"/>
                  <a:t>｝，</a:t>
                </a:r>
                <a:r>
                  <a:rPr lang="en-US" altLang="zh-CN" sz="2800" i="1" dirty="0"/>
                  <a:t>R    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S    B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C</a:t>
                </a:r>
                <a:r>
                  <a:rPr lang="zh-CN" altLang="en-US" sz="2800" dirty="0"/>
                  <a:t>，且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〈1, 2〉,〈2, 4〉,〈3, 4〉,〈5, 6〉</a:t>
                </a:r>
                <a:r>
                  <a:rPr lang="zh-CN" altLang="en-US" sz="2800" dirty="0"/>
                  <a:t>｝，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〈2, l〉,〈2, 5〉,〈6, 3〉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〈l, l〉, 〈1, 5〉,〈5, 3〉</a:t>
                </a:r>
                <a:r>
                  <a:rPr lang="zh-CN" altLang="en-US" sz="2800" dirty="0"/>
                  <a:t>｝     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C</a:t>
                </a:r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</a:t>
                </a:r>
                <a:r>
                  <a:rPr lang="zh-CN" altLang="en-US" sz="2800" dirty="0"/>
                  <a:t>用图表示</a:t>
                </a:r>
                <a:r>
                  <a:rPr lang="en-US" altLang="zh-CN" sz="2800" i="1" dirty="0"/>
                  <a:t>R </a:t>
                </a:r>
                <a:r>
                  <a:rPr lang="zh-CN" altLang="en-US" sz="2800" baseline="30000" dirty="0"/>
                  <a:t>。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， 如图</a:t>
                </a:r>
                <a:r>
                  <a:rPr lang="en-US" altLang="zh-CN" sz="2800" dirty="0"/>
                  <a:t>7.3.1</a:t>
                </a:r>
                <a:r>
                  <a:rPr lang="zh-CN" altLang="en-US" sz="2800" dirty="0"/>
                  <a:t>所示。 </a:t>
                </a:r>
              </a:p>
            </p:txBody>
          </p:sp>
        </mc:Choice>
        <mc:Fallback xmlns="">
          <p:sp>
            <p:nvSpPr>
              <p:cNvPr id="47105" name="Rectangle 3">
                <a:extLst>
                  <a:ext uri="{FF2B5EF4-FFF2-40B4-BE49-F238E27FC236}">
                    <a16:creationId xmlns:a16="http://schemas.microsoft.com/office/drawing/2014/main" id="{3716E8ED-55F9-0542-A446-1EA58B8C3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533400"/>
                <a:ext cx="8569325" cy="5056188"/>
              </a:xfrm>
              <a:blipFill>
                <a:blip r:embed="rId3"/>
                <a:stretch>
                  <a:fillRect l="-1479" t="-501" r="-14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106" name="Object 7">
            <a:extLst>
              <a:ext uri="{FF2B5EF4-FFF2-40B4-BE49-F238E27FC236}">
                <a16:creationId xmlns:a16="http://schemas.microsoft.com/office/drawing/2014/main" id="{94E8F27A-1E0E-0D4E-B759-51D17289CEE1}"/>
              </a:ext>
            </a:extLst>
          </p:cNvPr>
          <p:cNvGraphicFramePr>
            <a:graphicFrameLocks/>
          </p:cNvGraphicFramePr>
          <p:nvPr/>
        </p:nvGraphicFramePr>
        <p:xfrm>
          <a:off x="3419475" y="12684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2684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8">
            <a:extLst>
              <a:ext uri="{FF2B5EF4-FFF2-40B4-BE49-F238E27FC236}">
                <a16:creationId xmlns:a16="http://schemas.microsoft.com/office/drawing/2014/main" id="{5180FB03-5F83-9742-A488-C115E287FFEB}"/>
              </a:ext>
            </a:extLst>
          </p:cNvPr>
          <p:cNvGraphicFramePr>
            <a:graphicFrameLocks/>
          </p:cNvGraphicFramePr>
          <p:nvPr/>
        </p:nvGraphicFramePr>
        <p:xfrm>
          <a:off x="5095875" y="12684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2684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6">
            <a:extLst>
              <a:ext uri="{FF2B5EF4-FFF2-40B4-BE49-F238E27FC236}">
                <a16:creationId xmlns:a16="http://schemas.microsoft.com/office/drawing/2014/main" id="{6B0C406A-518F-9C4C-9026-CFDEE77A5A64}"/>
              </a:ext>
            </a:extLst>
          </p:cNvPr>
          <p:cNvGraphicFramePr>
            <a:graphicFrameLocks/>
          </p:cNvGraphicFramePr>
          <p:nvPr/>
        </p:nvGraphicFramePr>
        <p:xfrm>
          <a:off x="6175375" y="31940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31940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4">
            <a:extLst>
              <a:ext uri="{FF2B5EF4-FFF2-40B4-BE49-F238E27FC236}">
                <a16:creationId xmlns:a16="http://schemas.microsoft.com/office/drawing/2014/main" id="{D3A52C3E-2964-8649-B572-371645CE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0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 </a:t>
            </a:r>
            <a:r>
              <a:rPr lang="en-US" altLang="zh-CN">
                <a:ea typeface="宋体" panose="02010600030101010101" pitchFamily="2" charset="-122"/>
              </a:rPr>
              <a:t>7.3.1 </a:t>
            </a:r>
          </a:p>
        </p:txBody>
      </p:sp>
      <p:graphicFrame>
        <p:nvGraphicFramePr>
          <p:cNvPr id="48130" name="Object 4">
            <a:extLst>
              <a:ext uri="{FF2B5EF4-FFF2-40B4-BE49-F238E27FC236}">
                <a16:creationId xmlns:a16="http://schemas.microsoft.com/office/drawing/2014/main" id="{9BDB8076-E781-F344-B0C2-4B80FF6791FD}"/>
              </a:ext>
            </a:extLst>
          </p:cNvPr>
          <p:cNvGraphicFramePr>
            <a:graphicFrameLocks/>
          </p:cNvGraphicFramePr>
          <p:nvPr/>
        </p:nvGraphicFramePr>
        <p:xfrm>
          <a:off x="533400" y="1295400"/>
          <a:ext cx="8382000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68900" imgH="1981200" progId="Visio.Drawing.4">
                  <p:embed/>
                </p:oleObj>
              </mc:Choice>
              <mc:Fallback>
                <p:oleObj r:id="rId2" imgW="5168900" imgH="1981200" progId="Visio.Drawing.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382000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3" name="Rectangle 3">
                <a:extLst>
                  <a:ext uri="{FF2B5EF4-FFF2-40B4-BE49-F238E27FC236}">
                    <a16:creationId xmlns:a16="http://schemas.microsoft.com/office/drawing/2014/main" id="{27AE88CF-F4BD-D349-B6D6-0576EAE9CC9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333375"/>
                <a:ext cx="7999413" cy="597535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【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7.3.6】 </a:t>
                </a:r>
                <a:r>
                  <a:rPr lang="zh-CN" altLang="en-US" sz="2800" dirty="0"/>
                  <a:t>设集合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0, 1, 2, 3, 4, 5</a:t>
                </a:r>
                <a:r>
                  <a:rPr lang="zh-CN" altLang="en-US" sz="2800" dirty="0"/>
                  <a:t>｝，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均为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上的二元关系，且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 err="1"/>
                  <a:t>x</a:t>
                </a:r>
                <a:r>
                  <a:rPr lang="en-US" altLang="zh-CN" sz="2800" dirty="0" err="1"/>
                  <a:t>+</a:t>
                </a:r>
                <a:r>
                  <a:rPr lang="en-US" altLang="zh-CN" sz="2800" i="1" dirty="0" err="1"/>
                  <a:t>y</a:t>
                </a:r>
                <a:r>
                  <a:rPr lang="zh-CN" altLang="en-US" sz="2800" dirty="0"/>
                  <a:t>＝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｝＝｛</a:t>
                </a:r>
                <a:r>
                  <a:rPr lang="en-US" altLang="zh-CN" sz="2800" dirty="0"/>
                  <a:t>〈0, 4〉,〈4, 0〉, 〈1, 3〉, 〈3, 1〉,〈2, 2〉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-</a:t>
                </a:r>
                <a:r>
                  <a:rPr lang="en-US" altLang="zh-CN" sz="2800" i="1" dirty="0"/>
                  <a:t>x</a:t>
                </a:r>
                <a:r>
                  <a:rPr lang="zh-CN" altLang="en-US" sz="2800" dirty="0"/>
                  <a:t>＝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｝＝｛</a:t>
                </a:r>
                <a:r>
                  <a:rPr lang="en-US" altLang="zh-CN" sz="2800" dirty="0"/>
                  <a:t>〈0, 1〉,〈1, 2〉, 〈2, 3〉,〈3, 4〉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〈4, 5〉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求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 err="1"/>
                  <a:t>R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，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</a:p>
            </p:txBody>
          </p:sp>
        </mc:Choice>
        <mc:Fallback xmlns="">
          <p:sp>
            <p:nvSpPr>
              <p:cNvPr id="49153" name="Rectangle 3">
                <a:extLst>
                  <a:ext uri="{FF2B5EF4-FFF2-40B4-BE49-F238E27FC236}">
                    <a16:creationId xmlns:a16="http://schemas.microsoft.com/office/drawing/2014/main" id="{27AE88CF-F4BD-D349-B6D6-0576EAE9C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333375"/>
                <a:ext cx="7999413" cy="5975350"/>
              </a:xfrm>
              <a:blipFill>
                <a:blip r:embed="rId2"/>
                <a:stretch>
                  <a:fillRect l="-635" t="-425" r="-158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7" name="Rectangle 3">
                <a:extLst>
                  <a:ext uri="{FF2B5EF4-FFF2-40B4-BE49-F238E27FC236}">
                    <a16:creationId xmlns:a16="http://schemas.microsoft.com/office/drawing/2014/main" id="{076DD446-202B-F44D-9421-3DBC8BBEC54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260350"/>
                <a:ext cx="8351837" cy="6192838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解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i="1" dirty="0"/>
                  <a:t>  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〈4, l〉,〈1, 4〉,〈3, 2〉,〈2,3〉, 〈0, 5〉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z〉|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+z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5, x&lt;=4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〈0, 3〉,〈1, 2〉,〈2, 1〉,〈3,0〉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z〉|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+z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 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〈0, 0〉, 〈4, 4〉, 〈1, 1〉, 〈3, 3〉, 〈2, 2〉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z〉|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-z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i="1" dirty="0"/>
                  <a:t> x</a:t>
                </a:r>
                <a:r>
                  <a:rPr lang="en-US" altLang="zh-CN" dirty="0"/>
                  <a:t> &lt;=4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i="1" dirty="0"/>
                  <a:t> 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〈0, 2〉, 〈1,3〉,〈2, 4〉,〈3, 5〉</a:t>
                </a:r>
                <a:r>
                  <a:rPr lang="zh-CN" altLang="en-US" dirty="0"/>
                  <a:t>｝＝｛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〉|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</a:t>
                </a:r>
                <a:r>
                  <a:rPr lang="en-US" altLang="zh-CN" i="1" dirty="0"/>
                  <a:t>x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〈4, 3〉, 〈1, 0〉,〈 3, 2〉,〈2, 1〉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i="1" dirty="0"/>
                  <a:t>  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〈4, 3〉,〈3, 2〉,〈 2,1〉,〈1, 0〉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从上例已可看出， 一般地 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en-US" altLang="zh-CN" dirty="0"/>
                  <a:t>≠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。  </a:t>
                </a:r>
              </a:p>
            </p:txBody>
          </p:sp>
        </mc:Choice>
        <mc:Fallback xmlns="">
          <p:sp>
            <p:nvSpPr>
              <p:cNvPr id="50177" name="Rectangle 3">
                <a:extLst>
                  <a:ext uri="{FF2B5EF4-FFF2-40B4-BE49-F238E27FC236}">
                    <a16:creationId xmlns:a16="http://schemas.microsoft.com/office/drawing/2014/main" id="{076DD446-202B-F44D-9421-3DBC8BBEC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260350"/>
                <a:ext cx="8351837" cy="6192838"/>
              </a:xfrm>
              <a:blipFill>
                <a:blip r:embed="rId2"/>
                <a:stretch>
                  <a:fillRect l="-1062" t="-204" r="-1062" b="-69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9466FE2-AFA6-4249-AAB6-1F2AACD82D8C}"/>
              </a:ext>
            </a:extLst>
          </p:cNvPr>
          <p:cNvSpPr/>
          <p:nvPr/>
        </p:nvSpPr>
        <p:spPr>
          <a:xfrm>
            <a:off x="1295128" y="8164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R</a:t>
            </a:r>
            <a:r>
              <a:rPr lang="zh-CN" altLang="en-US" sz="1800" dirty="0">
                <a:solidFill>
                  <a:srgbClr val="FF0000"/>
                </a:solidFill>
              </a:rPr>
              <a:t>＝｛</a:t>
            </a:r>
            <a:r>
              <a:rPr lang="en-US" altLang="zh-CN" sz="1800" dirty="0">
                <a:solidFill>
                  <a:srgbClr val="FF0000"/>
                </a:solidFill>
              </a:rPr>
              <a:t>〈</a:t>
            </a:r>
            <a:r>
              <a:rPr lang="en-US" altLang="zh-CN" sz="1800" i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〉| </a:t>
            </a:r>
            <a:r>
              <a:rPr lang="en-US" altLang="zh-CN" sz="1800" i="1" dirty="0" err="1">
                <a:solidFill>
                  <a:srgbClr val="FF0000"/>
                </a:solidFill>
              </a:rPr>
              <a:t>x</a:t>
            </a:r>
            <a:r>
              <a:rPr lang="en-US" altLang="zh-CN" sz="1800" dirty="0" err="1">
                <a:solidFill>
                  <a:srgbClr val="FF0000"/>
                </a:solidFill>
              </a:rPr>
              <a:t>+</a:t>
            </a:r>
            <a:r>
              <a:rPr lang="en-US" altLang="zh-CN" sz="1800" i="1" dirty="0" err="1">
                <a:solidFill>
                  <a:srgbClr val="FF0000"/>
                </a:solidFill>
              </a:rPr>
              <a:t>y</a:t>
            </a:r>
            <a:r>
              <a:rPr lang="zh-CN" altLang="en-US" sz="1800" dirty="0">
                <a:solidFill>
                  <a:srgbClr val="FF0000"/>
                </a:solidFill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zh-CN" altLang="en-US" sz="1800" dirty="0">
                <a:solidFill>
                  <a:srgbClr val="FF0000"/>
                </a:solidFill>
              </a:rPr>
              <a:t>｝＝｛</a:t>
            </a:r>
            <a:r>
              <a:rPr lang="en-US" altLang="zh-CN" sz="1800" dirty="0">
                <a:solidFill>
                  <a:srgbClr val="FF0000"/>
                </a:solidFill>
              </a:rPr>
              <a:t>〈0, 4〉,〈4, 0〉, 〈1, 3〉, 〈3, 1〉,〈2, 2〉</a:t>
            </a:r>
            <a:r>
              <a:rPr lang="zh-CN" altLang="en-US" sz="1800" dirty="0">
                <a:solidFill>
                  <a:srgbClr val="FF0000"/>
                </a:solidFill>
              </a:rPr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</a:t>
            </a:r>
            <a:r>
              <a:rPr lang="zh-CN" altLang="en-US" sz="1800" dirty="0">
                <a:solidFill>
                  <a:srgbClr val="FF0000"/>
                </a:solidFill>
              </a:rPr>
              <a:t>＝｛</a:t>
            </a:r>
            <a:r>
              <a:rPr lang="en-US" altLang="zh-CN" sz="1800" dirty="0">
                <a:solidFill>
                  <a:srgbClr val="FF0000"/>
                </a:solidFill>
              </a:rPr>
              <a:t>〈</a:t>
            </a:r>
            <a:r>
              <a:rPr lang="en-US" altLang="zh-CN" sz="1800" i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〉| 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en-US" altLang="zh-CN" sz="1800" i="1" dirty="0">
                <a:solidFill>
                  <a:srgbClr val="FF0000"/>
                </a:solidFill>
              </a:rPr>
              <a:t>x</a:t>
            </a:r>
            <a:r>
              <a:rPr lang="zh-CN" altLang="en-US" sz="1800" dirty="0">
                <a:solidFill>
                  <a:srgbClr val="FF0000"/>
                </a:solidFill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｝＝｛</a:t>
            </a:r>
            <a:r>
              <a:rPr lang="en-US" altLang="zh-CN" sz="1800" dirty="0">
                <a:solidFill>
                  <a:srgbClr val="FF0000"/>
                </a:solidFill>
              </a:rPr>
              <a:t>〈0, 1〉,〈1, 2〉, 〈2, 3〉,〈3, 4〉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〈4, 5〉</a:t>
            </a:r>
            <a:r>
              <a:rPr lang="zh-CN" altLang="en-US" sz="1800" dirty="0">
                <a:solidFill>
                  <a:srgbClr val="FF0000"/>
                </a:solidFill>
              </a:rPr>
              <a:t>｝</a:t>
            </a:r>
            <a:endParaRPr lang="en-CN" sz="1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54730-11F1-7844-849C-A1FC33B1D988}"/>
              </a:ext>
            </a:extLst>
          </p:cNvPr>
          <p:cNvSpPr txBox="1"/>
          <p:nvPr/>
        </p:nvSpPr>
        <p:spPr>
          <a:xfrm>
            <a:off x="5004048" y="1268760"/>
            <a:ext cx="2952328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</a:t>
            </a:r>
            <a:r>
              <a:rPr lang="zh-CN" altLang="en-US" sz="1800" dirty="0">
                <a:solidFill>
                  <a:srgbClr val="FF0000"/>
                </a:solidFill>
              </a:rPr>
              <a:t>＝｛</a:t>
            </a:r>
            <a:r>
              <a:rPr lang="en-US" altLang="zh-CN" sz="1800" dirty="0">
                <a:solidFill>
                  <a:srgbClr val="FF0000"/>
                </a:solidFill>
              </a:rPr>
              <a:t>〈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i="1" dirty="0">
                <a:solidFill>
                  <a:srgbClr val="FF0000"/>
                </a:solidFill>
              </a:rPr>
              <a:t>z</a:t>
            </a:r>
            <a:r>
              <a:rPr lang="en-US" altLang="zh-CN" sz="1800" dirty="0">
                <a:solidFill>
                  <a:srgbClr val="FF0000"/>
                </a:solidFill>
              </a:rPr>
              <a:t>〉| </a:t>
            </a:r>
            <a:r>
              <a:rPr lang="en-US" altLang="zh-CN" sz="1800" i="1" dirty="0">
                <a:solidFill>
                  <a:srgbClr val="FF0000"/>
                </a:solidFill>
              </a:rPr>
              <a:t>z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zh-CN" altLang="en-US" sz="1800" dirty="0">
                <a:solidFill>
                  <a:srgbClr val="FF0000"/>
                </a:solidFill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｝</a:t>
            </a:r>
            <a:r>
              <a:rPr lang="en-US" altLang="zh-CN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x+y</a:t>
            </a:r>
            <a:r>
              <a:rPr lang="en-US" altLang="zh-CN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=4</a:t>
            </a:r>
            <a:r>
              <a:rPr lang="zh-CN" altLang="en-US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z-y=1</a:t>
            </a:r>
            <a:r>
              <a:rPr lang="zh-CN" altLang="en-US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组成方程组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01" name="Text Box 4">
                <a:extLst>
                  <a:ext uri="{FF2B5EF4-FFF2-40B4-BE49-F238E27FC236}">
                    <a16:creationId xmlns:a16="http://schemas.microsoft.com/office/drawing/2014/main" id="{A5FD8B28-4815-6748-9002-D85743754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620713"/>
                <a:ext cx="7632700" cy="5447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ea typeface="宋体" panose="02010600030101010101" pitchFamily="2" charset="-122"/>
                  </a:rPr>
                  <a:t>练习：</a:t>
                </a:r>
                <a:r>
                  <a:rPr lang="en-US" altLang="zh-CN" dirty="0">
                    <a:ea typeface="宋体" panose="02010600030101010101" pitchFamily="2" charset="-122"/>
                    <a:sym typeface="Wingdings" pitchFamily="2" charset="2"/>
                  </a:rPr>
                  <a:t>(1)</a:t>
                </a:r>
                <a:r>
                  <a:rPr lang="zh-CN" altLang="en-US" dirty="0">
                    <a:ea typeface="宋体" panose="02010600030101010101" pitchFamily="2" charset="-122"/>
                  </a:rPr>
                  <a:t>设定义在</a:t>
                </a:r>
                <a:r>
                  <a:rPr lang="en-US" altLang="zh-CN" dirty="0">
                    <a:ea typeface="宋体" panose="02010600030101010101" pitchFamily="2" charset="-122"/>
                  </a:rPr>
                  <a:t>A={1,2,3}</a:t>
                </a:r>
                <a:r>
                  <a:rPr lang="zh-CN" altLang="en-US" dirty="0">
                    <a:ea typeface="宋体" panose="02010600030101010101" pitchFamily="2" charset="-122"/>
                  </a:rPr>
                  <a:t>中的二元关系：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={&lt;1,2&gt;,&lt;2,3&gt;,&lt;1,1&gt;}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={&lt;2,2&gt;,&lt;2,3&gt;,&lt;1,3&gt;}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ea typeface="宋体" panose="02010600030101010101" pitchFamily="2" charset="-122"/>
                  </a:rPr>
                  <a:t>试求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∪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∩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-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，～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    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ea typeface="宋体" panose="02010600030101010101" pitchFamily="2" charset="-122"/>
                    <a:sym typeface="Wingdings" pitchFamily="2" charset="2"/>
                  </a:rPr>
                  <a:t>(2)</a:t>
                </a:r>
                <a:r>
                  <a:rPr lang="zh-CN" altLang="en-US" dirty="0">
                    <a:ea typeface="宋体" panose="02010600030101010101" pitchFamily="2" charset="-122"/>
                  </a:rPr>
                  <a:t>设关系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zh-CN" altLang="en-US" dirty="0"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ea typeface="宋体" panose="02010600030101010101" pitchFamily="2" charset="-122"/>
                  </a:rPr>
                  <a:t>的关系矩阵为：</a:t>
                </a: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ea typeface="宋体" panose="02010600030101010101" pitchFamily="2" charset="-122"/>
                  </a:rPr>
                  <a:t>试求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∪</a:t>
                </a:r>
                <a:r>
                  <a:rPr lang="en-US" altLang="zh-CN" dirty="0">
                    <a:ea typeface="宋体" panose="02010600030101010101" pitchFamily="2" charset="-122"/>
                  </a:rPr>
                  <a:t>S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∩</a:t>
                </a:r>
                <a:r>
                  <a:rPr lang="en-US" altLang="zh-CN" dirty="0">
                    <a:ea typeface="宋体" panose="02010600030101010101" pitchFamily="2" charset="-122"/>
                  </a:rPr>
                  <a:t>S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-</a:t>
                </a:r>
                <a:r>
                  <a:rPr lang="en-US" altLang="zh-CN" dirty="0"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ea typeface="宋体" panose="02010600030101010101" pitchFamily="2" charset="-122"/>
                  </a:rPr>
                  <a:t>，～</a:t>
                </a:r>
                <a:r>
                  <a:rPr lang="en-US" altLang="zh-CN" dirty="0">
                    <a:ea typeface="宋体" panose="02010600030101010101" pitchFamily="2" charset="-122"/>
                  </a:rPr>
                  <a:t>R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    </a:t>
                </a:r>
                <a:r>
                  <a:rPr lang="en-US" altLang="zh-CN" dirty="0">
                    <a:ea typeface="宋体" panose="02010600030101010101" pitchFamily="2" charset="-122"/>
                  </a:rPr>
                  <a:t>S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ea typeface="宋体" panose="02010600030101010101" pitchFamily="2" charset="-122"/>
                  </a:rPr>
                  <a:t>的关系矩阵</a:t>
                </a:r>
              </a:p>
            </p:txBody>
          </p:sp>
        </mc:Choice>
        <mc:Fallback xmlns="">
          <p:sp>
            <p:nvSpPr>
              <p:cNvPr id="51201" name="Text Box 4">
                <a:extLst>
                  <a:ext uri="{FF2B5EF4-FFF2-40B4-BE49-F238E27FC236}">
                    <a16:creationId xmlns:a16="http://schemas.microsoft.com/office/drawing/2014/main" id="{A5FD8B28-4815-6748-9002-D8574375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620713"/>
                <a:ext cx="7632700" cy="5447645"/>
              </a:xfrm>
              <a:prstGeom prst="rect">
                <a:avLst/>
              </a:prstGeom>
              <a:blipFill>
                <a:blip r:embed="rId3"/>
                <a:stretch>
                  <a:fillRect l="-1163" t="-1163" b="-18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2" name="Object 5">
            <a:extLst>
              <a:ext uri="{FF2B5EF4-FFF2-40B4-BE49-F238E27FC236}">
                <a16:creationId xmlns:a16="http://schemas.microsoft.com/office/drawing/2014/main" id="{90D2C91C-85AD-F342-B81C-66A7A7988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162973"/>
              </p:ext>
            </p:extLst>
          </p:nvPr>
        </p:nvGraphicFramePr>
        <p:xfrm>
          <a:off x="6181254" y="1782763"/>
          <a:ext cx="3349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97300" imgH="4102100" progId="Equation.DSMT4">
                  <p:embed/>
                </p:oleObj>
              </mc:Choice>
              <mc:Fallback>
                <p:oleObj r:id="rId4" imgW="3797300" imgH="41021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254" y="1782763"/>
                        <a:ext cx="3349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8">
            <a:extLst>
              <a:ext uri="{FF2B5EF4-FFF2-40B4-BE49-F238E27FC236}">
                <a16:creationId xmlns:a16="http://schemas.microsoft.com/office/drawing/2014/main" id="{BD7AEDCD-7957-6842-B692-52E54E148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965286"/>
              </p:ext>
            </p:extLst>
          </p:nvPr>
        </p:nvGraphicFramePr>
        <p:xfrm>
          <a:off x="5148064" y="5608638"/>
          <a:ext cx="3349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797300" imgH="4102100" progId="Equation.DSMT4">
                  <p:embed/>
                </p:oleObj>
              </mc:Choice>
              <mc:Fallback>
                <p:oleObj r:id="rId6" imgW="3797300" imgH="41021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608638"/>
                        <a:ext cx="3349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10">
            <a:extLst>
              <a:ext uri="{FF2B5EF4-FFF2-40B4-BE49-F238E27FC236}">
                <a16:creationId xmlns:a16="http://schemas.microsoft.com/office/drawing/2014/main" id="{DDE86BFE-B494-1E41-9F04-7CC4765A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5" name="Object 9">
            <a:extLst>
              <a:ext uri="{FF2B5EF4-FFF2-40B4-BE49-F238E27FC236}">
                <a16:creationId xmlns:a16="http://schemas.microsoft.com/office/drawing/2014/main" id="{84A7B105-F773-DA4D-881E-E464FB8ED586}"/>
              </a:ext>
            </a:extLst>
          </p:cNvPr>
          <p:cNvGraphicFramePr>
            <a:graphicFrameLocks/>
          </p:cNvGraphicFramePr>
          <p:nvPr/>
        </p:nvGraphicFramePr>
        <p:xfrm>
          <a:off x="1042988" y="3068638"/>
          <a:ext cx="273685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9845000" imgH="21069300" progId="Equation.3">
                  <p:embed/>
                </p:oleObj>
              </mc:Choice>
              <mc:Fallback>
                <p:oleObj r:id="rId7" imgW="29845000" imgH="210693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8638"/>
                        <a:ext cx="2736850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12">
            <a:extLst>
              <a:ext uri="{FF2B5EF4-FFF2-40B4-BE49-F238E27FC236}">
                <a16:creationId xmlns:a16="http://schemas.microsoft.com/office/drawing/2014/main" id="{B5F68FA0-EE0C-8545-8B61-11831DCA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7" name="Object 11">
            <a:extLst>
              <a:ext uri="{FF2B5EF4-FFF2-40B4-BE49-F238E27FC236}">
                <a16:creationId xmlns:a16="http://schemas.microsoft.com/office/drawing/2014/main" id="{528FE377-B5E4-0E48-9B96-F7C9FF012EF1}"/>
              </a:ext>
            </a:extLst>
          </p:cNvPr>
          <p:cNvGraphicFramePr>
            <a:graphicFrameLocks/>
          </p:cNvGraphicFramePr>
          <p:nvPr/>
        </p:nvGraphicFramePr>
        <p:xfrm>
          <a:off x="4716463" y="3068638"/>
          <a:ext cx="26654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9845000" imgH="21069300" progId="Equation.3">
                  <p:embed/>
                </p:oleObj>
              </mc:Choice>
              <mc:Fallback>
                <p:oleObj r:id="rId9" imgW="29845000" imgH="210693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068638"/>
                        <a:ext cx="2665412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Object 4">
            <a:extLst>
              <a:ext uri="{FF2B5EF4-FFF2-40B4-BE49-F238E27FC236}">
                <a16:creationId xmlns:a16="http://schemas.microsoft.com/office/drawing/2014/main" id="{48F7DC7E-167E-904F-8B0D-E472811C8437}"/>
              </a:ext>
            </a:extLst>
          </p:cNvPr>
          <p:cNvGraphicFramePr>
            <a:graphicFrameLocks/>
          </p:cNvGraphicFramePr>
          <p:nvPr/>
        </p:nvGraphicFramePr>
        <p:xfrm>
          <a:off x="219075" y="647700"/>
          <a:ext cx="13030200" cy="882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21400" imgH="4127500" progId="Word.Document.8">
                  <p:embed/>
                </p:oleObj>
              </mc:Choice>
              <mc:Fallback>
                <p:oleObj r:id="rId2" imgW="6121400" imgH="41275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7700"/>
                        <a:ext cx="13030200" cy="882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690" name="Picture 10" descr="Ball0012">
            <a:extLst>
              <a:ext uri="{FF2B5EF4-FFF2-40B4-BE49-F238E27FC236}">
                <a16:creationId xmlns:a16="http://schemas.microsoft.com/office/drawing/2014/main" id="{C570FFB7-2A9B-2D42-8C89-B92622C8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572000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691" name="Picture 11" descr="Ball0012">
            <a:extLst>
              <a:ext uri="{FF2B5EF4-FFF2-40B4-BE49-F238E27FC236}">
                <a16:creationId xmlns:a16="http://schemas.microsoft.com/office/drawing/2014/main" id="{34A10F60-0684-D14E-A6C8-0EAABD19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000500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8660" name="Object 4">
            <a:extLst>
              <a:ext uri="{FF2B5EF4-FFF2-40B4-BE49-F238E27FC236}">
                <a16:creationId xmlns:a16="http://schemas.microsoft.com/office/drawing/2014/main" id="{4D8DEACA-1113-B54E-B284-63CF9AE36725}"/>
              </a:ext>
            </a:extLst>
          </p:cNvPr>
          <p:cNvGraphicFramePr>
            <a:graphicFrameLocks/>
          </p:cNvGraphicFramePr>
          <p:nvPr/>
        </p:nvGraphicFramePr>
        <p:xfrm>
          <a:off x="0" y="1371600"/>
          <a:ext cx="14592300" cy="980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0" imgH="4089400" progId="Word.Document.8">
                  <p:embed/>
                </p:oleObj>
              </mc:Choice>
              <mc:Fallback>
                <p:oleObj r:id="rId2" imgW="6096000" imgH="40894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14592300" cy="980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27168923-A630-6F41-A403-52C713153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223448" cy="6063952"/>
          </a:xfrm>
        </p:spPr>
        <p:txBody>
          <a:bodyPr/>
          <a:lstStyle/>
          <a:p>
            <a:pPr marL="0" algn="just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7.2(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元有序组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∈N</a:t>
            </a:r>
            <a:r>
              <a:rPr lang="zh-CN" altLang="en-US" sz="2800" dirty="0"/>
              <a:t>且</a:t>
            </a:r>
            <a:r>
              <a:rPr lang="en-US" altLang="zh-CN" sz="2800" i="1" dirty="0"/>
              <a:t>n</a:t>
            </a:r>
            <a:r>
              <a:rPr lang="zh-CN" altLang="en-US" sz="2800" dirty="0"/>
              <a:t>＞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个元素，则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元组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定义为：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=2</a:t>
            </a:r>
            <a:r>
              <a:rPr lang="zh-CN" altLang="en-US" sz="2800" dirty="0"/>
              <a:t>时， 二元组是有序对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〉</a:t>
            </a:r>
            <a:r>
              <a:rPr lang="zh-CN" altLang="en-US" sz="2800" dirty="0"/>
              <a:t>；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≠2</a:t>
            </a:r>
            <a:r>
              <a:rPr lang="zh-CN" altLang="en-US" sz="2800" dirty="0"/>
              <a:t>时，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可以看作是</a:t>
            </a:r>
            <a:r>
              <a:rPr lang="en-US" altLang="zh-CN" sz="2800" dirty="0"/>
              <a:t>〈〈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en-US" altLang="zh-CN" sz="2800" dirty="0"/>
              <a:t>〉,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，但不相等。</a:t>
            </a:r>
            <a:endParaRPr lang="en-US" altLang="zh-CN" sz="2800" dirty="0"/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本质上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元有序组依然是序偶。</a:t>
            </a:r>
            <a:endParaRPr lang="en-US" altLang="zh-CN" sz="2800" dirty="0"/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      n</a:t>
            </a:r>
            <a:r>
              <a:rPr lang="zh-CN" altLang="en-US" sz="2800" dirty="0"/>
              <a:t>元有序组有如下性质：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</a:t>
            </a:r>
            <a:r>
              <a:rPr lang="zh-CN" altLang="en-US" sz="2800" dirty="0"/>
              <a:t>　</a:t>
            </a:r>
            <a:r>
              <a:rPr lang="en-US" altLang="zh-CN" sz="2800" dirty="0"/>
              <a:t>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〉=〈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</a:t>
            </a:r>
            <a:r>
              <a:rPr lang="zh-CN" altLang="en-US" sz="2800" dirty="0"/>
              <a:t>， </a:t>
            </a:r>
            <a:r>
              <a:rPr lang="en-US" altLang="zh-CN" sz="2800" i="1" dirty="0" err="1"/>
              <a:t>y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 </a:t>
            </a:r>
            <a:r>
              <a:rPr lang="en-US" altLang="zh-CN" sz="2800" dirty="0"/>
              <a:t>…</a:t>
            </a:r>
            <a:r>
              <a:rPr lang="zh-CN" altLang="en-US" sz="2800" dirty="0"/>
              <a:t>， </a:t>
            </a:r>
            <a:r>
              <a:rPr lang="en-US" altLang="zh-CN" sz="2800" i="1" dirty="0" err="1"/>
              <a:t>y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的充要条件是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   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y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y</a:t>
            </a:r>
            <a:r>
              <a:rPr lang="en-US" altLang="zh-CN" sz="2800" i="1" baseline="-25000" dirty="0" err="1"/>
              <a:t>n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708" name="Object 4">
            <a:extLst>
              <a:ext uri="{FF2B5EF4-FFF2-40B4-BE49-F238E27FC236}">
                <a16:creationId xmlns:a16="http://schemas.microsoft.com/office/drawing/2014/main" id="{51C276C7-3497-F941-B928-2101857B8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01458"/>
              </p:ext>
            </p:extLst>
          </p:nvPr>
        </p:nvGraphicFramePr>
        <p:xfrm>
          <a:off x="496888" y="1052736"/>
          <a:ext cx="11847512" cy="529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08700" imgH="2717800" progId="Word.Document.8">
                  <p:embed/>
                </p:oleObj>
              </mc:Choice>
              <mc:Fallback>
                <p:oleObj name="Document" r:id="rId2" imgW="6108700" imgH="27178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052736"/>
                        <a:ext cx="11847512" cy="529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1732" name="Object 4">
            <a:extLst>
              <a:ext uri="{FF2B5EF4-FFF2-40B4-BE49-F238E27FC236}">
                <a16:creationId xmlns:a16="http://schemas.microsoft.com/office/drawing/2014/main" id="{2160F6DF-97EF-5242-8E80-B00759E9F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744583"/>
              </p:ext>
            </p:extLst>
          </p:nvPr>
        </p:nvGraphicFramePr>
        <p:xfrm>
          <a:off x="1212850" y="778470"/>
          <a:ext cx="12347575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46800" imgH="2743200" progId="Word.Document.8">
                  <p:embed/>
                </p:oleObj>
              </mc:Choice>
              <mc:Fallback>
                <p:oleObj name="Document" r:id="rId2" imgW="6146800" imgH="2743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778470"/>
                        <a:ext cx="12347575" cy="553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>
            <a:extLst>
              <a:ext uri="{FF2B5EF4-FFF2-40B4-BE49-F238E27FC236}">
                <a16:creationId xmlns:a16="http://schemas.microsoft.com/office/drawing/2014/main" id="{0FB56FC9-826F-7744-8C1E-B3C50803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585" y="1124744"/>
            <a:ext cx="3384103" cy="2151999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命题演算法：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任取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 …  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 …  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endParaRPr lang="en-US" altLang="zh-CN" sz="2000" b="1" i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或者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 … 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1" name="Object 4">
            <a:extLst>
              <a:ext uri="{FF2B5EF4-FFF2-40B4-BE49-F238E27FC236}">
                <a16:creationId xmlns:a16="http://schemas.microsoft.com/office/drawing/2014/main" id="{CA0ABAC8-2B69-4A4D-9DE9-32C6063FBC80}"/>
              </a:ext>
            </a:extLst>
          </p:cNvPr>
          <p:cNvGraphicFramePr>
            <a:graphicFrameLocks/>
          </p:cNvGraphicFramePr>
          <p:nvPr/>
        </p:nvGraphicFramePr>
        <p:xfrm>
          <a:off x="161925" y="1638300"/>
          <a:ext cx="14630400" cy="98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0" imgH="4064000" progId="Word.Document.8">
                  <p:embed/>
                </p:oleObj>
              </mc:Choice>
              <mc:Fallback>
                <p:oleObj r:id="rId2" imgW="6096000" imgH="4064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638300"/>
                        <a:ext cx="14630400" cy="981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3780" name="Object 4">
            <a:extLst>
              <a:ext uri="{FF2B5EF4-FFF2-40B4-BE49-F238E27FC236}">
                <a16:creationId xmlns:a16="http://schemas.microsoft.com/office/drawing/2014/main" id="{37DC98BF-C5A4-5241-B860-D83C6FF03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977122"/>
              </p:ext>
            </p:extLst>
          </p:nvPr>
        </p:nvGraphicFramePr>
        <p:xfrm>
          <a:off x="-46038" y="1700808"/>
          <a:ext cx="14674851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08700" imgH="2057400" progId="Word.Document.8">
                  <p:embed/>
                </p:oleObj>
              </mc:Choice>
              <mc:Fallback>
                <p:oleObj name="Document" r:id="rId2" imgW="6108700" imgH="20574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038" y="1700808"/>
                        <a:ext cx="14674851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369" name="Rectangle 3">
                <a:extLst>
                  <a:ext uri="{FF2B5EF4-FFF2-40B4-BE49-F238E27FC236}">
                    <a16:creationId xmlns:a16="http://schemas.microsoft.com/office/drawing/2014/main" id="{F088CE80-D005-4848-B272-1C2DCC26BAF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609600"/>
                <a:ext cx="7772400" cy="548640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endParaRPr lang="zh-CN" altLang="en-US" sz="2800" dirty="0"/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>
                    <a:solidFill>
                      <a:srgbClr val="990033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990033"/>
                    </a:solidFill>
                  </a:rPr>
                  <a:t>7.3.2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A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B</a:t>
                </a:r>
                <a:r>
                  <a:rPr lang="zh-CN" altLang="en-US" sz="2800" dirty="0"/>
                  <a:t>为集合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上的恒等关系，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</a:t>
                </a:r>
                <a:r>
                  <a:rPr lang="en-US" altLang="zh-CN" sz="2800" i="1" dirty="0"/>
                  <a:t>R     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，那么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 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B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/>
                  <a:t>R</a:t>
                </a:r>
                <a:endParaRPr lang="en-US" altLang="zh-CN" sz="2800" dirty="0"/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 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 </a:t>
                </a:r>
                <a:r>
                  <a:rPr lang="en-US" altLang="zh-CN" sz="2800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sz="2800" i="1" dirty="0">
                    <a:ea typeface="Dotum" panose="020B0600000101010101" pitchFamily="34" charset="-127"/>
                  </a:rPr>
                  <a:t>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 err="1">
                    <a:ea typeface="Dotum" panose="020B0600000101010101" pitchFamily="34" charset="-127"/>
                  </a:rPr>
                  <a:t>Φ</a:t>
                </a:r>
                <a:endParaRPr lang="en-US" altLang="zh-CN" sz="2800" dirty="0">
                  <a:ea typeface="Dotum" panose="020B0600000101010101" pitchFamily="34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58369" name="Rectangle 3">
                <a:extLst>
                  <a:ext uri="{FF2B5EF4-FFF2-40B4-BE49-F238E27FC236}">
                    <a16:creationId xmlns:a16="http://schemas.microsoft.com/office/drawing/2014/main" id="{F088CE80-D005-4848-B272-1C2DCC26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09600"/>
                <a:ext cx="7772400" cy="5486400"/>
              </a:xfrm>
              <a:blipFill>
                <a:blip r:embed="rId3"/>
                <a:stretch>
                  <a:fillRect l="-16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0" name="Object 4">
            <a:extLst>
              <a:ext uri="{FF2B5EF4-FFF2-40B4-BE49-F238E27FC236}">
                <a16:creationId xmlns:a16="http://schemas.microsoft.com/office/drawing/2014/main" id="{B5882121-A155-6E44-9E45-B067C4A0D9F6}"/>
              </a:ext>
            </a:extLst>
          </p:cNvPr>
          <p:cNvGraphicFramePr>
            <a:graphicFrameLocks/>
          </p:cNvGraphicFramePr>
          <p:nvPr/>
        </p:nvGraphicFramePr>
        <p:xfrm>
          <a:off x="1393825" y="207010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070100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393" name="Rectangle 3">
                <a:extLst>
                  <a:ext uri="{FF2B5EF4-FFF2-40B4-BE49-F238E27FC236}">
                    <a16:creationId xmlns:a16="http://schemas.microsoft.com/office/drawing/2014/main" id="{A1A52B13-C0BE-2943-872E-71900FA5322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620713"/>
                <a:ext cx="8142288" cy="5475287"/>
              </a:xfrm>
            </p:spPr>
            <p:txBody>
              <a:bodyPr/>
              <a:lstStyle/>
              <a:p>
                <a:pPr marL="0" indent="0" algn="just" eaLnBrk="1" hangingPunct="1">
                  <a:buFontTx/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证明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 为证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   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 设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dirty="0"/>
                  <a:t>           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。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〈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   </a:t>
                </a:r>
                <a:r>
                  <a:rPr lang="en-US" altLang="zh-CN" dirty="0"/>
                  <a:t>     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u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)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i="1" dirty="0"/>
                  <a:t>     </a:t>
                </a:r>
                <a:r>
                  <a:rPr lang="en-US" altLang="zh-CN" dirty="0"/>
                  <a:t>             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u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∧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)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dirty="0"/>
                  <a:t>                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所以 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R</a:t>
                </a:r>
                <a:r>
                  <a:rPr lang="zh-CN" altLang="en-US" dirty="0"/>
                  <a:t>得证。 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〉∈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 </a:t>
                </a:r>
                <a:r>
                  <a:rPr lang="en-US" altLang="zh-CN" dirty="0"/>
                  <a:t>∧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zh-CN" dirty="0"/>
                  <a:t>                 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 R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所以 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   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 R</a:t>
                </a:r>
                <a:r>
                  <a:rPr lang="zh-CN" altLang="en-US" dirty="0"/>
                  <a:t>得证。 </a:t>
                </a:r>
              </a:p>
            </p:txBody>
          </p:sp>
        </mc:Choice>
        <mc:Fallback xmlns="">
          <p:sp>
            <p:nvSpPr>
              <p:cNvPr id="59393" name="Rectangle 3">
                <a:extLst>
                  <a:ext uri="{FF2B5EF4-FFF2-40B4-BE49-F238E27FC236}">
                    <a16:creationId xmlns:a16="http://schemas.microsoft.com/office/drawing/2014/main" id="{A1A52B13-C0BE-2943-872E-71900FA53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620713"/>
                <a:ext cx="8142288" cy="54752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394" name="Object 22">
            <a:extLst>
              <a:ext uri="{FF2B5EF4-FFF2-40B4-BE49-F238E27FC236}">
                <a16:creationId xmlns:a16="http://schemas.microsoft.com/office/drawing/2014/main" id="{CE456AF5-93F2-8C4E-A057-632BBE5B9FBF}"/>
              </a:ext>
            </a:extLst>
          </p:cNvPr>
          <p:cNvGraphicFramePr>
            <a:graphicFrameLocks/>
          </p:cNvGraphicFramePr>
          <p:nvPr/>
        </p:nvGraphicFramePr>
        <p:xfrm>
          <a:off x="3924300" y="79375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79375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23">
            <a:extLst>
              <a:ext uri="{FF2B5EF4-FFF2-40B4-BE49-F238E27FC236}">
                <a16:creationId xmlns:a16="http://schemas.microsoft.com/office/drawing/2014/main" id="{B4546F1D-50A9-B740-85AD-BA52A8B99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025944"/>
              </p:ext>
            </p:extLst>
          </p:nvPr>
        </p:nvGraphicFramePr>
        <p:xfrm>
          <a:off x="2483768" y="35385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385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10">
            <a:extLst>
              <a:ext uri="{FF2B5EF4-FFF2-40B4-BE49-F238E27FC236}">
                <a16:creationId xmlns:a16="http://schemas.microsoft.com/office/drawing/2014/main" id="{1BFB3D90-E312-594B-90E7-ADB495BBAA2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47813" y="1341438"/>
          <a:ext cx="2651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505200" imgH="3797300" progId="Equation.DSMT4">
                  <p:embed/>
                </p:oleObj>
              </mc:Choice>
              <mc:Fallback>
                <p:oleObj r:id="rId7" imgW="3505200" imgH="3797300" progId="Equation.DSMT4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41438"/>
                        <a:ext cx="265112" cy="2873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14">
            <a:extLst>
              <a:ext uri="{FF2B5EF4-FFF2-40B4-BE49-F238E27FC236}">
                <a16:creationId xmlns:a16="http://schemas.microsoft.com/office/drawing/2014/main" id="{FFE915AF-05A4-8548-A125-91F005B00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8" name="Object 13">
            <a:extLst>
              <a:ext uri="{FF2B5EF4-FFF2-40B4-BE49-F238E27FC236}">
                <a16:creationId xmlns:a16="http://schemas.microsoft.com/office/drawing/2014/main" id="{A657CDC1-E918-0547-83EE-B6518800C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461242"/>
              </p:ext>
            </p:extLst>
          </p:nvPr>
        </p:nvGraphicFramePr>
        <p:xfrm>
          <a:off x="2915816" y="1887538"/>
          <a:ext cx="647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315200" imgH="3797300" progId="Equation.3">
                  <p:embed/>
                </p:oleObj>
              </mc:Choice>
              <mc:Fallback>
                <p:oleObj r:id="rId9" imgW="7315200" imgH="37973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87538"/>
                        <a:ext cx="647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16">
            <a:extLst>
              <a:ext uri="{FF2B5EF4-FFF2-40B4-BE49-F238E27FC236}">
                <a16:creationId xmlns:a16="http://schemas.microsoft.com/office/drawing/2014/main" id="{F93C708C-EE1B-B14D-8BDA-B7C7473A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0" name="Object 15">
            <a:extLst>
              <a:ext uri="{FF2B5EF4-FFF2-40B4-BE49-F238E27FC236}">
                <a16:creationId xmlns:a16="http://schemas.microsoft.com/office/drawing/2014/main" id="{D9191E48-D670-FE4C-AB62-4FB94D9602E2}"/>
              </a:ext>
            </a:extLst>
          </p:cNvPr>
          <p:cNvGraphicFramePr>
            <a:graphicFrameLocks/>
          </p:cNvGraphicFramePr>
          <p:nvPr/>
        </p:nvGraphicFramePr>
        <p:xfrm>
          <a:off x="1414463" y="2430463"/>
          <a:ext cx="647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023100" imgH="3797300" progId="Equation.3">
                  <p:embed/>
                </p:oleObj>
              </mc:Choice>
              <mc:Fallback>
                <p:oleObj r:id="rId11" imgW="7023100" imgH="37973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430463"/>
                        <a:ext cx="6477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17">
            <a:extLst>
              <a:ext uri="{FF2B5EF4-FFF2-40B4-BE49-F238E27FC236}">
                <a16:creationId xmlns:a16="http://schemas.microsoft.com/office/drawing/2014/main" id="{1EA0E57D-F016-4B42-9A28-2951EF21497D}"/>
              </a:ext>
            </a:extLst>
          </p:cNvPr>
          <p:cNvGraphicFramePr>
            <a:graphicFrameLocks/>
          </p:cNvGraphicFramePr>
          <p:nvPr/>
        </p:nvGraphicFramePr>
        <p:xfrm>
          <a:off x="1403350" y="2997200"/>
          <a:ext cx="6477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7023100" imgH="3797300" progId="Equation.3">
                  <p:embed/>
                </p:oleObj>
              </mc:Choice>
              <mc:Fallback>
                <p:oleObj r:id="rId13" imgW="7023100" imgH="37973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7200"/>
                        <a:ext cx="6477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8">
            <a:extLst>
              <a:ext uri="{FF2B5EF4-FFF2-40B4-BE49-F238E27FC236}">
                <a16:creationId xmlns:a16="http://schemas.microsoft.com/office/drawing/2014/main" id="{5A3AF51C-26B0-8944-B7DA-E3A3A1AC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924175"/>
            <a:ext cx="2159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9403" name="Object 19">
            <a:extLst>
              <a:ext uri="{FF2B5EF4-FFF2-40B4-BE49-F238E27FC236}">
                <a16:creationId xmlns:a16="http://schemas.microsoft.com/office/drawing/2014/main" id="{1B070012-64E7-0E4F-BB61-3AFFBD634180}"/>
              </a:ext>
            </a:extLst>
          </p:cNvPr>
          <p:cNvGraphicFramePr>
            <a:graphicFrameLocks/>
          </p:cNvGraphicFramePr>
          <p:nvPr/>
        </p:nvGraphicFramePr>
        <p:xfrm>
          <a:off x="1763713" y="51768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505200" imgH="3505200" progId="Equation.DSMT4">
                  <p:embed/>
                </p:oleObj>
              </mc:Choice>
              <mc:Fallback>
                <p:oleObj r:id="rId14" imgW="3505200" imgH="35052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768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20">
            <a:extLst>
              <a:ext uri="{FF2B5EF4-FFF2-40B4-BE49-F238E27FC236}">
                <a16:creationId xmlns:a16="http://schemas.microsoft.com/office/drawing/2014/main" id="{2C78F94E-99D3-634F-B588-9C00056A62BC}"/>
              </a:ext>
            </a:extLst>
          </p:cNvPr>
          <p:cNvGraphicFramePr>
            <a:graphicFrameLocks/>
          </p:cNvGraphicFramePr>
          <p:nvPr/>
        </p:nvGraphicFramePr>
        <p:xfrm>
          <a:off x="1476375" y="4652963"/>
          <a:ext cx="647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023100" imgH="3797300" progId="Equation.3">
                  <p:embed/>
                </p:oleObj>
              </mc:Choice>
              <mc:Fallback>
                <p:oleObj r:id="rId15" imgW="7023100" imgH="37973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52963"/>
                        <a:ext cx="6477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21">
            <a:extLst>
              <a:ext uri="{FF2B5EF4-FFF2-40B4-BE49-F238E27FC236}">
                <a16:creationId xmlns:a16="http://schemas.microsoft.com/office/drawing/2014/main" id="{E9B5EE5C-97DA-F44A-9EA3-98110A492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581525"/>
            <a:ext cx="2159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7172C613-4D52-D446-880D-CA5DF98FC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65054"/>
              </p:ext>
            </p:extLst>
          </p:nvPr>
        </p:nvGraphicFramePr>
        <p:xfrm>
          <a:off x="683568" y="4077072"/>
          <a:ext cx="2651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505200" imgH="3797300" progId="Equation.DSMT4">
                  <p:embed/>
                </p:oleObj>
              </mc:Choice>
              <mc:Fallback>
                <p:oleObj r:id="rId7" imgW="3505200" imgH="3797300" progId="Equation.DSMT4">
                  <p:embed/>
                  <p:pic>
                    <p:nvPicPr>
                      <p:cNvPr id="59396" name="Object 10">
                        <a:extLst>
                          <a:ext uri="{FF2B5EF4-FFF2-40B4-BE49-F238E27FC236}">
                            <a16:creationId xmlns:a16="http://schemas.microsoft.com/office/drawing/2014/main" id="{1BFB3D90-E312-594B-90E7-ADB495BBAA2C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77072"/>
                        <a:ext cx="265112" cy="2873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7" name="Rectangle 3">
                <a:extLst>
                  <a:ext uri="{FF2B5EF4-FFF2-40B4-BE49-F238E27FC236}">
                    <a16:creationId xmlns:a16="http://schemas.microsoft.com/office/drawing/2014/main" id="{544DCDE4-7176-FC41-9F0A-9AB98B6EA20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609600"/>
                <a:ext cx="7926388" cy="548640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dirty="0"/>
                  <a:t>    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显然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i="1" dirty="0">
                    <a:ea typeface="Dotum" panose="020B0600000101010101" pitchFamily="34" charset="-127"/>
                  </a:rPr>
                  <a:t>    </a:t>
                </a:r>
                <a:r>
                  <a:rPr lang="en-US" altLang="zh-CN" dirty="0"/>
                  <a:t>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， 下证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设   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。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 </a:t>
                </a:r>
                <a:r>
                  <a:rPr lang="en-US" altLang="zh-CN" dirty="0"/>
                  <a:t>      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u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〉∈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)</a:t>
                </a:r>
              </a:p>
              <a:p>
                <a:pPr algn="just" eaLnBrk="1" hangingPunct="1">
                  <a:buFontTx/>
                  <a:buNone/>
                </a:pPr>
                <a:r>
                  <a:rPr lang="en-US" altLang="zh-CN" dirty="0"/>
                  <a:t>                                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algn="just" eaLnBrk="1" hangingPunct="1">
                  <a:buFontTx/>
                  <a:buNone/>
                </a:pPr>
                <a:r>
                  <a:rPr lang="en-US" altLang="zh-CN" dirty="0"/>
                  <a:t>             </a:t>
                </a:r>
                <a:r>
                  <a:rPr lang="zh-CN" altLang="en-US" dirty="0"/>
                  <a:t>命题的前件为假 ，整个蕴含式为真，所以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。因此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en-US" altLang="zh-CN" dirty="0"/>
                  <a:t>=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 同理可证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dirty="0"/>
                  <a:t> =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</a:t>
                </a:r>
              </a:p>
              <a:p>
                <a:pPr eaLnBrk="1" hangingPunct="1">
                  <a:buFontTx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0417" name="Rectangle 3">
                <a:extLst>
                  <a:ext uri="{FF2B5EF4-FFF2-40B4-BE49-F238E27FC236}">
                    <a16:creationId xmlns:a16="http://schemas.microsoft.com/office/drawing/2014/main" id="{544DCDE4-7176-FC41-9F0A-9AB98B6E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09600"/>
                <a:ext cx="7926388" cy="5486400"/>
              </a:xfrm>
              <a:blipFill>
                <a:blip r:embed="rId3"/>
                <a:stretch>
                  <a:fillRect t="-2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418" name="Object 8">
            <a:extLst>
              <a:ext uri="{FF2B5EF4-FFF2-40B4-BE49-F238E27FC236}">
                <a16:creationId xmlns:a16="http://schemas.microsoft.com/office/drawing/2014/main" id="{0D6567D5-F5ED-7942-8E28-C0E5D4174742}"/>
              </a:ext>
            </a:extLst>
          </p:cNvPr>
          <p:cNvGraphicFramePr>
            <a:graphicFrameLocks/>
          </p:cNvGraphicFramePr>
          <p:nvPr/>
        </p:nvGraphicFramePr>
        <p:xfrm>
          <a:off x="3124200" y="762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762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9">
            <a:extLst>
              <a:ext uri="{FF2B5EF4-FFF2-40B4-BE49-F238E27FC236}">
                <a16:creationId xmlns:a16="http://schemas.microsoft.com/office/drawing/2014/main" id="{B7F67682-347E-4149-9734-E0BA44CDC7C3}"/>
              </a:ext>
            </a:extLst>
          </p:cNvPr>
          <p:cNvGraphicFramePr>
            <a:graphicFrameLocks/>
          </p:cNvGraphicFramePr>
          <p:nvPr/>
        </p:nvGraphicFramePr>
        <p:xfrm>
          <a:off x="1447800" y="1295400"/>
          <a:ext cx="3079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05200" imgH="3797300" progId="Equation.DSMT4">
                  <p:embed/>
                </p:oleObj>
              </mc:Choice>
              <mc:Fallback>
                <p:oleObj r:id="rId6" imgW="3505200" imgH="37973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3079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10">
            <a:extLst>
              <a:ext uri="{FF2B5EF4-FFF2-40B4-BE49-F238E27FC236}">
                <a16:creationId xmlns:a16="http://schemas.microsoft.com/office/drawing/2014/main" id="{932FB276-4350-8D47-AE50-4F40870E9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98786"/>
              </p:ext>
            </p:extLst>
          </p:nvPr>
        </p:nvGraphicFramePr>
        <p:xfrm>
          <a:off x="2699792" y="1851025"/>
          <a:ext cx="698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023100" imgH="3797300" progId="Equation.DSMT4">
                  <p:embed/>
                </p:oleObj>
              </mc:Choice>
              <mc:Fallback>
                <p:oleObj r:id="rId8" imgW="7023100" imgH="37973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851025"/>
                        <a:ext cx="6985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1">
            <a:extLst>
              <a:ext uri="{FF2B5EF4-FFF2-40B4-BE49-F238E27FC236}">
                <a16:creationId xmlns:a16="http://schemas.microsoft.com/office/drawing/2014/main" id="{BFF967F8-0D6B-4C4F-87F6-BB35479D4F5A}"/>
              </a:ext>
            </a:extLst>
          </p:cNvPr>
          <p:cNvGraphicFramePr>
            <a:graphicFrameLocks/>
          </p:cNvGraphicFramePr>
          <p:nvPr/>
        </p:nvGraphicFramePr>
        <p:xfrm>
          <a:off x="2852738" y="2411413"/>
          <a:ext cx="400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394200" imgH="3505200" progId="Equation.DSMT4">
                  <p:embed/>
                </p:oleObj>
              </mc:Choice>
              <mc:Fallback>
                <p:oleObj r:id="rId10" imgW="4394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411413"/>
                        <a:ext cx="4000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2">
            <a:extLst>
              <a:ext uri="{FF2B5EF4-FFF2-40B4-BE49-F238E27FC236}">
                <a16:creationId xmlns:a16="http://schemas.microsoft.com/office/drawing/2014/main" id="{8C400616-A9FA-4C42-A01B-DBCE53998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554137"/>
              </p:ext>
            </p:extLst>
          </p:nvPr>
        </p:nvGraphicFramePr>
        <p:xfrm>
          <a:off x="1619672" y="3529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505200" imgH="3505200" progId="Equation.DSMT4">
                  <p:embed/>
                </p:oleObj>
              </mc:Choice>
              <mc:Fallback>
                <p:oleObj r:id="rId12" imgW="3505200" imgH="35052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29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3">
            <a:extLst>
              <a:ext uri="{FF2B5EF4-FFF2-40B4-BE49-F238E27FC236}">
                <a16:creationId xmlns:a16="http://schemas.microsoft.com/office/drawing/2014/main" id="{D17B017E-E2F2-2741-B008-6CB06AB3A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579022"/>
              </p:ext>
            </p:extLst>
          </p:nvPr>
        </p:nvGraphicFramePr>
        <p:xfrm>
          <a:off x="5563344" y="7651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505200" imgH="3505200" progId="Equation.DSMT4">
                  <p:embed/>
                </p:oleObj>
              </mc:Choice>
              <mc:Fallback>
                <p:oleObj r:id="rId13" imgW="3505200" imgH="35052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344" y="7651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0FF6D1B-A0FC-8E45-9EEE-959F979B3333}"/>
              </a:ext>
            </a:extLst>
          </p:cNvPr>
          <p:cNvSpPr txBox="1"/>
          <p:nvPr/>
        </p:nvSpPr>
        <p:spPr>
          <a:xfrm>
            <a:off x="7668344" y="1809104"/>
            <a:ext cx="136815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前件为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假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4804" name="Object 4">
            <a:extLst>
              <a:ext uri="{FF2B5EF4-FFF2-40B4-BE49-F238E27FC236}">
                <a16:creationId xmlns:a16="http://schemas.microsoft.com/office/drawing/2014/main" id="{C76386DF-C3CE-4B45-829C-B8AA8896E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813855"/>
              </p:ext>
            </p:extLst>
          </p:nvPr>
        </p:nvGraphicFramePr>
        <p:xfrm>
          <a:off x="-219075" y="1851025"/>
          <a:ext cx="15287625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34100" imgH="1371600" progId="Word.Document.8">
                  <p:embed/>
                </p:oleObj>
              </mc:Choice>
              <mc:Fallback>
                <p:oleObj name="Document" r:id="rId2" imgW="6134100" imgH="1371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9075" y="1851025"/>
                        <a:ext cx="15287625" cy="354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775726-7B1E-914C-917B-FF44331CC8D5}"/>
              </a:ext>
            </a:extLst>
          </p:cNvPr>
          <p:cNvSpPr txBox="1"/>
          <p:nvPr/>
        </p:nvSpPr>
        <p:spPr>
          <a:xfrm>
            <a:off x="5508104" y="3717032"/>
            <a:ext cx="136815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不是等号</a:t>
            </a:r>
            <a:endParaRPr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4" name="Object 4">
            <a:extLst>
              <a:ext uri="{FF2B5EF4-FFF2-40B4-BE49-F238E27FC236}">
                <a16:creationId xmlns:a16="http://schemas.microsoft.com/office/drawing/2014/main" id="{14336306-69DB-1348-B288-E0C955E8009B}"/>
              </a:ext>
            </a:extLst>
          </p:cNvPr>
          <p:cNvGraphicFramePr>
            <a:graphicFrameLocks/>
          </p:cNvGraphicFramePr>
          <p:nvPr/>
        </p:nvGraphicFramePr>
        <p:xfrm>
          <a:off x="-180975" y="1419225"/>
          <a:ext cx="13849350" cy="924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70600" imgH="4038600" progId="Word.Document.8">
                  <p:embed/>
                </p:oleObj>
              </mc:Choice>
              <mc:Fallback>
                <p:oleObj r:id="rId2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1419225"/>
                        <a:ext cx="13849350" cy="924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C02-783C-3D4D-9686-5619C79FAC00}"/>
              </a:ext>
            </a:extLst>
          </p:cNvPr>
          <p:cNvSpPr txBox="1"/>
          <p:nvPr/>
        </p:nvSpPr>
        <p:spPr>
          <a:xfrm>
            <a:off x="0" y="3933056"/>
            <a:ext cx="1368152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不是等价，因为前后的</a:t>
            </a:r>
            <a:r>
              <a:rPr lang="en-US" altLang="zh-CN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可能不同</a:t>
            </a:r>
            <a:endParaRPr lang="zh-CN" altLang="en-US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28F2E8-08EC-5842-A69B-6A87845D0569}"/>
                  </a:ext>
                </a:extLst>
              </p:cNvPr>
              <p:cNvSpPr txBox="1"/>
              <p:nvPr/>
            </p:nvSpPr>
            <p:spPr>
              <a:xfrm>
                <a:off x="6516216" y="1052736"/>
                <a:ext cx="2304256" cy="19389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不相等反例：</a:t>
                </a:r>
                <a:endParaRPr lang="en-US" altLang="zh-CN" sz="2000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F={&lt;2,3&gt;,&lt;2,4&gt;}</a:t>
                </a: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G={&lt;3,5&gt;}</a:t>
                </a:r>
                <a:endParaRPr lang="zh-CN" altLang="en-US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H={&lt;4,5&gt;}</a:t>
                </a:r>
                <a:endParaRPr lang="zh-CN" altLang="en-US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(G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H)=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FF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F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H={&lt;2,5&gt;}</a:t>
                </a:r>
                <a:endParaRPr lang="zh-CN" altLang="en-US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28F2E8-08EC-5842-A69B-6A87845D0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052736"/>
                <a:ext cx="2304256" cy="1938992"/>
              </a:xfrm>
              <a:prstGeom prst="rect">
                <a:avLst/>
              </a:prstGeom>
              <a:blipFill>
                <a:blip r:embed="rId5"/>
                <a:stretch>
                  <a:fillRect l="-6522" t="-1290" b="-3226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5828" name="Object 4">
            <a:extLst>
              <a:ext uri="{FF2B5EF4-FFF2-40B4-BE49-F238E27FC236}">
                <a16:creationId xmlns:a16="http://schemas.microsoft.com/office/drawing/2014/main" id="{67E9F830-DA9F-AF45-8D34-2EB14C37FF76}"/>
              </a:ext>
            </a:extLst>
          </p:cNvPr>
          <p:cNvGraphicFramePr>
            <a:graphicFrameLocks/>
          </p:cNvGraphicFramePr>
          <p:nvPr/>
        </p:nvGraphicFramePr>
        <p:xfrm>
          <a:off x="390525" y="2343150"/>
          <a:ext cx="13525500" cy="902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57900" imgH="4025900" progId="Word.Document.8">
                  <p:embed/>
                </p:oleObj>
              </mc:Choice>
              <mc:Fallback>
                <p:oleObj r:id="rId2" imgW="6057900" imgH="40259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343150"/>
                        <a:ext cx="13525500" cy="902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>
            <a:extLst>
              <a:ext uri="{FF2B5EF4-FFF2-40B4-BE49-F238E27FC236}">
                <a16:creationId xmlns:a16="http://schemas.microsoft.com/office/drawing/2014/main" id="{994C2BD0-E5D4-794F-9B9E-2FB5638BC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457200"/>
            <a:ext cx="8642350" cy="5638800"/>
          </a:xfrm>
        </p:spPr>
        <p:txBody>
          <a:bodyPr/>
          <a:lstStyle/>
          <a:p>
            <a:pPr marL="0" indent="270900" algn="just" eaLnBrk="1" hangingPunct="1">
              <a:spcBef>
                <a:spcPts val="0"/>
              </a:spcBef>
              <a:buFontTx/>
              <a:buNone/>
            </a:pPr>
            <a:r>
              <a:rPr lang="zh-CN" altLang="en-US" dirty="0"/>
              <a:t>前面提到，一个序偶</a:t>
            </a:r>
            <a:r>
              <a:rPr lang="en-US" altLang="zh-CN" dirty="0"/>
              <a:t>〈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〉</a:t>
            </a:r>
            <a:r>
              <a:rPr lang="zh-CN" altLang="en-US" dirty="0"/>
              <a:t>的两个元素可来自不同的集合，若第一元素取自集合</a:t>
            </a:r>
            <a:r>
              <a:rPr lang="en-US" altLang="zh-CN" dirty="0"/>
              <a:t>A, </a:t>
            </a:r>
            <a:r>
              <a:rPr lang="zh-CN" altLang="en-US" dirty="0"/>
              <a:t>第二元素取自集合</a:t>
            </a:r>
            <a:r>
              <a:rPr lang="en-US" altLang="zh-CN" dirty="0"/>
              <a:t>B</a:t>
            </a:r>
            <a:r>
              <a:rPr lang="zh-CN" altLang="en-US" dirty="0"/>
              <a:t>，则由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中的元素，可得若干个序偶，这些序偶构成的集合，描绘出集合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的一种特征， 称为笛卡儿乘积。其具体定义如下： </a:t>
            </a:r>
            <a:endParaRPr lang="en-US" altLang="zh-CN" dirty="0"/>
          </a:p>
          <a:p>
            <a:pPr marL="0" indent="270900" algn="just" eaLnBrk="1" hangingPunct="1">
              <a:spcBef>
                <a:spcPts val="0"/>
              </a:spcBef>
              <a:buFontTx/>
              <a:buNone/>
            </a:pPr>
            <a:endParaRPr lang="en-US" altLang="zh-CN" dirty="0"/>
          </a:p>
          <a:p>
            <a:pPr marL="0" algn="just" eaLnBrk="1" hangingPunct="1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7.3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 err="1"/>
              <a:t>Α</a:t>
            </a:r>
            <a:r>
              <a:rPr lang="en-US" altLang="zh-CN" dirty="0"/>
              <a:t>, </a:t>
            </a:r>
            <a:r>
              <a:rPr lang="en-US" altLang="zh-CN" i="1" dirty="0" err="1"/>
              <a:t>Β</a:t>
            </a:r>
            <a:r>
              <a:rPr lang="en-US" altLang="zh-CN" dirty="0"/>
              <a:t> </a:t>
            </a:r>
            <a:r>
              <a:rPr lang="zh-CN" altLang="en-US" dirty="0"/>
              <a:t>为集合，用</a:t>
            </a:r>
            <a:r>
              <a:rPr lang="en-US" altLang="zh-CN" i="1" dirty="0" err="1"/>
              <a:t>Α</a:t>
            </a:r>
            <a:r>
              <a:rPr lang="zh-CN" altLang="en-US" dirty="0"/>
              <a:t>中元素为第一元素，</a:t>
            </a:r>
            <a:r>
              <a:rPr lang="en-US" altLang="zh-CN" i="1" dirty="0" err="1"/>
              <a:t>Β</a:t>
            </a:r>
            <a:r>
              <a:rPr lang="zh-CN" altLang="en-US" dirty="0"/>
              <a:t>中元素为第二元素构成有序对。</a:t>
            </a:r>
            <a:r>
              <a:rPr lang="zh-CN" altLang="en-US" b="1" dirty="0">
                <a:solidFill>
                  <a:srgbClr val="FF0000"/>
                </a:solidFill>
              </a:rPr>
              <a:t>所有这样的有序对</a:t>
            </a:r>
            <a:r>
              <a:rPr lang="zh-CN" altLang="en-US" dirty="0"/>
              <a:t>组成的集合称为集合</a:t>
            </a:r>
            <a:r>
              <a:rPr lang="en-US" altLang="zh-CN" i="1" dirty="0" err="1"/>
              <a:t>Α</a:t>
            </a:r>
            <a:r>
              <a:rPr lang="zh-CN" altLang="en-US" dirty="0"/>
              <a:t>和</a:t>
            </a:r>
            <a:r>
              <a:rPr lang="en-US" altLang="zh-CN" i="1" dirty="0" err="1"/>
              <a:t>Β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笛卡儿积</a:t>
            </a:r>
            <a:r>
              <a:rPr lang="en-US" altLang="zh-CN" dirty="0"/>
              <a:t>(cartesia</a:t>
            </a:r>
            <a:r>
              <a:rPr lang="en-US" altLang="zh-CN" i="1" dirty="0"/>
              <a:t>n</a:t>
            </a:r>
            <a:r>
              <a:rPr lang="en-US" altLang="zh-CN" dirty="0"/>
              <a:t> prod</a:t>
            </a:r>
            <a:r>
              <a:rPr lang="en-US" altLang="zh-CN" i="1" dirty="0"/>
              <a:t>u</a:t>
            </a:r>
            <a:r>
              <a:rPr lang="en-US" altLang="zh-CN" dirty="0"/>
              <a:t>ct) </a:t>
            </a:r>
            <a:r>
              <a:rPr lang="zh-CN" altLang="en-US" dirty="0"/>
              <a:t>，又称作直积， 记作</a:t>
            </a:r>
            <a:r>
              <a:rPr lang="en-US" altLang="zh-CN" i="1" dirty="0"/>
              <a:t>Α</a:t>
            </a:r>
            <a:r>
              <a:rPr lang="en-US" altLang="zh-CN" dirty="0"/>
              <a:t>×</a:t>
            </a:r>
            <a:r>
              <a:rPr lang="en-US" altLang="zh-CN" i="1" dirty="0"/>
              <a:t>Β</a:t>
            </a:r>
            <a:r>
              <a:rPr lang="zh-CN" altLang="en-US" dirty="0"/>
              <a:t>。  </a:t>
            </a:r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  </a:t>
            </a:r>
            <a:r>
              <a:rPr lang="en-US" altLang="zh-CN" i="1" dirty="0" err="1"/>
              <a:t>Α</a:t>
            </a:r>
            <a:r>
              <a:rPr lang="zh-CN" altLang="en-US" dirty="0"/>
              <a:t>和</a:t>
            </a:r>
            <a:r>
              <a:rPr lang="en-US" altLang="zh-CN" i="1" dirty="0" err="1"/>
              <a:t>Β</a:t>
            </a:r>
            <a:r>
              <a:rPr lang="en-US" altLang="zh-CN" dirty="0"/>
              <a:t> </a:t>
            </a:r>
            <a:r>
              <a:rPr lang="zh-CN" altLang="en-US" dirty="0"/>
              <a:t>的笛卡儿积的符号化表示为</a:t>
            </a:r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        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en-US" altLang="zh-CN" dirty="0"/>
              <a:t>={〈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〉|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6852" name="Object 4">
            <a:extLst>
              <a:ext uri="{FF2B5EF4-FFF2-40B4-BE49-F238E27FC236}">
                <a16:creationId xmlns:a16="http://schemas.microsoft.com/office/drawing/2014/main" id="{155EB614-A412-AF48-A1A2-1BAA96808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026245"/>
              </p:ext>
            </p:extLst>
          </p:nvPr>
        </p:nvGraphicFramePr>
        <p:xfrm>
          <a:off x="107950" y="1871663"/>
          <a:ext cx="138938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08700" imgH="1143000" progId="Word.Document.8">
                  <p:embed/>
                </p:oleObj>
              </mc:Choice>
              <mc:Fallback>
                <p:oleObj name="Document" r:id="rId2" imgW="6108700" imgH="1143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71663"/>
                        <a:ext cx="138938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6185BE-FFDB-8E45-82BA-6DC1DB118B9B}"/>
              </a:ext>
            </a:extLst>
          </p:cNvPr>
          <p:cNvSpPr txBox="1"/>
          <p:nvPr/>
        </p:nvSpPr>
        <p:spPr>
          <a:xfrm>
            <a:off x="4932040" y="4010323"/>
            <a:ext cx="136815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不是等号</a:t>
            </a:r>
            <a:endParaRPr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748" name="Object 4">
            <a:extLst>
              <a:ext uri="{FF2B5EF4-FFF2-40B4-BE49-F238E27FC236}">
                <a16:creationId xmlns:a16="http://schemas.microsoft.com/office/drawing/2014/main" id="{FFF49DEA-AB90-0E4E-8746-8A194122435E}"/>
              </a:ext>
            </a:extLst>
          </p:cNvPr>
          <p:cNvGraphicFramePr>
            <a:graphicFrameLocks/>
          </p:cNvGraphicFramePr>
          <p:nvPr/>
        </p:nvGraphicFramePr>
        <p:xfrm>
          <a:off x="-114300" y="1314450"/>
          <a:ext cx="13935075" cy="932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83300" imgH="4051300" progId="Word.Document.8">
                  <p:embed/>
                </p:oleObj>
              </mc:Choice>
              <mc:Fallback>
                <p:oleObj r:id="rId2" imgW="6083300" imgH="40513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4300" y="1314450"/>
                        <a:ext cx="13935075" cy="932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7876" name="Object 4">
            <a:extLst>
              <a:ext uri="{FF2B5EF4-FFF2-40B4-BE49-F238E27FC236}">
                <a16:creationId xmlns:a16="http://schemas.microsoft.com/office/drawing/2014/main" id="{F8988216-3482-FE41-A650-4925D72E5EF3}"/>
              </a:ext>
            </a:extLst>
          </p:cNvPr>
          <p:cNvGraphicFramePr>
            <a:graphicFrameLocks/>
          </p:cNvGraphicFramePr>
          <p:nvPr/>
        </p:nvGraphicFramePr>
        <p:xfrm>
          <a:off x="-180975" y="114300"/>
          <a:ext cx="14306550" cy="744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57900" imgH="3124200" progId="Word.Document.8">
                  <p:embed/>
                </p:oleObj>
              </mc:Choice>
              <mc:Fallback>
                <p:oleObj r:id="rId2" imgW="6057900" imgH="3124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114300"/>
                        <a:ext cx="14306550" cy="744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D1E893-3AB1-E642-994D-AB5733811309}"/>
              </a:ext>
            </a:extLst>
          </p:cNvPr>
          <p:cNvSpPr txBox="1"/>
          <p:nvPr/>
        </p:nvSpPr>
        <p:spPr>
          <a:xfrm>
            <a:off x="7668344" y="2636912"/>
            <a:ext cx="1368152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不是等价，因为前后的</a:t>
            </a:r>
            <a:r>
              <a:rPr lang="en-US" altLang="zh-CN" sz="2000" i="1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可能不同</a:t>
            </a:r>
            <a:endParaRPr lang="zh-CN" altLang="en-US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900" name="Object 4">
            <a:extLst>
              <a:ext uri="{FF2B5EF4-FFF2-40B4-BE49-F238E27FC236}">
                <a16:creationId xmlns:a16="http://schemas.microsoft.com/office/drawing/2014/main" id="{DB6EBFB7-AEDF-2948-AB4B-C2271E9E3468}"/>
              </a:ext>
            </a:extLst>
          </p:cNvPr>
          <p:cNvGraphicFramePr>
            <a:graphicFrameLocks/>
          </p:cNvGraphicFramePr>
          <p:nvPr/>
        </p:nvGraphicFramePr>
        <p:xfrm>
          <a:off x="685800" y="1933575"/>
          <a:ext cx="12934950" cy="863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70600" imgH="4038600" progId="Word.Document.8">
                  <p:embed/>
                </p:oleObj>
              </mc:Choice>
              <mc:Fallback>
                <p:oleObj r:id="rId2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33575"/>
                        <a:ext cx="12934950" cy="863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8905" name="Picture 9" descr="Ball0012">
            <a:extLst>
              <a:ext uri="{FF2B5EF4-FFF2-40B4-BE49-F238E27FC236}">
                <a16:creationId xmlns:a16="http://schemas.microsoft.com/office/drawing/2014/main" id="{16B8A0BE-15B1-7B4A-AB59-0995EFBD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013325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8906" name="Picture 10" descr="Ball0012">
            <a:extLst>
              <a:ext uri="{FF2B5EF4-FFF2-40B4-BE49-F238E27FC236}">
                <a16:creationId xmlns:a16="http://schemas.microsoft.com/office/drawing/2014/main" id="{C0CD8DC3-E485-C14D-9A40-2C8E7C9E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519738"/>
            <a:ext cx="21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>
            <a:extLst>
              <a:ext uri="{FF2B5EF4-FFF2-40B4-BE49-F238E27FC236}">
                <a16:creationId xmlns:a16="http://schemas.microsoft.com/office/drawing/2014/main" id="{69E94DED-0017-2241-B9DA-70683191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569325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关于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复合运算的关系矩阵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有下列结果。 </a:t>
            </a:r>
            <a:b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　设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是有限集合，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|=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。关系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都是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上的关系，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的关系矩阵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］和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=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］都是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的方阵。于是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的复合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    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的关系矩阵可以用下述的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矩阵逻辑乘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类似于矩阵乘法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得到，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记作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　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＝［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］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，其各分量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可采用下式求取：</a:t>
            </a:r>
            <a:b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8610" name="Object 5">
            <a:extLst>
              <a:ext uri="{FF2B5EF4-FFF2-40B4-BE49-F238E27FC236}">
                <a16:creationId xmlns:a16="http://schemas.microsoft.com/office/drawing/2014/main" id="{E18E5FF7-8595-EE40-8E0B-51A0010242E4}"/>
              </a:ext>
            </a:extLst>
          </p:cNvPr>
          <p:cNvGraphicFramePr>
            <a:graphicFrameLocks/>
          </p:cNvGraphicFramePr>
          <p:nvPr/>
        </p:nvGraphicFramePr>
        <p:xfrm>
          <a:off x="1476375" y="3141663"/>
          <a:ext cx="1873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137100" imgH="14922500" progId="Equation.3">
                  <p:embed/>
                </p:oleObj>
              </mc:Choice>
              <mc:Fallback>
                <p:oleObj r:id="rId2" imgW="30137100" imgH="14922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18732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6">
            <a:extLst>
              <a:ext uri="{FF2B5EF4-FFF2-40B4-BE49-F238E27FC236}">
                <a16:creationId xmlns:a16="http://schemas.microsoft.com/office/drawing/2014/main" id="{0AF2FE97-6514-1847-9BF5-ED38CB365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5004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=1,2,…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=1,2,…,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8612" name="Rectangle 7">
            <a:extLst>
              <a:ext uri="{FF2B5EF4-FFF2-40B4-BE49-F238E27FC236}">
                <a16:creationId xmlns:a16="http://schemas.microsoft.com/office/drawing/2014/main" id="{D687D63A-F071-F64D-ACC0-33C72616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365625"/>
            <a:ext cx="81359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　这里，　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(1)∨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(2)∨…∨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。 ∨为真值析取运算。 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乘与普通矩阵乘的不同在于，各分量计算中用　　代替　。 </a:t>
            </a:r>
          </a:p>
        </p:txBody>
      </p:sp>
      <p:graphicFrame>
        <p:nvGraphicFramePr>
          <p:cNvPr id="68613" name="Object 8">
            <a:extLst>
              <a:ext uri="{FF2B5EF4-FFF2-40B4-BE49-F238E27FC236}">
                <a16:creationId xmlns:a16="http://schemas.microsoft.com/office/drawing/2014/main" id="{B40679E8-7090-4545-A1D1-EFFE004BFED8}"/>
              </a:ext>
            </a:extLst>
          </p:cNvPr>
          <p:cNvGraphicFramePr>
            <a:graphicFrameLocks/>
          </p:cNvGraphicFramePr>
          <p:nvPr/>
        </p:nvGraphicFramePr>
        <p:xfrm>
          <a:off x="1979613" y="4437063"/>
          <a:ext cx="33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07300" imgH="14922500" progId="Equation.3">
                  <p:embed/>
                </p:oleObj>
              </mc:Choice>
              <mc:Fallback>
                <p:oleObj r:id="rId4" imgW="7607300" imgH="149225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33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9">
            <a:extLst>
              <a:ext uri="{FF2B5EF4-FFF2-40B4-BE49-F238E27FC236}">
                <a16:creationId xmlns:a16="http://schemas.microsoft.com/office/drawing/2014/main" id="{239B8523-8B68-B247-970C-F4030C233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756"/>
              </p:ext>
            </p:extLst>
          </p:nvPr>
        </p:nvGraphicFramePr>
        <p:xfrm>
          <a:off x="1073448" y="5734050"/>
          <a:ext cx="33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07300" imgH="14922500" progId="Equation.3">
                  <p:embed/>
                </p:oleObj>
              </mc:Choice>
              <mc:Fallback>
                <p:oleObj r:id="rId6" imgW="7607300" imgH="149225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448" y="5734050"/>
                        <a:ext cx="33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10">
            <a:extLst>
              <a:ext uri="{FF2B5EF4-FFF2-40B4-BE49-F238E27FC236}">
                <a16:creationId xmlns:a16="http://schemas.microsoft.com/office/drawing/2014/main" id="{1145EF8B-12C1-914C-8A89-057EC94DC7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819919"/>
              </p:ext>
            </p:extLst>
          </p:nvPr>
        </p:nvGraphicFramePr>
        <p:xfrm>
          <a:off x="2411760" y="5734050"/>
          <a:ext cx="419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652000" imgH="15214600" progId="Equation.3">
                  <p:embed/>
                </p:oleObj>
              </mc:Choice>
              <mc:Fallback>
                <p:oleObj r:id="rId7" imgW="9652000" imgH="152146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734050"/>
                        <a:ext cx="419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1">
            <a:extLst>
              <a:ext uri="{FF2B5EF4-FFF2-40B4-BE49-F238E27FC236}">
                <a16:creationId xmlns:a16="http://schemas.microsoft.com/office/drawing/2014/main" id="{AC08B6F2-FFBC-DE43-A271-CEA094E36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21602"/>
              </p:ext>
            </p:extLst>
          </p:nvPr>
        </p:nvGraphicFramePr>
        <p:xfrm>
          <a:off x="1418126" y="2858759"/>
          <a:ext cx="50482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585700" imgH="5562600" progId="Equation.3">
                  <p:embed/>
                </p:oleObj>
              </mc:Choice>
              <mc:Fallback>
                <p:oleObj r:id="rId9" imgW="12585700" imgH="55626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126" y="2858759"/>
                        <a:ext cx="504825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12">
            <a:extLst>
              <a:ext uri="{FF2B5EF4-FFF2-40B4-BE49-F238E27FC236}">
                <a16:creationId xmlns:a16="http://schemas.microsoft.com/office/drawing/2014/main" id="{CFD0C0E4-94CD-3148-9387-FA4B81AA1DCB}"/>
              </a:ext>
            </a:extLst>
          </p:cNvPr>
          <p:cNvGraphicFramePr>
            <a:graphicFrameLocks/>
          </p:cNvGraphicFramePr>
          <p:nvPr/>
        </p:nvGraphicFramePr>
        <p:xfrm>
          <a:off x="4408488" y="1738313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213100" imgH="3213100" progId="Equation.3">
                  <p:embed/>
                </p:oleObj>
              </mc:Choice>
              <mc:Fallback>
                <p:oleObj r:id="rId11" imgW="3213100" imgH="32131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1738313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3" name="Object 4">
            <a:extLst>
              <a:ext uri="{FF2B5EF4-FFF2-40B4-BE49-F238E27FC236}">
                <a16:creationId xmlns:a16="http://schemas.microsoft.com/office/drawing/2014/main" id="{3E9B028D-6697-FD48-B003-9E0C2512EF13}"/>
              </a:ext>
            </a:extLst>
          </p:cNvPr>
          <p:cNvGraphicFramePr>
            <a:graphicFrameLocks/>
          </p:cNvGraphicFramePr>
          <p:nvPr/>
        </p:nvGraphicFramePr>
        <p:xfrm>
          <a:off x="468313" y="1844675"/>
          <a:ext cx="792003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0535700" imgH="38620700" progId="Equation.3">
                  <p:embed/>
                </p:oleObj>
              </mc:Choice>
              <mc:Fallback>
                <p:oleObj r:id="rId2" imgW="120535700" imgH="38620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792003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" name="Rectangle 5">
            <a:extLst>
              <a:ext uri="{FF2B5EF4-FFF2-40B4-BE49-F238E27FC236}">
                <a16:creationId xmlns:a16="http://schemas.microsoft.com/office/drawing/2014/main" id="{BA7C5C2C-51B9-1840-B619-AC7071E1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81359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例如，例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7.3.6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中</a:t>
            </a:r>
            <a:r>
              <a:rPr lang="en-US" altLang="zh-CN" sz="2800" i="1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/>
              <a:t>ο</a:t>
            </a:r>
            <a:r>
              <a:rPr lang="en-US" altLang="zh-CN" sz="2800" i="1">
                <a:solidFill>
                  <a:schemeClr val="tx2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的关系矩阵为</a:t>
            </a:r>
          </a:p>
        </p:txBody>
      </p:sp>
    </p:spTree>
  </p:cSld>
  <p:clrMapOvr>
    <a:masterClrMapping/>
  </p:clrMapOvr>
  <p:transition spd="med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>
            <a:extLst>
              <a:ext uri="{FF2B5EF4-FFF2-40B4-BE49-F238E27FC236}">
                <a16:creationId xmlns:a16="http://schemas.microsoft.com/office/drawing/2014/main" id="{52E1374F-4A5C-0A4B-B6F3-07C0CE171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424863" cy="6121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7.3.7】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={0, 1, 2, 3, 4}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R</a:t>
            </a:r>
            <a:r>
              <a:rPr lang="en-US" altLang="zh-CN" sz="2800" dirty="0"/>
              <a:t>={〈0, 0〉,〈0, 1〉, 〈1, 3〉, 〈2, 4〉, 〈3, 1〉, 〈4, 4〉}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</a:t>
            </a:r>
            <a:r>
              <a:rPr lang="zh-CN" altLang="en-US" sz="2800" dirty="0"/>
              <a:t>解</a:t>
            </a:r>
            <a:r>
              <a:rPr lang="en-US" altLang="zh-CN" sz="2800" i="1" dirty="0"/>
              <a:t>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={〈0, 0〉,〈0, 1〉,〈0, 3〉,〈1, 1〉, 〈2, 4〉,〈3, 3〉, 〈4, 4〉}      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   R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={〈0, 0〉,〈0, 1〉,〈0, 3〉,〈1, 3〉,〈2, 4〉,〈3, 1〉, 〈4, 4〉}</a:t>
            </a:r>
            <a:r>
              <a:rPr lang="en-US" altLang="zh-CN" sz="2800" i="1" dirty="0"/>
              <a:t>     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   R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={〈0, 0〉,〈0, 1〉,〈0, 3〉,〈1, 1〉,〈2, 4〉,〈3, 3〉,〈4, 4〉}=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2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R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3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4</a:t>
            </a:r>
            <a:r>
              <a:rPr lang="zh-CN" altLang="en-US" sz="2800" dirty="0"/>
              <a:t>的关系图如图</a:t>
            </a:r>
            <a:r>
              <a:rPr lang="en-US" altLang="zh-CN" sz="2800" dirty="0"/>
              <a:t>7.3.2</a:t>
            </a:r>
            <a:r>
              <a:rPr lang="zh-CN" altLang="en-US" sz="2800" dirty="0"/>
              <a:t>所示。</a:t>
            </a:r>
          </a:p>
        </p:txBody>
      </p:sp>
    </p:spTree>
  </p:cSld>
  <p:clrMapOvr>
    <a:masterClrMapping/>
  </p:clrMapOvr>
  <p:transition spd="med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4">
            <a:extLst>
              <a:ext uri="{FF2B5EF4-FFF2-40B4-BE49-F238E27FC236}">
                <a16:creationId xmlns:a16="http://schemas.microsoft.com/office/drawing/2014/main" id="{79903862-5BAA-CA43-9AE0-7812B57E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736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 </a:t>
            </a:r>
            <a:r>
              <a:rPr lang="en-US" altLang="zh-CN">
                <a:ea typeface="宋体" panose="02010600030101010101" pitchFamily="2" charset="-122"/>
              </a:rPr>
              <a:t>7.3.2 </a:t>
            </a:r>
          </a:p>
        </p:txBody>
      </p:sp>
      <p:graphicFrame>
        <p:nvGraphicFramePr>
          <p:cNvPr id="72706" name="Object 5">
            <a:extLst>
              <a:ext uri="{FF2B5EF4-FFF2-40B4-BE49-F238E27FC236}">
                <a16:creationId xmlns:a16="http://schemas.microsoft.com/office/drawing/2014/main" id="{829C57D5-87CB-BF48-96AF-0087253B07F9}"/>
              </a:ext>
            </a:extLst>
          </p:cNvPr>
          <p:cNvGraphicFramePr>
            <a:graphicFrameLocks/>
          </p:cNvGraphicFramePr>
          <p:nvPr/>
        </p:nvGraphicFramePr>
        <p:xfrm>
          <a:off x="685800" y="685800"/>
          <a:ext cx="6934200" cy="477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07000" imgH="3581400" progId="Visio.Drawing.4">
                  <p:embed/>
                </p:oleObj>
              </mc:Choice>
              <mc:Fallback>
                <p:oleObj r:id="rId2" imgW="5207000" imgH="3581400" progId="Visio.Drawing.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6934200" cy="477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4">
            <a:extLst>
              <a:ext uri="{FF2B5EF4-FFF2-40B4-BE49-F238E27FC236}">
                <a16:creationId xmlns:a16="http://schemas.microsoft.com/office/drawing/2014/main" id="{C9CF8F4B-B507-A84C-9E58-C466AF919BC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844675"/>
            <a:ext cx="7351712" cy="3692525"/>
            <a:chOff x="521" y="1344"/>
            <a:chExt cx="4631" cy="2326"/>
          </a:xfrm>
        </p:grpSpPr>
        <p:graphicFrame>
          <p:nvGraphicFramePr>
            <p:cNvPr id="71682" name="Object 5">
              <a:extLst>
                <a:ext uri="{FF2B5EF4-FFF2-40B4-BE49-F238E27FC236}">
                  <a16:creationId xmlns:a16="http://schemas.microsoft.com/office/drawing/2014/main" id="{6E4DF06C-4DDB-E445-9DFF-2429F1CA726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9" y="1344"/>
            <a:ext cx="113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1541700" imgH="38620700" progId="Equation.3">
                    <p:embed/>
                  </p:oleObj>
                </mc:Choice>
                <mc:Fallback>
                  <p:oleObj r:id="rId2" imgW="41541700" imgH="3862070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44"/>
                          <a:ext cx="113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3" name="Object 6">
              <a:extLst>
                <a:ext uri="{FF2B5EF4-FFF2-40B4-BE49-F238E27FC236}">
                  <a16:creationId xmlns:a16="http://schemas.microsoft.com/office/drawing/2014/main" id="{3EFE381B-3586-2449-AB5E-16F494F5867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43" y="1344"/>
            <a:ext cx="180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6116200" imgH="38620700" progId="Equation.3">
                    <p:embed/>
                  </p:oleObj>
                </mc:Choice>
                <mc:Fallback>
                  <p:oleObj r:id="rId4" imgW="66116200" imgH="3862070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1344"/>
                          <a:ext cx="180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4" name="Object 7">
              <a:extLst>
                <a:ext uri="{FF2B5EF4-FFF2-40B4-BE49-F238E27FC236}">
                  <a16:creationId xmlns:a16="http://schemas.microsoft.com/office/drawing/2014/main" id="{08297A20-C533-4840-8E57-FC27DCE2FF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" y="2614"/>
            <a:ext cx="192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0218300" imgH="38620700" progId="Equation.3">
                    <p:embed/>
                  </p:oleObj>
                </mc:Choice>
                <mc:Fallback>
                  <p:oleObj r:id="rId6" imgW="70218300" imgH="3862070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614"/>
                          <a:ext cx="192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5" name="Object 8">
              <a:extLst>
                <a:ext uri="{FF2B5EF4-FFF2-40B4-BE49-F238E27FC236}">
                  <a16:creationId xmlns:a16="http://schemas.microsoft.com/office/drawing/2014/main" id="{889FBBBE-22BB-6A46-A6B0-F062E1D78AA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0" y="2614"/>
            <a:ext cx="2272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3096100" imgH="38620700" progId="Equation.3">
                    <p:embed/>
                  </p:oleObj>
                </mc:Choice>
                <mc:Fallback>
                  <p:oleObj r:id="rId8" imgW="83096100" imgH="3862070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14"/>
                          <a:ext cx="2272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6" name="Rectangle 9">
            <a:extLst>
              <a:ext uri="{FF2B5EF4-FFF2-40B4-BE49-F238E27FC236}">
                <a16:creationId xmlns:a16="http://schemas.microsoft.com/office/drawing/2014/main" id="{BDAB5974-74A7-2049-A54B-2BFF8383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81359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所对应的关系矩阵为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F4E0F-A2B5-3D48-81C0-000DD852EE60}"/>
                  </a:ext>
                </a:extLst>
              </p:cNvPr>
              <p:cNvSpPr txBox="1"/>
              <p:nvPr/>
            </p:nvSpPr>
            <p:spPr>
              <a:xfrm>
                <a:off x="5364088" y="2492995"/>
                <a:ext cx="6480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N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F4E0F-A2B5-3D48-81C0-000DD852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492995"/>
                <a:ext cx="648072" cy="276999"/>
              </a:xfrm>
              <a:prstGeom prst="rect">
                <a:avLst/>
              </a:prstGeom>
              <a:blipFill>
                <a:blip r:embed="rId11"/>
                <a:stretch>
                  <a:fillRect l="-5769" r="-5769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7494C-FCDF-C941-9F6A-35E9EDB4353A}"/>
                  </a:ext>
                </a:extLst>
              </p:cNvPr>
              <p:cNvSpPr txBox="1"/>
              <p:nvPr/>
            </p:nvSpPr>
            <p:spPr>
              <a:xfrm>
                <a:off x="1340465" y="4509120"/>
                <a:ext cx="867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N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7494C-FCDF-C941-9F6A-35E9EDB4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65" y="4509120"/>
                <a:ext cx="867884" cy="276999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25D3E-E664-E541-80EC-542D0BB32439}"/>
                  </a:ext>
                </a:extLst>
              </p:cNvPr>
              <p:cNvSpPr txBox="1"/>
              <p:nvPr/>
            </p:nvSpPr>
            <p:spPr>
              <a:xfrm>
                <a:off x="5004048" y="4509120"/>
                <a:ext cx="867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N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25D3E-E664-E541-80EC-542D0BB3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509120"/>
                <a:ext cx="867884" cy="276999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24" name="Object 4">
            <a:extLst>
              <a:ext uri="{FF2B5EF4-FFF2-40B4-BE49-F238E27FC236}">
                <a16:creationId xmlns:a16="http://schemas.microsoft.com/office/drawing/2014/main" id="{FE591F7D-7782-E34D-BCE8-63D0D9C44B77}"/>
              </a:ext>
            </a:extLst>
          </p:cNvPr>
          <p:cNvGraphicFramePr>
            <a:graphicFrameLocks/>
          </p:cNvGraphicFramePr>
          <p:nvPr/>
        </p:nvGraphicFramePr>
        <p:xfrm>
          <a:off x="319088" y="1330325"/>
          <a:ext cx="1249838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34100" imgH="2286000" progId="Word.Document.8">
                  <p:embed/>
                </p:oleObj>
              </mc:Choice>
              <mc:Fallback>
                <p:oleObj r:id="rId2" imgW="6134100" imgH="2286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330325"/>
                        <a:ext cx="12498387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285E5392-8DAF-0B4B-AEE6-6F5512C04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999413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7.4 (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阶笛卡儿积</a:t>
            </a:r>
            <a:r>
              <a:rPr lang="en-US" altLang="zh-CN" sz="2800" dirty="0">
                <a:solidFill>
                  <a:srgbClr val="FF0000"/>
                </a:solidFill>
              </a:rPr>
              <a:t>(cartesian product))</a:t>
            </a: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∈N</a:t>
            </a:r>
            <a:r>
              <a:rPr lang="zh-CN" altLang="en-US" sz="2800" dirty="0"/>
              <a:t>，且</a:t>
            </a:r>
            <a:r>
              <a:rPr lang="en-US" altLang="zh-CN" sz="2800" i="1" dirty="0"/>
              <a:t>n</a:t>
            </a:r>
            <a:r>
              <a:rPr lang="zh-CN" altLang="en-US" sz="2800" dirty="0"/>
              <a:t>＞</a:t>
            </a:r>
            <a:r>
              <a:rPr lang="en-US" altLang="zh-CN" sz="2800" dirty="0"/>
              <a:t>1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是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个集合，它们的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阶笛卡儿积记作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 , </a:t>
            </a:r>
            <a:r>
              <a:rPr lang="zh-CN" altLang="en-US" sz="2800" dirty="0"/>
              <a:t>并定义为</a:t>
            </a:r>
            <a:r>
              <a:rPr lang="en-US" altLang="zh-CN" sz="2800" dirty="0"/>
              <a:t>:</a:t>
            </a:r>
            <a:r>
              <a:rPr lang="en-US" altLang="zh-CN" sz="2800" i="1" dirty="0"/>
              <a:t>      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={〈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〉|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∧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}</a:t>
            </a:r>
          </a:p>
          <a:p>
            <a:pPr algn="just"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当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=…=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=</a:t>
            </a:r>
            <a:r>
              <a:rPr lang="en-US" altLang="zh-CN" sz="2800" i="1" dirty="0"/>
              <a:t>A</a:t>
            </a:r>
            <a:r>
              <a:rPr lang="zh-CN" altLang="en-US" sz="2800" dirty="0"/>
              <a:t>时，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简记为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 </a:t>
            </a:r>
            <a:r>
              <a:rPr lang="en-US" altLang="zh-CN" sz="2800" i="1" baseline="30000" dirty="0"/>
              <a:t>n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ransition spd="med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948" name="Object 4">
            <a:extLst>
              <a:ext uri="{FF2B5EF4-FFF2-40B4-BE49-F238E27FC236}">
                <a16:creationId xmlns:a16="http://schemas.microsoft.com/office/drawing/2014/main" id="{FC618655-90D4-6A41-B365-6E31ED57D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241584"/>
              </p:ext>
            </p:extLst>
          </p:nvPr>
        </p:nvGraphicFramePr>
        <p:xfrm>
          <a:off x="-36512" y="1438275"/>
          <a:ext cx="12480925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21400" imgH="2705100" progId="Word.Document.8">
                  <p:embed/>
                </p:oleObj>
              </mc:Choice>
              <mc:Fallback>
                <p:oleObj r:id="rId2" imgW="6121400" imgH="27051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1438275"/>
                        <a:ext cx="12480925" cy="553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C1D2571-80BC-C14B-95AF-EA49E9FDE130}"/>
                  </a:ext>
                </a:extLst>
              </p:cNvPr>
              <p:cNvSpPr/>
              <p:nvPr/>
            </p:nvSpPr>
            <p:spPr>
              <a:xfrm>
                <a:off x="6355578" y="3496973"/>
                <a:ext cx="2260555" cy="1938992"/>
              </a:xfrm>
              <a:prstGeom prst="rect">
                <a:avLst/>
              </a:prstGeom>
              <a:ln w="127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)∘</m:t>
                    </m:r>
                  </m:oMath>
                </a14:m>
                <a:r>
                  <a:rPr lang="en-US" altLang="zh-CN" dirty="0"/>
                  <a:t>R</a:t>
                </a:r>
              </a:p>
              <a:p>
                <a:r>
                  <a:rPr lang="zh-CN" altLang="en-US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)∘</m:t>
                    </m:r>
                  </m:oMath>
                </a14:m>
                <a:r>
                  <a:rPr lang="en-US" altLang="zh-CN" dirty="0"/>
                  <a:t>R</a:t>
                </a:r>
              </a:p>
              <a:p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C1D2571-80BC-C14B-95AF-EA49E9FDE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578" y="3496973"/>
                <a:ext cx="2260555" cy="1938992"/>
              </a:xfrm>
              <a:prstGeom prst="rect">
                <a:avLst/>
              </a:prstGeom>
              <a:blipFill>
                <a:blip r:embed="rId5"/>
                <a:stretch>
                  <a:fillRect r="-3352"/>
                </a:stretch>
              </a:blipFill>
              <a:ln w="127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972" name="Object 4">
            <a:extLst>
              <a:ext uri="{FF2B5EF4-FFF2-40B4-BE49-F238E27FC236}">
                <a16:creationId xmlns:a16="http://schemas.microsoft.com/office/drawing/2014/main" id="{74CD176C-AB5B-DF46-9CAF-21F2AE9A3A62}"/>
              </a:ext>
            </a:extLst>
          </p:cNvPr>
          <p:cNvGraphicFramePr>
            <a:graphicFrameLocks/>
          </p:cNvGraphicFramePr>
          <p:nvPr/>
        </p:nvGraphicFramePr>
        <p:xfrm>
          <a:off x="-246063" y="1733550"/>
          <a:ext cx="120602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62800" imgH="647700" progId="Word.Document.8">
                  <p:embed/>
                </p:oleObj>
              </mc:Choice>
              <mc:Fallback>
                <p:oleObj r:id="rId2" imgW="7162800" imgH="6477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6063" y="1733550"/>
                        <a:ext cx="1206023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1973" name="Picture 5" descr="7-3">
            <a:extLst>
              <a:ext uri="{FF2B5EF4-FFF2-40B4-BE49-F238E27FC236}">
                <a16:creationId xmlns:a16="http://schemas.microsoft.com/office/drawing/2014/main" id="{67EF4DC2-D1C6-A347-8FA1-AB107CF8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25750"/>
            <a:ext cx="7524750" cy="30511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1978" name="Text Box 10">
            <a:extLst>
              <a:ext uri="{FF2B5EF4-FFF2-40B4-BE49-F238E27FC236}">
                <a16:creationId xmlns:a16="http://schemas.microsoft.com/office/drawing/2014/main" id="{6A83941A-7375-784A-94CA-B85F2021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58435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图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75784" name="Object 17">
            <a:extLst>
              <a:ext uri="{FF2B5EF4-FFF2-40B4-BE49-F238E27FC236}">
                <a16:creationId xmlns:a16="http://schemas.microsoft.com/office/drawing/2014/main" id="{72D3366D-8D11-4540-AE79-6FC844F5F94A}"/>
              </a:ext>
            </a:extLst>
          </p:cNvPr>
          <p:cNvGraphicFramePr>
            <a:graphicFrameLocks/>
          </p:cNvGraphicFramePr>
          <p:nvPr/>
        </p:nvGraphicFramePr>
        <p:xfrm>
          <a:off x="2843213" y="5013325"/>
          <a:ext cx="76200" cy="4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800" imgH="31750" progId="Paint.Picture">
                  <p:embed/>
                </p:oleObj>
              </mc:Choice>
              <mc:Fallback>
                <p:oleObj r:id="rId5" imgW="50800" imgH="31750" progId="Paint.Picture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3325"/>
                        <a:ext cx="76200" cy="4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4020" name="Object 4">
            <a:extLst>
              <a:ext uri="{FF2B5EF4-FFF2-40B4-BE49-F238E27FC236}">
                <a16:creationId xmlns:a16="http://schemas.microsoft.com/office/drawing/2014/main" id="{07BD4ECF-33EA-CD41-B514-98DD335E7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010037"/>
              </p:ext>
            </p:extLst>
          </p:nvPr>
        </p:nvGraphicFramePr>
        <p:xfrm>
          <a:off x="788988" y="1838325"/>
          <a:ext cx="8424862" cy="43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86200" imgH="2032000" progId="Word.Document.8">
                  <p:embed/>
                </p:oleObj>
              </mc:Choice>
              <mc:Fallback>
                <p:oleObj name="Document" r:id="rId2" imgW="3886200" imgH="2032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838325"/>
                        <a:ext cx="8424862" cy="43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B65EA4-8CB2-064A-87D4-19C9D489288D}"/>
                  </a:ext>
                </a:extLst>
              </p:cNvPr>
              <p:cNvSpPr/>
              <p:nvPr/>
            </p:nvSpPr>
            <p:spPr>
              <a:xfrm>
                <a:off x="3418827" y="764704"/>
                <a:ext cx="5256862" cy="830997"/>
              </a:xfrm>
              <a:prstGeom prst="rect">
                <a:avLst/>
              </a:prstGeom>
              <a:ln w="127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对于任意自然数</a:t>
                </a:r>
                <a:r>
                  <a:rPr lang="en-US" altLang="zh-CN" i="1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err="1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30000" dirty="0" err="1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上的关系，都是</a:t>
                </a:r>
                <a:r>
                  <a:rPr lang="en-US" altLang="zh-CN" i="1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的子集</a:t>
                </a:r>
                <a:endParaRPr lang="en-US" altLang="zh-CN" dirty="0">
                  <a:solidFill>
                    <a:srgbClr val="FF0000"/>
                  </a:solidFill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B65EA4-8CB2-064A-87D4-19C9D4892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27" y="764704"/>
                <a:ext cx="5256862" cy="830997"/>
              </a:xfrm>
              <a:prstGeom prst="rect">
                <a:avLst/>
              </a:prstGeom>
              <a:blipFill>
                <a:blip r:embed="rId5"/>
                <a:stretch>
                  <a:fillRect l="-1683" t="-7353" r="-4087" b="-14706"/>
                </a:stretch>
              </a:blipFill>
              <a:ln w="127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825" name="Rectangle 3">
                <a:extLst>
                  <a:ext uri="{FF2B5EF4-FFF2-40B4-BE49-F238E27FC236}">
                    <a16:creationId xmlns:a16="http://schemas.microsoft.com/office/drawing/2014/main" id="{597ECECB-DEB7-B24F-8BFC-52CD3552CBE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268413"/>
                <a:ext cx="8424863" cy="4465637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</a:t>
                </a:r>
                <a:r>
                  <a:rPr lang="en-US" altLang="zh-CN" sz="2800" i="1" dirty="0"/>
                  <a:t>R </a:t>
                </a:r>
                <a:r>
                  <a:rPr lang="en-US" altLang="zh-CN" sz="2800" i="1" baseline="30000" dirty="0"/>
                  <a:t>n</a:t>
                </a:r>
                <a:r>
                  <a:rPr lang="zh-CN" altLang="en-US" sz="2800" dirty="0"/>
                  <a:t>满足下列性质。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7.7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上二元关系，</a:t>
                </a:r>
                <a:r>
                  <a:rPr lang="en-US" altLang="zh-CN" sz="2800" i="1" dirty="0"/>
                  <a:t>m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n</a:t>
                </a:r>
                <a:r>
                  <a:rPr lang="zh-CN" altLang="en-US" sz="2800" dirty="0"/>
                  <a:t>为自然数，那么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</a:t>
                </a:r>
                <a:r>
                  <a:rPr lang="en-US" altLang="zh-CN" sz="2800" dirty="0"/>
                  <a:t>(1) </a:t>
                </a:r>
                <a:r>
                  <a:rPr lang="en-US" altLang="zh-CN" sz="2800" i="1" dirty="0"/>
                  <a:t>R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baseline="30000" dirty="0"/>
                  <a:t>+1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n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 err="1"/>
                  <a:t>R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 R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m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 R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baseline="30000" dirty="0"/>
                  <a:t>-</a:t>
                </a:r>
                <a:r>
                  <a:rPr lang="en-US" altLang="zh-CN" sz="2800" i="1" baseline="30000" dirty="0"/>
                  <a:t>m</a:t>
                </a:r>
                <a:r>
                  <a:rPr lang="en-US" altLang="zh-CN" sz="2800" baseline="30000" dirty="0"/>
                  <a:t>+1</a:t>
                </a:r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 (2) </a:t>
                </a:r>
                <a:r>
                  <a:rPr lang="en-US" altLang="zh-CN" sz="2800" i="1" dirty="0"/>
                  <a:t>R</a:t>
                </a:r>
                <a:r>
                  <a:rPr lang="en-US" altLang="zh-CN" sz="2800" i="1" baseline="30000" dirty="0"/>
                  <a:t>m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 R</a:t>
                </a:r>
                <a:r>
                  <a:rPr lang="en-US" altLang="zh-CN" sz="2800" i="1" baseline="30000" dirty="0"/>
                  <a:t>n</a:t>
                </a:r>
                <a:r>
                  <a:rPr lang="zh-CN" altLang="en-US" sz="2800" dirty="0"/>
                  <a:t>＝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m</a:t>
                </a:r>
                <a:r>
                  <a:rPr lang="en-US" altLang="zh-CN" sz="2800" baseline="30000" dirty="0" err="1"/>
                  <a:t>+</a:t>
                </a:r>
                <a:r>
                  <a:rPr lang="en-US" altLang="zh-CN" sz="2800" i="1" baseline="30000" dirty="0" err="1"/>
                  <a:t>n</a:t>
                </a:r>
                <a:endParaRPr lang="en-US" altLang="zh-CN" sz="2800" dirty="0"/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 (3) (</a:t>
                </a:r>
                <a:r>
                  <a:rPr lang="en-US" altLang="zh-CN" sz="2800" i="1" dirty="0"/>
                  <a:t>R</a:t>
                </a:r>
                <a:r>
                  <a:rPr lang="en-US" altLang="zh-CN" sz="2800" i="1" baseline="30000" dirty="0"/>
                  <a:t>m</a:t>
                </a:r>
                <a:r>
                  <a:rPr lang="en-US" altLang="zh-CN" sz="2800" dirty="0"/>
                  <a:t>)</a:t>
                </a:r>
                <a:r>
                  <a:rPr lang="en-US" altLang="zh-CN" sz="2800" i="1" baseline="30000" dirty="0"/>
                  <a:t>n</a:t>
                </a:r>
                <a:r>
                  <a:rPr lang="zh-CN" altLang="en-US" sz="2800" dirty="0"/>
                  <a:t>＝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mn</a:t>
                </a:r>
                <a:endParaRPr lang="en-US" altLang="zh-CN" sz="2800" dirty="0"/>
              </a:p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    (4) (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30000" dirty="0"/>
                  <a:t>-1</a:t>
                </a:r>
                <a:r>
                  <a:rPr lang="en-US" altLang="zh-CN" sz="2800" dirty="0"/>
                  <a:t>)</a:t>
                </a:r>
                <a:r>
                  <a:rPr lang="en-US" altLang="zh-CN" sz="2800" i="1" dirty="0"/>
                  <a:t> 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dirty="0"/>
                  <a:t>=(</a:t>
                </a:r>
                <a:r>
                  <a:rPr lang="en-US" altLang="zh-CN" sz="2800" i="1" dirty="0"/>
                  <a:t>R 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dirty="0"/>
                  <a:t>)</a:t>
                </a:r>
                <a:r>
                  <a:rPr lang="en-US" altLang="zh-CN" sz="2800" baseline="30000" dirty="0"/>
                  <a:t>-1</a:t>
                </a:r>
                <a:r>
                  <a:rPr lang="en-US" altLang="zh-CN" sz="2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sz="2800" dirty="0"/>
                  <a:t>以下给出证明（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）和（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）。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77825" name="Rectangle 3">
                <a:extLst>
                  <a:ext uri="{FF2B5EF4-FFF2-40B4-BE49-F238E27FC236}">
                    <a16:creationId xmlns:a16="http://schemas.microsoft.com/office/drawing/2014/main" id="{597ECECB-DEB7-B24F-8BFC-52CD3552C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268413"/>
                <a:ext cx="8424863" cy="4465637"/>
              </a:xfrm>
              <a:blipFill>
                <a:blip r:embed="rId2"/>
                <a:stretch>
                  <a:fillRect l="-1504" t="-283" b="-31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2772" name="Object 4">
            <a:extLst>
              <a:ext uri="{FF2B5EF4-FFF2-40B4-BE49-F238E27FC236}">
                <a16:creationId xmlns:a16="http://schemas.microsoft.com/office/drawing/2014/main" id="{834B684E-0CE3-0B4B-844B-E09773CE443E}"/>
              </a:ext>
            </a:extLst>
          </p:cNvPr>
          <p:cNvGraphicFramePr>
            <a:graphicFrameLocks/>
          </p:cNvGraphicFramePr>
          <p:nvPr/>
        </p:nvGraphicFramePr>
        <p:xfrm>
          <a:off x="104775" y="1266825"/>
          <a:ext cx="11410950" cy="7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70600" imgH="4038600" progId="Word.Document.8">
                  <p:embed/>
                </p:oleObj>
              </mc:Choice>
              <mc:Fallback>
                <p:oleObj r:id="rId2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1266825"/>
                        <a:ext cx="11410950" cy="7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A28BBC-9DD4-8A4C-9B31-75B369E42767}"/>
                  </a:ext>
                </a:extLst>
              </p:cNvPr>
              <p:cNvSpPr/>
              <p:nvPr/>
            </p:nvSpPr>
            <p:spPr>
              <a:xfrm>
                <a:off x="6012160" y="1628800"/>
                <a:ext cx="19607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eaLnBrk="1" hangingPunct="1">
                  <a:buFontTx/>
                  <a:buNone/>
                </a:pPr>
                <a:r>
                  <a:rPr lang="en-US" altLang="zh-CN" i="1" dirty="0"/>
                  <a:t>R</a:t>
                </a:r>
                <a:r>
                  <a:rPr lang="en-US" altLang="zh-CN" i="1" baseline="30000" dirty="0"/>
                  <a:t>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 R</a:t>
                </a:r>
                <a:r>
                  <a:rPr lang="en-US" altLang="zh-CN" i="1" baseline="30000" dirty="0"/>
                  <a:t>n</a:t>
                </a:r>
                <a:r>
                  <a:rPr lang="zh-CN" altLang="en-US" dirty="0"/>
                  <a:t>＝</a:t>
                </a:r>
                <a:r>
                  <a:rPr lang="en-US" altLang="zh-CN" i="1" dirty="0" err="1"/>
                  <a:t>R</a:t>
                </a:r>
                <a:r>
                  <a:rPr lang="en-US" altLang="zh-CN" i="1" baseline="30000" dirty="0" err="1"/>
                  <a:t>m</a:t>
                </a:r>
                <a:r>
                  <a:rPr lang="en-US" altLang="zh-CN" baseline="30000" dirty="0" err="1"/>
                  <a:t>+</a:t>
                </a:r>
                <a:r>
                  <a:rPr lang="en-US" altLang="zh-CN" i="1" baseline="30000" dirty="0" err="1"/>
                  <a:t>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A28BBC-9DD4-8A4C-9B31-75B369E42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8800"/>
                <a:ext cx="1960793" cy="461665"/>
              </a:xfrm>
              <a:prstGeom prst="rect">
                <a:avLst/>
              </a:prstGeom>
              <a:blipFill>
                <a:blip r:embed="rId5"/>
                <a:stretch>
                  <a:fillRect l="-4516" t="-16216" r="-645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75DA42B-72A4-BD41-A238-EA19F230D88E}"/>
              </a:ext>
            </a:extLst>
          </p:cNvPr>
          <p:cNvSpPr/>
          <p:nvPr/>
        </p:nvSpPr>
        <p:spPr>
          <a:xfrm>
            <a:off x="6156176" y="3861048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m</a:t>
            </a:r>
            <a:r>
              <a:rPr lang="en-US" altLang="zh-CN" dirty="0"/>
              <a:t>)</a:t>
            </a:r>
            <a:r>
              <a:rPr lang="en-US" altLang="zh-CN" i="1" baseline="30000" dirty="0"/>
              <a:t>n</a:t>
            </a:r>
            <a:r>
              <a:rPr lang="zh-CN" altLang="en-US" dirty="0"/>
              <a:t>＝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mn</a:t>
            </a:r>
            <a:endParaRPr lang="en-CN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5044" name="Object 4">
            <a:extLst>
              <a:ext uri="{FF2B5EF4-FFF2-40B4-BE49-F238E27FC236}">
                <a16:creationId xmlns:a16="http://schemas.microsoft.com/office/drawing/2014/main" id="{F63D66B1-08F0-F248-BF47-1A8469E97339}"/>
              </a:ext>
            </a:extLst>
          </p:cNvPr>
          <p:cNvGraphicFramePr>
            <a:graphicFrameLocks/>
          </p:cNvGraphicFramePr>
          <p:nvPr/>
        </p:nvGraphicFramePr>
        <p:xfrm>
          <a:off x="895350" y="2444750"/>
          <a:ext cx="7753350" cy="901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41700" imgH="4013200" progId="Word.Document.8">
                  <p:embed/>
                </p:oleObj>
              </mc:Choice>
              <mc:Fallback>
                <p:oleObj r:id="rId3" imgW="3441700" imgH="4013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444750"/>
                        <a:ext cx="7753350" cy="901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796" name="Object 4">
            <a:extLst>
              <a:ext uri="{FF2B5EF4-FFF2-40B4-BE49-F238E27FC236}">
                <a16:creationId xmlns:a16="http://schemas.microsoft.com/office/drawing/2014/main" id="{FA1C2CEC-0636-814B-A056-E069F78A1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174750"/>
              </p:ext>
            </p:extLst>
          </p:nvPr>
        </p:nvGraphicFramePr>
        <p:xfrm>
          <a:off x="946150" y="506238"/>
          <a:ext cx="12576175" cy="630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08700" imgH="3048000" progId="Word.Document.8">
                  <p:embed/>
                </p:oleObj>
              </mc:Choice>
              <mc:Fallback>
                <p:oleObj name="Document" r:id="rId2" imgW="6108700" imgH="3048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06238"/>
                        <a:ext cx="12576175" cy="630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>
            <a:extLst>
              <a:ext uri="{FF2B5EF4-FFF2-40B4-BE49-F238E27FC236}">
                <a16:creationId xmlns:a16="http://schemas.microsoft.com/office/drawing/2014/main" id="{A548A3E2-8EB1-A045-A119-2A57C19D2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65668326-76F9-5F47-8C13-19B053552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第七章习题</a:t>
            </a:r>
            <a:endParaRPr lang="en-US" altLang="zh-CN" dirty="0"/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11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17</a:t>
            </a:r>
          </a:p>
          <a:p>
            <a:r>
              <a:rPr lang="en-US" altLang="zh-CN" dirty="0"/>
              <a:t>19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>
            <a:extLst>
              <a:ext uri="{FF2B5EF4-FFF2-40B4-BE49-F238E27FC236}">
                <a16:creationId xmlns:a16="http://schemas.microsoft.com/office/drawing/2014/main" id="{F2743C54-60F8-8442-B9AC-4FE4656B8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142288" cy="5486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【</a:t>
            </a:r>
            <a:r>
              <a:rPr lang="zh-CN" altLang="en-US" sz="2800" dirty="0"/>
              <a:t>例</a:t>
            </a:r>
            <a:r>
              <a:rPr lang="en-US" altLang="zh-CN" sz="2800" dirty="0"/>
              <a:t>7.1】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1, 2</a:t>
            </a:r>
            <a:r>
              <a:rPr lang="zh-CN" altLang="en-US" sz="2800" dirty="0"/>
              <a:t>｝，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zh-CN" altLang="en-US" sz="2800" dirty="0"/>
              <a:t>｝，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</a:t>
            </a:r>
            <a:r>
              <a:rPr lang="en-US" altLang="zh-CN" sz="2800" i="1" dirty="0"/>
              <a:t>C</a:t>
            </a:r>
            <a:r>
              <a:rPr lang="en-US" altLang="zh-CN" sz="2800" dirty="0"/>
              <a:t>=</a:t>
            </a:r>
            <a:r>
              <a:rPr lang="zh-CN" altLang="en-US" sz="2800" dirty="0"/>
              <a:t>｛    ｝</a:t>
            </a:r>
            <a:r>
              <a:rPr lang="en-US" altLang="zh-CN" sz="2800" dirty="0"/>
              <a:t>,   R</a:t>
            </a:r>
            <a:r>
              <a:rPr lang="zh-CN" altLang="en-US" sz="2800" dirty="0"/>
              <a:t>为实数集， 则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  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           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</a:t>
            </a:r>
            <a:r>
              <a:rPr lang="zh-CN" altLang="en-US" sz="2800" i="1" dirty="0"/>
              <a:t>     </a:t>
            </a:r>
            <a:r>
              <a:rPr lang="en-US" altLang="zh-CN" sz="2800" i="1" dirty="0"/>
              <a:t>B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zh-CN" altLang="en-US" sz="2800" dirty="0"/>
              <a:t>＝｛</a:t>
            </a:r>
            <a:r>
              <a:rPr lang="en-US" altLang="zh-CN" sz="2800" dirty="0"/>
              <a:t>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1〉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1〉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1〉</a:t>
            </a:r>
            <a:r>
              <a:rPr lang="zh-CN" altLang="en-US" sz="2800" dirty="0"/>
              <a:t>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           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2〉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2〉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2〉</a:t>
            </a:r>
            <a:r>
              <a:rPr lang="zh-CN" altLang="en-US" sz="2800" dirty="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 </a:t>
            </a:r>
            <a:r>
              <a:rPr lang="en-US" altLang="zh-CN" sz="2800" dirty="0"/>
              <a:t>×</a:t>
            </a:r>
            <a:r>
              <a:rPr lang="en-US" altLang="zh-CN" sz="2800" i="1" dirty="0"/>
              <a:t>A </a:t>
            </a:r>
            <a:r>
              <a:rPr lang="en-US" altLang="zh-CN" sz="2800" dirty="0"/>
              <a:t>=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 Φ</a:t>
            </a:r>
            <a:r>
              <a:rPr lang="en-US" altLang="zh-CN" sz="2800" dirty="0"/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		   </a:t>
            </a:r>
            <a:r>
              <a:rPr lang="en-US" altLang="zh-CN" sz="2800" i="1" dirty="0"/>
              <a:t>A </a:t>
            </a:r>
            <a:r>
              <a:rPr lang="en-US" altLang="zh-CN" sz="2800" dirty="0"/>
              <a:t>×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 </a:t>
            </a:r>
            <a:r>
              <a:rPr lang="en-US" altLang="zh-CN" sz="2800" dirty="0"/>
              <a:t>=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 Φ</a:t>
            </a:r>
            <a:endParaRPr lang="en-US" altLang="zh-CN" sz="2800" dirty="0"/>
          </a:p>
        </p:txBody>
      </p:sp>
      <p:graphicFrame>
        <p:nvGraphicFramePr>
          <p:cNvPr id="11266" name="Object 18">
            <a:extLst>
              <a:ext uri="{FF2B5EF4-FFF2-40B4-BE49-F238E27FC236}">
                <a16:creationId xmlns:a16="http://schemas.microsoft.com/office/drawing/2014/main" id="{3AFDB5E7-219D-C444-81BE-CFA44459A644}"/>
              </a:ext>
            </a:extLst>
          </p:cNvPr>
          <p:cNvGraphicFramePr>
            <a:graphicFrameLocks/>
          </p:cNvGraphicFramePr>
          <p:nvPr/>
        </p:nvGraphicFramePr>
        <p:xfrm>
          <a:off x="3213100" y="1446213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97300" imgH="4102100" progId="Equation.DSMT4">
                  <p:embed/>
                </p:oleObj>
              </mc:Choice>
              <mc:Fallback>
                <p:oleObj r:id="rId2" imgW="3797300" imgH="4102100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446213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7">
            <a:extLst>
              <a:ext uri="{FF2B5EF4-FFF2-40B4-BE49-F238E27FC236}">
                <a16:creationId xmlns:a16="http://schemas.microsoft.com/office/drawing/2014/main" id="{D8609431-E00C-914E-851C-BAC109713F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8964613" cy="6119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(2) </a:t>
            </a:r>
            <a:r>
              <a:rPr lang="en-US" altLang="zh-CN" sz="2800" i="1" dirty="0"/>
              <a:t> 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en-US" altLang="zh-CN" sz="2800" dirty="0"/>
              <a:t>=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{〈1,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Arial" panose="020B0604020202020204" pitchFamily="34" charset="0"/>
                <a:ea typeface="Dotum" panose="020B0600000101010101" pitchFamily="34" charset="-127"/>
              </a:rPr>
              <a:t>Φ</a:t>
            </a:r>
            <a:r>
              <a:rPr lang="en-US" altLang="zh-CN" sz="2800" i="1" dirty="0">
                <a:latin typeface="Arial" panose="020B0604020202020204" pitchFamily="34" charset="0"/>
                <a:ea typeface="Dotum" panose="020B0600000101010101" pitchFamily="34" charset="-127"/>
              </a:rPr>
              <a:t> 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c</a:t>
            </a:r>
            <a:r>
              <a:rPr lang="en-US" altLang="zh-CN" sz="2800" dirty="0"/>
              <a:t>,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｝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</a:t>
            </a:r>
            <a:r>
              <a:rPr lang="en-US" altLang="zh-CN" sz="2800" i="1" dirty="0"/>
              <a:t>A</a:t>
            </a:r>
            <a:r>
              <a:rPr lang="en-US" altLang="zh-CN" sz="2800" dirty="0"/>
              <a:t>×(</a:t>
            </a:r>
            <a:r>
              <a:rPr lang="en-US" altLang="zh-CN" sz="2800" i="1" dirty="0"/>
              <a:t>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en-US" altLang="zh-CN" sz="2800" dirty="0"/>
              <a:t>)=</a:t>
            </a:r>
            <a:r>
              <a:rPr lang="zh-CN" altLang="en-US" sz="2800" dirty="0"/>
              <a:t>｛</a:t>
            </a:r>
            <a:r>
              <a:rPr lang="en-US" altLang="zh-CN" sz="2800" dirty="0"/>
              <a:t>〈1,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〈1,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         </a:t>
            </a:r>
            <a:r>
              <a:rPr lang="en-US" altLang="zh-CN" sz="2800" dirty="0"/>
              <a:t>〈1,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         </a:t>
            </a:r>
            <a:r>
              <a:rPr lang="en-US" altLang="zh-CN" sz="2800" dirty="0"/>
              <a:t>〈2,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｝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(3)  </a:t>
            </a:r>
            <a:r>
              <a:rPr lang="en-US" altLang="zh-CN" sz="2800" i="1" dirty="0"/>
              <a:t>A 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={〈1, 1〉, 〈1, 2〉, 〈2, 1〉, 〈2, 2〉}   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(4)  </a:t>
            </a:r>
            <a:r>
              <a:rPr lang="en-US" altLang="zh-CN" sz="2800" i="1" dirty="0"/>
              <a:t>B 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〉}</a:t>
            </a:r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6600"/>
      </a:hlink>
      <a:folHlink>
        <a:srgbClr val="8080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Batang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Batang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12919</TotalTime>
  <Words>5449</Words>
  <Application>Microsoft Office PowerPoint</Application>
  <PresentationFormat>全屏显示(4:3)</PresentationFormat>
  <Paragraphs>286</Paragraphs>
  <Slides>77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77</vt:i4>
      </vt:variant>
    </vt:vector>
  </HeadingPairs>
  <TitlesOfParts>
    <vt:vector size="91" baseType="lpstr">
      <vt:lpstr>Dotum</vt:lpstr>
      <vt:lpstr>宋体</vt:lpstr>
      <vt:lpstr>宋体</vt:lpstr>
      <vt:lpstr>Arial</vt:lpstr>
      <vt:lpstr>Calibri</vt:lpstr>
      <vt:lpstr>Cambria Math</vt:lpstr>
      <vt:lpstr>Times New Roman</vt:lpstr>
      <vt:lpstr>默认设计模板</vt:lpstr>
      <vt:lpstr>Equation.DSMT4</vt:lpstr>
      <vt:lpstr>Microsoft Word 97 - 2003 Document</vt:lpstr>
      <vt:lpstr>Visio.Drawing.4</vt:lpstr>
      <vt:lpstr>Equation.3</vt:lpstr>
      <vt:lpstr>Document</vt:lpstr>
      <vt:lpstr>Paintbrush Picture</vt:lpstr>
      <vt:lpstr>第7章 二元关系</vt:lpstr>
      <vt:lpstr>7.1  序偶与笛卡儿积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   关 系 及 表 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关系的表示：集合表示法，关系图和关系矩阵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关 系 的 运 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Company>西安电子科技大学出版社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bhy</dc:creator>
  <cp:lastModifiedBy>Ruilong</cp:lastModifiedBy>
  <cp:revision>594</cp:revision>
  <dcterms:created xsi:type="dcterms:W3CDTF">2002-12-23T00:52:22Z</dcterms:created>
  <dcterms:modified xsi:type="dcterms:W3CDTF">2022-11-28T09:06:15Z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