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x="381194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x="822959" y="2057400"/>
            <a:ext cx="7498199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 algn="ctr">
              <a:spcBef>
                <a:spcPts val="0"/>
              </a:spcBef>
              <a:buSzPct val="100000"/>
              <a:defRPr sz="4000"/>
            </a:lvl1pPr>
            <a:lvl2pPr rtl="0" algn="ctr">
              <a:spcBef>
                <a:spcPts val="0"/>
              </a:spcBef>
              <a:buSzPct val="100000"/>
              <a:defRPr sz="4000"/>
            </a:lvl2pPr>
            <a:lvl3pPr rtl="0" algn="ctr">
              <a:spcBef>
                <a:spcPts val="0"/>
              </a:spcBef>
              <a:buSzPct val="100000"/>
              <a:defRPr sz="4000"/>
            </a:lvl3pPr>
            <a:lvl4pPr rtl="0" algn="ctr">
              <a:spcBef>
                <a:spcPts val="0"/>
              </a:spcBef>
              <a:buSzPct val="100000"/>
              <a:defRPr sz="4000"/>
            </a:lvl4pPr>
            <a:lvl5pPr rtl="0" algn="ctr">
              <a:spcBef>
                <a:spcPts val="0"/>
              </a:spcBef>
              <a:buSzPct val="100000"/>
              <a:defRPr sz="4000"/>
            </a:lvl5pPr>
            <a:lvl6pPr rtl="0" algn="ctr">
              <a:spcBef>
                <a:spcPts val="0"/>
              </a:spcBef>
              <a:buSzPct val="100000"/>
              <a:defRPr sz="4000"/>
            </a:lvl6pPr>
            <a:lvl7pPr rtl="0" algn="ctr">
              <a:spcBef>
                <a:spcPts val="0"/>
              </a:spcBef>
              <a:buSzPct val="100000"/>
              <a:defRPr sz="4000"/>
            </a:lvl7pPr>
            <a:lvl8pPr rtl="0" algn="ctr">
              <a:spcBef>
                <a:spcPts val="0"/>
              </a:spcBef>
              <a:buSzPct val="100000"/>
              <a:defRPr sz="4000"/>
            </a:lvl8pPr>
            <a:lvl9pPr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x="1645919" y="3086100"/>
            <a:ext cx="5852100" cy="617099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 algn="ctr">
              <a:spcBef>
                <a:spcPts val="0"/>
              </a:spcBef>
              <a:buSzPct val="100000"/>
              <a:defRPr sz="2600"/>
            </a:lvl1pPr>
            <a:lvl2pPr rtl="0" algn="ctr">
              <a:spcBef>
                <a:spcPts val="0"/>
              </a:spcBef>
              <a:buSzPct val="100000"/>
              <a:defRPr sz="2600"/>
            </a:lvl2pPr>
            <a:lvl3pPr rtl="0" algn="ctr">
              <a:spcBef>
                <a:spcPts val="0"/>
              </a:spcBef>
              <a:buSzPct val="100000"/>
              <a:defRPr sz="2600"/>
            </a:lvl3pPr>
            <a:lvl4pPr rtl="0" algn="ctr">
              <a:spcBef>
                <a:spcPts val="0"/>
              </a:spcBef>
              <a:buSzPct val="100000"/>
              <a:defRPr sz="2600"/>
            </a:lvl4pPr>
            <a:lvl5pPr rtl="0" algn="ctr">
              <a:spcBef>
                <a:spcPts val="0"/>
              </a:spcBef>
              <a:buSzPct val="100000"/>
              <a:defRPr sz="2600"/>
            </a:lvl5pPr>
            <a:lvl6pPr rtl="0" algn="ctr">
              <a:spcBef>
                <a:spcPts val="0"/>
              </a:spcBef>
              <a:buSzPct val="100000"/>
              <a:defRPr sz="2600"/>
            </a:lvl6pPr>
            <a:lvl7pPr rtl="0" algn="ctr">
              <a:spcBef>
                <a:spcPts val="0"/>
              </a:spcBef>
              <a:buSzPct val="100000"/>
              <a:defRPr sz="2600"/>
            </a:lvl7pPr>
            <a:lvl8pPr rtl="0" algn="ctr">
              <a:spcBef>
                <a:spcPts val="0"/>
              </a:spcBef>
              <a:buSzPct val="100000"/>
              <a:defRPr sz="2600"/>
            </a:lvl8pPr>
            <a:lvl9pPr rtl="0" algn="ctr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>
              <a:spcBef>
                <a:spcPts val="0"/>
              </a:spcBef>
              <a:buSzPct val="100000"/>
              <a:defRPr sz="3500"/>
            </a:lvl1pPr>
            <a:lvl2pPr rtl="0">
              <a:spcBef>
                <a:spcPts val="0"/>
              </a:spcBef>
              <a:buSzPct val="100000"/>
              <a:defRPr sz="3500"/>
            </a:lvl2pPr>
            <a:lvl3pPr rtl="0">
              <a:spcBef>
                <a:spcPts val="0"/>
              </a:spcBef>
              <a:buSzPct val="100000"/>
              <a:defRPr sz="3500"/>
            </a:lvl3pPr>
            <a:lvl4pPr rtl="0">
              <a:spcBef>
                <a:spcPts val="0"/>
              </a:spcBef>
              <a:buSzPct val="100000"/>
              <a:defRPr sz="3500"/>
            </a:lvl4pPr>
            <a:lvl5pPr rtl="0">
              <a:spcBef>
                <a:spcPts val="0"/>
              </a:spcBef>
              <a:buSzPct val="100000"/>
              <a:defRPr sz="3500"/>
            </a:lvl5pPr>
            <a:lvl6pPr rtl="0">
              <a:spcBef>
                <a:spcPts val="0"/>
              </a:spcBef>
              <a:buSzPct val="100000"/>
              <a:defRPr sz="3500"/>
            </a:lvl6pPr>
            <a:lvl7pPr rtl="0">
              <a:spcBef>
                <a:spcPts val="0"/>
              </a:spcBef>
              <a:buSzPct val="100000"/>
              <a:defRPr sz="3500"/>
            </a:lvl7pPr>
            <a:lvl8pPr rtl="0">
              <a:spcBef>
                <a:spcPts val="0"/>
              </a:spcBef>
              <a:buSzPct val="100000"/>
              <a:defRPr sz="3500"/>
            </a:lvl8pPr>
            <a:lvl9pPr rtl="0">
              <a:spcBef>
                <a:spcPts val="0"/>
              </a:spcBef>
              <a:buSzPct val="100000"/>
              <a:defRPr sz="35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>
              <a:spcBef>
                <a:spcPts val="0"/>
              </a:spcBef>
              <a:buSzPct val="100000"/>
              <a:defRPr sz="2200"/>
            </a:lvl1pPr>
            <a:lvl2pPr rtl="0">
              <a:spcBef>
                <a:spcPts val="0"/>
              </a:spcBef>
              <a:buSzPct val="100000"/>
              <a:defRPr sz="2200"/>
            </a:lvl2pPr>
            <a:lvl3pPr rtl="0">
              <a:spcBef>
                <a:spcPts val="0"/>
              </a:spcBef>
              <a:buSzPct val="100000"/>
              <a:defRPr sz="2200"/>
            </a:lvl3pPr>
            <a:lvl4pPr rtl="0">
              <a:spcBef>
                <a:spcPts val="0"/>
              </a:spcBef>
              <a:buSzPct val="100000"/>
              <a:defRPr sz="2200"/>
            </a:lvl4pPr>
            <a:lvl5pPr rtl="0">
              <a:spcBef>
                <a:spcPts val="0"/>
              </a:spcBef>
              <a:buSzPct val="100000"/>
              <a:defRPr sz="2200"/>
            </a:lvl5pPr>
            <a:lvl6pPr rtl="0">
              <a:spcBef>
                <a:spcPts val="0"/>
              </a:spcBef>
              <a:buSzPct val="100000"/>
              <a:defRPr sz="2200"/>
            </a:lvl6pPr>
            <a:lvl7pPr rtl="0">
              <a:spcBef>
                <a:spcPts val="0"/>
              </a:spcBef>
              <a:buSzPct val="100000"/>
              <a:defRPr sz="2200"/>
            </a:lvl7pPr>
            <a:lvl8pPr rtl="0">
              <a:spcBef>
                <a:spcPts val="0"/>
              </a:spcBef>
              <a:buSzPct val="100000"/>
              <a:defRPr sz="2200"/>
            </a:lvl8pPr>
            <a:lvl9pPr rtl="0">
              <a:spcBef>
                <a:spcPts val="0"/>
              </a:spcBef>
              <a:buSzPct val="100000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>
              <a:spcBef>
                <a:spcPts val="0"/>
              </a:spcBef>
              <a:buSzPct val="100000"/>
              <a:defRPr sz="3500"/>
            </a:lvl1pPr>
            <a:lvl2pPr rtl="0">
              <a:spcBef>
                <a:spcPts val="0"/>
              </a:spcBef>
              <a:buSzPct val="100000"/>
              <a:defRPr sz="3500"/>
            </a:lvl2pPr>
            <a:lvl3pPr rtl="0">
              <a:spcBef>
                <a:spcPts val="0"/>
              </a:spcBef>
              <a:buSzPct val="100000"/>
              <a:defRPr sz="3500"/>
            </a:lvl3pPr>
            <a:lvl4pPr rtl="0">
              <a:spcBef>
                <a:spcPts val="0"/>
              </a:spcBef>
              <a:buSzPct val="100000"/>
              <a:defRPr sz="3500"/>
            </a:lvl4pPr>
            <a:lvl5pPr rtl="0">
              <a:spcBef>
                <a:spcPts val="0"/>
              </a:spcBef>
              <a:buSzPct val="100000"/>
              <a:defRPr sz="3500"/>
            </a:lvl5pPr>
            <a:lvl6pPr rtl="0">
              <a:spcBef>
                <a:spcPts val="0"/>
              </a:spcBef>
              <a:buSzPct val="100000"/>
              <a:defRPr sz="3500"/>
            </a:lvl6pPr>
            <a:lvl7pPr rtl="0">
              <a:spcBef>
                <a:spcPts val="0"/>
              </a:spcBef>
              <a:buSzPct val="100000"/>
              <a:defRPr sz="3500"/>
            </a:lvl7pPr>
            <a:lvl8pPr rtl="0">
              <a:spcBef>
                <a:spcPts val="0"/>
              </a:spcBef>
              <a:buSzPct val="100000"/>
              <a:defRPr sz="3500"/>
            </a:lvl8pPr>
            <a:lvl9pPr rtl="0">
              <a:spcBef>
                <a:spcPts val="0"/>
              </a:spcBef>
              <a:buSzPct val="100000"/>
              <a:defRPr sz="35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274319" y="1234440"/>
            <a:ext cx="4023299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>
              <a:spcBef>
                <a:spcPts val="0"/>
              </a:spcBef>
              <a:buSzPct val="100000"/>
              <a:defRPr sz="2200"/>
            </a:lvl1pPr>
            <a:lvl2pPr rtl="0">
              <a:spcBef>
                <a:spcPts val="0"/>
              </a:spcBef>
              <a:buSzPct val="100000"/>
              <a:defRPr sz="2200"/>
            </a:lvl2pPr>
            <a:lvl3pPr rtl="0">
              <a:spcBef>
                <a:spcPts val="0"/>
              </a:spcBef>
              <a:buSzPct val="100000"/>
              <a:defRPr sz="2200"/>
            </a:lvl3pPr>
            <a:lvl4pPr rtl="0">
              <a:spcBef>
                <a:spcPts val="0"/>
              </a:spcBef>
              <a:buSzPct val="100000"/>
              <a:defRPr sz="2200"/>
            </a:lvl4pPr>
            <a:lvl5pPr rtl="0">
              <a:spcBef>
                <a:spcPts val="0"/>
              </a:spcBef>
              <a:buSzPct val="100000"/>
              <a:defRPr sz="2200"/>
            </a:lvl5pPr>
            <a:lvl6pPr rtl="0">
              <a:spcBef>
                <a:spcPts val="0"/>
              </a:spcBef>
              <a:buSzPct val="100000"/>
              <a:defRPr sz="2200"/>
            </a:lvl6pPr>
            <a:lvl7pPr rtl="0">
              <a:spcBef>
                <a:spcPts val="0"/>
              </a:spcBef>
              <a:buSzPct val="100000"/>
              <a:defRPr sz="2200"/>
            </a:lvl7pPr>
            <a:lvl8pPr rtl="0">
              <a:spcBef>
                <a:spcPts val="0"/>
              </a:spcBef>
              <a:buSzPct val="100000"/>
              <a:defRPr sz="2200"/>
            </a:lvl8pPr>
            <a:lvl9pPr rtl="0">
              <a:spcBef>
                <a:spcPts val="0"/>
              </a:spcBef>
              <a:buSzPct val="100000"/>
              <a:defRPr sz="2200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4846319" y="1234440"/>
            <a:ext cx="4023299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>
              <a:spcBef>
                <a:spcPts val="0"/>
              </a:spcBef>
              <a:buSzPct val="100000"/>
              <a:defRPr sz="2200"/>
            </a:lvl1pPr>
            <a:lvl2pPr rtl="0">
              <a:spcBef>
                <a:spcPts val="0"/>
              </a:spcBef>
              <a:buSzPct val="100000"/>
              <a:defRPr sz="2200"/>
            </a:lvl2pPr>
            <a:lvl3pPr rtl="0">
              <a:spcBef>
                <a:spcPts val="0"/>
              </a:spcBef>
              <a:buSzPct val="100000"/>
              <a:defRPr sz="2200"/>
            </a:lvl3pPr>
            <a:lvl4pPr rtl="0">
              <a:spcBef>
                <a:spcPts val="0"/>
              </a:spcBef>
              <a:buSzPct val="100000"/>
              <a:defRPr sz="2200"/>
            </a:lvl4pPr>
            <a:lvl5pPr rtl="0">
              <a:spcBef>
                <a:spcPts val="0"/>
              </a:spcBef>
              <a:buSzPct val="100000"/>
              <a:defRPr sz="2200"/>
            </a:lvl5pPr>
            <a:lvl6pPr rtl="0">
              <a:spcBef>
                <a:spcPts val="0"/>
              </a:spcBef>
              <a:buSzPct val="100000"/>
              <a:defRPr sz="2200"/>
            </a:lvl6pPr>
            <a:lvl7pPr rtl="0">
              <a:spcBef>
                <a:spcPts val="0"/>
              </a:spcBef>
              <a:buSzPct val="100000"/>
              <a:defRPr sz="2200"/>
            </a:lvl7pPr>
            <a:lvl8pPr rtl="0">
              <a:spcBef>
                <a:spcPts val="0"/>
              </a:spcBef>
              <a:buSzPct val="100000"/>
              <a:defRPr sz="2200"/>
            </a:lvl8pPr>
            <a:lvl9pPr rtl="0">
              <a:spcBef>
                <a:spcPts val="0"/>
              </a:spcBef>
              <a:buSzPct val="100000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274319" y="4526280"/>
            <a:ext cx="8595299" cy="411599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rtl="0" algn="ctr">
              <a:spcBef>
                <a:spcPts val="0"/>
              </a:spcBef>
              <a:buSzPct val="100000"/>
              <a:defRPr sz="2600"/>
            </a:lvl1pPr>
            <a:lvl2pPr rtl="0" algn="ctr">
              <a:spcBef>
                <a:spcPts val="0"/>
              </a:spcBef>
              <a:buSzPct val="100000"/>
              <a:defRPr sz="2600"/>
            </a:lvl2pPr>
            <a:lvl3pPr rtl="0" algn="ctr">
              <a:spcBef>
                <a:spcPts val="0"/>
              </a:spcBef>
              <a:buSzPct val="100000"/>
              <a:defRPr sz="2600"/>
            </a:lvl3pPr>
            <a:lvl4pPr rtl="0" algn="ctr">
              <a:spcBef>
                <a:spcPts val="0"/>
              </a:spcBef>
              <a:buSzPct val="100000"/>
              <a:defRPr sz="2600"/>
            </a:lvl4pPr>
            <a:lvl5pPr rtl="0" algn="ctr">
              <a:spcBef>
                <a:spcPts val="0"/>
              </a:spcBef>
              <a:buSzPct val="100000"/>
              <a:defRPr sz="2600"/>
            </a:lvl5pPr>
            <a:lvl6pPr rtl="0" algn="ctr">
              <a:spcBef>
                <a:spcPts val="0"/>
              </a:spcBef>
              <a:buSzPct val="100000"/>
              <a:defRPr sz="2600"/>
            </a:lvl6pPr>
            <a:lvl7pPr rtl="0" algn="ctr">
              <a:spcBef>
                <a:spcPts val="0"/>
              </a:spcBef>
              <a:buSzPct val="100000"/>
              <a:defRPr sz="2600"/>
            </a:lvl7pPr>
            <a:lvl8pPr rtl="0" algn="ctr">
              <a:spcBef>
                <a:spcPts val="0"/>
              </a:spcBef>
              <a:buSzPct val="100000"/>
              <a:defRPr sz="2600"/>
            </a:lvl8pPr>
            <a:lvl9pPr rtl="0" algn="ctr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hyperlink" Target="http://www.indracompany.com/" TargetMode="External"/><Relationship Id="rId5" Type="http://schemas.openxmlformats.org/officeDocument/2006/relationships/hyperlink" Target="http://iconotc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aven.apache.org/setting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aven.apache.org/guides/mini/guide-proxies.html" TargetMode="External"/><Relationship Id="rId4" Type="http://schemas.openxmlformats.org/officeDocument/2006/relationships/hyperlink" Target="https://maven.apache.org/guides/mini/guide-mirror-settings.html" TargetMode="External"/><Relationship Id="rId5" Type="http://schemas.openxmlformats.org/officeDocument/2006/relationships/hyperlink" Target="https://maven.apache.org/guides/mini/guide-encryption.html" TargetMode="External"/><Relationship Id="rId6" Type="http://schemas.openxmlformats.org/officeDocument/2006/relationships/hyperlink" Target="https://maven.apache.org/guides/mini/guide-configuring-maven.html" TargetMode="External"/><Relationship Id="rId7" Type="http://schemas.openxmlformats.org/officeDocument/2006/relationships/hyperlink" Target="https://maven.apache.org/guides/getting-started/index.html#What_is_Mave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ven.apach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java.sun.com/" TargetMode="External"/><Relationship Id="rId4" Type="http://schemas.openxmlformats.org/officeDocument/2006/relationships/hyperlink" Target="http://www.oracle.com/technetwork/java/javase/downloads/index.html" TargetMode="External"/><Relationship Id="rId5" Type="http://schemas.openxmlformats.org/officeDocument/2006/relationships/hyperlink" Target="https://maven.apache.org/" TargetMode="External"/><Relationship Id="rId6" Type="http://schemas.openxmlformats.org/officeDocument/2006/relationships/hyperlink" Target="https://maven.apache.org/download.cgi" TargetMode="External"/><Relationship Id="rId7" Type="http://schemas.openxmlformats.org/officeDocument/2006/relationships/hyperlink" Target="https://maven.apache.org/install.html" TargetMode="External"/><Relationship Id="rId8" Type="http://schemas.openxmlformats.org/officeDocument/2006/relationships/hyperlink" Target="https://maven.apache.org/ru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eclipse.org/" TargetMode="External"/><Relationship Id="rId4" Type="http://schemas.openxmlformats.org/officeDocument/2006/relationships/hyperlink" Target="http://www.eclipse.org/downloads/" TargetMode="External"/><Relationship Id="rId5" Type="http://schemas.openxmlformats.org/officeDocument/2006/relationships/hyperlink" Target="https://netbeans.org/" TargetMode="External"/><Relationship Id="rId6" Type="http://schemas.openxmlformats.org/officeDocument/2006/relationships/hyperlink" Target="https://netbeans.org/downloads/" TargetMode="External"/><Relationship Id="rId7" Type="http://schemas.openxmlformats.org/officeDocument/2006/relationships/hyperlink" Target="https://www.jetbrains.com/idea/" TargetMode="External"/><Relationship Id="rId8" Type="http://schemas.openxmlformats.org/officeDocument/2006/relationships/hyperlink" Target="https://www.jetbrains.com/idea/downloa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ven.apache.org/guides/getting-started/maven-in-five-minutes.html" TargetMode="External"/><Relationship Id="rId4" Type="http://schemas.openxmlformats.org/officeDocument/2006/relationships/hyperlink" Target="https://maven.apache.org/pom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ven.apache.org/repository-management.html" TargetMode="External"/><Relationship Id="rId4" Type="http://schemas.openxmlformats.org/officeDocument/2006/relationships/hyperlink" Target="http://archiva.apache.org/" TargetMode="External"/><Relationship Id="rId5" Type="http://schemas.openxmlformats.org/officeDocument/2006/relationships/hyperlink" Target="http://archiva.apache.org/download.cg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822959" y="2057400"/>
            <a:ext cx="7566900" cy="874500"/>
          </a:xfrm>
          <a:prstGeom prst="rect">
            <a:avLst/>
          </a:prstGeom>
        </p:spPr>
        <p:txBody>
          <a:bodyPr anchorCtr="0" anchor="t" bIns="31425" lIns="31425" rIns="31425" tIns="3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Gestión de Maven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643490" y="3081121"/>
            <a:ext cx="5914500" cy="1185900"/>
          </a:xfrm>
          <a:prstGeom prst="rect">
            <a:avLst/>
          </a:prstGeom>
        </p:spPr>
        <p:txBody>
          <a:bodyPr anchorCtr="0" anchor="t" bIns="31425" lIns="31425" rIns="31425" tIns="3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Escuela de arquitectura y programación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Especialidad Java/XML/JEE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0000"/>
              <a:buFont typeface="Arial"/>
              <a:buNone/>
            </a:pPr>
            <a:r>
              <a:rPr lang="es" sz="1000" u="sng">
                <a:solidFill>
                  <a:srgbClr val="1155CC"/>
                </a:solidFill>
                <a:hlinkClick r:id="rId4"/>
              </a:rPr>
              <a:t>Indra</a:t>
            </a:r>
            <a:r>
              <a:rPr lang="es" sz="1000">
                <a:solidFill>
                  <a:schemeClr val="dk1"/>
                </a:solidFill>
              </a:rPr>
              <a:t> &amp; </a:t>
            </a:r>
            <a:r>
              <a:rPr lang="es" sz="1000" u="sng">
                <a:solidFill>
                  <a:srgbClr val="1155CC"/>
                </a:solidFill>
                <a:hlinkClick r:id="rId5"/>
              </a:rPr>
              <a:t>Icono Training Consulting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Publicar en un repositorio remoto IV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Añadir al pom del proyecto “primero”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&lt;distributionManagement&gt;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&lt;repository&gt;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    &lt;id&gt;archiva.internal&lt;/id&gt;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    &lt;name&gt;Internal Release Repository&lt;/name&gt;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    &lt;url&gt;http://localhost:8080/repository/internal/&lt;/url&gt;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&lt;/repository&gt;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&lt;snapshotRepository&gt;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    &lt;id&gt;archiva.snapshots&lt;/id&gt;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    &lt;name&gt;Internal Snapshot Repository&lt;/name&gt;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    &lt;url&gt;http://localhost:8080/repository/snapshots/&lt;/url&gt;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&lt;/snapshotRepository&gt;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    &lt;/distributionManagement&gt;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Publicar el proyecto en el repo remoto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mvn deploy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Descargar de un repositorio remoto I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Crear un proyecto nuevo llamado “segundo”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Añadir una dependencia al proyecto “primero” en el pom.xml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"/>
              <a:t>    &lt;dependencies&gt;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"/>
              <a:t>        &lt;dependency&gt;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"/>
              <a:t>            &lt;groupId&gt;com.curso.app&lt;/groupId&gt;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"/>
              <a:t>            &lt;artifactId&gt;primero&lt;/artifactId&gt;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"/>
              <a:t>            &lt;version&gt;1.0-SNAPSHOT&lt;/version&gt;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"/>
              <a:t>            &lt;type&gt;jar&lt;/type&gt;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"/>
              <a:t>        &lt;/dependency&gt;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"/>
              <a:t>    &lt;/dependencies&gt;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Descargar de un repositorio remoto II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Crear una clase java Principal que llame al main del proyecto primero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Añadir al pom.xml del proyecto “segundo” el repositorio remoto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    &lt;repositories&gt;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        &lt;repository&gt;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            &lt;id&gt;archiva.snapshots&lt;/id&gt;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            &lt;url&gt;http://localhost:8080/repository/snapshots/&lt;/url&gt;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        &lt;/repository&gt;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    &lt;/repositories&gt;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Descargar de un repositorio remoto III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Si queremos publicar en remoto el proyecto “segundo”, añadir al pom.xml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"/>
              <a:t>    </a:t>
            </a:r>
            <a:r>
              <a:rPr lang="es" sz="1400"/>
              <a:t>&lt;distributionManagement&gt;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&lt;repository&gt;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    &lt;id&gt;archiva.internal&lt;/id&gt;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    &lt;name&gt;Internal Release Repository&lt;/name&gt;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    &lt;url&gt;http://localhost:8080/repository/internal/&lt;/url&gt;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&lt;/repository&gt;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&lt;snapshotRepository&gt;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    &lt;id&gt;archiva.snapshots&lt;/id&gt;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    &lt;name&gt;Internal Snapshot Repository&lt;/name&gt;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    &lt;url&gt;http://localhost:8080/repository/snapshots/&lt;/url&gt;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    &lt;/snapshotRepository&gt;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    &lt;/distributionManagement&gt;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Ejecutar el proyecto con </a:t>
            </a:r>
            <a:r>
              <a:rPr lang="es" sz="1200"/>
              <a:t>mvn exec:java -Dexec.mainClass="com.mycompany.segundo.Principal"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Configuración de Maven I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Opcionalmente, la variable de entorno MAVEN_OPTS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set MAVEN_OPTS="-Xms1024m -Xmx4096m -XX:PermSize=1024m" (</a:t>
            </a:r>
            <a:r>
              <a:rPr lang="es">
                <a:solidFill>
                  <a:schemeClr val="dk1"/>
                </a:solidFill>
              </a:rPr>
              <a:t>JSE 1.0-7.0)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s">
                <a:solidFill>
                  <a:schemeClr val="dk1"/>
                </a:solidFill>
              </a:rPr>
              <a:t>set MAVEN_OPTS="-Xms1024m -Xmx4096m" (JSE 8.0)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>
                <a:solidFill>
                  <a:schemeClr val="dk1"/>
                </a:solidFill>
              </a:rPr>
              <a:t>El archivo </a:t>
            </a:r>
            <a:r>
              <a:rPr lang="es" u="sng">
                <a:solidFill>
                  <a:schemeClr val="hlink"/>
                </a:solidFill>
                <a:hlinkClick r:id="rId3"/>
              </a:rPr>
              <a:t>settings.xml</a:t>
            </a:r>
            <a:r>
              <a:rPr lang="es">
                <a:solidFill>
                  <a:schemeClr val="dk1"/>
                </a:solidFill>
              </a:rPr>
              <a:t>, en </a:t>
            </a:r>
            <a:r>
              <a:rPr lang="es">
                <a:highlight>
                  <a:srgbClr val="FFFFFF"/>
                </a:highlight>
              </a:rPr>
              <a:t>USER_HOME/.m2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800">
                <a:highlight>
                  <a:srgbClr val="FFFFFF"/>
                </a:highlight>
              </a:rPr>
              <a:t>En D:\apache-maven-3.3.3\conf\settings.xml hay otro archivo de configuración que se mezcla con el nuestro, el cual tiene preferencia en caso de conflicto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Configuración de Maven II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Puede ser necesario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configurar un proxy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>
                <a:highlight>
                  <a:srgbClr val="FFFFFF"/>
                </a:highlight>
              </a:rPr>
              <a:t>Es posible sustituir los repos estándar por los nuestros y añadir otros, empleando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mirrors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>
                <a:highlight>
                  <a:srgbClr val="FFFFFF"/>
                </a:highlight>
              </a:rPr>
              <a:t>Las credenciales de acceso pueden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encriptarse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Recomendaciones</a:t>
            </a:r>
            <a:r>
              <a:rPr lang="es">
                <a:highlight>
                  <a:srgbClr val="FFFFFF"/>
                </a:highlight>
              </a:rPr>
              <a:t> para la configuración de Maven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Filtrado</a:t>
            </a:r>
            <a:r>
              <a:rPr lang="es">
                <a:highlight>
                  <a:srgbClr val="FFFFFF"/>
                </a:highlight>
              </a:rPr>
              <a:t> de recursos y uso de propiedades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Proyectos con más de un módulo I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s"/>
              <a:t>Crear un directorio llamado “modulos”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s"/>
              <a:t>En su interior, ejecutar: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800">
                <a:solidFill>
                  <a:schemeClr val="dk1"/>
                </a:solidFill>
              </a:rPr>
              <a:t>mvn archetype:generate -DgroupId=com.curso.app -DartifactId=tercero -DarchetypeArtifactId=maven-archetype-quickstart -DinteractiveMode=false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800">
                <a:solidFill>
                  <a:schemeClr val="dk1"/>
                </a:solidFill>
              </a:rPr>
              <a:t>mvn archetype:generate -DarchetypeGroupId=org.apache.maven.archetypes -DarchetypeArtifactId=maven-archetype-webapp -DgroupId=com.curso.app -DartifactId=appweb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Proyectos con más de un módulo II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800">
                <a:solidFill>
                  <a:schemeClr val="dk1"/>
                </a:solidFill>
              </a:rPr>
              <a:t>Crear un pom.xml bajo el directorio “modulos”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&lt;project xmlns="http://maven.apache.org/POM/4.0.0"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  xmlns:xsi="http://www.w3.org/2001/XMLSchema-instance"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  xsi:schemaLocation="http://maven.apache.org/POM/4.0.0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                      http://maven.apache.org/xsd/maven-4.0.0.xsd"&gt;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  &lt;modelVersion&gt;4.0.0&lt;/modelVersion&gt;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   &lt;groupId&gt;com.curso.app&lt;/groupId&gt;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  &lt;artifactId&gt;app&lt;/artifactId&gt;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  &lt;version&gt;1.0-SNAPSHOT&lt;/version&gt;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  &lt;packaging&gt;pom&lt;/packaging&gt;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   &lt;modules&gt;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    &lt;module&gt;tercero&lt;/module&gt;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    &lt;module&gt;appweb&lt;/module&gt;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  &lt;/modules&gt;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&lt;/project&gt;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Proyectos con más de un módulo III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800">
                <a:solidFill>
                  <a:schemeClr val="dk1"/>
                </a:solidFill>
              </a:rPr>
              <a:t>Actualizar el pom.xml de appweb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    </a:t>
            </a:r>
            <a:r>
              <a:rPr lang="es" sz="2400">
                <a:solidFill>
                  <a:schemeClr val="dk1"/>
                </a:solidFill>
              </a:rPr>
              <a:t>&lt;dependency&gt;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      &lt;groupId&gt;com.curso.app&lt;/groupId&gt;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      &lt;artifactId&gt;tercero&lt;/artifactId&gt;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      &lt;version&gt;1.0-SNAPSHOT&lt;/version&gt;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    &lt;/dependency&gt;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Proyectos con más de un módulo IV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Añadir la siguiente información a los proyectos “tercero” y “appweb”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2400"/>
              <a:t> &lt;parent&gt;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2400">
                <a:highlight>
                  <a:srgbClr val="EEEEEE"/>
                </a:highlight>
              </a:rPr>
              <a:t>   &lt;groupId&gt;com.curso.app&lt;/groupId&gt;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2400"/>
              <a:t>   &lt;artifactId&gt;app&lt;/artifactId&gt;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2400">
                <a:highlight>
                  <a:srgbClr val="EEEEEE"/>
                </a:highlight>
              </a:rPr>
              <a:t>   &lt;version&gt;1.0-SNAPSHOT&lt;/version&gt;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2400"/>
              <a:t> &lt;/parent&gt;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/>
              <a:t>Desde el directorio “modulos” ejecutar: mvn clean install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Definiciones</a:t>
            </a: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3"/>
              </a:rPr>
              <a:t>Maven </a:t>
            </a:r>
            <a:r>
              <a:rPr lang="es"/>
              <a:t>(experto) es una herramienta para la gestión técnica de proyectos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Proporciona soporte para: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/>
              <a:t>Construcción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/>
              <a:t>Documentación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/>
              <a:t>Generación de informes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/>
              <a:t>Ejecución automática de baterías de pruebas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/>
              <a:t>Gestión de dependencias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/>
              <a:t>Interacción con repositorios remotos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/>
              <a:t>Generación de versiones (</a:t>
            </a:r>
            <a:r>
              <a:rPr i="1" lang="es" sz="1800"/>
              <a:t>releases</a:t>
            </a:r>
            <a:r>
              <a:rPr lang="es" sz="1800"/>
              <a:t>) y distribución de las mismas</a:t>
            </a:r>
          </a:p>
          <a:p>
            <a:pPr indent="-228600" lvl="1" marL="914400">
              <a:spcBef>
                <a:spcPts val="0"/>
              </a:spcBef>
              <a:buSzPct val="100000"/>
            </a:pPr>
            <a:r>
              <a:rPr lang="es" sz="1800"/>
              <a:t>Personalización del comportamiento estándar mediante </a:t>
            </a:r>
            <a:r>
              <a:rPr i="1" lang="es" sz="1800"/>
              <a:t>plug-ins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Preparación del entorno de trabajo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3"/>
              </a:rPr>
              <a:t>Web de 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4"/>
              </a:rPr>
              <a:t>Descarga de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5"/>
              </a:rPr>
              <a:t>Web de Apache Maven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6"/>
              </a:rPr>
              <a:t>Descarga de Apache Maven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7"/>
              </a:rPr>
              <a:t>Instalación de Maven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/>
              <a:t>set java_home=C:\Program Files\Java\jdk1.8.0_45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/>
              <a:t>set m2_home=c:\apache-maven-3.3.3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/>
              <a:t>set path=%m2_home%\bin;%path%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8"/>
              </a:rPr>
              <a:t>Ejecutar Maven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>
                <a:solidFill>
                  <a:schemeClr val="dk1"/>
                </a:solidFill>
              </a:rPr>
              <a:t>mvn -v ó mvn -h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Integración con herramientas visuales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3"/>
              </a:rPr>
              <a:t>Web de Eclipse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4"/>
              </a:rPr>
              <a:t>Descarga de Eclipse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5"/>
              </a:rPr>
              <a:t>Web de NetBeans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6"/>
              </a:rPr>
              <a:t>Descarga de NetBeans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7"/>
              </a:rPr>
              <a:t>Web de IntelliJ Idea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8"/>
              </a:rPr>
              <a:t>Descarga de IntelliJ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2400"/>
              <a:t>Creación, construcción y ejecución de un </a:t>
            </a:r>
            <a:r>
              <a:rPr lang="es" sz="2400" u="sng">
                <a:solidFill>
                  <a:schemeClr val="hlink"/>
                </a:solidFill>
                <a:hlinkClick r:id="rId3"/>
              </a:rPr>
              <a:t>proyecto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800"/>
              <a:t>Creacion usando un arquetipo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800"/>
              <a:t>mvn archetype:generate -DgroupId=com.curso.app -DartifactId=primero -DarchetypeArtifactId=maven-archetype-quickstart -DinteractiveMode=false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800"/>
              <a:t>Se creará una nueva carpeta llamada “primero”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800"/>
              <a:t>Examinar la estructura de directorios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800"/>
              <a:t>Examinar el </a:t>
            </a:r>
            <a:r>
              <a:rPr lang="es" sz="1800" u="sng">
                <a:solidFill>
                  <a:schemeClr val="hlink"/>
                </a:solidFill>
                <a:hlinkClick r:id="rId4"/>
              </a:rPr>
              <a:t>pom.xml</a:t>
            </a:r>
            <a:r>
              <a:rPr lang="es" sz="1800"/>
              <a:t> (</a:t>
            </a:r>
            <a:r>
              <a:rPr lang="es" sz="1800">
                <a:solidFill>
                  <a:srgbClr val="0000FF"/>
                </a:solidFill>
              </a:rPr>
              <a:t>M</a:t>
            </a:r>
            <a:r>
              <a:rPr lang="es" sz="1800"/>
              <a:t>odelo de </a:t>
            </a:r>
            <a:r>
              <a:rPr lang="es" sz="1800">
                <a:solidFill>
                  <a:srgbClr val="0000FF"/>
                </a:solidFill>
              </a:rPr>
              <a:t>O</a:t>
            </a:r>
            <a:r>
              <a:rPr lang="es" sz="1800"/>
              <a:t>bjetos de </a:t>
            </a:r>
            <a:r>
              <a:rPr lang="es" sz="1800">
                <a:solidFill>
                  <a:srgbClr val="0000FF"/>
                </a:solidFill>
              </a:rPr>
              <a:t>P</a:t>
            </a:r>
            <a:r>
              <a:rPr lang="es" sz="1800"/>
              <a:t>royecto)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800"/>
              <a:t>Construcción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800"/>
              <a:t>mvn package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800"/>
              <a:t>Volver a examinar la estructura de directorios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800"/>
              <a:t>Ejecutar el proyecto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200"/>
              <a:t>java -cp target/primero-1.0-SNAPSHOT.jar com.curso.app.App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Algunas órdenes fundamentales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" sz="1800"/>
              <a:t>Compilar el proyecto: mvn compile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" sz="1800"/>
              <a:t>Ejecutar los test del proyecto: mvn test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" sz="1800"/>
              <a:t>Construir el proyecto: mvn package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" sz="1800"/>
              <a:t>Instalar el proyecto construido en el repositorio local: mvn install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" sz="1800"/>
              <a:t>Limpiar los artefactos generados: mvn clean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" sz="1800"/>
              <a:t>Generar automáticamente documentación: mvn site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" sz="1800"/>
              <a:t>Publicar el componente en un repositorio remoto: mvn deploy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" sz="1800"/>
              <a:t>Generar un proyecto para Eclipse: mvn eclipse:eclipse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" sz="1800">
                <a:solidFill>
                  <a:schemeClr val="dk1"/>
                </a:solidFill>
              </a:rPr>
              <a:t>Generar un proyecto para IntelliJ IDEA: mvn idea:idea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800">
                <a:solidFill>
                  <a:schemeClr val="dk1"/>
                </a:solidFill>
              </a:rPr>
              <a:t>Trabajo con recursos: mvn process-resources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800">
                <a:solidFill>
                  <a:schemeClr val="dk1"/>
                </a:solidFill>
              </a:rPr>
              <a:t>Carpeta src\main\resources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800">
                <a:solidFill>
                  <a:schemeClr val="dk1"/>
                </a:solidFill>
              </a:rPr>
              <a:t>Carpeta src\test\resources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Publicar en un repositorio </a:t>
            </a:r>
            <a:r>
              <a:rPr lang="es" u="sng">
                <a:solidFill>
                  <a:schemeClr val="hlink"/>
                </a:solidFill>
                <a:hlinkClick r:id="rId3"/>
              </a:rPr>
              <a:t>remoto </a:t>
            </a:r>
            <a:r>
              <a:rPr lang="es"/>
              <a:t>I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4"/>
              </a:rPr>
              <a:t>Web de Apache Archiva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5"/>
              </a:rPr>
              <a:t>Descargar el zip de Apache Archiva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Arrancar el repositorio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800"/>
              <a:t>C:\apache-archiva-2.2.0\bin\archiva.bat console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800"/>
              <a:t>Abrir la interfaz web en http://localhost:8080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Crear un usuario de administración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800"/>
              <a:t>Usuario: admin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800"/>
              <a:t>Clave: admin1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Publicar en un repositorio remoto II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Crear un usuario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s">
                <a:solidFill>
                  <a:schemeClr val="dk1"/>
                </a:solidFill>
              </a:rPr>
              <a:t>Usuario: user1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s">
                <a:solidFill>
                  <a:schemeClr val="dk1"/>
                </a:solidFill>
              </a:rPr>
              <a:t>Clave: user1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Editar sus roles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activar “snapshot” e “internal” bajo las categorías “Repository Manager” y “Repository Observer”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74319" y="205739"/>
            <a:ext cx="8595299" cy="6170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Publicar en un repositorio remoto III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74319" y="1234440"/>
            <a:ext cx="8595299" cy="37032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Buscar o crear la carpeta USER_HOME/.m2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Incluir el archivo settings.xml si no existe, o añadirle si existe: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&lt;settings&gt;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  &lt;servers&gt;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    &lt;server&gt;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      &lt;id&gt;archiva.internal&lt;/id&gt;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      &lt;username&gt;user1&lt;/username&gt;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      &lt;password&gt;user1&lt;/password&gt;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    &lt;/server&gt;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    &lt;server&gt;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      &lt;id&gt;archiva.snapshots&lt;/id&gt;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      &lt;username&gt;user1&lt;/username&gt;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      &lt;password&gt;user1&lt;/password&gt;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    &lt;/server&gt;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  &lt;/servers&gt;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&lt;/settings&gt;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