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://www.indracompany.com/" TargetMode="External"/><Relationship Id="rId5" Type="http://schemas.openxmlformats.org/officeDocument/2006/relationships/hyperlink" Target="http://iconotc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ile/d/0B-p74qevLkmMallKNEphQjVOaGs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ile/d/0B-p74qevLkmMbkx1bGNyZnQ4WjQ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oracle.com/javaee/7/tutorial/webservices-intro001.htm#GIJVH" TargetMode="External"/><Relationship Id="rId4" Type="http://schemas.openxmlformats.org/officeDocument/2006/relationships/hyperlink" Target="http://docs.oracle.com/javaee/7/tutorial/webservices-intro002.htm#GIQSX" TargetMode="External"/><Relationship Id="rId5" Type="http://schemas.openxmlformats.org/officeDocument/2006/relationships/hyperlink" Target="http://docs.oracle.com/javaee/7/tutorial/jaxrs.htm#GIEPU" TargetMode="External"/><Relationship Id="rId6" Type="http://schemas.openxmlformats.org/officeDocument/2006/relationships/hyperlink" Target="http://docs.oracle.com/javaee/7/tutorial/webservices-intro003.htm#GJBJ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3.org/TR/ws-arch/" TargetMode="External"/><Relationship Id="rId4" Type="http://schemas.openxmlformats.org/officeDocument/2006/relationships/hyperlink" Target="http://www.w3.org/TR/ws-arch/#SOAP" TargetMode="External"/><Relationship Id="rId5" Type="http://schemas.openxmlformats.org/officeDocument/2006/relationships/hyperlink" Target="http://www.w3.org/TR/ws-arch/#WSDL" TargetMode="External"/><Relationship Id="rId6" Type="http://schemas.openxmlformats.org/officeDocument/2006/relationships/hyperlink" Target="http://www.w3.org/TR/ws-arch/#wsdisc" TargetMode="External"/><Relationship Id="rId7" Type="http://schemas.openxmlformats.org/officeDocument/2006/relationships/hyperlink" Target="http://www.w3.org/TR/ws-arch/#security" TargetMode="External"/><Relationship Id="rId8" Type="http://schemas.openxmlformats.org/officeDocument/2006/relationships/hyperlink" Target="http://www.w3.org/TR/ws-arch/#wsstechn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ava.boot.by/scdjws5-guide/ch11s02.html" TargetMode="External"/><Relationship Id="rId4" Type="http://schemas.openxmlformats.org/officeDocument/2006/relationships/hyperlink" Target="http://java.boot.by/scdjws5-guide/images/110200.gif" TargetMode="External"/><Relationship Id="rId5" Type="http://schemas.openxmlformats.org/officeDocument/2006/relationships/hyperlink" Target="http://java.boot.by/scdjws5-guide/images/110202.gif" TargetMode="External"/><Relationship Id="rId6" Type="http://schemas.openxmlformats.org/officeDocument/2006/relationships/hyperlink" Target="http://java.boot.by/scdjws5-guide/images/110203.gif" TargetMode="External"/><Relationship Id="rId7" Type="http://schemas.openxmlformats.org/officeDocument/2006/relationships/hyperlink" Target="http://java.boot.by/scdjws5-guide/images/110204.gi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ax-ws.java.net/" TargetMode="External"/><Relationship Id="rId4" Type="http://schemas.openxmlformats.org/officeDocument/2006/relationships/hyperlink" Target="http://jax-rs-spec.java.net/" TargetMode="External"/><Relationship Id="rId5" Type="http://schemas.openxmlformats.org/officeDocument/2006/relationships/hyperlink" Target="https://jersey.java.ne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52"/>
            <a:ext cx="7772400" cy="1582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y programación de Servicios Web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249624"/>
            <a:ext cx="7772400" cy="93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chemeClr val="dk1"/>
                </a:solidFill>
              </a:rPr>
              <a:t>Escuela de arquitectura y programación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Especialidad Java/XML/JEE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u="sng">
                <a:solidFill>
                  <a:schemeClr val="hlink"/>
                </a:solidFill>
                <a:hlinkClick r:id="rId4"/>
              </a:rPr>
              <a:t>Indra</a:t>
            </a:r>
            <a:r>
              <a:rPr lang="es" sz="1200">
                <a:solidFill>
                  <a:schemeClr val="dk1"/>
                </a:solidFill>
              </a:rPr>
              <a:t> &amp; </a:t>
            </a:r>
            <a:r>
              <a:rPr lang="es" sz="1200" u="sng">
                <a:solidFill>
                  <a:schemeClr val="hlink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Arquitecturas orientadas a Servicios 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/>
              <a:t>¿Qué es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SOA</a:t>
            </a:r>
            <a:r>
              <a:rPr lang="es" sz="1800"/>
              <a:t>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/>
              <a:t>Para el director de informática, una estrategia que reduce el coste del ciclo de vida de un sistema y maximiza el retorno de la inversión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/>
              <a:t>Para el equipo de negocio, un conjunto de servicios a los que sus clientes pueden acceder para interaccionar con dicho negocio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/>
              <a:t>Para el equipo de arquitectura, una solución que permite integrar y reutilizar sistemas diversos con un acoplamiento mínimo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/>
              <a:t>Para el desarrollador, un paradigma o modelo de programación donde servicios web y los contratos entre ellos se convierten en lo más importante para diseñar sistemas interoperables, flexibles y adaptables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Nociones fundamentales SOA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400"/>
              <a:t>El elemento esencial es el servicio, con las siguientes características: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Sin estado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Localizable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Completamente descrito a través de una interfaz expuesta a clientes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Debe poder estar compuesto de, y combinarse con, otros servicios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Acoplamiento bajo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Dirigido por políticas a nivel de servicio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Deslocalizable y completamente independiente de la plataforma y de las herramientas empleadas para crearlo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Suministrar información suficiente (</a:t>
            </a:r>
            <a:r>
              <a:rPr i="1" lang="es" sz="1200"/>
              <a:t>coarse-grained</a:t>
            </a:r>
            <a:r>
              <a:rPr lang="es" sz="1200"/>
              <a:t>, no </a:t>
            </a:r>
            <a:r>
              <a:rPr i="1" lang="es" sz="1200"/>
              <a:t>fine-grained</a:t>
            </a:r>
            <a:r>
              <a:rPr lang="es" sz="1200"/>
              <a:t>) : getAccount() y no getAccountNumber() + getAccountOwner()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200"/>
              <a:t>Asincronía: no obligatorio, pero aconsejable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200"/>
              <a:t>Existen </a:t>
            </a:r>
            <a:r>
              <a:rPr lang="es" sz="1200" u="sng">
                <a:solidFill>
                  <a:schemeClr val="hlink"/>
                </a:solidFill>
                <a:hlinkClick r:id="rId3"/>
              </a:rPr>
              <a:t>diferencias conceptuales</a:t>
            </a:r>
            <a:r>
              <a:rPr lang="es" sz="1200"/>
              <a:t> entre un servicio SOA y un servicio Web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Servicios Web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¿</a:t>
            </a:r>
            <a:r>
              <a:rPr lang="es" u="sng">
                <a:solidFill>
                  <a:schemeClr val="hlink"/>
                </a:solidFill>
                <a:hlinkClick r:id="rId3"/>
              </a:rPr>
              <a:t>Qué es</a:t>
            </a:r>
            <a:r>
              <a:rPr lang="es"/>
              <a:t> un servicio Web?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Tipos</a:t>
            </a:r>
            <a:r>
              <a:rPr lang="es"/>
              <a:t> de servicios Web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Orientados a XML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Orientados a HTTP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s"/>
              <a:t>¿Cuál </a:t>
            </a:r>
            <a:r>
              <a:rPr lang="es" u="sng">
                <a:solidFill>
                  <a:schemeClr val="hlink"/>
                </a:solidFill>
                <a:hlinkClick r:id="rId6"/>
              </a:rPr>
              <a:t>usamos</a:t>
            </a:r>
            <a:r>
              <a:rPr lang="es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Tecnologías </a:t>
            </a:r>
            <a:r>
              <a:rPr lang="es"/>
              <a:t>para servicios Web XML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SOAP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WSDL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6"/>
              </a:rPr>
              <a:t>UDDI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WS-SECURITY</a:t>
            </a:r>
            <a:r>
              <a:rPr lang="es"/>
              <a:t> y </a:t>
            </a:r>
            <a:r>
              <a:rPr lang="es" u="sng">
                <a:solidFill>
                  <a:schemeClr val="hlink"/>
                </a:solidFill>
                <a:hlinkClick r:id="rId8"/>
              </a:rPr>
              <a:t>este </a:t>
            </a:r>
            <a:r>
              <a:rPr lang="es"/>
              <a:t>enlace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Patrones de diseño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Referencia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Asynchronous Interaction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JMS Bridge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6"/>
              </a:rPr>
              <a:t>Web Service Cache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Web Service Broker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APIs para servicios Web en Java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Orientados a XML: </a:t>
            </a:r>
            <a:r>
              <a:rPr lang="es" u="sng">
                <a:solidFill>
                  <a:schemeClr val="hlink"/>
                </a:solidFill>
                <a:hlinkClick r:id="rId3"/>
              </a:rPr>
              <a:t>JAX-WS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Orientados a HTTP</a:t>
            </a:r>
          </a:p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JAX-RS</a:t>
            </a:r>
            <a:r>
              <a:rPr lang="es"/>
              <a:t> especificación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JAX-RS</a:t>
            </a:r>
            <a:r>
              <a:rPr lang="es"/>
              <a:t> implementación de referencia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Ejemplos básicos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Creación de un servicio Web con JAX-WS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Creación de un cliente para este servicio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Creación de un servicio Web con JAX-RS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Creación de un cliente para este servicio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