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</p:sldIdLst>
  <p:sldSz cx="18288000" cy="10288270"/>
  <p:notesSz cx="7315200" cy="9601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7063" y="812520"/>
            <a:ext cx="7125154" cy="400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pt-BR" sz="2400" b="0" strike="noStrike" spc="-1">
                <a:solidFill>
                  <a:srgbClr val="000000"/>
                </a:solidFill>
                <a:latin typeface="Times New Roman" panose="02020603050405020304"/>
              </a:rPr>
              <a:t>Click to move the slide</a:t>
            </a:r>
            <a:endParaRPr lang="pt-BR" sz="2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2000" b="0" strike="noStrike" spc="-1">
                <a:latin typeface="Arial" panose="020B0604020202020204"/>
              </a:rPr>
              <a:t>Click to edit the notes format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&lt;header&gt;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pt-BR" sz="1400" b="0" strike="noStrike" spc="-1">
                <a:latin typeface="Times New Roman" panose="02020603050405020304"/>
              </a:rPr>
              <a:t>&lt;date/time&gt;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&lt;footer&gt;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FE40D0EE-0A49-48A5-A52C-0CBD9E7D12AC}" type="slidenum">
              <a:rPr lang="pt-BR" sz="1400" b="0" strike="noStrike" spc="-1">
                <a:latin typeface="Times New Roman" panose="02020603050405020304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458160" y="720720"/>
            <a:ext cx="6398881" cy="3600000"/>
          </a:xfrm>
          <a:prstGeom prst="rect">
            <a:avLst/>
          </a:prstGeom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tIns="48240" rIns="96840" bIns="48240">
            <a:norm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>
            <a:noAutofit/>
          </a:bodyPr>
          <a:p>
            <a:pPr>
              <a:lnSpc>
                <a:spcPct val="100000"/>
              </a:lnSpc>
            </a:pPr>
            <a:fld id="{F46A5C7D-9A20-402D-9C1C-F080B034567F}" type="slidenum">
              <a:rPr lang="pt-BR" sz="13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pt-BR" sz="13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458160" y="720720"/>
            <a:ext cx="6398881" cy="3600000"/>
          </a:xfrm>
          <a:prstGeom prst="rect">
            <a:avLst/>
          </a:prstGeom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tIns="48240" rIns="96840" bIns="48240">
            <a:norm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>
            <a:noAutofit/>
          </a:bodyPr>
          <a:p>
            <a:pPr>
              <a:lnSpc>
                <a:spcPct val="100000"/>
              </a:lnSpc>
            </a:pPr>
            <a:fld id="{E23A4B2C-60F6-4A96-AF0A-C23B484AE5A2}" type="slidenum">
              <a:rPr lang="pt-BR" sz="13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pt-BR" sz="13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 hasCustomPrompt="1"/>
          </p:nvPr>
        </p:nvSpPr>
        <p:spPr>
          <a:xfrm>
            <a:off x="1438501" y="3487747"/>
            <a:ext cx="6553411" cy="2736642"/>
          </a:xfrm>
          <a:prstGeom prst="rect">
            <a:avLst/>
          </a:prstGeom>
        </p:spPr>
        <p:txBody>
          <a:bodyPr/>
          <a:lstStyle>
            <a:lvl1pPr algn="l">
              <a:defRPr sz="8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Economia</a:t>
            </a:r>
            <a:br>
              <a:rPr lang="pt-BR" dirty="0"/>
            </a:br>
            <a:r>
              <a:rPr lang="pt-BR" dirty="0"/>
              <a:t>Empresarial</a:t>
            </a:r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1438500" y="2191443"/>
            <a:ext cx="3960853" cy="12242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8000" baseline="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pt-BR" dirty="0"/>
              <a:t>MBA06</a:t>
            </a:r>
            <a:endParaRPr lang="pt-BR" dirty="0"/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11" hasCustomPrompt="1"/>
          </p:nvPr>
        </p:nvSpPr>
        <p:spPr>
          <a:xfrm>
            <a:off x="1438500" y="6368422"/>
            <a:ext cx="4493986" cy="7929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Prof. nome</a:t>
            </a:r>
            <a:endParaRPr lang="pt-BR" dirty="0"/>
          </a:p>
        </p:txBody>
      </p:sp>
      <p:sp>
        <p:nvSpPr>
          <p:cNvPr id="10" name="Espaço Reservado para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1438500" y="319003"/>
            <a:ext cx="7561628" cy="5761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MBA – Gestão Empresarial em Ambiente Tecnológico</a:t>
            </a:r>
            <a:endParaRPr lang="pt-BR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;p3"/>
          <p:cNvSpPr txBox="1">
            <a:spLocks noGrp="1"/>
          </p:cNvSpPr>
          <p:nvPr>
            <p:ph type="ctrTitle" hasCustomPrompt="1"/>
          </p:nvPr>
        </p:nvSpPr>
        <p:spPr>
          <a:xfrm>
            <a:off x="2348136" y="1759341"/>
            <a:ext cx="13534436" cy="1064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lnSpc>
                <a:spcPts val="12600"/>
              </a:lnSpc>
            </a:pPr>
            <a:r>
              <a:rPr lang="en-US" sz="8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endParaRPr lang="en-US" sz="8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374056" y="3343688"/>
            <a:ext cx="13539610" cy="792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 texto </a:t>
            </a:r>
            <a:endParaRPr lang="pt-BR" dirty="0"/>
          </a:p>
        </p:txBody>
      </p:sp>
      <p:sp>
        <p:nvSpPr>
          <p:cNvPr id="1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374701" y="4856067"/>
            <a:ext cx="13539610" cy="792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 texto </a:t>
            </a: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374701" y="319003"/>
            <a:ext cx="6769457" cy="648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MBA – Gestão Empresarial em Ambiente Tecnológico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3694213" y="-20690"/>
            <a:ext cx="4607183" cy="24074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Área da Câmera (Imagem do Professor)</a:t>
            </a:r>
            <a:r>
              <a:rPr lang="pt-BR" b="1" baseline="0" dirty="0"/>
              <a:t>: Não inserir nenhum conteúdo por trás desta caixa.</a:t>
            </a:r>
            <a:endParaRPr lang="pt-BR" b="1" baseline="0" dirty="0"/>
          </a:p>
          <a:p>
            <a:pPr algn="l"/>
            <a:endParaRPr lang="pt-BR" dirty="0"/>
          </a:p>
          <a:p>
            <a:pPr algn="l"/>
            <a:r>
              <a:rPr lang="pt-BR" dirty="0"/>
              <a:t>Após</a:t>
            </a:r>
            <a:r>
              <a:rPr lang="pt-BR" baseline="0" dirty="0"/>
              <a:t> terminar a sua apresentação, por gentileza, remover esta caixa vermelha do slide mestre.</a:t>
            </a:r>
            <a:endParaRPr lang="pt-BR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;p3"/>
          <p:cNvSpPr txBox="1">
            <a:spLocks noGrp="1"/>
          </p:cNvSpPr>
          <p:nvPr>
            <p:ph type="ctrTitle" hasCustomPrompt="1"/>
          </p:nvPr>
        </p:nvSpPr>
        <p:spPr>
          <a:xfrm>
            <a:off x="691779" y="2335476"/>
            <a:ext cx="13534436" cy="1064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lnSpc>
                <a:spcPts val="12600"/>
              </a:lnSpc>
            </a:pPr>
            <a:r>
              <a:rPr lang="en-US" sz="8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endParaRPr lang="en-US" sz="8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717700" y="3919823"/>
            <a:ext cx="13539610" cy="792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 texto </a:t>
            </a:r>
            <a:endParaRPr lang="pt-BR" dirty="0"/>
          </a:p>
        </p:txBody>
      </p:sp>
      <p:sp>
        <p:nvSpPr>
          <p:cNvPr id="1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8345" y="5432203"/>
            <a:ext cx="13539610" cy="792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 texto </a:t>
            </a: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46329" y="319003"/>
            <a:ext cx="6769457" cy="648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MBA – Gestão Empresarial em Ambiente Tecnológico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3694213" y="-20690"/>
            <a:ext cx="4607183" cy="24074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Área da Câmera (Imagem do Professor)</a:t>
            </a:r>
            <a:r>
              <a:rPr lang="pt-BR" b="1" baseline="0" dirty="0"/>
              <a:t>: Não inserir nenhum conteúdo por trás desta caixa.</a:t>
            </a:r>
            <a:endParaRPr lang="pt-BR" b="1" baseline="0" dirty="0"/>
          </a:p>
          <a:p>
            <a:pPr algn="l"/>
            <a:endParaRPr lang="pt-BR" dirty="0"/>
          </a:p>
          <a:p>
            <a:pPr algn="l"/>
            <a:r>
              <a:rPr lang="pt-BR" dirty="0"/>
              <a:t>Após</a:t>
            </a:r>
            <a:r>
              <a:rPr lang="pt-BR" baseline="0" dirty="0"/>
              <a:t> terminar a sua apresentação, por gentileza, remover esta caixa vermelha do slide mestre.</a:t>
            </a:r>
            <a:endParaRPr lang="pt-BR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;p3"/>
          <p:cNvSpPr txBox="1">
            <a:spLocks noGrp="1"/>
          </p:cNvSpPr>
          <p:nvPr>
            <p:ph type="ctrTitle" hasCustomPrompt="1"/>
          </p:nvPr>
        </p:nvSpPr>
        <p:spPr>
          <a:xfrm>
            <a:off x="1916043" y="2335476"/>
            <a:ext cx="13534436" cy="1064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lnSpc>
                <a:spcPts val="12600"/>
              </a:lnSpc>
            </a:pPr>
            <a:r>
              <a:rPr lang="en-US" sz="8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endParaRPr lang="en-US" sz="8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941963" y="3919823"/>
            <a:ext cx="13539610" cy="792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 texto </a:t>
            </a:r>
            <a:endParaRPr lang="pt-BR" dirty="0"/>
          </a:p>
        </p:txBody>
      </p:sp>
      <p:sp>
        <p:nvSpPr>
          <p:cNvPr id="1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1942608" y="5432203"/>
            <a:ext cx="13539610" cy="792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 texto </a:t>
            </a: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1942608" y="246986"/>
            <a:ext cx="6769457" cy="648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MBA – Gestão Empresarial em Ambiente Tecnológico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3694213" y="-20690"/>
            <a:ext cx="4607183" cy="24074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Área da Câmera (Imagem do Professor)</a:t>
            </a:r>
            <a:r>
              <a:rPr lang="pt-BR" b="1" baseline="0" dirty="0"/>
              <a:t>: Não inserir nenhum conteúdo por trás desta caixa.</a:t>
            </a:r>
            <a:endParaRPr lang="pt-BR" b="1" baseline="0" dirty="0"/>
          </a:p>
          <a:p>
            <a:pPr algn="l"/>
            <a:endParaRPr lang="pt-BR" dirty="0"/>
          </a:p>
          <a:p>
            <a:pPr algn="l"/>
            <a:r>
              <a:rPr lang="pt-BR" dirty="0"/>
              <a:t>Após</a:t>
            </a:r>
            <a:r>
              <a:rPr lang="pt-BR" baseline="0" dirty="0"/>
              <a:t> terminar a sua apresentação, por gentileza, remover esta caixa vermelha do slide mestre.</a:t>
            </a:r>
            <a:endParaRPr lang="pt-BR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725768" y="6296405"/>
            <a:ext cx="7202344" cy="7201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err="1"/>
              <a:t>Email</a:t>
            </a:r>
            <a:r>
              <a:rPr lang="pt-BR" dirty="0"/>
              <a:t>:</a:t>
            </a:r>
            <a:endParaRPr lang="pt-BR" dirty="0"/>
          </a:p>
        </p:txBody>
      </p:sp>
      <p:sp>
        <p:nvSpPr>
          <p:cNvPr id="1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1726562" y="3919848"/>
            <a:ext cx="7201550" cy="21605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currículo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8309" y="1759341"/>
            <a:ext cx="7199803" cy="1944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Prof. nome</a:t>
            </a: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726562" y="7016574"/>
            <a:ext cx="7202344" cy="7201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Celular:</a:t>
            </a:r>
            <a:endParaRPr lang="pt-BR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726562" y="7736743"/>
            <a:ext cx="7202344" cy="7201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err="1"/>
              <a:t>Linkedin</a:t>
            </a:r>
            <a:r>
              <a:rPr lang="pt-BR" dirty="0"/>
              <a:t>:</a:t>
            </a:r>
            <a:endParaRPr lang="pt-BR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726562" y="246986"/>
            <a:ext cx="6769457" cy="648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MBA – Gestão Empresarial em Ambiente Tecnológico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3694213" y="-20690"/>
            <a:ext cx="4607183" cy="24074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Área da Câmera (Imagem do Professor)</a:t>
            </a:r>
            <a:r>
              <a:rPr lang="pt-BR" b="1" baseline="0" dirty="0"/>
              <a:t>: Não inserir nenhum conteúdo por trás desta caixa.</a:t>
            </a:r>
            <a:endParaRPr lang="pt-BR" b="1" baseline="0" dirty="0"/>
          </a:p>
          <a:p>
            <a:pPr algn="l"/>
            <a:endParaRPr lang="pt-BR" dirty="0"/>
          </a:p>
          <a:p>
            <a:pPr algn="l"/>
            <a:r>
              <a:rPr lang="pt-BR" dirty="0"/>
              <a:t>Após</a:t>
            </a:r>
            <a:r>
              <a:rPr lang="pt-BR" baseline="0" dirty="0"/>
              <a:t> terminar a sua apresentação, por gentileza, remover esta caixa vermelha do slide mestre.</a:t>
            </a:r>
            <a:endParaRPr lang="pt-BR" dirty="0"/>
          </a:p>
        </p:txBody>
      </p:sp>
    </p:spTree>
  </p:cSld>
  <p:clrMapOvr>
    <a:masterClrMapping/>
  </p:clrMapOvr>
  <p:transition spd="slow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/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38275" y="2191385"/>
            <a:ext cx="10908030" cy="2900045"/>
          </a:xfrm>
        </p:spPr>
        <p:txBody>
          <a:bodyPr/>
          <a:p>
            <a:r>
              <a:rPr lang="pt-PT" altLang="pt-BR" sz="4800" b="1" spc="-1">
                <a:solidFill>
                  <a:schemeClr val="bg1"/>
                </a:solidFill>
                <a:latin typeface="Arial" panose="020B0604020202020204"/>
                <a:sym typeface="+mn-ea"/>
              </a:rPr>
              <a:t>T</a:t>
            </a:r>
            <a:r>
              <a:rPr lang="pt-BR" sz="4800" b="1" spc="-1">
                <a:solidFill>
                  <a:schemeClr val="bg1"/>
                </a:solidFill>
                <a:latin typeface="Arial" panose="020B0604020202020204"/>
                <a:sym typeface="+mn-ea"/>
              </a:rPr>
              <a:t>ópicos avançados em </a:t>
            </a:r>
            <a:r>
              <a:rPr lang="pt-BR" sz="4800" b="1" i="1" spc="-1">
                <a:solidFill>
                  <a:schemeClr val="bg1"/>
                </a:solidFill>
                <a:latin typeface="Arial" panose="020B0604020202020204"/>
                <a:sym typeface="+mn-ea"/>
              </a:rPr>
              <a:t>cloud computing</a:t>
            </a:r>
            <a:r>
              <a:rPr lang="pt-BR" sz="4800" b="1" spc="-1">
                <a:solidFill>
                  <a:schemeClr val="bg1"/>
                </a:solidFill>
                <a:latin typeface="Arial" panose="020B0604020202020204"/>
                <a:sym typeface="+mn-ea"/>
              </a:rPr>
              <a:t>, </a:t>
            </a:r>
            <a:r>
              <a:rPr lang="pt-BR" sz="4800" b="1" i="1" spc="-1">
                <a:solidFill>
                  <a:schemeClr val="bg1"/>
                </a:solidFill>
                <a:latin typeface="Arial" panose="020B0604020202020204"/>
                <a:sym typeface="+mn-ea"/>
              </a:rPr>
              <a:t>mobile</a:t>
            </a:r>
            <a:r>
              <a:rPr lang="pt-BR" sz="4800" b="1" spc="-1">
                <a:solidFill>
                  <a:schemeClr val="bg1"/>
                </a:solidFill>
                <a:latin typeface="Arial" panose="020B0604020202020204"/>
                <a:sym typeface="+mn-ea"/>
              </a:rPr>
              <a:t> e tendências de mercado – Apresentação da disciplina.</a:t>
            </a:r>
            <a:endParaRPr lang="pt-BR" sz="4800" b="1" strike="noStrike" spc="-1">
              <a:solidFill>
                <a:schemeClr val="bg1"/>
              </a:solidFill>
              <a:latin typeface="Arial" panose="020B0604020202020204"/>
            </a:endParaRPr>
          </a:p>
          <a:p>
            <a:endParaRPr lang="pt-BR" sz="4800" b="1" strike="noStrike" spc="-1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38275" y="6368415"/>
            <a:ext cx="7153275" cy="793115"/>
          </a:xfrm>
        </p:spPr>
        <p:txBody>
          <a:bodyPr/>
          <a:p>
            <a:r>
              <a:rPr lang="pt-PT" altLang="en-US"/>
              <a:t>Prof. Rodrigo Pimenta Carvalho</a:t>
            </a:r>
            <a:endParaRPr lang="pt-PT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38275" y="318770"/>
            <a:ext cx="12007215" cy="748665"/>
          </a:xfrm>
        </p:spPr>
        <p:txBody>
          <a:bodyPr/>
          <a:p>
            <a:r>
              <a:rPr lang="pt-BR" b="1" spc="-1">
                <a:solidFill>
                  <a:schemeClr val="bg1"/>
                </a:solidFill>
                <a:latin typeface="Arial" panose="020B0604020202020204"/>
                <a:sym typeface="+mn-ea"/>
              </a:rPr>
              <a:t>PÓS-GRADUAÇÃO EM DESENVOLVIMENTO DE APLICAÇÕES PARA DISPOSITIVOS MÓVEIS E CLOUD COMPUTING</a:t>
            </a:r>
            <a:endParaRPr lang="pt-BR" b="1" strike="noStrike" spc="-1">
              <a:solidFill>
                <a:schemeClr val="bg1"/>
              </a:solidFill>
              <a:latin typeface="Arial" panose="020B0604020202020204"/>
            </a:endParaRPr>
          </a:p>
          <a:p>
            <a:endParaRPr lang="pt-BR" b="1" strike="noStrike" spc="-1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0674985" y="8241030"/>
            <a:ext cx="5129530" cy="74993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135000" tIns="67500" rIns="135000" bIns="67500">
            <a:spAutoFit/>
          </a:bodyPr>
          <a:p>
            <a:pPr algn="r">
              <a:lnSpc>
                <a:spcPct val="100000"/>
              </a:lnSpc>
            </a:pPr>
            <a:r>
              <a:rPr lang="pt-BR" b="1" strike="noStrike" spc="-1">
                <a:solidFill>
                  <a:schemeClr val="bg1"/>
                </a:solidFill>
                <a:latin typeface="Arial" panose="020B0604020202020204"/>
              </a:rPr>
              <a:t>Disciplina: </a:t>
            </a:r>
            <a:r>
              <a:rPr lang="pt-BR" sz="4000" b="1" strike="noStrike" spc="-1">
                <a:solidFill>
                  <a:schemeClr val="bg1"/>
                </a:solidFill>
                <a:latin typeface="Arial" panose="020B0604020202020204"/>
              </a:rPr>
              <a:t>DM119</a:t>
            </a:r>
            <a:endParaRPr lang="pt-BR" sz="4000" b="1" strike="noStrike" spc="-1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2816310" y="8888985"/>
            <a:ext cx="1563370" cy="38798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35000" tIns="67500" rIns="135000" bIns="67500">
            <a:spAutoFit/>
          </a:bodyPr>
          <a:p>
            <a:pPr>
              <a:lnSpc>
                <a:spcPct val="100000"/>
              </a:lnSpc>
            </a:pPr>
            <a:r>
              <a:rPr lang="pt-PT" altLang="pt-BR" sz="1650" b="1" strike="noStrike" spc="-1">
                <a:solidFill>
                  <a:schemeClr val="bg1"/>
                </a:solidFill>
                <a:latin typeface="Times New Roman" panose="02020603050405020304"/>
              </a:rPr>
              <a:t>Junho</a:t>
            </a:r>
            <a:r>
              <a:rPr lang="pt-BR" sz="1650" b="1" strike="noStrike" spc="-1">
                <a:solidFill>
                  <a:schemeClr val="bg1"/>
                </a:solidFill>
                <a:latin typeface="Times New Roman" panose="02020603050405020304"/>
              </a:rPr>
              <a:t> de 20</a:t>
            </a:r>
            <a:r>
              <a:rPr lang="pt-PT" altLang="pt-BR" sz="1650" b="1" strike="noStrike" spc="-1">
                <a:solidFill>
                  <a:schemeClr val="bg1"/>
                </a:solidFill>
                <a:latin typeface="Times New Roman" panose="02020603050405020304"/>
              </a:rPr>
              <a:t>22</a:t>
            </a:r>
            <a:endParaRPr lang="pt-PT" altLang="pt-BR" sz="1650" b="1" strike="noStrike" spc="-1">
              <a:solidFill>
                <a:schemeClr val="bg1"/>
              </a:solidFill>
              <a:latin typeface="Times New Roman" panose="02020603050405020304"/>
            </a:endParaRPr>
          </a:p>
        </p:txBody>
      </p:sp>
      <p:sp>
        <p:nvSpPr>
          <p:cNvPr id="52" name="TextShape 5"/>
          <p:cNvSpPr txBox="1"/>
          <p:nvPr/>
        </p:nvSpPr>
        <p:spPr>
          <a:xfrm>
            <a:off x="12060555" y="9141090"/>
            <a:ext cx="547688" cy="68484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9577017D-8EE9-4DE5-AF59-6E49B9D6EBFD}" type="slidenum">
              <a:rPr lang="pt-BR" sz="21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2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286000" y="895567"/>
            <a:ext cx="13286700" cy="6883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99"/>
                </a:solidFill>
                <a:latin typeface="Arial" panose="020B0604020202020204"/>
              </a:rPr>
              <a:t>O que é a disciplina DM119 ?</a:t>
            </a: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450600" y="1582290"/>
            <a:ext cx="13072320" cy="899858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pt-BR" sz="3000" b="1" strike="noStrike" spc="-1">
                <a:solidFill>
                  <a:srgbClr val="0070C0"/>
                </a:solidFill>
                <a:latin typeface="Arial" panose="020B0604020202020204"/>
              </a:rPr>
              <a:t>Conversa sobre tecnologias</a:t>
            </a:r>
            <a:r>
              <a:rPr lang="pt-BR" sz="3000" b="0" strike="noStrike" spc="-1">
                <a:solidFill>
                  <a:srgbClr val="0070C0"/>
                </a:solidFill>
                <a:latin typeface="Arial" panose="020B0604020202020204"/>
              </a:rPr>
              <a:t> que são tendências no mercado de TI, mostrando alguns pontos mais avançados em complexidade.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pt-BR" sz="3000" b="1" strike="noStrike" spc="-1">
                <a:solidFill>
                  <a:srgbClr val="0070C0"/>
                </a:solidFill>
                <a:latin typeface="Arial" panose="020B0604020202020204"/>
              </a:rPr>
              <a:t>Todos contribuirão</a:t>
            </a:r>
            <a:r>
              <a:rPr lang="pt-BR" sz="3000" b="0" strike="noStrike" spc="-1">
                <a:solidFill>
                  <a:srgbClr val="0070C0"/>
                </a:solidFill>
                <a:latin typeface="Arial" panose="020B0604020202020204"/>
              </a:rPr>
              <a:t> com pesquisa e explicações sobre as tecnologias.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pt-BR" sz="3000" b="0" strike="noStrike" spc="-1">
                <a:solidFill>
                  <a:srgbClr val="0070C0"/>
                </a:solidFill>
                <a:latin typeface="Arial" panose="020B0604020202020204"/>
              </a:rPr>
              <a:t>Serão citados assuntos como oportunidades para os seminários a serem apresentados nessa disciplina.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pt-BR" sz="3000" b="1" strike="noStrike" spc="-1">
                <a:solidFill>
                  <a:srgbClr val="0070C0"/>
                </a:solidFill>
                <a:latin typeface="Arial" panose="020B0604020202020204"/>
              </a:rPr>
              <a:t>Relação com as outras disciplinas: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lvl="1" indent="0" algn="l">
              <a:lnSpc>
                <a:spcPct val="100000"/>
              </a:lnSpc>
              <a:buClr>
                <a:srgbClr val="0070C0"/>
              </a:buClr>
              <a:buNone/>
            </a:pPr>
            <a:r>
              <a:rPr lang="pt-BR" sz="3000" b="0" strike="noStrike" spc="-1">
                <a:solidFill>
                  <a:srgbClr val="0070C0"/>
                </a:solidFill>
                <a:latin typeface="Arial" panose="020B0604020202020204"/>
              </a:rPr>
              <a:t>Todas as tecnologias a serem discutidas estão relacionadas com dispositivos móveis e portanto relacionadas com essa pós-graduação. As outras disciplinas dão embasamento teórico e prático para a implementação de sistemas que venham usar as tecnologias mostradas nessa disciplina. 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56" name="TextShape 3"/>
          <p:cNvSpPr txBox="1"/>
          <p:nvPr/>
        </p:nvSpPr>
        <p:spPr>
          <a:xfrm>
            <a:off x="12115620" y="9373680"/>
            <a:ext cx="2857140" cy="6852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EFD3E21C-5CD3-4264-9872-4EB465612FDE}" type="slidenum">
              <a:rPr lang="pt-BR" sz="21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2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2286000" y="858420"/>
            <a:ext cx="13286700" cy="6883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99"/>
                </a:solidFill>
                <a:latin typeface="Arial" panose="020B0604020202020204"/>
              </a:rPr>
              <a:t>Formato da disciplina</a:t>
            </a: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1043055" y="1796602"/>
            <a:ext cx="13072320" cy="345821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pt-BR" sz="3000" b="0" strike="noStrike" spc="-1">
                <a:solidFill>
                  <a:srgbClr val="0070C0"/>
                </a:solidFill>
                <a:latin typeface="Arial" panose="020B0604020202020204"/>
              </a:rPr>
              <a:t>Seminários de alunos no segundo dia de aula.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pt-BR" sz="3000" b="0" strike="noStrike" spc="-1">
                <a:solidFill>
                  <a:srgbClr val="0070C0"/>
                </a:solidFill>
                <a:latin typeface="Arial" panose="020B0604020202020204"/>
              </a:rPr>
              <a:t>Trabalho prático em sala, no segundo dia de aula, sobre AWS-IoT. 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pt-BR" sz="3000" b="0" strike="noStrike" spc="-1">
                <a:solidFill>
                  <a:srgbClr val="0070C0"/>
                </a:solidFill>
                <a:latin typeface="Arial" panose="020B0604020202020204"/>
              </a:rPr>
              <a:t>Apresentações do professor no primeiro e segundo dia de aula.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12115620" y="9373680"/>
            <a:ext cx="2857140" cy="6852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D16C14B0-4EF7-4BE4-B67C-63B9D45AFF3C}" type="slidenum">
              <a:rPr lang="pt-BR" sz="21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2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2286000" y="858420"/>
            <a:ext cx="13286700" cy="6883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99"/>
                </a:solidFill>
                <a:latin typeface="Arial" panose="020B0604020202020204"/>
              </a:rPr>
              <a:t>Plano de trabalho e avaliação dos alunos</a:t>
            </a: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935422" y="1431795"/>
            <a:ext cx="13072320" cy="862901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 marL="215900" indent="-215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Aula teórica do professor.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Trabalhos práticos dos alunos =&gt; 50% dos pontos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Seminários dos alunos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PT" altLang="pt-BR" sz="30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= Apresentações orais =&gt; 25% dos pontos.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PT" altLang="pt-BR" sz="30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= Slides entregues ao professor =&gt; 25% dos pontos.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      </a:t>
            </a:r>
            <a:r>
              <a:rPr lang="pt-PT" altLang="pt-BR" sz="30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= Realizados por 5 grupos de alunos.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      </a:t>
            </a:r>
            <a:r>
              <a:rPr lang="pt-PT" altLang="pt-BR" sz="30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pt-BR" sz="3000" b="0" strike="noStrike" spc="-1">
                <a:solidFill>
                  <a:srgbClr val="000000"/>
                </a:solidFill>
                <a:latin typeface="Arial" panose="020B0604020202020204"/>
              </a:rPr>
              <a:t>= Serão 5 seminários com média de 30 minutos cada um.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12115620" y="9373680"/>
            <a:ext cx="2857140" cy="6852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714B0BD5-FAF9-4F2B-8E76-D93FA878F4F6}" type="slidenum">
              <a:rPr lang="pt-BR" sz="21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2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2286000" y="858420"/>
            <a:ext cx="13286700" cy="6883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99"/>
                </a:solidFill>
                <a:latin typeface="Arial" panose="020B0604020202020204"/>
              </a:rPr>
              <a:t>Assuntos  escolhidos</a:t>
            </a: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2500380" y="1822320"/>
            <a:ext cx="13072320" cy="12420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12115620" y="9373680"/>
            <a:ext cx="2857140" cy="6852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C761FA63-8BAA-4AF3-AC6C-F32B1DDB21D0}" type="slidenum">
              <a:rPr lang="pt-BR" sz="21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2100" b="0" strike="noStrike" spc="-1">
              <a:latin typeface="Times New Roman" panose="02020603050405020304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1583205" y="1523895"/>
            <a:ext cx="13069620" cy="786003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 marL="457200">
              <a:lnSpc>
                <a:spcPct val="100000"/>
              </a:lnSpc>
            </a:pPr>
            <a:endParaRPr lang="pt-BR" sz="28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1- Microservices</a:t>
            </a: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2- AWS-IoT</a:t>
            </a: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3- APIs</a:t>
            </a: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4 - Realidade Aumentada</a:t>
            </a: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5 - SIP</a:t>
            </a: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6 - OpenSIPS</a:t>
            </a: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7 – Blockchain</a:t>
            </a: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24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8 – Machine Learning</a:t>
            </a:r>
            <a:endParaRPr lang="pt-BR" sz="2400" b="0" strike="noStrike" spc="-1">
              <a:solidFill>
                <a:srgbClr val="404040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2400" b="0" strike="noStrike" spc="-1">
              <a:solidFill>
                <a:srgbClr val="404040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PT" altLang="pt-BR" sz="2400" b="0" strike="noStrike" spc="-1">
                <a:solidFill>
                  <a:srgbClr val="404040"/>
                </a:solidFill>
                <a:latin typeface="Arial" panose="020B0604020202020204"/>
              </a:rPr>
              <a:t>9 - Cassandra</a:t>
            </a:r>
            <a:r>
              <a:rPr lang="pt-BR" sz="2400" b="0" strike="noStrike" spc="-1">
                <a:solidFill>
                  <a:srgbClr val="404040"/>
                </a:solidFill>
                <a:latin typeface="Arial" panose="020B0604020202020204"/>
              </a:rPr>
              <a:t>  </a:t>
            </a:r>
            <a:r>
              <a:rPr lang="pt-BR" sz="3000" b="0" strike="noStrike" spc="-1">
                <a:solidFill>
                  <a:srgbClr val="404040"/>
                </a:solidFill>
                <a:latin typeface="Arial" panose="020B0604020202020204"/>
              </a:rPr>
              <a:t>     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70" name="TextShape 5"/>
          <p:cNvSpPr txBox="1"/>
          <p:nvPr/>
        </p:nvSpPr>
        <p:spPr>
          <a:xfrm>
            <a:off x="8549640" y="2916502"/>
            <a:ext cx="6518910" cy="429101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135000" tIns="67500" rIns="135000" bIns="67500">
            <a:noAutofit/>
          </a:bodyPr>
          <a:p>
            <a:r>
              <a:rPr lang="pt-BR" sz="2700" b="0" strike="noStrike" spc="-1">
                <a:solidFill>
                  <a:srgbClr val="000099"/>
                </a:solidFill>
                <a:latin typeface="Arial" panose="020B0604020202020204"/>
              </a:rPr>
              <a:t>Apresentados pelo professor:</a:t>
            </a:r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r>
              <a:rPr lang="pt-BR" sz="2700" b="0" strike="noStrike" spc="-1">
                <a:solidFill>
                  <a:srgbClr val="000099"/>
                </a:solidFill>
                <a:latin typeface="Arial" panose="020B0604020202020204"/>
              </a:rPr>
              <a:t>1,2,3,4,5 e 6</a:t>
            </a:r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r>
              <a:rPr lang="pt-BR" sz="2700" b="0" strike="noStrike" spc="-1">
                <a:solidFill>
                  <a:srgbClr val="000099"/>
                </a:solidFill>
                <a:latin typeface="Arial" panose="020B0604020202020204"/>
              </a:rPr>
              <a:t>Para os seminários, escolher 5 assuntos entre</a:t>
            </a:r>
            <a:r>
              <a:rPr lang="pt-PT" altLang="pt-BR" sz="2700" b="0" strike="noStrike" spc="-1">
                <a:solidFill>
                  <a:srgbClr val="000099"/>
                </a:solidFill>
                <a:latin typeface="Arial" panose="020B0604020202020204"/>
              </a:rPr>
              <a:t> (sugestão)</a:t>
            </a:r>
            <a:r>
              <a:rPr lang="pt-BR" sz="2700" b="0" strike="noStrike" spc="-1">
                <a:solidFill>
                  <a:srgbClr val="000099"/>
                </a:solidFill>
                <a:latin typeface="Arial" panose="020B0604020202020204"/>
              </a:rPr>
              <a:t>:</a:t>
            </a:r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r>
              <a:rPr lang="pt-BR" sz="2700" b="0" strike="noStrike" spc="-1">
                <a:solidFill>
                  <a:srgbClr val="000099"/>
                </a:solidFill>
                <a:latin typeface="Arial" panose="020B0604020202020204"/>
              </a:rPr>
              <a:t>1,2,3,4,5, 7</a:t>
            </a:r>
            <a:r>
              <a:rPr lang="pt-PT" altLang="pt-BR" sz="2700" b="0" strike="noStrike" spc="-1">
                <a:solidFill>
                  <a:srgbClr val="000099"/>
                </a:solidFill>
                <a:latin typeface="Arial" panose="020B0604020202020204"/>
              </a:rPr>
              <a:t>,</a:t>
            </a:r>
            <a:r>
              <a:rPr lang="pt-BR" sz="2700" b="0" strike="noStrike" spc="-1">
                <a:solidFill>
                  <a:srgbClr val="000099"/>
                </a:solidFill>
                <a:latin typeface="Arial" panose="020B0604020202020204"/>
              </a:rPr>
              <a:t> 8</a:t>
            </a:r>
            <a:r>
              <a:rPr lang="pt-PT" altLang="pt-BR" sz="2700" b="0" strike="noStrike" spc="-1">
                <a:solidFill>
                  <a:srgbClr val="000099"/>
                </a:solidFill>
                <a:latin typeface="Arial" panose="020B0604020202020204"/>
              </a:rPr>
              <a:t> e 9</a:t>
            </a:r>
            <a:r>
              <a:rPr lang="pt-BR" sz="2700" b="0" strike="noStrike" spc="-1">
                <a:solidFill>
                  <a:srgbClr val="000099"/>
                </a:solidFill>
                <a:latin typeface="Arial" panose="020B0604020202020204"/>
              </a:rPr>
              <a:t>.</a:t>
            </a:r>
            <a:endParaRPr lang="pt-BR" sz="27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286000" y="858420"/>
            <a:ext cx="13286700" cy="6883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99"/>
                </a:solidFill>
                <a:latin typeface="Arial" panose="020B0604020202020204"/>
              </a:rPr>
              <a:t>Horário da aula</a:t>
            </a: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500380" y="1822320"/>
            <a:ext cx="13072320" cy="12420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>
              <a:lnSpc>
                <a:spcPct val="100000"/>
              </a:lnSpc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12115620" y="9373680"/>
            <a:ext cx="2857140" cy="6852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35C4A3B6-AB7A-445D-8518-773CC6C9A034}" type="slidenum">
              <a:rPr lang="pt-BR" sz="21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pt-BR" sz="2100" b="0" strike="noStrike" spc="-1">
              <a:latin typeface="Times New Roman" panose="02020603050405020304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2607300" y="3215520"/>
            <a:ext cx="13072320" cy="207327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5000" tIns="67500" rIns="135000" bIns="67500">
            <a:spAutoFit/>
          </a:bodyPr>
          <a:p>
            <a:pPr marL="457200">
              <a:lnSpc>
                <a:spcPct val="100000"/>
              </a:lnSpc>
            </a:pPr>
            <a:endParaRPr lang="pt-BR" sz="36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3000" b="0" strike="noStrike" spc="-1">
                <a:solidFill>
                  <a:srgbClr val="404040"/>
                </a:solidFill>
                <a:latin typeface="Arial" panose="020B0604020202020204"/>
              </a:rPr>
              <a:t>8:</a:t>
            </a:r>
            <a:r>
              <a:rPr lang="pt-PT" altLang="pt-BR" sz="3000" b="0" strike="noStrike" spc="-1">
                <a:solidFill>
                  <a:srgbClr val="404040"/>
                </a:solidFill>
                <a:latin typeface="Arial" panose="020B0604020202020204"/>
              </a:rPr>
              <a:t>00</a:t>
            </a:r>
            <a:r>
              <a:rPr lang="pt-BR" sz="3000" b="0" strike="noStrike" spc="-1">
                <a:solidFill>
                  <a:srgbClr val="404040"/>
                </a:solidFill>
                <a:latin typeface="Arial" panose="020B0604020202020204"/>
              </a:rPr>
              <a:t>h – 12:</a:t>
            </a:r>
            <a:r>
              <a:rPr lang="pt-PT" altLang="pt-BR" sz="3000" b="0" strike="noStrike" spc="-1">
                <a:solidFill>
                  <a:srgbClr val="404040"/>
                </a:solidFill>
                <a:latin typeface="Arial" panose="020B0604020202020204"/>
              </a:rPr>
              <a:t>00</a:t>
            </a:r>
            <a:r>
              <a:rPr lang="pt-BR" sz="3000" b="0" strike="noStrike" spc="-1">
                <a:solidFill>
                  <a:srgbClr val="404040"/>
                </a:solidFill>
                <a:latin typeface="Arial" panose="020B0604020202020204"/>
              </a:rPr>
              <a:t>h.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pt-BR" sz="3000" b="0" strike="noStrike" spc="-1">
                <a:solidFill>
                  <a:srgbClr val="404040"/>
                </a:solidFill>
                <a:latin typeface="Arial" panose="020B0604020202020204"/>
              </a:rPr>
              <a:t>13:</a:t>
            </a:r>
            <a:r>
              <a:rPr lang="pt-PT" altLang="pt-BR" sz="3000" b="0" strike="noStrike" spc="-1">
                <a:solidFill>
                  <a:srgbClr val="404040"/>
                </a:solidFill>
                <a:latin typeface="Arial" panose="020B0604020202020204"/>
              </a:rPr>
              <a:t>00</a:t>
            </a:r>
            <a:r>
              <a:rPr lang="pt-BR" sz="3000" b="0" strike="noStrike" spc="-1">
                <a:solidFill>
                  <a:srgbClr val="404040"/>
                </a:solidFill>
                <a:latin typeface="Arial" panose="020B0604020202020204"/>
              </a:rPr>
              <a:t> – 17:</a:t>
            </a:r>
            <a:r>
              <a:rPr lang="pt-PT" altLang="pt-BR" sz="3000" b="0" strike="noStrike" spc="-1">
                <a:solidFill>
                  <a:srgbClr val="404040"/>
                </a:solidFill>
                <a:latin typeface="Arial" panose="020B0604020202020204"/>
              </a:rPr>
              <a:t>00</a:t>
            </a:r>
            <a:r>
              <a:rPr lang="pt-BR" sz="3000" b="0" strike="noStrike" spc="-1">
                <a:solidFill>
                  <a:srgbClr val="404040"/>
                </a:solidFill>
                <a:latin typeface="Arial" panose="020B0604020202020204"/>
              </a:rPr>
              <a:t>h</a:t>
            </a:r>
            <a:endParaRPr lang="pt-BR" sz="3000" b="0" strike="noStrike" spc="-1">
              <a:solidFill>
                <a:srgbClr val="FF3333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WPS Presentation</Application>
  <PresentationFormat/>
  <Paragraphs>110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Arial Rounded MT Bold</vt:lpstr>
      <vt:lpstr>Times New Roman</vt:lpstr>
      <vt:lpstr>Arial</vt:lpstr>
      <vt:lpstr>Calibri</vt:lpstr>
      <vt:lpstr>Trebuchet MS</vt:lpstr>
      <vt:lpstr>Microsoft YaHei</vt:lpstr>
      <vt:lpstr>Droid Sans Fallback</vt:lpstr>
      <vt:lpstr>Arial Unicode MS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Adriana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 </dc:title>
  <dc:creator>Adriana</dc:creator>
  <cp:lastModifiedBy>rodrigopimenta</cp:lastModifiedBy>
  <cp:revision>1815</cp:revision>
  <dcterms:created xsi:type="dcterms:W3CDTF">2022-06-10T11:40:06Z</dcterms:created>
  <dcterms:modified xsi:type="dcterms:W3CDTF">2022-06-10T11:40:06Z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Adriana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111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120</vt:i4>
  </property>
  <property fmtid="{D5CDD505-2E9C-101B-9397-08002B2CF9AE}" pid="13" name="KSOProductBuildVer">
    <vt:lpwstr>1046-11.1.0.10702</vt:lpwstr>
  </property>
</Properties>
</file>