
<file path=[Content_Types].xml><?xml version="1.0" encoding="utf-8"?>
<Types xmlns="http://schemas.openxmlformats.org/package/2006/content-types">
  <Default Extension="bJch9kPCfuwbsVqVJLjTtwHaEr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4" r:id="rId13"/>
    <p:sldId id="287" r:id="rId14"/>
    <p:sldId id="277" r:id="rId15"/>
    <p:sldId id="286" r:id="rId16"/>
    <p:sldId id="279" r:id="rId17"/>
    <p:sldId id="280" r:id="rId18"/>
    <p:sldId id="281" r:id="rId19"/>
    <p:sldId id="282" r:id="rId20"/>
    <p:sldId id="285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35E"/>
    <a:srgbClr val="B9B9B9"/>
    <a:srgbClr val="FFFFFF"/>
    <a:srgbClr val="CC0066"/>
    <a:srgbClr val="9933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8D3E-F508-49B9-8309-50319C8FCEA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B5468-F73D-406C-B270-CC15ABEE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7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BFFD-F831-A55D-913B-CFD7AD806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4AFDD2-7808-2623-AA66-1C1E67A3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001EE-644B-E141-2D71-CC0A45D3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5FE41-8287-DD37-C406-6DA131B3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2FC4D-987D-6133-33B5-0FB463C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E231-7BA8-5EFA-0AD9-2BDF5D78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B21AF-B86F-1F7E-7CBF-8D0EC6CF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7F55-AF62-62E3-58A0-2881022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EF90B-EFDA-0CD3-8453-ED06CE7E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2C673-30FB-2A4A-3F51-ED1D286A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8C833E-CE11-F67C-2056-F48F462C6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390CD-9102-A901-AC82-8515ACFF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0187F-5D2A-C7DA-AE30-DB29B379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0ED9E-70F9-9101-DBFB-E81ADC65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40EE5-2A66-7CC3-B554-8ABEB2E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E32C-9BDE-0CFE-3CB8-DE73468D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75FCF-51E6-C3B4-8D0C-A7899CF1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75E3F-DD5E-5830-9AC4-BCED46FA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01C0-6056-F063-7C8C-F64CBCE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EBE9-F36C-09E5-BEE7-855A2AE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CEAC-7DCD-3BBA-3E34-C2B4B2BB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8D302-0015-8EC0-67F8-D96C0950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ACDAF-339D-8DB8-4CE7-A9C284F7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ACCFD-05DC-E824-B694-CD9CDD91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A051A-B68F-74AD-2A38-0710E00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D2FA-FBBF-06CF-6C43-AE3EB90A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E5995-E219-DDB1-B12F-6EDAC8D95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F5CA7-257F-C934-8DFF-DF690312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3B678-2EB6-B3D8-3B10-F0591CCF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9FDE2-B580-7872-3132-DC7AE9A8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0C4DD-3F8F-CA9E-FC0C-099E9558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7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96FA-D98E-F558-00B5-5C02D8FF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6502B-1DEF-769B-C116-2CF98EA7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E1681-C315-7EA0-B31D-D04638C9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35603-6981-E641-FCFC-65CE0D8B8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10BB70-BA47-2A05-E9EA-D659311A9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4D989-826F-DC23-0DFE-DEA18511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23D1D0-1661-06C7-261A-03DD6E12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04F80-27AA-FE5A-3E57-DC53102D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AFB8-17DD-8C78-0AD6-7E0C8C36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2D5765-39F2-8D76-5BAB-35D01EA8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5CBCD-FA0E-D285-DF55-1B6E50E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71966-73C3-3210-F8CD-0F0E1A33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9D19B-B001-F9AB-CAC3-555078A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BCD13-257E-AF54-E680-FAFFE9E1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1122B-BF27-BBDB-DE53-F70F9C6C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3ED1-04B9-0390-32D1-F0CA0BC8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9F3EB-6AFE-1840-A19D-A0D241A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D6631-14FA-20FB-C2F2-63729D6E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59E14-0340-281B-2F3F-5BD3567C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EC419-AAD1-A037-91DD-0CBFB6C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00AF3-F6D6-70AC-CEE3-9C477038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0F8DA-48AA-B9CC-18E4-8D601B3B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9B696-364F-3350-EB88-71CABEC52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3B802-D86D-4445-365B-749B0DDB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C8489-DE49-2D1C-3399-087634E1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10DD7-B687-0F4A-A0E4-37A34164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45367-C248-D974-97EB-27A6933F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6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ACEF2E-398F-0430-E8D1-69F5940A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98794-AF7F-4A07-1F41-EB7D4C55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F065F-D2CA-485D-4F42-44A5BA28D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1775-7C9A-418C-BA20-B11365DBACA7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7C2CB-33BC-4F4E-C2AE-A1DB727C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C36BD-1812-B364-16EF-55FC2CFAB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A5F1-D50C-4642-9D00-56812DD6B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rf-w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Jch9kPCfuwbsVqVJLjTtwHaEr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rr-233/CS4487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4464584" TargetMode="External"/><Relationship Id="rId2" Type="http://schemas.openxmlformats.org/officeDocument/2006/relationships/hyperlink" Target="https://blog.csdn.net/VictoriaW/article/details/7316675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lsyscourse.org/lectur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6E2F0-56ED-F679-D090-B5E15EC2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350"/>
          </a:xfrm>
        </p:spPr>
        <p:txBody>
          <a:bodyPr/>
          <a:lstStyle/>
          <a:p>
            <a:r>
              <a:rPr lang="en-US" altLang="zh-CN" dirty="0">
                <a:solidFill>
                  <a:srgbClr val="99235E"/>
                </a:solidFill>
              </a:rPr>
              <a:t>CS4487 Course Project</a:t>
            </a:r>
            <a:endParaRPr lang="zh-CN" altLang="en-US" dirty="0">
              <a:solidFill>
                <a:srgbClr val="99235E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DD956-9145-8E37-45C1-39BD426B8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289"/>
            <a:ext cx="9144000" cy="2103510"/>
          </a:xfrm>
        </p:spPr>
        <p:txBody>
          <a:bodyPr/>
          <a:lstStyle/>
          <a:p>
            <a:r>
              <a:rPr lang="en-US" altLang="zh-CN" b="1" dirty="0">
                <a:solidFill>
                  <a:srgbClr val="99235E"/>
                </a:solidFill>
              </a:rPr>
              <a:t>Group 18</a:t>
            </a:r>
          </a:p>
          <a:p>
            <a:r>
              <a:rPr lang="en-US" altLang="zh-CN" dirty="0" err="1">
                <a:solidFill>
                  <a:srgbClr val="99235E"/>
                </a:solidFill>
              </a:rPr>
              <a:t>Qiu</a:t>
            </a:r>
            <a:r>
              <a:rPr lang="en-US" altLang="zh-CN" dirty="0">
                <a:solidFill>
                  <a:srgbClr val="99235E"/>
                </a:solidFill>
              </a:rPr>
              <a:t> </a:t>
            </a:r>
            <a:r>
              <a:rPr lang="en-US" altLang="zh-CN" dirty="0" err="1">
                <a:solidFill>
                  <a:srgbClr val="99235E"/>
                </a:solidFill>
              </a:rPr>
              <a:t>Hanzheng</a:t>
            </a:r>
            <a:r>
              <a:rPr lang="en-US" altLang="zh-CN" dirty="0">
                <a:solidFill>
                  <a:srgbClr val="99235E"/>
                </a:solidFill>
              </a:rPr>
              <a:t> (56642600)</a:t>
            </a:r>
          </a:p>
          <a:p>
            <a:r>
              <a:rPr lang="en-US" altLang="zh-CN" dirty="0">
                <a:solidFill>
                  <a:srgbClr val="99235E"/>
                </a:solidFill>
              </a:rPr>
              <a:t>Wu</a:t>
            </a:r>
            <a:r>
              <a:rPr lang="zh-CN" altLang="en-US" dirty="0">
                <a:solidFill>
                  <a:srgbClr val="99235E"/>
                </a:solidFill>
              </a:rPr>
              <a:t> </a:t>
            </a:r>
            <a:r>
              <a:rPr lang="en-US" altLang="zh-CN" dirty="0" err="1">
                <a:solidFill>
                  <a:srgbClr val="99235E"/>
                </a:solidFill>
              </a:rPr>
              <a:t>Zhiyou</a:t>
            </a:r>
            <a:r>
              <a:rPr lang="en-US" altLang="zh-CN" dirty="0">
                <a:solidFill>
                  <a:srgbClr val="99235E"/>
                </a:solidFill>
              </a:rPr>
              <a:t> (56237274)</a:t>
            </a:r>
          </a:p>
          <a:p>
            <a:r>
              <a:rPr lang="en-US" altLang="zh-CN" dirty="0">
                <a:solidFill>
                  <a:srgbClr val="99235E"/>
                </a:solidFill>
              </a:rPr>
              <a:t>XU Rui (56200188)</a:t>
            </a:r>
            <a:endParaRPr lang="zh-CN" altLang="en-US" dirty="0">
              <a:solidFill>
                <a:srgbClr val="99235E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19F6CC2-C622-BB84-3A51-D0B66A5D18F0}"/>
              </a:ext>
            </a:extLst>
          </p:cNvPr>
          <p:cNvSpPr txBox="1">
            <a:spLocks/>
          </p:cNvSpPr>
          <p:nvPr/>
        </p:nvSpPr>
        <p:spPr>
          <a:xfrm>
            <a:off x="0" y="6636852"/>
            <a:ext cx="5224021" cy="22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Videos retrieved from </a:t>
            </a:r>
            <a:r>
              <a:rPr lang="en-US" altLang="zh-CN" sz="1200" dirty="0">
                <a:solidFill>
                  <a:schemeClr val="bg1"/>
                </a:solidFill>
                <a:hlinkClick r:id="rId2"/>
              </a:rPr>
              <a:t>https://nerf-w.github.io/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1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3BB4-0EA2-96F4-E771-AC8E6F14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87126B-C7AF-9C31-6061-72C48D957D09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Code Overview</a:t>
            </a:r>
            <a:endParaRPr lang="zh-CN" altLang="en-US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4E61A861-8BD6-3699-3CCC-85BE0731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055"/>
            <a:ext cx="7941013" cy="4466820"/>
          </a:xfrm>
          <a:prstGeom prst="rect">
            <a:avLst/>
          </a:prstGeom>
        </p:spPr>
      </p:pic>
      <p:pic>
        <p:nvPicPr>
          <p:cNvPr id="8" name="图片 7" descr="电脑萤幕的截图&#10;&#10;描述已自动生成">
            <a:extLst>
              <a:ext uri="{FF2B5EF4-FFF2-40B4-BE49-F238E27FC236}">
                <a16:creationId xmlns:a16="http://schemas.microsoft.com/office/drawing/2014/main" id="{3D1EB17E-155B-2A6C-1160-F28EA957A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8" t="34203" r="38975" b="57522"/>
          <a:stretch/>
        </p:blipFill>
        <p:spPr>
          <a:xfrm>
            <a:off x="4921870" y="1690688"/>
            <a:ext cx="6945875" cy="10035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BD64C7-A85C-7F36-2690-D1BEAC867C26}"/>
              </a:ext>
            </a:extLst>
          </p:cNvPr>
          <p:cNvSpPr/>
          <p:nvPr/>
        </p:nvSpPr>
        <p:spPr>
          <a:xfrm>
            <a:off x="3124562" y="3487611"/>
            <a:ext cx="2550374" cy="518741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358525-F52C-0455-1022-75D51A43C281}"/>
              </a:ext>
            </a:extLst>
          </p:cNvPr>
          <p:cNvCxnSpPr/>
          <p:nvPr/>
        </p:nvCxnSpPr>
        <p:spPr>
          <a:xfrm flipV="1">
            <a:off x="4374037" y="2694277"/>
            <a:ext cx="848412" cy="793334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C1AAC43-5E18-54BB-2CD6-209FB80901B2}"/>
              </a:ext>
            </a:extLst>
          </p:cNvPr>
          <p:cNvSpPr/>
          <p:nvPr/>
        </p:nvSpPr>
        <p:spPr>
          <a:xfrm>
            <a:off x="5482833" y="1927520"/>
            <a:ext cx="3557471" cy="281909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610605-2EFD-EDF9-06BC-5F915DD06A30}"/>
              </a:ext>
            </a:extLst>
          </p:cNvPr>
          <p:cNvCxnSpPr/>
          <p:nvPr/>
        </p:nvCxnSpPr>
        <p:spPr>
          <a:xfrm>
            <a:off x="7503736" y="2158029"/>
            <a:ext cx="14423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6838D13-3506-7744-4DEB-FD9BC062C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32" y="1042037"/>
            <a:ext cx="7712108" cy="54106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ACAC41-E3BC-6203-4327-8FE658DBFB70}"/>
              </a:ext>
            </a:extLst>
          </p:cNvPr>
          <p:cNvCxnSpPr>
            <a:cxnSpLocks/>
          </p:cNvCxnSpPr>
          <p:nvPr/>
        </p:nvCxnSpPr>
        <p:spPr>
          <a:xfrm>
            <a:off x="6711256" y="1304589"/>
            <a:ext cx="5072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3BB4-0EA2-96F4-E771-AC8E6F14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87126B-C7AF-9C31-6061-72C48D957D09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EC24-EF2B-0D4C-DA3E-D92B231379F5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dirty="0"/>
              <a:t>Ubuntu 22.04 with GUI</a:t>
            </a:r>
          </a:p>
          <a:p>
            <a:pPr>
              <a:buFontTx/>
              <a:buChar char="-"/>
            </a:pPr>
            <a:r>
              <a:rPr lang="en-US" altLang="zh-CN" sz="2400" dirty="0"/>
              <a:t>NVIDIA GTX1650 (sorry, I am poor) (but our university is rich!)</a:t>
            </a:r>
          </a:p>
          <a:p>
            <a:pPr>
              <a:buFontTx/>
              <a:buChar char="-"/>
            </a:pPr>
            <a:r>
              <a:rPr lang="en-US" altLang="zh-CN" sz="2400" b="1" dirty="0"/>
              <a:t>Tools</a:t>
            </a:r>
            <a:r>
              <a:rPr lang="en-US" altLang="zh-CN" sz="2400" dirty="0"/>
              <a:t>: PyCharm, Anaconda, Git</a:t>
            </a:r>
          </a:p>
        </p:txBody>
      </p:sp>
      <p:pic>
        <p:nvPicPr>
          <p:cNvPr id="6" name="图片 5" descr="穿西装戴眼镜的男人&#10;&#10;描述已自动生成">
            <a:extLst>
              <a:ext uri="{FF2B5EF4-FFF2-40B4-BE49-F238E27FC236}">
                <a16:creationId xmlns:a16="http://schemas.microsoft.com/office/drawing/2014/main" id="{8F192BD6-3C64-0E29-CA07-ED2D2DA0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08" y="3733015"/>
            <a:ext cx="3673384" cy="23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5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2575874"/>
            <a:ext cx="10515600" cy="170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/>
              <a:t>Our project link </a:t>
            </a:r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https://github.com/xrr-233/CS4487-Project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(public, with installation guide)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8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Preliminary Training Parameters</a:t>
            </a:r>
            <a:endParaRPr lang="zh-CN" altLang="en-US" dirty="0"/>
          </a:p>
        </p:txBody>
      </p:sp>
      <p:pic>
        <p:nvPicPr>
          <p:cNvPr id="11" name="图片 10" descr="电脑萤幕的截图&#10;&#10;描述已自动生成">
            <a:extLst>
              <a:ext uri="{FF2B5EF4-FFF2-40B4-BE49-F238E27FC236}">
                <a16:creationId xmlns:a16="http://schemas.microsoft.com/office/drawing/2014/main" id="{0963B82F-0F5A-E0FE-4983-B01F6672D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9" t="21986" r="2101" b="31915"/>
          <a:stretch/>
        </p:blipFill>
        <p:spPr>
          <a:xfrm>
            <a:off x="256162" y="2202013"/>
            <a:ext cx="6750312" cy="245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电脑萤幕的截图&#10;&#10;描述已自动生成">
            <a:extLst>
              <a:ext uri="{FF2B5EF4-FFF2-40B4-BE49-F238E27FC236}">
                <a16:creationId xmlns:a16="http://schemas.microsoft.com/office/drawing/2014/main" id="{4525031A-4BB7-5F77-525F-5F9E5128D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t="18722" r="2101" b="18157"/>
          <a:stretch/>
        </p:blipFill>
        <p:spPr>
          <a:xfrm>
            <a:off x="5449084" y="2629635"/>
            <a:ext cx="6486754" cy="332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32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Preliminary Training Parameters (Unchanged)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13888B-875F-ABAF-788E-81346B01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06478"/>
              </p:ext>
            </p:extLst>
          </p:nvPr>
        </p:nvGraphicFramePr>
        <p:xfrm>
          <a:off x="2032000" y="2369357"/>
          <a:ext cx="812799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794">
                  <a:extLst>
                    <a:ext uri="{9D8B030D-6E8A-4147-A177-3AD203B41FA5}">
                      <a16:colId xmlns:a16="http://schemas.microsoft.com/office/drawing/2014/main" val="2657341079"/>
                    </a:ext>
                  </a:extLst>
                </a:gridCol>
                <a:gridCol w="2422688">
                  <a:extLst>
                    <a:ext uri="{9D8B030D-6E8A-4147-A177-3AD203B41FA5}">
                      <a16:colId xmlns:a16="http://schemas.microsoft.com/office/drawing/2014/main" val="2943433683"/>
                    </a:ext>
                  </a:extLst>
                </a:gridCol>
                <a:gridCol w="3589517">
                  <a:extLst>
                    <a:ext uri="{9D8B030D-6E8A-4147-A177-3AD203B41FA5}">
                      <a16:colId xmlns:a16="http://schemas.microsoft.com/office/drawing/2014/main" val="428484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blur_prob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Blurring effect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3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jpeg_prob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JPEG compression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1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‘res50’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Architecture for binary classification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load_size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scale the data to this size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crop_size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Then crop to this size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6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resize_or_crop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</a:t>
                      </a:r>
                      <a:r>
                        <a:rPr lang="en-US" altLang="zh-CN" dirty="0" err="1"/>
                        <a:t>scale_and_crop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Actions when loading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15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1523214-ACF7-657F-1434-0022C2BFCD46}"/>
              </a:ext>
            </a:extLst>
          </p:cNvPr>
          <p:cNvSpPr/>
          <p:nvPr/>
        </p:nvSpPr>
        <p:spPr>
          <a:xfrm>
            <a:off x="1960776" y="2819182"/>
            <a:ext cx="8286160" cy="609818"/>
          </a:xfrm>
          <a:prstGeom prst="rect">
            <a:avLst/>
          </a:prstGeom>
          <a:noFill/>
          <a:ln w="38100">
            <a:solidFill>
              <a:srgbClr val="99235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BD24DD72-129F-541A-6F50-CE25DD757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70027" r="81187"/>
          <a:stretch/>
        </p:blipFill>
        <p:spPr>
          <a:xfrm>
            <a:off x="10364772" y="2796539"/>
            <a:ext cx="895546" cy="735007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A0C85498-675B-F8F5-FE3B-0254287C6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1" t="70027" r="6629"/>
          <a:stretch/>
        </p:blipFill>
        <p:spPr>
          <a:xfrm>
            <a:off x="11302739" y="2796539"/>
            <a:ext cx="367644" cy="7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Preliminary Training Parameters (Changed)</a:t>
            </a:r>
            <a:endParaRPr lang="zh-CN" altLang="en-US" dirty="0"/>
          </a:p>
        </p:txBody>
      </p:sp>
      <p:pic>
        <p:nvPicPr>
          <p:cNvPr id="9" name="图片 8" descr="电脑萤幕的截图&#10;&#10;描述已自动生成">
            <a:extLst>
              <a:ext uri="{FF2B5EF4-FFF2-40B4-BE49-F238E27FC236}">
                <a16:creationId xmlns:a16="http://schemas.microsoft.com/office/drawing/2014/main" id="{0D5C2384-873C-9B62-D0D7-539443C1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11489" r="18537" b="68227"/>
          <a:stretch/>
        </p:blipFill>
        <p:spPr>
          <a:xfrm>
            <a:off x="2894728" y="4754128"/>
            <a:ext cx="7101191" cy="1391056"/>
          </a:xfrm>
          <a:prstGeom prst="rect">
            <a:avLst/>
          </a:prstGeom>
        </p:spPr>
      </p:pic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B77FB887-F9BB-3544-1B68-8E5E52BAD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91271"/>
              </p:ext>
            </p:extLst>
          </p:nvPr>
        </p:nvGraphicFramePr>
        <p:xfrm>
          <a:off x="1784423" y="2319991"/>
          <a:ext cx="9321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6552">
                  <a:extLst>
                    <a:ext uri="{9D8B030D-6E8A-4147-A177-3AD203B41FA5}">
                      <a16:colId xmlns:a16="http://schemas.microsoft.com/office/drawing/2014/main" val="2657341079"/>
                    </a:ext>
                  </a:extLst>
                </a:gridCol>
                <a:gridCol w="1389261">
                  <a:extLst>
                    <a:ext uri="{9D8B030D-6E8A-4147-A177-3AD203B41FA5}">
                      <a16:colId xmlns:a16="http://schemas.microsoft.com/office/drawing/2014/main" val="2943433683"/>
                    </a:ext>
                  </a:extLst>
                </a:gridCol>
                <a:gridCol w="1389261">
                  <a:extLst>
                    <a:ext uri="{9D8B030D-6E8A-4147-A177-3AD203B41FA5}">
                      <a16:colId xmlns:a16="http://schemas.microsoft.com/office/drawing/2014/main" val="633228796"/>
                    </a:ext>
                  </a:extLst>
                </a:gridCol>
                <a:gridCol w="4116728">
                  <a:extLst>
                    <a:ext uri="{9D8B030D-6E8A-4147-A177-3AD203B41FA5}">
                      <a16:colId xmlns:a16="http://schemas.microsoft.com/office/drawing/2014/main" val="428484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0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batch_size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 per batch for training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3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data_root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1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init_type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‘normal’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</a:t>
                      </a:r>
                      <a:r>
                        <a:rPr lang="en-US" altLang="zh-CN" dirty="0" err="1"/>
                        <a:t>kaiming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 Initialization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 times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6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0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E5F8BA-11DC-A391-6E6B-C53F03381F74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dirty="0"/>
              <a:t>Not </a:t>
            </a:r>
            <a:r>
              <a:rPr lang="en-US" altLang="zh-CN" sz="2400" dirty="0" err="1"/>
              <a:t>ProGAN</a:t>
            </a:r>
            <a:r>
              <a:rPr lang="en-US" altLang="zh-CN" sz="2400" dirty="0"/>
              <a:t> stated in the paper, but </a:t>
            </a:r>
            <a:r>
              <a:rPr lang="en-US" altLang="zh-CN" sz="2400" u="sng" dirty="0" err="1"/>
              <a:t>DeepFake</a:t>
            </a:r>
            <a:r>
              <a:rPr lang="en-US" altLang="zh-CN" sz="2400" dirty="0"/>
              <a:t> provided</a:t>
            </a:r>
          </a:p>
          <a:p>
            <a:pPr>
              <a:buFontTx/>
              <a:buChar char="-"/>
            </a:pPr>
            <a:r>
              <a:rPr lang="en-US" altLang="zh-CN" sz="2400" dirty="0"/>
              <a:t>Train : Valid : Test = 8:1:1</a:t>
            </a:r>
          </a:p>
          <a:p>
            <a:pPr>
              <a:buFontTx/>
              <a:buChar char="-"/>
            </a:pPr>
            <a:r>
              <a:rPr lang="en-US" altLang="zh-CN" sz="2400" dirty="0"/>
              <a:t>Shuffled </a:t>
            </a:r>
            <a:r>
              <a:rPr lang="en-US" altLang="zh-CN" sz="2400" u="sng" dirty="0"/>
              <a:t>Randomly</a:t>
            </a:r>
            <a:r>
              <a:rPr lang="en-US" altLang="zh-CN" sz="2400" dirty="0"/>
              <a:t> (So, True : Fake in the train/valid/test set is </a:t>
            </a:r>
            <a:r>
              <a:rPr lang="en-US" altLang="zh-CN" sz="2400" u="sng" dirty="0"/>
              <a:t>not</a:t>
            </a:r>
            <a:r>
              <a:rPr lang="en-US" altLang="zh-CN" sz="2400" dirty="0"/>
              <a:t> 1:2)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D95ACA74-455B-3A20-02D1-9F00A1CFC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883"/>
          <a:stretch/>
        </p:blipFill>
        <p:spPr>
          <a:xfrm>
            <a:off x="3198019" y="4210585"/>
            <a:ext cx="1457802" cy="1600339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049AA5B7-6BDE-E1DD-969C-39D36F8B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8" y="3970535"/>
            <a:ext cx="2042337" cy="2080440"/>
          </a:xfrm>
          <a:prstGeom prst="rect">
            <a:avLst/>
          </a:prstGeom>
        </p:spPr>
      </p:pic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106171AB-7F3D-EA90-B393-307DD846B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80" y="3467572"/>
            <a:ext cx="1501270" cy="30863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F7A2DB-D24D-B4E9-F512-09B8289B1F1E}"/>
              </a:ext>
            </a:extLst>
          </p:cNvPr>
          <p:cNvSpPr/>
          <p:nvPr/>
        </p:nvSpPr>
        <p:spPr>
          <a:xfrm>
            <a:off x="4332675" y="4610910"/>
            <a:ext cx="454958" cy="399843"/>
          </a:xfrm>
          <a:prstGeom prst="rect">
            <a:avLst/>
          </a:prstGeom>
          <a:noFill/>
          <a:ln w="38100">
            <a:solidFill>
              <a:srgbClr val="99235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187773-5051-BEE9-0E84-B4A79AEE7DE8}"/>
              </a:ext>
            </a:extLst>
          </p:cNvPr>
          <p:cNvSpPr/>
          <p:nvPr/>
        </p:nvSpPr>
        <p:spPr>
          <a:xfrm>
            <a:off x="5114080" y="4922196"/>
            <a:ext cx="897614" cy="343651"/>
          </a:xfrm>
          <a:prstGeom prst="rect">
            <a:avLst/>
          </a:prstGeom>
          <a:noFill/>
          <a:ln w="38100">
            <a:solidFill>
              <a:srgbClr val="99235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B8959C-AD6E-0C77-1B54-23E55E2FA7B2}"/>
              </a:ext>
            </a:extLst>
          </p:cNvPr>
          <p:cNvCxnSpPr/>
          <p:nvPr/>
        </p:nvCxnSpPr>
        <p:spPr>
          <a:xfrm flipV="1">
            <a:off x="4787633" y="4075889"/>
            <a:ext cx="326447" cy="535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CC2D68-19BD-3AFF-03C5-7403C4AFF49E}"/>
              </a:ext>
            </a:extLst>
          </p:cNvPr>
          <p:cNvCxnSpPr>
            <a:cxnSpLocks/>
          </p:cNvCxnSpPr>
          <p:nvPr/>
        </p:nvCxnSpPr>
        <p:spPr>
          <a:xfrm>
            <a:off x="4776903" y="5010753"/>
            <a:ext cx="353962" cy="10402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10510DF-C1EF-738A-2821-2CBBC22DB02D}"/>
              </a:ext>
            </a:extLst>
          </p:cNvPr>
          <p:cNvCxnSpPr>
            <a:cxnSpLocks/>
          </p:cNvCxnSpPr>
          <p:nvPr/>
        </p:nvCxnSpPr>
        <p:spPr>
          <a:xfrm flipV="1">
            <a:off x="6011694" y="3547382"/>
            <a:ext cx="1492042" cy="1367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7A87FD-E3CC-76B0-9602-90FB119F8171}"/>
              </a:ext>
            </a:extLst>
          </p:cNvPr>
          <p:cNvCxnSpPr>
            <a:cxnSpLocks/>
          </p:cNvCxnSpPr>
          <p:nvPr/>
        </p:nvCxnSpPr>
        <p:spPr>
          <a:xfrm>
            <a:off x="6011694" y="5273484"/>
            <a:ext cx="1492042" cy="12804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3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Preliminary Result</a:t>
            </a:r>
            <a:endParaRPr lang="zh-CN" altLang="en-US" dirty="0"/>
          </a:p>
        </p:txBody>
      </p:sp>
      <p:pic>
        <p:nvPicPr>
          <p:cNvPr id="8" name="图片 7" descr="男人微笑的头像&#10;&#10;描述已自动生成">
            <a:extLst>
              <a:ext uri="{FF2B5EF4-FFF2-40B4-BE49-F238E27FC236}">
                <a16:creationId xmlns:a16="http://schemas.microsoft.com/office/drawing/2014/main" id="{B41EB916-883B-C44A-464C-D7E0AE89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7" y="4313058"/>
            <a:ext cx="2787866" cy="15681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88759D-CD1C-5BD6-7A0B-79DEF49D69A5}"/>
              </a:ext>
            </a:extLst>
          </p:cNvPr>
          <p:cNvSpPr/>
          <p:nvPr/>
        </p:nvSpPr>
        <p:spPr>
          <a:xfrm>
            <a:off x="6540570" y="3935854"/>
            <a:ext cx="1898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Wow!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 descr="电脑萤幕的截图&#10;&#10;描述已自动生成">
            <a:extLst>
              <a:ext uri="{FF2B5EF4-FFF2-40B4-BE49-F238E27FC236}">
                <a16:creationId xmlns:a16="http://schemas.microsoft.com/office/drawing/2014/main" id="{67A83B36-E679-E3D0-938A-188213C04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68906" r="38686" b="14853"/>
          <a:stretch/>
        </p:blipFill>
        <p:spPr>
          <a:xfrm>
            <a:off x="1743295" y="2418503"/>
            <a:ext cx="8903857" cy="145295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0946A4D-CE53-9CEA-07F2-FA612085B203}"/>
              </a:ext>
            </a:extLst>
          </p:cNvPr>
          <p:cNvSpPr/>
          <p:nvPr/>
        </p:nvSpPr>
        <p:spPr>
          <a:xfrm>
            <a:off x="2441195" y="3464350"/>
            <a:ext cx="801626" cy="226609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5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FD53-BB3E-7D1C-D990-7757123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D4E3-C6D2-5AF7-37E6-37DD0F3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 1. Methodologies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2. Related Works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3. Experiment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 4. Future Works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818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9D1A-6FEB-04F5-7BF8-BD3F15616EA8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400" dirty="0"/>
              <a:t>Train with other parameter settings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Work out a comprehensive “.</a:t>
            </a:r>
            <a:r>
              <a:rPr lang="en-US" altLang="zh-CN" sz="2400" dirty="0" err="1"/>
              <a:t>ipynb</a:t>
            </a:r>
            <a:r>
              <a:rPr lang="en-US" altLang="zh-CN" sz="2400" dirty="0"/>
              <a:t>” file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Multi-class approaches (just like the previous groups stated)</a:t>
            </a: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7678ADD-6452-148A-5206-4F380D94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"/>
          <a:stretch/>
        </p:blipFill>
        <p:spPr>
          <a:xfrm>
            <a:off x="3639966" y="3542124"/>
            <a:ext cx="5176530" cy="27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FD53-BB3E-7D1C-D990-7757123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D4E3-C6D2-5AF7-37E6-37DD0F3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 1. Methodologies</a:t>
            </a:r>
          </a:p>
          <a:p>
            <a:r>
              <a:rPr lang="en-US" altLang="zh-CN" sz="4000" dirty="0"/>
              <a:t> 2. Related Works</a:t>
            </a:r>
          </a:p>
          <a:p>
            <a:r>
              <a:rPr lang="en-US" altLang="zh-CN" sz="4000" dirty="0"/>
              <a:t> 3. Experiment</a:t>
            </a:r>
          </a:p>
          <a:p>
            <a:r>
              <a:rPr lang="en-US" altLang="zh-CN" sz="4000" dirty="0"/>
              <a:t> 4. Future Works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749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D80BB-077D-C795-8E9B-E19B2E2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1F16CA-D5C2-AC84-ECB5-C8975CFB95E8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9D1A-6FEB-04F5-7BF8-BD3F15616EA8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dirty="0"/>
              <a:t>Dr. MA</a:t>
            </a:r>
          </a:p>
          <a:p>
            <a:pPr>
              <a:buFontTx/>
              <a:buChar char="-"/>
            </a:pPr>
            <a:r>
              <a:rPr lang="en-US" altLang="zh-CN" sz="2400" dirty="0"/>
              <a:t>And his TAs</a:t>
            </a:r>
          </a:p>
          <a:p>
            <a:pPr>
              <a:buFontTx/>
              <a:buChar char="-"/>
            </a:pPr>
            <a:r>
              <a:rPr lang="en-US" altLang="zh-CN" sz="2400" dirty="0"/>
              <a:t>And the colleagues who shared relevant &amp; valuable information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7" name="图片 6" descr="男子的脸部特写与配字&#10;&#10;描述已自动生成">
            <a:extLst>
              <a:ext uri="{FF2B5EF4-FFF2-40B4-BE49-F238E27FC236}">
                <a16:creationId xmlns:a16="http://schemas.microsoft.com/office/drawing/2014/main" id="{1E70F150-3429-9B81-BC2D-F9E3B640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87" y="3824926"/>
            <a:ext cx="4981621" cy="21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6E2F0-56ED-F679-D090-B5E15EC2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825"/>
            <a:ext cx="9144000" cy="1808350"/>
          </a:xfrm>
        </p:spPr>
        <p:txBody>
          <a:bodyPr anchor="ctr"/>
          <a:lstStyle/>
          <a:p>
            <a:r>
              <a:rPr lang="en-US" altLang="zh-CN" dirty="0">
                <a:solidFill>
                  <a:srgbClr val="99235E"/>
                </a:solidFill>
              </a:rPr>
              <a:t>Thank you!</a:t>
            </a:r>
            <a:endParaRPr lang="zh-CN" altLang="en-US" dirty="0">
              <a:solidFill>
                <a:srgbClr val="9923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FD53-BB3E-7D1C-D990-7757123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D4E3-C6D2-5AF7-37E6-37DD0F3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 1. Methodologies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2. Related Works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3. Experiment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4. Future Works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7091-6CB3-53BC-E81D-4754B4C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Methodologies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8E68A-8EBA-1611-F211-27A629B4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53"/>
            <a:ext cx="10515600" cy="518741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CNN-generated images are surprisingly easy to spot... for now (</a:t>
            </a:r>
            <a:r>
              <a:rPr lang="en-US" altLang="zh-CN" sz="2800" dirty="0"/>
              <a:t>CVPR2020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43D31B8-6F21-104B-7F37-C892E74FD936}"/>
              </a:ext>
            </a:extLst>
          </p:cNvPr>
          <p:cNvSpPr txBox="1">
            <a:spLocks/>
          </p:cNvSpPr>
          <p:nvPr/>
        </p:nvSpPr>
        <p:spPr>
          <a:xfrm>
            <a:off x="0" y="6568440"/>
            <a:ext cx="5463540" cy="289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Wang, S. Y., Wang, O., Zhang, R., Owens, A., &amp; </a:t>
            </a:r>
            <a:r>
              <a:rPr lang="en-US" altLang="zh-CN" sz="1200" dirty="0" err="1">
                <a:solidFill>
                  <a:schemeClr val="bg1"/>
                </a:solidFill>
              </a:rPr>
              <a:t>Efros</a:t>
            </a:r>
            <a:r>
              <a:rPr lang="en-US" altLang="zh-CN" sz="1200" dirty="0">
                <a:solidFill>
                  <a:schemeClr val="bg1"/>
                </a:solidFill>
              </a:rPr>
              <a:t>, A. A. (2020). CNN-generated images are surprisingly easy to spot... for now. In </a:t>
            </a:r>
            <a:r>
              <a:rPr lang="en-US" altLang="zh-CN" sz="1200" i="1" dirty="0">
                <a:solidFill>
                  <a:schemeClr val="bg1"/>
                </a:solidFill>
              </a:rPr>
              <a:t>Proceedings of the IEEE/CVF conference on computer vision and pattern recognition </a:t>
            </a:r>
            <a:r>
              <a:rPr lang="en-US" altLang="zh-CN" sz="1200" dirty="0">
                <a:solidFill>
                  <a:schemeClr val="bg1"/>
                </a:solidFill>
              </a:rPr>
              <a:t>(pp. 8695-8704).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212D3A-CD8C-7FA4-8944-15245F65781E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b="1" dirty="0"/>
              <a:t>Aim</a:t>
            </a:r>
            <a:r>
              <a:rPr lang="en-US" altLang="zh-CN" sz="2400" dirty="0"/>
              <a:t>: Detect fake images generated by  different image generator models</a:t>
            </a:r>
          </a:p>
          <a:p>
            <a:pPr marL="0" indent="0">
              <a:buNone/>
            </a:pPr>
            <a:r>
              <a:rPr lang="en-US" altLang="zh-CN" sz="2400" dirty="0"/>
              <a:t>(In our project, </a:t>
            </a:r>
            <a:r>
              <a:rPr lang="en-US" altLang="zh-CN" sz="2400" u="sng" dirty="0" err="1"/>
              <a:t>DeepFake</a:t>
            </a:r>
            <a:r>
              <a:rPr lang="en-US" altLang="zh-CN" sz="2400" dirty="0"/>
              <a:t> generator models)</a:t>
            </a:r>
          </a:p>
          <a:p>
            <a:pPr>
              <a:buFontTx/>
              <a:buChar char="-"/>
            </a:pPr>
            <a:r>
              <a:rPr lang="en-US" altLang="zh-CN" sz="2400" b="1" dirty="0"/>
              <a:t>Finding</a:t>
            </a:r>
            <a:r>
              <a:rPr lang="en-US" altLang="zh-CN" sz="2400" dirty="0"/>
              <a:t>: A </a:t>
            </a:r>
            <a:r>
              <a:rPr lang="en-US" altLang="zh-CN" sz="2400" u="sng" dirty="0"/>
              <a:t>standard image classifier</a:t>
            </a:r>
            <a:r>
              <a:rPr lang="en-US" altLang="zh-CN" sz="2400" dirty="0"/>
              <a:t> trained on only one specific CNN generator (</a:t>
            </a:r>
            <a:r>
              <a:rPr lang="en-US" altLang="zh-CN" sz="2400" dirty="0" err="1"/>
              <a:t>ProGAN</a:t>
            </a:r>
            <a:r>
              <a:rPr lang="en-US" altLang="zh-CN" sz="2400" dirty="0"/>
              <a:t>) can generalize surprisingly well to other unseen architectures</a:t>
            </a:r>
          </a:p>
        </p:txBody>
      </p:sp>
      <p:pic>
        <p:nvPicPr>
          <p:cNvPr id="8" name="图片 7" descr="许多照片放在一起&#10;&#10;描述已自动生成">
            <a:extLst>
              <a:ext uri="{FF2B5EF4-FFF2-40B4-BE49-F238E27FC236}">
                <a16:creationId xmlns:a16="http://schemas.microsoft.com/office/drawing/2014/main" id="{DFF4FA86-3AED-D187-A0F3-F493AC90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3" y="3883844"/>
            <a:ext cx="9335309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9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7091-6CB3-53BC-E81D-4754B4C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Methodologies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8E68A-8EBA-1611-F211-27A629B4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53"/>
            <a:ext cx="10515600" cy="518741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CNN-generated images are surprisingly easy to spot... for now (cont’d)</a:t>
            </a:r>
            <a:endParaRPr lang="zh-CN" altLang="en-US" sz="26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43D31B8-6F21-104B-7F37-C892E74FD936}"/>
              </a:ext>
            </a:extLst>
          </p:cNvPr>
          <p:cNvSpPr txBox="1">
            <a:spLocks/>
          </p:cNvSpPr>
          <p:nvPr/>
        </p:nvSpPr>
        <p:spPr>
          <a:xfrm>
            <a:off x="0" y="6568440"/>
            <a:ext cx="5463540" cy="289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Wang, S. Y., Wang, O., Zhang, R., Owens, A., &amp; </a:t>
            </a:r>
            <a:r>
              <a:rPr lang="en-US" altLang="zh-CN" sz="1200" dirty="0" err="1">
                <a:solidFill>
                  <a:schemeClr val="bg1"/>
                </a:solidFill>
              </a:rPr>
              <a:t>Efros</a:t>
            </a:r>
            <a:r>
              <a:rPr lang="en-US" altLang="zh-CN" sz="1200" dirty="0">
                <a:solidFill>
                  <a:schemeClr val="bg1"/>
                </a:solidFill>
              </a:rPr>
              <a:t>, A. A. (2020). CNN-generated images are surprisingly easy to spot... for now. In </a:t>
            </a:r>
            <a:r>
              <a:rPr lang="en-US" altLang="zh-CN" sz="1200" i="1" dirty="0">
                <a:solidFill>
                  <a:schemeClr val="bg1"/>
                </a:solidFill>
              </a:rPr>
              <a:t>Proceedings of the IEEE/CVF conference on computer vision and pattern recognition </a:t>
            </a:r>
            <a:r>
              <a:rPr lang="en-US" altLang="zh-CN" sz="1200" dirty="0">
                <a:solidFill>
                  <a:schemeClr val="bg1"/>
                </a:solidFill>
              </a:rPr>
              <a:t>(pp. 8695-8704).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212D3A-CD8C-7FA4-8944-15245F65781E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10515599" cy="1702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b="1" dirty="0"/>
              <a:t>Method</a:t>
            </a:r>
            <a:r>
              <a:rPr lang="en-US" altLang="zh-CN" sz="2400" dirty="0"/>
              <a:t>: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ProGAN</a:t>
            </a:r>
            <a:r>
              <a:rPr lang="en-US" altLang="zh-CN" sz="2400" dirty="0"/>
              <a:t>-generated image as training set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A classifier based on ResNet-50 is trained to binary classify images</a:t>
            </a:r>
          </a:p>
          <a:p>
            <a:pPr>
              <a:buFontTx/>
              <a:buChar char="-"/>
            </a:pPr>
            <a:r>
              <a:rPr lang="en-US" altLang="zh-CN" sz="2400" b="1" dirty="0"/>
              <a:t>Experiment Result</a:t>
            </a:r>
            <a:r>
              <a:rPr lang="en-US" altLang="zh-CN" sz="2400" dirty="0"/>
              <a:t>:</a:t>
            </a: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B5DD5AF4-A039-08E7-2746-8E29F7A1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2" y="3729750"/>
            <a:ext cx="7788595" cy="2452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492BE0-D1C7-EDC7-4252-8DCAC2884FDA}"/>
              </a:ext>
            </a:extLst>
          </p:cNvPr>
          <p:cNvSpPr/>
          <p:nvPr/>
        </p:nvSpPr>
        <p:spPr>
          <a:xfrm>
            <a:off x="9144000" y="5439266"/>
            <a:ext cx="292231" cy="150829"/>
          </a:xfrm>
          <a:prstGeom prst="rect">
            <a:avLst/>
          </a:prstGeom>
          <a:noFill/>
          <a:ln w="38100">
            <a:solidFill>
              <a:srgbClr val="99235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D742A6-BE16-1BBB-7BCA-BF13D759E9AF}"/>
              </a:ext>
            </a:extLst>
          </p:cNvPr>
          <p:cNvSpPr/>
          <p:nvPr/>
        </p:nvSpPr>
        <p:spPr>
          <a:xfrm>
            <a:off x="2944304" y="5439266"/>
            <a:ext cx="524758" cy="150829"/>
          </a:xfrm>
          <a:prstGeom prst="rect">
            <a:avLst/>
          </a:prstGeom>
          <a:noFill/>
          <a:ln w="38100">
            <a:solidFill>
              <a:srgbClr val="99235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3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FD53-BB3E-7D1C-D990-7757123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D4E3-C6D2-5AF7-37E6-37DD0F3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 1. Methodologies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 2. Related Works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3. Experiment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4. Future Works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8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5DE8-8BB1-099D-66C4-A442A470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Related Works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5F06FF-8689-559D-D8DA-EFBE9CFF90DE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4AA977-30F5-D152-96BE-4849A2A47E98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7191455" cy="124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dirty="0"/>
              <a:t>Alleviated “</a:t>
            </a:r>
            <a:r>
              <a:rPr lang="en-US" altLang="zh-CN" sz="2400" u="sng" dirty="0"/>
              <a:t>degradation</a:t>
            </a:r>
            <a:r>
              <a:rPr lang="en-US" altLang="zh-CN" sz="2400" dirty="0"/>
              <a:t>” problem by </a:t>
            </a:r>
            <a:r>
              <a:rPr lang="en-US" altLang="zh-CN" sz="2400" u="sng" dirty="0"/>
              <a:t>residual learning</a:t>
            </a:r>
          </a:p>
          <a:p>
            <a:pPr marL="0" indent="0">
              <a:buNone/>
            </a:pPr>
            <a:r>
              <a:rPr lang="en-US" altLang="zh-CN" sz="2400" dirty="0"/>
              <a:t>(adding shortcut connection)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4777309-BC7D-CD1C-08D6-7524B7DFD96E}"/>
              </a:ext>
            </a:extLst>
          </p:cNvPr>
          <p:cNvSpPr txBox="1">
            <a:spLocks/>
          </p:cNvSpPr>
          <p:nvPr/>
        </p:nvSpPr>
        <p:spPr>
          <a:xfrm>
            <a:off x="0" y="6568440"/>
            <a:ext cx="5463540" cy="289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He, K., Zhang, X., Ren, S., &amp; Sun, J. (2016). Deep residual learning for image recognition. In </a:t>
            </a:r>
            <a:r>
              <a:rPr lang="en-US" altLang="zh-CN" sz="1200" i="1" dirty="0">
                <a:solidFill>
                  <a:schemeClr val="bg1"/>
                </a:solidFill>
              </a:rPr>
              <a:t>Proceedings of the IEEE conference on computer vision and pattern recognition</a:t>
            </a:r>
            <a:r>
              <a:rPr lang="en-US" altLang="zh-CN" sz="1200" dirty="0">
                <a:solidFill>
                  <a:schemeClr val="bg1"/>
                </a:solidFill>
              </a:rPr>
              <a:t> (pp. 770-778).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B23181DE-A2E5-ECDF-DB5B-ACB16648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13" y="3381054"/>
            <a:ext cx="4008467" cy="2072820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2184FB82-A2C1-A789-5412-E78A398CC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03" y="483615"/>
            <a:ext cx="990686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9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5DE8-8BB1-099D-66C4-A442A470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Related Works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D5F06FF-8689-559D-D8DA-EFBE9CFF90DE}"/>
              </a:ext>
            </a:extLst>
          </p:cNvPr>
          <p:cNvSpPr txBox="1">
            <a:spLocks/>
          </p:cNvSpPr>
          <p:nvPr/>
        </p:nvSpPr>
        <p:spPr>
          <a:xfrm>
            <a:off x="838200" y="1592153"/>
            <a:ext cx="10515600" cy="51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Network Initialization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94AA977-30F5-D152-96BE-4849A2A47E98}"/>
              </a:ext>
            </a:extLst>
          </p:cNvPr>
          <p:cNvSpPr txBox="1">
            <a:spLocks/>
          </p:cNvSpPr>
          <p:nvPr/>
        </p:nvSpPr>
        <p:spPr>
          <a:xfrm>
            <a:off x="838199" y="2181070"/>
            <a:ext cx="9871888" cy="124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sz="2400" dirty="0"/>
              <a:t>Random -&gt; Xavier -&gt; </a:t>
            </a:r>
            <a:r>
              <a:rPr lang="en-US" altLang="zh-CN" sz="2400" dirty="0" err="1"/>
              <a:t>Kaiming</a:t>
            </a:r>
            <a:endParaRPr lang="en-US" altLang="zh-CN" sz="2400" dirty="0"/>
          </a:p>
          <a:p>
            <a:pPr>
              <a:buFontTx/>
              <a:buChar char="-"/>
            </a:pPr>
            <a:r>
              <a:rPr lang="en-US" altLang="zh-CN" sz="2400" dirty="0"/>
              <a:t>Settle the problems of vanishing gradient &amp; fitting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activation function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4777309-BC7D-CD1C-08D6-7524B7DFD96E}"/>
              </a:ext>
            </a:extLst>
          </p:cNvPr>
          <p:cNvSpPr txBox="1">
            <a:spLocks/>
          </p:cNvSpPr>
          <p:nvPr/>
        </p:nvSpPr>
        <p:spPr>
          <a:xfrm>
            <a:off x="0" y="6667500"/>
            <a:ext cx="6400800" cy="190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Reference: </a:t>
            </a:r>
            <a:r>
              <a:rPr lang="en-US" altLang="zh-CN" sz="1200" dirty="0">
                <a:solidFill>
                  <a:schemeClr val="bg1"/>
                </a:solidFill>
                <a:hlinkClick r:id="rId2"/>
              </a:rPr>
              <a:t>https://blog.csdn.net/VictoriaW/article/details/73166752</a:t>
            </a:r>
            <a:r>
              <a:rPr lang="en-US" altLang="zh-CN" sz="1200" dirty="0">
                <a:solidFill>
                  <a:schemeClr val="bg1"/>
                </a:solidFill>
              </a:rPr>
              <a:t>,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hlinkClick r:id="rId3"/>
              </a:rPr>
              <a:t>https://zhuanlan.zhihu.com/p/64464584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>
                <a:solidFill>
                  <a:schemeClr val="bg1"/>
                </a:solidFill>
                <a:hlinkClick r:id="rId4"/>
              </a:rPr>
              <a:t>https://dlsyscourse.org/lectures/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DF4FEB79-C67D-0790-323C-B5839938E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34" y="3234225"/>
            <a:ext cx="9609653" cy="1364098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18F9F975-DD61-1206-F6A5-FC5D3182A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2" y="4495769"/>
            <a:ext cx="967061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FD53-BB3E-7D1C-D990-7757123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BD4E3-C6D2-5AF7-37E6-37DD0F3D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</a:rPr>
              <a:t> 1. Methodologies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2. 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/>
              <a:t> 3. Experiment</a:t>
            </a:r>
          </a:p>
          <a:p>
            <a:r>
              <a:rPr lang="en-US" altLang="zh-CN" sz="4000" dirty="0">
                <a:solidFill>
                  <a:schemeClr val="bg2"/>
                </a:solidFill>
              </a:rPr>
              <a:t> 4. Future Works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ityU Pre">
      <a:dk1>
        <a:srgbClr val="99235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yU Pr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720</Words>
  <Application>Microsoft Office PowerPoint</Application>
  <PresentationFormat>宽屏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Arial</vt:lpstr>
      <vt:lpstr>Calibri</vt:lpstr>
      <vt:lpstr>Wingdings</vt:lpstr>
      <vt:lpstr>Office 主题​​</vt:lpstr>
      <vt:lpstr>CS4487 Course Project</vt:lpstr>
      <vt:lpstr>Outline</vt:lpstr>
      <vt:lpstr>Outline</vt:lpstr>
      <vt:lpstr>Methodologies</vt:lpstr>
      <vt:lpstr>Methodologies</vt:lpstr>
      <vt:lpstr>Outline</vt:lpstr>
      <vt:lpstr>Related Works</vt:lpstr>
      <vt:lpstr>Related Works</vt:lpstr>
      <vt:lpstr>Outline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Outline</vt:lpstr>
      <vt:lpstr>Future Works</vt:lpstr>
      <vt:lpstr>Future Works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Back to the Past - Reality Virtualization</dc:title>
  <dc:creator>徐 睿</dc:creator>
  <cp:lastModifiedBy>徐 睿</cp:lastModifiedBy>
  <cp:revision>41</cp:revision>
  <dcterms:created xsi:type="dcterms:W3CDTF">2022-11-20T08:15:24Z</dcterms:created>
  <dcterms:modified xsi:type="dcterms:W3CDTF">2022-11-23T04:37:14Z</dcterms:modified>
</cp:coreProperties>
</file>