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4"/>
  </p:notesMasterIdLst>
  <p:sldIdLst>
    <p:sldId id="256" r:id="rId5"/>
    <p:sldId id="291" r:id="rId6"/>
    <p:sldId id="292" r:id="rId7"/>
    <p:sldId id="293" r:id="rId8"/>
    <p:sldId id="259" r:id="rId9"/>
    <p:sldId id="278" r:id="rId10"/>
    <p:sldId id="279" r:id="rId11"/>
    <p:sldId id="280" r:id="rId12"/>
    <p:sldId id="281" r:id="rId13"/>
    <p:sldId id="277" r:id="rId14"/>
    <p:sldId id="282" r:id="rId15"/>
    <p:sldId id="286" r:id="rId16"/>
    <p:sldId id="283" r:id="rId17"/>
    <p:sldId id="284" r:id="rId18"/>
    <p:sldId id="285" r:id="rId19"/>
    <p:sldId id="287" r:id="rId20"/>
    <p:sldId id="290" r:id="rId21"/>
    <p:sldId id="289" r:id="rId22"/>
    <p:sldId id="260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3635"/>
    <a:srgbClr val="9EFF29"/>
    <a:srgbClr val="C33A1F"/>
    <a:srgbClr val="D6370C"/>
    <a:srgbClr val="0000CC"/>
    <a:srgbClr val="1D3A00"/>
    <a:srgbClr val="FF856D"/>
    <a:srgbClr val="FF2549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612" dt="2021-04-18T02:01:49.805"/>
    <p1510:client id="{BDAB7136-C0B2-1108-6D1E-853E8FB1A92D}" v="333" dt="2021-04-18T09:08:43.2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82" y="-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447" y="446139"/>
            <a:ext cx="5038742" cy="1979971"/>
          </a:xfrm>
        </p:spPr>
        <p:txBody>
          <a:bodyPr>
            <a:normAutofit/>
          </a:bodyPr>
          <a:lstStyle>
            <a:lvl1pPr marL="0" indent="0" algn="l">
              <a:buNone/>
              <a:defRPr sz="44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78" y="165342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437968"/>
            <a:ext cx="8246070" cy="3424354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69" y="502400"/>
            <a:ext cx="657191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95" y="1236429"/>
            <a:ext cx="659403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124163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7026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42662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7026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42662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B2F3B08-5259-4FCE-8EA4-192BDE413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Reinforcement Learning Control</a:t>
            </a:r>
            <a:endParaRPr lang="en-GB" sz="5400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A07AFB32-F742-4AF5-96C3-1B855DEE8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214746"/>
              </p:ext>
            </p:extLst>
          </p:nvPr>
        </p:nvGraphicFramePr>
        <p:xfrm>
          <a:off x="0" y="3660140"/>
          <a:ext cx="510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4121767387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36525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29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Rui XU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56200188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16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Zhiyuan ZHANG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56200176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24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Aleksa JELACA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56158793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315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712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2E0E-5396-4B5C-830A-CF780011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Policy Gradient -&gt; Actor Critic -&gt; DDPG</a:t>
            </a:r>
            <a:endParaRPr lang="en-US" dirty="0"/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9BBD406E-F268-4597-B809-0FD743810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57" y="2194276"/>
            <a:ext cx="6594475" cy="2446824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F697DE3-2DA3-480D-8979-E978DE5B887A}"/>
              </a:ext>
            </a:extLst>
          </p:cNvPr>
          <p:cNvSpPr txBox="1"/>
          <p:nvPr/>
        </p:nvSpPr>
        <p:spPr>
          <a:xfrm>
            <a:off x="463069" y="1431074"/>
            <a:ext cx="45862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  <a:ea typeface="+mj-lt"/>
                <a:cs typeface="+mj-lt"/>
              </a:rPr>
              <a:t>Policy Gradient 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EFAFD5-1095-430B-96E3-A90CFFD4190D}"/>
              </a:ext>
            </a:extLst>
          </p:cNvPr>
          <p:cNvSpPr/>
          <p:nvPr/>
        </p:nvSpPr>
        <p:spPr>
          <a:xfrm>
            <a:off x="700087" y="3068648"/>
            <a:ext cx="1421608" cy="1310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59A8170-A290-48FA-BC28-C1444EAE29E6}"/>
              </a:ext>
            </a:extLst>
          </p:cNvPr>
          <p:cNvCxnSpPr/>
          <p:nvPr/>
        </p:nvCxnSpPr>
        <p:spPr>
          <a:xfrm flipV="1">
            <a:off x="1428749" y="2747179"/>
            <a:ext cx="0" cy="39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2748EA0-CEEF-413F-B491-5A8B2A5D0F94}"/>
              </a:ext>
            </a:extLst>
          </p:cNvPr>
          <p:cNvSpPr txBox="1"/>
          <p:nvPr/>
        </p:nvSpPr>
        <p:spPr>
          <a:xfrm>
            <a:off x="2977500" y="2301359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policy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691A57B-7899-47AB-B187-AE3DE0A0DEA8}"/>
              </a:ext>
            </a:extLst>
          </p:cNvPr>
          <p:cNvCxnSpPr/>
          <p:nvPr/>
        </p:nvCxnSpPr>
        <p:spPr>
          <a:xfrm flipV="1">
            <a:off x="3328988" y="2657475"/>
            <a:ext cx="0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BFF4BA2-D7F5-476C-92F7-587D2684311E}"/>
              </a:ext>
            </a:extLst>
          </p:cNvPr>
          <p:cNvSpPr txBox="1"/>
          <p:nvPr/>
        </p:nvSpPr>
        <p:spPr>
          <a:xfrm>
            <a:off x="700087" y="2219174"/>
            <a:ext cx="241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Input: the observation of the agent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90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1135D685-0E2F-463D-8EEC-6A68334A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j-lt"/>
                <a:cs typeface="+mj-lt"/>
              </a:rPr>
              <a:t>Policy Gradient</a:t>
            </a:r>
            <a:endParaRPr lang="zh-CN" altLang="en-US" dirty="0"/>
          </a:p>
        </p:txBody>
      </p:sp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BF6277D4-ACF9-4440-8BC7-096B3673E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2" y="1377715"/>
            <a:ext cx="5008335" cy="1524132"/>
          </a:xfrm>
          <a:prstGeom prst="rect">
            <a:avLst/>
          </a:prstGeom>
        </p:spPr>
      </p:pic>
      <p:sp>
        <p:nvSpPr>
          <p:cNvPr id="13" name="Oval 18">
            <a:extLst>
              <a:ext uri="{FF2B5EF4-FFF2-40B4-BE49-F238E27FC236}">
                <a16:creationId xmlns:a16="http://schemas.microsoft.com/office/drawing/2014/main" id="{72CE7036-3D34-447F-B950-74AFE80B8A30}"/>
              </a:ext>
            </a:extLst>
          </p:cNvPr>
          <p:cNvSpPr/>
          <p:nvPr/>
        </p:nvSpPr>
        <p:spPr>
          <a:xfrm>
            <a:off x="3841456" y="2093120"/>
            <a:ext cx="1694950" cy="528638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2E10A5B9-138F-4A50-AE0C-4B7A6D6EAFBA}"/>
              </a:ext>
            </a:extLst>
          </p:cNvPr>
          <p:cNvCxnSpPr>
            <a:cxnSpLocks/>
          </p:cNvCxnSpPr>
          <p:nvPr/>
        </p:nvCxnSpPr>
        <p:spPr>
          <a:xfrm flipH="1">
            <a:off x="4318960" y="2615644"/>
            <a:ext cx="341396" cy="32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7">
            <a:extLst>
              <a:ext uri="{FF2B5EF4-FFF2-40B4-BE49-F238E27FC236}">
                <a16:creationId xmlns:a16="http://schemas.microsoft.com/office/drawing/2014/main" id="{10B47767-5B13-4415-AFFE-B808CDE302B6}"/>
              </a:ext>
            </a:extLst>
          </p:cNvPr>
          <p:cNvSpPr txBox="1"/>
          <p:nvPr/>
        </p:nvSpPr>
        <p:spPr>
          <a:xfrm>
            <a:off x="3749025" y="2935984"/>
            <a:ext cx="25231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 probability of action</a:t>
            </a: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9288BDD5-8828-4B16-922A-E5115B93AC4F}"/>
              </a:ext>
            </a:extLst>
          </p:cNvPr>
          <p:cNvSpPr txBox="1"/>
          <p:nvPr/>
        </p:nvSpPr>
        <p:spPr>
          <a:xfrm>
            <a:off x="1835811" y="2936729"/>
            <a:ext cx="1853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Discount reward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5ED680-F361-4267-BFA0-55598C2AC076}"/>
              </a:ext>
            </a:extLst>
          </p:cNvPr>
          <p:cNvCxnSpPr>
            <a:cxnSpLocks/>
          </p:cNvCxnSpPr>
          <p:nvPr/>
        </p:nvCxnSpPr>
        <p:spPr>
          <a:xfrm flipH="1">
            <a:off x="2877050" y="2464209"/>
            <a:ext cx="532803" cy="587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8">
            <a:extLst>
              <a:ext uri="{FF2B5EF4-FFF2-40B4-BE49-F238E27FC236}">
                <a16:creationId xmlns:a16="http://schemas.microsoft.com/office/drawing/2014/main" id="{127CC16F-FD9E-4E71-9C80-AA1C871CD0E1}"/>
              </a:ext>
            </a:extLst>
          </p:cNvPr>
          <p:cNvSpPr/>
          <p:nvPr/>
        </p:nvSpPr>
        <p:spPr>
          <a:xfrm>
            <a:off x="2877050" y="2131176"/>
            <a:ext cx="801981" cy="440574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16">
            <a:extLst>
              <a:ext uri="{FF2B5EF4-FFF2-40B4-BE49-F238E27FC236}">
                <a16:creationId xmlns:a16="http://schemas.microsoft.com/office/drawing/2014/main" id="{0F9D1796-211B-472A-9F7A-7753A70DCAAF}"/>
              </a:ext>
            </a:extLst>
          </p:cNvPr>
          <p:cNvCxnSpPr>
            <a:cxnSpLocks/>
          </p:cNvCxnSpPr>
          <p:nvPr/>
        </p:nvCxnSpPr>
        <p:spPr>
          <a:xfrm flipH="1">
            <a:off x="2344248" y="3229748"/>
            <a:ext cx="451306" cy="46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17">
            <a:extLst>
              <a:ext uri="{FF2B5EF4-FFF2-40B4-BE49-F238E27FC236}">
                <a16:creationId xmlns:a16="http://schemas.microsoft.com/office/drawing/2014/main" id="{FBF1FFE3-768C-446C-B219-FDEF811CDC71}"/>
              </a:ext>
            </a:extLst>
          </p:cNvPr>
          <p:cNvSpPr txBox="1"/>
          <p:nvPr/>
        </p:nvSpPr>
        <p:spPr>
          <a:xfrm>
            <a:off x="2993432" y="3727926"/>
            <a:ext cx="15785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Add Base line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5" name="图片 24" descr="文本&#10;&#10;中度可信度描述已自动生成">
            <a:extLst>
              <a:ext uri="{FF2B5EF4-FFF2-40B4-BE49-F238E27FC236}">
                <a16:creationId xmlns:a16="http://schemas.microsoft.com/office/drawing/2014/main" id="{15436DD8-2D0D-4C84-AD18-8BE145477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92" y="3719697"/>
            <a:ext cx="1423000" cy="385791"/>
          </a:xfrm>
          <a:prstGeom prst="rect">
            <a:avLst/>
          </a:prstGeom>
        </p:spPr>
      </p:pic>
      <p:sp>
        <p:nvSpPr>
          <p:cNvPr id="26" name="TextBox 17">
            <a:extLst>
              <a:ext uri="{FF2B5EF4-FFF2-40B4-BE49-F238E27FC236}">
                <a16:creationId xmlns:a16="http://schemas.microsoft.com/office/drawing/2014/main" id="{3C4E4BEF-015E-4CE9-8DD3-C39BBA0B8892}"/>
              </a:ext>
            </a:extLst>
          </p:cNvPr>
          <p:cNvSpPr txBox="1"/>
          <p:nvPr/>
        </p:nvSpPr>
        <p:spPr>
          <a:xfrm>
            <a:off x="1858905" y="4586159"/>
            <a:ext cx="27943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Assign Suitable Credit</a:t>
            </a:r>
          </a:p>
        </p:txBody>
      </p:sp>
      <p:cxnSp>
        <p:nvCxnSpPr>
          <p:cNvPr id="28" name="Straight Arrow Connector 16">
            <a:extLst>
              <a:ext uri="{FF2B5EF4-FFF2-40B4-BE49-F238E27FC236}">
                <a16:creationId xmlns:a16="http://schemas.microsoft.com/office/drawing/2014/main" id="{4C909A16-6408-4685-A832-5471A39DFC1F}"/>
              </a:ext>
            </a:extLst>
          </p:cNvPr>
          <p:cNvCxnSpPr>
            <a:cxnSpLocks/>
          </p:cNvCxnSpPr>
          <p:nvPr/>
        </p:nvCxnSpPr>
        <p:spPr>
          <a:xfrm flipH="1">
            <a:off x="1610158" y="4173563"/>
            <a:ext cx="451306" cy="46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" name="图片 29" descr="图示, 文本&#10;&#10;描述已自动生成">
            <a:extLst>
              <a:ext uri="{FF2B5EF4-FFF2-40B4-BE49-F238E27FC236}">
                <a16:creationId xmlns:a16="http://schemas.microsoft.com/office/drawing/2014/main" id="{61E6EE70-403B-4D35-9FAA-C9676B9F6B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52" y="4547457"/>
            <a:ext cx="1141337" cy="5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2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2E0E-5396-4B5C-830A-CF780011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j-lt"/>
                <a:cs typeface="+mj-lt"/>
              </a:rPr>
              <a:t>Problem of Policy Gradient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C0C6-F462-4B4B-8762-099E93C8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69" y="1479317"/>
            <a:ext cx="6852362" cy="27783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altLang="zh-CN" sz="1800" dirty="0">
                <a:cs typeface="Calibri"/>
              </a:rPr>
              <a:t>Problem 1: </a:t>
            </a:r>
            <a:r>
              <a:rPr lang="en-US" altLang="zh-CN" sz="1800" dirty="0">
                <a:ea typeface="+mn-lt"/>
                <a:cs typeface="+mn-lt"/>
              </a:rPr>
              <a:t>The network can only update its parameter after an episode.</a:t>
            </a:r>
          </a:p>
          <a:p>
            <a:pPr marL="0" indent="0">
              <a:buNone/>
            </a:pPr>
            <a:r>
              <a:rPr lang="en-US" altLang="zh-CN" sz="1800" dirty="0">
                <a:cs typeface="Calibri"/>
              </a:rPr>
              <a:t>Impact: </a:t>
            </a:r>
            <a:r>
              <a:rPr lang="en-US" altLang="zh-CN" sz="1800" dirty="0">
                <a:ea typeface="+mn-lt"/>
                <a:cs typeface="+mn-lt"/>
              </a:rPr>
              <a:t>Reduce the efficiency of the algorithm </a:t>
            </a:r>
          </a:p>
          <a:p>
            <a:pPr marL="0" indent="0">
              <a:buNone/>
            </a:pP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altLang="zh-CN" sz="1800" dirty="0">
                <a:cs typeface="Calibri"/>
              </a:rPr>
              <a:t>Problem 2: </a:t>
            </a:r>
            <a:r>
              <a:rPr lang="en-US" altLang="zh-CN" sz="1800" dirty="0">
                <a:cs typeface="Calibri"/>
              </a:rPr>
              <a:t>It is difficult to decide the learning rate.</a:t>
            </a:r>
          </a:p>
          <a:p>
            <a:pPr marL="0" indent="0">
              <a:buNone/>
            </a:pPr>
            <a:r>
              <a:rPr lang="en-US" altLang="zh-CN" sz="1800" dirty="0">
                <a:cs typeface="Calibri"/>
              </a:rPr>
              <a:t>Impact: If the learning rate is too large, suffer from high variance. Otherwise, the training period is too long to wait.</a:t>
            </a:r>
            <a:endParaRPr lang="en-GB" altLang="zh-CN" sz="1800" dirty="0">
              <a:cs typeface="Calibri"/>
            </a:endParaRPr>
          </a:p>
          <a:p>
            <a:pPr marL="0" indent="0">
              <a:buNone/>
            </a:pPr>
            <a:endParaRPr lang="en-GB" sz="1800" dirty="0">
              <a:cs typeface="Calibri"/>
            </a:endParaRPr>
          </a:p>
          <a:p>
            <a:pPr marL="0" indent="0">
              <a:buNone/>
            </a:pPr>
            <a:r>
              <a:rPr lang="en-GB" altLang="zh-CN" sz="1800" dirty="0">
                <a:cs typeface="Calibri"/>
              </a:rPr>
              <a:t>Problem 3: On policy. </a:t>
            </a:r>
            <a:r>
              <a:rPr lang="en-US" altLang="zh-CN" sz="1800" dirty="0">
                <a:cs typeface="Calibri"/>
              </a:rPr>
              <a:t>Waste training examples</a:t>
            </a:r>
          </a:p>
          <a:p>
            <a:pPr marL="0" indent="0">
              <a:buNone/>
            </a:pPr>
            <a:r>
              <a:rPr lang="en-US" altLang="zh-CN" sz="1800" dirty="0">
                <a:cs typeface="Calibri"/>
              </a:rPr>
              <a:t>Impact: The data collected for updating can only be used once.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89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2E0E-5396-4B5C-830A-CF780011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70" y="502400"/>
            <a:ext cx="4158936" cy="725349"/>
          </a:xfrm>
        </p:spPr>
        <p:txBody>
          <a:bodyPr/>
          <a:lstStyle/>
          <a:p>
            <a:r>
              <a:rPr lang="en-US" altLang="zh-CN" dirty="0">
                <a:ea typeface="+mj-lt"/>
                <a:cs typeface="+mj-lt"/>
              </a:rPr>
              <a:t>Policy Gradient -&gt; AC</a:t>
            </a:r>
            <a:endParaRPr lang="en-US" dirty="0"/>
          </a:p>
        </p:txBody>
      </p:sp>
      <p:pic>
        <p:nvPicPr>
          <p:cNvPr id="8" name="图片 7" descr="绿色的标志&#10;&#10;描述已自动生成">
            <a:extLst>
              <a:ext uri="{FF2B5EF4-FFF2-40B4-BE49-F238E27FC236}">
                <a16:creationId xmlns:a16="http://schemas.microsoft.com/office/drawing/2014/main" id="{D0B163AB-476A-4054-BDF8-EC3BEB1C6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3" y="2218533"/>
            <a:ext cx="4007647" cy="2584724"/>
          </a:xfrm>
          <a:prstGeom prst="rect">
            <a:avLst/>
          </a:prstGeom>
        </p:spPr>
      </p:pic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63638C14-1CD2-4E9F-A230-834E200591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8696"/>
          <a:stretch/>
        </p:blipFill>
        <p:spPr>
          <a:xfrm>
            <a:off x="4719449" y="121442"/>
            <a:ext cx="3568612" cy="1714501"/>
          </a:xfrm>
          <a:prstGeom prst="rect">
            <a:avLst/>
          </a:prstGeom>
        </p:spPr>
      </p:pic>
      <p:sp>
        <p:nvSpPr>
          <p:cNvPr id="14" name="Arrow: Bent 5">
            <a:extLst>
              <a:ext uri="{FF2B5EF4-FFF2-40B4-BE49-F238E27FC236}">
                <a16:creationId xmlns:a16="http://schemas.microsoft.com/office/drawing/2014/main" id="{08A68655-9A0F-4D7C-A8B5-34073BCE04A5}"/>
              </a:ext>
            </a:extLst>
          </p:cNvPr>
          <p:cNvSpPr/>
          <p:nvPr/>
        </p:nvSpPr>
        <p:spPr>
          <a:xfrm rot="16200000" flipV="1">
            <a:off x="4684797" y="1723147"/>
            <a:ext cx="1248275" cy="147386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FEF0359-70C0-4868-B6BC-81FDACF5ED93}"/>
              </a:ext>
            </a:extLst>
          </p:cNvPr>
          <p:cNvSpPr txBox="1"/>
          <p:nvPr/>
        </p:nvSpPr>
        <p:spPr>
          <a:xfrm>
            <a:off x="5359199" y="3020408"/>
            <a:ext cx="1602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Combine policy gradient and DQN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73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2E0E-5396-4B5C-830A-CF780011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j-lt"/>
                <a:cs typeface="+mj-lt"/>
              </a:rPr>
              <a:t>Actor Critic</a:t>
            </a:r>
            <a:endParaRPr lang="en-US" dirty="0"/>
          </a:p>
        </p:txBody>
      </p:sp>
      <p:pic>
        <p:nvPicPr>
          <p:cNvPr id="5" name="图片 4" descr="卡通人物&#10;&#10;中度可信度描述已自动生成">
            <a:extLst>
              <a:ext uri="{FF2B5EF4-FFF2-40B4-BE49-F238E27FC236}">
                <a16:creationId xmlns:a16="http://schemas.microsoft.com/office/drawing/2014/main" id="{F5B42EB3-368D-42F3-A7E3-9E6B853304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" t="1603" r="45406"/>
          <a:stretch/>
        </p:blipFill>
        <p:spPr>
          <a:xfrm>
            <a:off x="4158162" y="1868676"/>
            <a:ext cx="1714000" cy="419916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E7C93A50-BD5F-4153-AF4B-6C7D88C7B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13" y="2849328"/>
            <a:ext cx="5008335" cy="1524132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CCC5BEB2-6F36-4368-A3C7-02ED3E782B12}"/>
              </a:ext>
            </a:extLst>
          </p:cNvPr>
          <p:cNvSpPr/>
          <p:nvPr/>
        </p:nvSpPr>
        <p:spPr>
          <a:xfrm>
            <a:off x="3500438" y="3579019"/>
            <a:ext cx="757237" cy="5500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53F5F1A-2695-4506-AAD6-44DBCFC8C32A}"/>
              </a:ext>
            </a:extLst>
          </p:cNvPr>
          <p:cNvCxnSpPr>
            <a:stCxn id="9" idx="7"/>
            <a:endCxn id="5" idx="2"/>
          </p:cNvCxnSpPr>
          <p:nvPr/>
        </p:nvCxnSpPr>
        <p:spPr>
          <a:xfrm flipV="1">
            <a:off x="4146780" y="2288592"/>
            <a:ext cx="868382" cy="137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51D1AD8-6256-4899-B1E8-88BD5242F57F}"/>
              </a:ext>
            </a:extLst>
          </p:cNvPr>
          <p:cNvSpPr txBox="1"/>
          <p:nvPr/>
        </p:nvSpPr>
        <p:spPr>
          <a:xfrm>
            <a:off x="514350" y="1474052"/>
            <a:ext cx="374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Modify the reward to Q-value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57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2E0E-5396-4B5C-830A-CF780011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j-lt"/>
                <a:cs typeface="+mj-lt"/>
              </a:rPr>
              <a:t>Actor Critic</a:t>
            </a:r>
            <a:r>
              <a:rPr lang="en-US" dirty="0">
                <a:ea typeface="+mj-lt"/>
                <a:cs typeface="+mj-lt"/>
              </a:rPr>
              <a:t> -&gt; DDPG</a:t>
            </a:r>
            <a:endParaRPr lang="en-US" dirty="0"/>
          </a:p>
        </p:txBody>
      </p:sp>
      <p:pic>
        <p:nvPicPr>
          <p:cNvPr id="9" name="内容占位符 8" descr="图示&#10;&#10;描述已自动生成">
            <a:extLst>
              <a:ext uri="{FF2B5EF4-FFF2-40B4-BE49-F238E27FC236}">
                <a16:creationId xmlns:a16="http://schemas.microsoft.com/office/drawing/2014/main" id="{931341AE-2CE9-4B36-B461-6C7493E99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" b="2166"/>
          <a:stretch/>
        </p:blipFill>
        <p:spPr>
          <a:xfrm>
            <a:off x="540000" y="1227749"/>
            <a:ext cx="5707150" cy="3250651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1619C93-39B3-4E31-8443-5E2AFCF10F2D}"/>
              </a:ext>
            </a:extLst>
          </p:cNvPr>
          <p:cNvSpPr txBox="1"/>
          <p:nvPr/>
        </p:nvSpPr>
        <p:spPr>
          <a:xfrm>
            <a:off x="4298400" y="2932934"/>
            <a:ext cx="65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state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58137F-E1E4-4CB1-B0D1-5F7CA6B39F0B}"/>
              </a:ext>
            </a:extLst>
          </p:cNvPr>
          <p:cNvSpPr txBox="1"/>
          <p:nvPr/>
        </p:nvSpPr>
        <p:spPr>
          <a:xfrm>
            <a:off x="5350913" y="2932934"/>
            <a:ext cx="65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state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ABDC333-0DB8-4D81-BDCF-10EDEB6D0D1A}"/>
              </a:ext>
            </a:extLst>
          </p:cNvPr>
          <p:cNvSpPr txBox="1"/>
          <p:nvPr/>
        </p:nvSpPr>
        <p:spPr>
          <a:xfrm>
            <a:off x="4103007" y="4404386"/>
            <a:ext cx="117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Q network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FF508B-AAAB-4D52-83C5-A5AD9EF77017}"/>
              </a:ext>
            </a:extLst>
          </p:cNvPr>
          <p:cNvSpPr txBox="1"/>
          <p:nvPr/>
        </p:nvSpPr>
        <p:spPr>
          <a:xfrm>
            <a:off x="5278201" y="4412160"/>
            <a:ext cx="1821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Q target network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96350F-D73E-418F-B33D-EF7920D3AF82}"/>
              </a:ext>
            </a:extLst>
          </p:cNvPr>
          <p:cNvSpPr txBox="1"/>
          <p:nvPr/>
        </p:nvSpPr>
        <p:spPr>
          <a:xfrm>
            <a:off x="1940596" y="4411934"/>
            <a:ext cx="734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Actor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1E6AFBB-6E57-439C-8F4D-8EF591B2B91A}"/>
              </a:ext>
            </a:extLst>
          </p:cNvPr>
          <p:cNvSpPr txBox="1"/>
          <p:nvPr/>
        </p:nvSpPr>
        <p:spPr>
          <a:xfrm>
            <a:off x="311977" y="4404386"/>
            <a:ext cx="1821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Actor target 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75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83099-72EE-4FE8-8BD4-CE1E950B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+mj-lt"/>
                <a:cs typeface="+mj-lt"/>
              </a:rPr>
              <a:t>Future improvement: </a:t>
            </a:r>
            <a:br>
              <a:rPr lang="en-US" altLang="zh-CN" dirty="0">
                <a:ea typeface="+mj-lt"/>
                <a:cs typeface="+mj-lt"/>
              </a:rPr>
            </a:br>
            <a:r>
              <a:rPr lang="en-US" altLang="zh-CN" dirty="0">
                <a:ea typeface="+mj-lt"/>
                <a:cs typeface="+mj-lt"/>
              </a:rPr>
              <a:t>Actor Critic -&gt; PPO</a:t>
            </a:r>
            <a:endParaRPr lang="zh-CN" altLang="en-US" dirty="0"/>
          </a:p>
        </p:txBody>
      </p:sp>
      <p:pic>
        <p:nvPicPr>
          <p:cNvPr id="7" name="内容占位符 6" descr="文本, 信件&#10;&#10;描述已自动生成">
            <a:extLst>
              <a:ext uri="{FF2B5EF4-FFF2-40B4-BE49-F238E27FC236}">
                <a16:creationId xmlns:a16="http://schemas.microsoft.com/office/drawing/2014/main" id="{D7ED24B4-61A3-42A9-A9E6-4CDA78D11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33" y="2571750"/>
            <a:ext cx="5143946" cy="1219306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3CAA06-07AB-44B8-A9CC-C4A815FEF5F5}"/>
              </a:ext>
            </a:extLst>
          </p:cNvPr>
          <p:cNvSpPr txBox="1"/>
          <p:nvPr/>
        </p:nvSpPr>
        <p:spPr>
          <a:xfrm>
            <a:off x="463069" y="1638856"/>
            <a:ext cx="4586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altLang="zh-CN" sz="1800" dirty="0">
                <a:solidFill>
                  <a:schemeClr val="bg1"/>
                </a:solidFill>
                <a:cs typeface="Calibri"/>
              </a:rPr>
              <a:t>Recall the Problem 3: </a:t>
            </a:r>
            <a:r>
              <a:rPr lang="en-US" altLang="zh-CN" sz="1800" dirty="0">
                <a:solidFill>
                  <a:schemeClr val="bg1"/>
                </a:solidFill>
                <a:cs typeface="Calibri"/>
              </a:rPr>
              <a:t>The data collected for updating can only be used once.</a:t>
            </a:r>
            <a:endParaRPr lang="en-GB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227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862270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4081D2-DA5F-47B5-9DFC-4701879E5B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981196"/>
              </p:ext>
            </p:extLst>
          </p:nvPr>
        </p:nvGraphicFramePr>
        <p:xfrm>
          <a:off x="271718" y="1227749"/>
          <a:ext cx="8159214" cy="367147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631478">
                  <a:extLst>
                    <a:ext uri="{9D8B030D-6E8A-4147-A177-3AD203B41FA5}">
                      <a16:colId xmlns:a16="http://schemas.microsoft.com/office/drawing/2014/main" val="654712009"/>
                    </a:ext>
                  </a:extLst>
                </a:gridCol>
                <a:gridCol w="407415">
                  <a:extLst>
                    <a:ext uri="{9D8B030D-6E8A-4147-A177-3AD203B41FA5}">
                      <a16:colId xmlns:a16="http://schemas.microsoft.com/office/drawing/2014/main" val="1481282616"/>
                    </a:ext>
                  </a:extLst>
                </a:gridCol>
                <a:gridCol w="408325">
                  <a:extLst>
                    <a:ext uri="{9D8B030D-6E8A-4147-A177-3AD203B41FA5}">
                      <a16:colId xmlns:a16="http://schemas.microsoft.com/office/drawing/2014/main" val="3137171787"/>
                    </a:ext>
                  </a:extLst>
                </a:gridCol>
                <a:gridCol w="407415">
                  <a:extLst>
                    <a:ext uri="{9D8B030D-6E8A-4147-A177-3AD203B41FA5}">
                      <a16:colId xmlns:a16="http://schemas.microsoft.com/office/drawing/2014/main" val="3753981812"/>
                    </a:ext>
                  </a:extLst>
                </a:gridCol>
                <a:gridCol w="408325">
                  <a:extLst>
                    <a:ext uri="{9D8B030D-6E8A-4147-A177-3AD203B41FA5}">
                      <a16:colId xmlns:a16="http://schemas.microsoft.com/office/drawing/2014/main" val="3765374603"/>
                    </a:ext>
                  </a:extLst>
                </a:gridCol>
                <a:gridCol w="407415">
                  <a:extLst>
                    <a:ext uri="{9D8B030D-6E8A-4147-A177-3AD203B41FA5}">
                      <a16:colId xmlns:a16="http://schemas.microsoft.com/office/drawing/2014/main" val="2584871458"/>
                    </a:ext>
                  </a:extLst>
                </a:gridCol>
                <a:gridCol w="408325">
                  <a:extLst>
                    <a:ext uri="{9D8B030D-6E8A-4147-A177-3AD203B41FA5}">
                      <a16:colId xmlns:a16="http://schemas.microsoft.com/office/drawing/2014/main" val="3625972957"/>
                    </a:ext>
                  </a:extLst>
                </a:gridCol>
                <a:gridCol w="407415">
                  <a:extLst>
                    <a:ext uri="{9D8B030D-6E8A-4147-A177-3AD203B41FA5}">
                      <a16:colId xmlns:a16="http://schemas.microsoft.com/office/drawing/2014/main" val="1753556858"/>
                    </a:ext>
                  </a:extLst>
                </a:gridCol>
                <a:gridCol w="408325">
                  <a:extLst>
                    <a:ext uri="{9D8B030D-6E8A-4147-A177-3AD203B41FA5}">
                      <a16:colId xmlns:a16="http://schemas.microsoft.com/office/drawing/2014/main" val="2398782901"/>
                    </a:ext>
                  </a:extLst>
                </a:gridCol>
                <a:gridCol w="1632386">
                  <a:extLst>
                    <a:ext uri="{9D8B030D-6E8A-4147-A177-3AD203B41FA5}">
                      <a16:colId xmlns:a16="http://schemas.microsoft.com/office/drawing/2014/main" val="96463810"/>
                    </a:ext>
                  </a:extLst>
                </a:gridCol>
                <a:gridCol w="407415">
                  <a:extLst>
                    <a:ext uri="{9D8B030D-6E8A-4147-A177-3AD203B41FA5}">
                      <a16:colId xmlns:a16="http://schemas.microsoft.com/office/drawing/2014/main" val="940017541"/>
                    </a:ext>
                  </a:extLst>
                </a:gridCol>
                <a:gridCol w="408325">
                  <a:extLst>
                    <a:ext uri="{9D8B030D-6E8A-4147-A177-3AD203B41FA5}">
                      <a16:colId xmlns:a16="http://schemas.microsoft.com/office/drawing/2014/main" val="1346616777"/>
                    </a:ext>
                  </a:extLst>
                </a:gridCol>
                <a:gridCol w="408325">
                  <a:extLst>
                    <a:ext uri="{9D8B030D-6E8A-4147-A177-3AD203B41FA5}">
                      <a16:colId xmlns:a16="http://schemas.microsoft.com/office/drawing/2014/main" val="2153413891"/>
                    </a:ext>
                  </a:extLst>
                </a:gridCol>
                <a:gridCol w="408325">
                  <a:extLst>
                    <a:ext uri="{9D8B030D-6E8A-4147-A177-3AD203B41FA5}">
                      <a16:colId xmlns:a16="http://schemas.microsoft.com/office/drawing/2014/main" val="654977770"/>
                    </a:ext>
                  </a:extLst>
                </a:gridCol>
              </a:tblGrid>
              <a:tr h="7670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Pair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First success episode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    1                2                  3            avg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Number of successes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      1               2                3              avg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Total number of episodes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Success ratio</a:t>
                      </a:r>
                      <a:endParaRPr lang="en-GB" sz="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GB" sz="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    1                 2                 3             avg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456083"/>
                  </a:ext>
                </a:extLst>
              </a:tr>
              <a:tr h="5808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Mountain Car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3.67</a:t>
                      </a:r>
                      <a:endParaRPr lang="en-GB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88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87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91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88.67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88%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87%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91%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88.67%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extLst>
                  <a:ext uri="{0D108BD9-81ED-4DB2-BD59-A6C34878D82A}">
                    <a16:rowId xmlns:a16="http://schemas.microsoft.com/office/drawing/2014/main" val="1482276234"/>
                  </a:ext>
                </a:extLst>
              </a:tr>
              <a:tr h="5808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Acrobot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1.67</a:t>
                      </a:r>
                      <a:endParaRPr lang="en-GB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98</a:t>
                      </a:r>
                      <a:endParaRPr lang="en-GB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91</a:t>
                      </a:r>
                      <a:endParaRPr lang="en-GB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98</a:t>
                      </a:r>
                      <a:endParaRPr lang="en-GB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95.67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98%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91%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98%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95.67%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extLst>
                  <a:ext uri="{0D108BD9-81ED-4DB2-BD59-A6C34878D82A}">
                    <a16:rowId xmlns:a16="http://schemas.microsoft.com/office/drawing/2014/main" val="4039651512"/>
                  </a:ext>
                </a:extLst>
              </a:tr>
              <a:tr h="5808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Cart Pole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62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44.67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B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56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34.67</a:t>
                      </a:r>
                      <a:endParaRPr lang="en-GB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GB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15%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56%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33%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34.67%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extLst>
                  <a:ext uri="{0D108BD9-81ED-4DB2-BD59-A6C34878D82A}">
                    <a16:rowId xmlns:a16="http://schemas.microsoft.com/office/drawing/2014/main" val="3019907706"/>
                  </a:ext>
                </a:extLst>
              </a:tr>
              <a:tr h="5808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Continuous Mountain Car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23.00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78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74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74</a:t>
                      </a:r>
                      <a:endParaRPr lang="en-GB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75.33</a:t>
                      </a:r>
                      <a:endParaRPr lang="en-GB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GB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78%</a:t>
                      </a:r>
                      <a:endParaRPr lang="en-GB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74%</a:t>
                      </a:r>
                      <a:endParaRPr lang="en-GB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74%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75.33%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extLst>
                  <a:ext uri="{0D108BD9-81ED-4DB2-BD59-A6C34878D82A}">
                    <a16:rowId xmlns:a16="http://schemas.microsoft.com/office/drawing/2014/main" val="3497032580"/>
                  </a:ext>
                </a:extLst>
              </a:tr>
              <a:tr h="5808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Pendulum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30.33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56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56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55.67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GB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56%</a:t>
                      </a:r>
                      <a:endParaRPr lang="en-GB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55%</a:t>
                      </a:r>
                      <a:endParaRPr lang="en-GB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56%</a:t>
                      </a:r>
                      <a:endParaRPr lang="en-GB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55.67%</a:t>
                      </a:r>
                      <a:endParaRPr lang="en-GB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6" marR="52706" marT="0" marB="0" anchor="ctr"/>
                </a:tc>
                <a:extLst>
                  <a:ext uri="{0D108BD9-81ED-4DB2-BD59-A6C34878D82A}">
                    <a16:rowId xmlns:a16="http://schemas.microsoft.com/office/drawing/2014/main" val="111246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584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52FB-9E4C-4895-9E2A-6C3144F6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and discussion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0FF6-96A7-4DA9-9213-273198AC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first episodes</a:t>
            </a:r>
          </a:p>
          <a:p>
            <a:r>
              <a:rPr lang="en-US" dirty="0"/>
              <a:t>Different success ratios</a:t>
            </a:r>
          </a:p>
          <a:p>
            <a:r>
              <a:rPr lang="en-US" dirty="0"/>
              <a:t>Influence of reward function on convergence in each algorithm</a:t>
            </a:r>
          </a:p>
          <a:p>
            <a:r>
              <a:rPr lang="en-US" dirty="0"/>
              <a:t>Suitability of reward function to each pair in each algorithm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02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8966" y="1437968"/>
            <a:ext cx="8246070" cy="34243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60319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OpenAI</a:t>
            </a:r>
            <a:r>
              <a:rPr lang="en-US" dirty="0"/>
              <a:t> gym and Algorithms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C8EF7B6-54C9-4963-9553-715DE1521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8" y="1348229"/>
            <a:ext cx="4036594" cy="156723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0CAE38-7298-4511-A372-E0AC2126C549}"/>
              </a:ext>
            </a:extLst>
          </p:cNvPr>
          <p:cNvCxnSpPr/>
          <p:nvPr/>
        </p:nvCxnSpPr>
        <p:spPr>
          <a:xfrm flipV="1">
            <a:off x="497806" y="3062033"/>
            <a:ext cx="3045492" cy="1"/>
          </a:xfrm>
          <a:prstGeom prst="straightConnector1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7445A1-5A76-450A-A824-B5615B3F9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038" y="3194998"/>
            <a:ext cx="2743200" cy="153580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6882C6-2629-4DE0-8B51-248BDF9F9A98}"/>
              </a:ext>
            </a:extLst>
          </p:cNvPr>
          <p:cNvCxnSpPr>
            <a:cxnSpLocks/>
          </p:cNvCxnSpPr>
          <p:nvPr/>
        </p:nvCxnSpPr>
        <p:spPr>
          <a:xfrm flipV="1">
            <a:off x="5385634" y="3062033"/>
            <a:ext cx="3045492" cy="1"/>
          </a:xfrm>
          <a:prstGeom prst="straightConnector1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0E69418-AF61-4F8D-83F2-6CCA6A0A0E81}"/>
              </a:ext>
            </a:extLst>
          </p:cNvPr>
          <p:cNvSpPr/>
          <p:nvPr/>
        </p:nvSpPr>
        <p:spPr>
          <a:xfrm>
            <a:off x="3453063" y="2859001"/>
            <a:ext cx="1932571" cy="4135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Two paths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5A48A-D8A8-4BB9-82DC-3E6AAC655EF6}"/>
              </a:ext>
            </a:extLst>
          </p:cNvPr>
          <p:cNvSpPr txBox="1"/>
          <p:nvPr/>
        </p:nvSpPr>
        <p:spPr>
          <a:xfrm>
            <a:off x="2719137" y="2493545"/>
            <a:ext cx="9986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  <a:cs typeface="Calibri"/>
              </a:rPr>
              <a:t>Discrete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7A1F9-B031-4370-A8E7-DC48D9A25F4A}"/>
              </a:ext>
            </a:extLst>
          </p:cNvPr>
          <p:cNvSpPr txBox="1"/>
          <p:nvPr/>
        </p:nvSpPr>
        <p:spPr>
          <a:xfrm>
            <a:off x="5576636" y="4380998"/>
            <a:ext cx="13670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  <a:cs typeface="Calibri"/>
              </a:rPr>
              <a:t>Continuous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D2B8C-0714-4019-A868-83CBD167D51A}"/>
              </a:ext>
            </a:extLst>
          </p:cNvPr>
          <p:cNvSpPr txBox="1"/>
          <p:nvPr/>
        </p:nvSpPr>
        <p:spPr>
          <a:xfrm>
            <a:off x="5576637" y="144830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Q-Learning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2" name="Arrow: Down 12">
            <a:extLst>
              <a:ext uri="{FF2B5EF4-FFF2-40B4-BE49-F238E27FC236}">
                <a16:creationId xmlns:a16="http://schemas.microsoft.com/office/drawing/2014/main" id="{3AB6546F-91C1-4F9F-B89F-35408974594A}"/>
              </a:ext>
            </a:extLst>
          </p:cNvPr>
          <p:cNvSpPr/>
          <p:nvPr/>
        </p:nvSpPr>
        <p:spPr>
          <a:xfrm>
            <a:off x="6841275" y="1819354"/>
            <a:ext cx="210553" cy="43614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AD1ECE-D4C6-48EB-A9AE-A41715CC7045}"/>
              </a:ext>
            </a:extLst>
          </p:cNvPr>
          <p:cNvSpPr txBox="1"/>
          <p:nvPr/>
        </p:nvSpPr>
        <p:spPr>
          <a:xfrm>
            <a:off x="5569116" y="231307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Deep Q Network (DQN)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4" name="Arrow: Down 15">
            <a:extLst>
              <a:ext uri="{FF2B5EF4-FFF2-40B4-BE49-F238E27FC236}">
                <a16:creationId xmlns:a16="http://schemas.microsoft.com/office/drawing/2014/main" id="{27E79A54-1A48-4821-B554-16DAE464655F}"/>
              </a:ext>
            </a:extLst>
          </p:cNvPr>
          <p:cNvSpPr/>
          <p:nvPr/>
        </p:nvSpPr>
        <p:spPr>
          <a:xfrm rot="-3120000">
            <a:off x="1675215" y="3488735"/>
            <a:ext cx="210553" cy="43614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94708F-39E9-4083-92CE-C0DD744C7D56}"/>
              </a:ext>
            </a:extLst>
          </p:cNvPr>
          <p:cNvSpPr txBox="1"/>
          <p:nvPr/>
        </p:nvSpPr>
        <p:spPr>
          <a:xfrm>
            <a:off x="809122" y="389221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Actor Critic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Arrow: Down 21">
            <a:extLst>
              <a:ext uri="{FF2B5EF4-FFF2-40B4-BE49-F238E27FC236}">
                <a16:creationId xmlns:a16="http://schemas.microsoft.com/office/drawing/2014/main" id="{5F9551A6-CE4F-4483-B97F-03B257C17E60}"/>
              </a:ext>
            </a:extLst>
          </p:cNvPr>
          <p:cNvSpPr/>
          <p:nvPr/>
        </p:nvSpPr>
        <p:spPr>
          <a:xfrm rot="-3120000">
            <a:off x="2727978" y="4188070"/>
            <a:ext cx="210553" cy="43614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189D48-8DE6-4604-B3D9-7F11F0CB8FFE}"/>
              </a:ext>
            </a:extLst>
          </p:cNvPr>
          <p:cNvSpPr txBox="1"/>
          <p:nvPr/>
        </p:nvSpPr>
        <p:spPr>
          <a:xfrm>
            <a:off x="1072313" y="4591549"/>
            <a:ext cx="42621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Deep Deterministic Policy Gradient (DDPG) 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697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8966" y="1437968"/>
            <a:ext cx="8246070" cy="342435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06879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2E0E-5396-4B5C-830A-CF780011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Q-Learning -&gt; DQN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C0C6-F462-4B4B-8762-099E93C8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Q-Learning</a:t>
            </a:r>
            <a:endParaRPr lang="en-GB" dirty="0"/>
          </a:p>
        </p:txBody>
      </p:sp>
      <p:pic>
        <p:nvPicPr>
          <p:cNvPr id="4" name="Picture 4" descr="A picture containing text, room, painted, several&#10;&#10;Description automatically generated">
            <a:extLst>
              <a:ext uri="{FF2B5EF4-FFF2-40B4-BE49-F238E27FC236}">
                <a16:creationId xmlns:a16="http://schemas.microsoft.com/office/drawing/2014/main" id="{8958E0A8-26BA-4006-9719-7077D34C3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07" y="2057040"/>
            <a:ext cx="5014160" cy="2811599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CD67E34F-56A1-40D2-B12D-C6A9C0524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143" y="281574"/>
            <a:ext cx="2743200" cy="2113878"/>
          </a:xfrm>
          <a:prstGeom prst="rect">
            <a:avLst/>
          </a:prstGeom>
        </p:spPr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F053D097-5CD5-4E3E-BC5D-4FB735EDDD87}"/>
              </a:ext>
            </a:extLst>
          </p:cNvPr>
          <p:cNvSpPr/>
          <p:nvPr/>
        </p:nvSpPr>
        <p:spPr>
          <a:xfrm rot="-5400000" flipV="1">
            <a:off x="5187775" y="2257724"/>
            <a:ext cx="1248275" cy="147386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F1AB0A-200F-4F0B-AD54-0BE2C3843F82}"/>
              </a:ext>
            </a:extLst>
          </p:cNvPr>
          <p:cNvSpPr txBox="1"/>
          <p:nvPr/>
        </p:nvSpPr>
        <p:spPr>
          <a:xfrm>
            <a:off x="5328486" y="3726781"/>
            <a:ext cx="138964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Can be represented by</a:t>
            </a:r>
            <a:r>
              <a:rPr lang="en-US" dirty="0">
                <a:solidFill>
                  <a:schemeClr val="bg1"/>
                </a:solidFill>
                <a:cs typeface="Calibri"/>
              </a:rPr>
              <a:t> a Q-table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24DBE-D608-4861-BEF7-045B24DD4BED}"/>
              </a:ext>
            </a:extLst>
          </p:cNvPr>
          <p:cNvSpPr txBox="1"/>
          <p:nvPr/>
        </p:nvSpPr>
        <p:spPr>
          <a:xfrm>
            <a:off x="568491" y="2568741"/>
            <a:ext cx="7504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State</a:t>
            </a:r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6F8E2A-3589-45DB-8C45-7694F16D0750}"/>
              </a:ext>
            </a:extLst>
          </p:cNvPr>
          <p:cNvSpPr txBox="1"/>
          <p:nvPr/>
        </p:nvSpPr>
        <p:spPr>
          <a:xfrm>
            <a:off x="2448426" y="2147635"/>
            <a:ext cx="8256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Action</a:t>
            </a:r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F235E-C64F-4DA7-96A6-3DD17D41E368}"/>
              </a:ext>
            </a:extLst>
          </p:cNvPr>
          <p:cNvSpPr txBox="1"/>
          <p:nvPr/>
        </p:nvSpPr>
        <p:spPr>
          <a:xfrm>
            <a:off x="3974933" y="2147635"/>
            <a:ext cx="9535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Reward</a:t>
            </a:r>
          </a:p>
        </p:txBody>
      </p:sp>
    </p:spTree>
    <p:extLst>
      <p:ext uri="{BB962C8B-B14F-4D97-AF65-F5344CB8AC3E}">
        <p14:creationId xmlns:p14="http://schemas.microsoft.com/office/powerpoint/2010/main" val="165193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2E0E-5396-4B5C-830A-CF780011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Q-Learning -&gt; DQN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C0C6-F462-4B4B-8762-099E93C8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Q-Learning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26A8E3-E7B9-4FB0-BECF-69A66063C00B}"/>
              </a:ext>
            </a:extLst>
          </p:cNvPr>
          <p:cNvSpPr/>
          <p:nvPr/>
        </p:nvSpPr>
        <p:spPr>
          <a:xfrm>
            <a:off x="603081" y="1821278"/>
            <a:ext cx="6339137" cy="631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64D915CE-CB0F-47BD-8995-57617044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84" y="1934449"/>
            <a:ext cx="5909009" cy="51510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6DACC269-120D-444B-AB1E-7C1F67A7DD07}"/>
              </a:ext>
            </a:extLst>
          </p:cNvPr>
          <p:cNvSpPr/>
          <p:nvPr/>
        </p:nvSpPr>
        <p:spPr>
          <a:xfrm>
            <a:off x="3265069" y="1821278"/>
            <a:ext cx="2293518" cy="64669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BD09DD-A502-46F3-9122-49DAB16E94F0}"/>
              </a:ext>
            </a:extLst>
          </p:cNvPr>
          <p:cNvSpPr/>
          <p:nvPr/>
        </p:nvSpPr>
        <p:spPr>
          <a:xfrm>
            <a:off x="5678904" y="1821278"/>
            <a:ext cx="939965" cy="64669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D148A7-D2D6-419B-BD0C-4AAA8D33247F}"/>
              </a:ext>
            </a:extLst>
          </p:cNvPr>
          <p:cNvCxnSpPr/>
          <p:nvPr/>
        </p:nvCxnSpPr>
        <p:spPr>
          <a:xfrm flipH="1">
            <a:off x="3953878" y="2452938"/>
            <a:ext cx="341396" cy="32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729D0A-D49A-4149-8957-042E92069F99}"/>
              </a:ext>
            </a:extLst>
          </p:cNvPr>
          <p:cNvSpPr txBox="1"/>
          <p:nvPr/>
        </p:nvSpPr>
        <p:spPr>
          <a:xfrm>
            <a:off x="3298157" y="2801854"/>
            <a:ext cx="11565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Actual 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48F152-0BCA-4037-A63D-9CF977822282}"/>
              </a:ext>
            </a:extLst>
          </p:cNvPr>
          <p:cNvCxnSpPr>
            <a:cxnSpLocks/>
          </p:cNvCxnSpPr>
          <p:nvPr/>
        </p:nvCxnSpPr>
        <p:spPr>
          <a:xfrm flipH="1">
            <a:off x="5615740" y="2452938"/>
            <a:ext cx="341396" cy="32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C8A1B3-D432-4015-9A1F-24D25C796250}"/>
              </a:ext>
            </a:extLst>
          </p:cNvPr>
          <p:cNvSpPr txBox="1"/>
          <p:nvPr/>
        </p:nvSpPr>
        <p:spPr>
          <a:xfrm>
            <a:off x="4899861" y="2801854"/>
            <a:ext cx="13370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Evaluated Q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5CC523-9E78-44CA-B65E-EEA20A73F667}"/>
              </a:ext>
            </a:extLst>
          </p:cNvPr>
          <p:cNvSpPr/>
          <p:nvPr/>
        </p:nvSpPr>
        <p:spPr>
          <a:xfrm>
            <a:off x="3219949" y="1640805"/>
            <a:ext cx="3534275" cy="992605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B08AEB-9661-43B3-B2DD-5D54A9644445}"/>
              </a:ext>
            </a:extLst>
          </p:cNvPr>
          <p:cNvCxnSpPr>
            <a:cxnSpLocks/>
          </p:cNvCxnSpPr>
          <p:nvPr/>
        </p:nvCxnSpPr>
        <p:spPr>
          <a:xfrm flipH="1">
            <a:off x="2923675" y="2407820"/>
            <a:ext cx="566989" cy="35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238B59C-472B-4457-A12B-B2AA29DE164E}"/>
              </a:ext>
            </a:extLst>
          </p:cNvPr>
          <p:cNvSpPr txBox="1"/>
          <p:nvPr/>
        </p:nvSpPr>
        <p:spPr>
          <a:xfrm>
            <a:off x="2328111" y="2809374"/>
            <a:ext cx="11565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374A68-4018-4C68-BB58-C4222A08694B}"/>
              </a:ext>
            </a:extLst>
          </p:cNvPr>
          <p:cNvSpPr txBox="1"/>
          <p:nvPr/>
        </p:nvSpPr>
        <p:spPr>
          <a:xfrm>
            <a:off x="1162551" y="3253038"/>
            <a:ext cx="427722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α: learning rate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γ: decay factor</a:t>
            </a:r>
          </a:p>
          <a:p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ε: probability to choose random action</a:t>
            </a:r>
            <a:endParaRPr lang="en-US" sz="20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856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2E0E-5396-4B5C-830A-CF780011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Q-Learning -&gt; DQN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C0C6-F462-4B4B-8762-099E93C8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DQN</a:t>
            </a:r>
            <a:endParaRPr lang="en-GB" dirty="0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1013914C-161D-4E15-B6B0-FD6A57EFA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66" y="1767288"/>
            <a:ext cx="2329616" cy="3015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81E1BB-1DDA-4BBB-8E38-C85E650C0274}"/>
              </a:ext>
            </a:extLst>
          </p:cNvPr>
          <p:cNvSpPr txBox="1"/>
          <p:nvPr/>
        </p:nvSpPr>
        <p:spPr>
          <a:xfrm>
            <a:off x="951999" y="4779545"/>
            <a:ext cx="1840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Too many states!</a:t>
            </a:r>
          </a:p>
        </p:txBody>
      </p:sp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D7071553-92F3-4CF2-9E63-8D4EEDB2B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557" y="1953966"/>
            <a:ext cx="3555331" cy="25740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68D1BC-1CF3-452F-810F-060473A71D7F}"/>
              </a:ext>
            </a:extLst>
          </p:cNvPr>
          <p:cNvSpPr txBox="1"/>
          <p:nvPr/>
        </p:nvSpPr>
        <p:spPr>
          <a:xfrm>
            <a:off x="3087604" y="4523873"/>
            <a:ext cx="40967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Deep neural network for function fitting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7EA5022-C64D-4AC4-B296-9B9E26233B10}"/>
              </a:ext>
            </a:extLst>
          </p:cNvPr>
          <p:cNvSpPr/>
          <p:nvPr/>
        </p:nvSpPr>
        <p:spPr>
          <a:xfrm>
            <a:off x="2789400" y="3209242"/>
            <a:ext cx="714375" cy="278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9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2E0E-5396-4B5C-830A-CF780011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Q-Learning -&gt; DQN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C0C6-F462-4B4B-8762-099E93C8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DQN</a:t>
            </a:r>
            <a:endParaRPr lang="en-GB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0DEE4BC-283D-4106-AED5-C555D1CF9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" y="1846088"/>
            <a:ext cx="5924048" cy="26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9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2E0E-5396-4B5C-830A-CF780011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Q-Learning -&gt; DQN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C0C6-F462-4B4B-8762-099E93C8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14" y="1221390"/>
            <a:ext cx="6578997" cy="36990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DQN</a:t>
            </a:r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Problem 1: </a:t>
            </a:r>
            <a:r>
              <a:rPr lang="en-US" sz="1600" dirty="0">
                <a:ea typeface="+mn-lt"/>
                <a:cs typeface="+mn-lt"/>
              </a:rPr>
              <a:t>DL is the supervised learning that requires training set.</a:t>
            </a:r>
          </a:p>
          <a:p>
            <a:pPr marL="0" indent="0">
              <a:buNone/>
            </a:pPr>
            <a:r>
              <a:rPr lang="en-US" sz="1600" dirty="0">
                <a:cs typeface="Calibri"/>
              </a:rPr>
              <a:t>Solution: </a:t>
            </a:r>
            <a:r>
              <a:rPr lang="en-US" sz="1600" dirty="0">
                <a:ea typeface="+mn-lt"/>
                <a:cs typeface="+mn-lt"/>
              </a:rPr>
              <a:t>Labels are constructed using rewards through Q-learning.</a:t>
            </a:r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cs typeface="Calibri"/>
              </a:rPr>
              <a:t>Problem 2: </a:t>
            </a:r>
            <a:r>
              <a:rPr lang="en-US" sz="1600" dirty="0">
                <a:ea typeface="+mn-lt"/>
                <a:cs typeface="+mn-lt"/>
              </a:rPr>
              <a:t>In supervised learning, data is independent of each other.</a:t>
            </a:r>
          </a:p>
          <a:p>
            <a:pPr marL="0" indent="0">
              <a:buNone/>
            </a:pPr>
            <a:r>
              <a:rPr lang="en-US" sz="1600" dirty="0">
                <a:cs typeface="Calibri"/>
              </a:rPr>
              <a:t>Solution: </a:t>
            </a:r>
            <a:r>
              <a:rPr lang="en-US" sz="1600" dirty="0">
                <a:ea typeface="+mn-lt"/>
                <a:cs typeface="+mn-lt"/>
              </a:rPr>
              <a:t>Experience replay, for each </a:t>
            </a:r>
            <a:r>
              <a:rPr lang="en-US" sz="1600" dirty="0" err="1">
                <a:ea typeface="+mn-lt"/>
                <a:cs typeface="+mn-lt"/>
              </a:rPr>
              <a:t>updation</a:t>
            </a:r>
            <a:r>
              <a:rPr lang="en-US" sz="1600" dirty="0">
                <a:ea typeface="+mn-lt"/>
                <a:cs typeface="+mn-lt"/>
              </a:rPr>
              <a:t>, a portion of the data is extracted from Memory for the update</a:t>
            </a:r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cs typeface="Calibri"/>
              </a:rPr>
              <a:t>Problem 3: </a:t>
            </a:r>
            <a:r>
              <a:rPr lang="en-US" sz="1600" dirty="0">
                <a:ea typeface="+mn-lt"/>
                <a:cs typeface="+mn-lt"/>
              </a:rPr>
              <a:t>Every time the neural network is updated, the target will also be updated, which will easily lead to parameter non-convergence.</a:t>
            </a: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Solution: Q-targets is introduced. The Q network is updated every iteration, whereas the Target Q network is updated every once in a while.</a:t>
            </a:r>
          </a:p>
        </p:txBody>
      </p:sp>
    </p:spTree>
    <p:extLst>
      <p:ext uri="{BB962C8B-B14F-4D97-AF65-F5344CB8AC3E}">
        <p14:creationId xmlns:p14="http://schemas.microsoft.com/office/powerpoint/2010/main" val="189815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AA9892672D0C46A6A45E574BE8057D" ma:contentTypeVersion="12" ma:contentTypeDescription="Create a new document." ma:contentTypeScope="" ma:versionID="c369be005ab4cfbe31131e735eab7031">
  <xsd:schema xmlns:xsd="http://www.w3.org/2001/XMLSchema" xmlns:xs="http://www.w3.org/2001/XMLSchema" xmlns:p="http://schemas.microsoft.com/office/2006/metadata/properties" xmlns:ns3="158563aa-794a-43e7-8095-4bca35fcc049" xmlns:ns4="59c41227-2fce-4d78-8b4b-c5a2574bd051" targetNamespace="http://schemas.microsoft.com/office/2006/metadata/properties" ma:root="true" ma:fieldsID="37733a27a16794c0b7419b97fc86b27a" ns3:_="" ns4:_="">
    <xsd:import namespace="158563aa-794a-43e7-8095-4bca35fcc049"/>
    <xsd:import namespace="59c41227-2fce-4d78-8b4b-c5a2574bd0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8563aa-794a-43e7-8095-4bca35fcc0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c41227-2fce-4d78-8b4b-c5a2574bd05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9E2334-F498-4C41-B814-64D9FC5529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8CC391-91C3-449F-AF2B-36D6A6A272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8563aa-794a-43e7-8095-4bca35fcc049"/>
    <ds:schemaRef ds:uri="59c41227-2fce-4d78-8b4b-c5a2574bd0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7670C3-7C4A-4A13-BA61-E5078F373D82}">
  <ds:schemaRefs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158563aa-794a-43e7-8095-4bca35fcc049"/>
    <ds:schemaRef ds:uri="http://schemas.openxmlformats.org/package/2006/metadata/core-properties"/>
    <ds:schemaRef ds:uri="59c41227-2fce-4d78-8b4b-c5a2574bd05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Microsoft Office PowerPoint</Application>
  <PresentationFormat>On-screen Show (16:9)</PresentationFormat>
  <Paragraphs>168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OpenAI gym and Algorithms</vt:lpstr>
      <vt:lpstr>PowerPoint Presentation</vt:lpstr>
      <vt:lpstr>Q-Learning -&gt; DQN</vt:lpstr>
      <vt:lpstr>Q-Learning -&gt; DQN</vt:lpstr>
      <vt:lpstr>Q-Learning -&gt; DQN</vt:lpstr>
      <vt:lpstr>Q-Learning -&gt; DQN</vt:lpstr>
      <vt:lpstr>Q-Learning -&gt; DQN</vt:lpstr>
      <vt:lpstr>Policy Gradient -&gt; Actor Critic -&gt; DDPG</vt:lpstr>
      <vt:lpstr>Policy Gradient</vt:lpstr>
      <vt:lpstr>Problem of Policy Gradient</vt:lpstr>
      <vt:lpstr>Policy Gradient -&gt; AC</vt:lpstr>
      <vt:lpstr>Actor Critic</vt:lpstr>
      <vt:lpstr>Actor Critic -&gt; DDPG</vt:lpstr>
      <vt:lpstr>Future improvement:  Actor Critic -&gt; PPO</vt:lpstr>
      <vt:lpstr>PowerPoint Presentation</vt:lpstr>
      <vt:lpstr>Table result</vt:lpstr>
      <vt:lpstr>Observation and discussion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209</cp:revision>
  <dcterms:created xsi:type="dcterms:W3CDTF">2017-08-01T15:40:51Z</dcterms:created>
  <dcterms:modified xsi:type="dcterms:W3CDTF">2021-04-20T15:52:43Z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0x0101002BAA9892672D0C46A6A45E574BE8057D</vt:lpwstr>
  </property>
</Properties>
</file>