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5" r:id="rId4"/>
    <p:sldId id="259" r:id="rId5"/>
    <p:sldId id="261" r:id="rId6"/>
    <p:sldId id="260" r:id="rId7"/>
    <p:sldId id="264" r:id="rId8"/>
    <p:sldId id="263" r:id="rId9"/>
    <p:sldId id="262" r:id="rId10"/>
    <p:sldId id="258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3/7/2012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4836610"/>
            <a:ext cx="346249" cy="190212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50" b="0" dirty="0" smtClean="0">
                <a:solidFill>
                  <a:schemeClr val="accent2"/>
                </a:solidFill>
              </a:rPr>
              <a:t>Xavier</a:t>
            </a:r>
            <a:r>
              <a:rPr lang="en-US" sz="1050" b="0" baseline="0" dirty="0" smtClean="0">
                <a:solidFill>
                  <a:schemeClr val="accent2"/>
                </a:solidFill>
              </a:rPr>
              <a:t> </a:t>
            </a:r>
            <a:r>
              <a:rPr lang="en-US" sz="1050" b="0" cap="small" baseline="0" dirty="0" err="1" smtClean="0">
                <a:solidFill>
                  <a:schemeClr val="accent2"/>
                </a:solidFill>
              </a:rPr>
              <a:t>Gueit</a:t>
            </a:r>
            <a:r>
              <a:rPr lang="en-US" sz="1050" b="0" baseline="0" dirty="0" smtClean="0">
                <a:solidFill>
                  <a:schemeClr val="accent2"/>
                </a:solidFill>
              </a:rPr>
              <a:t>,   </a:t>
            </a:r>
            <a:r>
              <a:rPr lang="en-US" sz="1050" b="0" baseline="0" dirty="0" err="1" smtClean="0">
                <a:solidFill>
                  <a:schemeClr val="accent2"/>
                </a:solidFill>
              </a:rPr>
              <a:t>Romain</a:t>
            </a:r>
            <a:r>
              <a:rPr lang="en-US" sz="1050" b="0" baseline="0" dirty="0" smtClean="0">
                <a:solidFill>
                  <a:schemeClr val="accent2"/>
                </a:solidFill>
              </a:rPr>
              <a:t> R</a:t>
            </a:r>
            <a:r>
              <a:rPr lang="en-US" sz="1050" b="0" cap="small" baseline="0" dirty="0" smtClean="0">
                <a:solidFill>
                  <a:schemeClr val="accent2"/>
                </a:solidFill>
              </a:rPr>
              <a:t>ousseau</a:t>
            </a:r>
            <a:endParaRPr lang="en-US" sz="1050" b="0" cap="small" baseline="0" dirty="0">
              <a:solidFill>
                <a:schemeClr val="accent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C++ </a:t>
            </a:r>
            <a:r>
              <a:rPr dirty="0" smtClean="0"/>
              <a:t>Hull </a:t>
            </a:r>
            <a:r>
              <a:rPr lang="en-US" smtClean="0"/>
              <a:t>– </a:t>
            </a:r>
            <a:r>
              <a:rPr smtClean="0"/>
              <a:t>White </a:t>
            </a:r>
            <a:r>
              <a:rPr dirty="0" err="1" smtClean="0"/>
              <a:t>P</a:t>
            </a:r>
            <a:r>
              <a:rPr lang="en-US" dirty="0" err="1" smtClean="0"/>
              <a:t>r</a:t>
            </a:r>
            <a:r>
              <a:rPr dirty="0" err="1" smtClean="0"/>
              <a:t>icer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project @ ENSAE 2011/2012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 Rates Theory </a:t>
            </a:r>
          </a:p>
          <a:p>
            <a:pPr lvl="1"/>
            <a:r>
              <a:rPr lang="en-US" dirty="0" err="1" smtClean="0"/>
              <a:t>Brigo</a:t>
            </a:r>
            <a:r>
              <a:rPr lang="en-US" dirty="0" smtClean="0"/>
              <a:t>, </a:t>
            </a:r>
            <a:r>
              <a:rPr lang="en-US" dirty="0" err="1" smtClean="0"/>
              <a:t>Mercurio</a:t>
            </a:r>
            <a:r>
              <a:rPr lang="en-US" dirty="0" smtClean="0"/>
              <a:t> (book)</a:t>
            </a:r>
          </a:p>
          <a:p>
            <a:pPr lvl="1"/>
            <a:r>
              <a:rPr lang="en-US" dirty="0" smtClean="0"/>
              <a:t>Hull, White (1994, 1996a, 1996b articles)</a:t>
            </a:r>
          </a:p>
          <a:p>
            <a:r>
              <a:rPr lang="en-US" dirty="0" smtClean="0"/>
              <a:t>Numerical Implementation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http://ramneekhanda.wordpress.com/2011/09/27/hull-white-model-for-interest-rate-derivatives/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EDS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Banks need :</a:t>
            </a:r>
          </a:p>
          <a:p>
            <a:pPr lvl="1"/>
            <a:r>
              <a:rPr lang="en-US" u="sng" dirty="0" err="1" smtClean="0"/>
              <a:t>Parcimony</a:t>
            </a:r>
            <a:endParaRPr lang="en-US" u="sng" dirty="0" smtClean="0"/>
          </a:p>
          <a:p>
            <a:pPr lvl="1">
              <a:buNone/>
            </a:pPr>
            <a:r>
              <a:rPr lang="en-US" sz="2400" dirty="0" smtClean="0"/>
              <a:t>3-params is already a lot to interpret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u="sng" dirty="0" smtClean="0"/>
              <a:t>Flexibility</a:t>
            </a:r>
          </a:p>
          <a:p>
            <a:pPr lvl="1">
              <a:buNone/>
            </a:pPr>
            <a:r>
              <a:rPr lang="en-US" sz="2400" dirty="0" smtClean="0"/>
              <a:t>model should be able to produce the ≠ historical curve shapes</a:t>
            </a:r>
          </a:p>
          <a:p>
            <a:pPr lvl="1">
              <a:buNone/>
            </a:pPr>
            <a:r>
              <a:rPr lang="en-US" sz="2400" dirty="0" smtClean="0"/>
              <a:t>(+ volatility humps</a:t>
            </a:r>
            <a:r>
              <a:rPr lang="en-US" sz="2400" smtClean="0"/>
              <a:t>, Bermuda </a:t>
            </a:r>
            <a:r>
              <a:rPr lang="en-US" sz="2400" dirty="0" smtClean="0"/>
              <a:t>squeeze, … )</a:t>
            </a:r>
          </a:p>
          <a:p>
            <a:pPr lvl="1"/>
            <a:endParaRPr lang="en-US" sz="2400" dirty="0" smtClean="0"/>
          </a:p>
          <a:p>
            <a:pPr lvl="1"/>
            <a:r>
              <a:rPr lang="en-US" u="sng" dirty="0" smtClean="0"/>
              <a:t>Tractability</a:t>
            </a:r>
          </a:p>
          <a:p>
            <a:pPr lvl="1">
              <a:buNone/>
            </a:pPr>
            <a:r>
              <a:rPr lang="en-US" sz="2400" dirty="0" smtClean="0"/>
              <a:t>formulas for bonds &amp; swaps options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u="sng" dirty="0" smtClean="0"/>
              <a:t>Speed</a:t>
            </a:r>
          </a:p>
          <a:p>
            <a:pPr lvl="1">
              <a:buNone/>
            </a:pPr>
            <a:r>
              <a:rPr lang="en-US" sz="2400" dirty="0" smtClean="0"/>
              <a:t>calibration, pricing &amp; risks 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(semi-) explicit methods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computed on the same tree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Nifty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Finder Algorithm</a:t>
            </a:r>
          </a:p>
          <a:p>
            <a:pPr lvl="1"/>
            <a:r>
              <a:rPr lang="en-US" dirty="0" smtClean="0"/>
              <a:t>will accept :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l-GR" dirty="0" smtClean="0"/>
              <a:t>λ</a:t>
            </a:r>
            <a:r>
              <a:rPr lang="en-US" dirty="0" smtClean="0"/>
              <a:t>-Function</a:t>
            </a:r>
          </a:p>
          <a:p>
            <a:pPr lvl="2"/>
            <a:r>
              <a:rPr lang="en-US" dirty="0" smtClean="0"/>
              <a:t>a Member Function Pointer</a:t>
            </a:r>
          </a:p>
          <a:p>
            <a:pPr lvl="1"/>
            <a:r>
              <a:rPr lang="en-US" dirty="0" smtClean="0"/>
              <a:t>is also </a:t>
            </a:r>
            <a:r>
              <a:rPr lang="en-US" dirty="0" err="1" smtClean="0"/>
              <a:t>templatized</a:t>
            </a:r>
            <a:r>
              <a:rPr lang="en-US" dirty="0" smtClean="0"/>
              <a:t> on the &lt;</a:t>
            </a:r>
            <a:r>
              <a:rPr lang="en-US" dirty="0" err="1" smtClean="0"/>
              <a:t>x,y</a:t>
            </a:r>
            <a:r>
              <a:rPr lang="en-US" dirty="0" smtClean="0"/>
              <a:t>&gt; pair type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SVN Versionning</a:t>
            </a:r>
          </a:p>
          <a:p>
            <a:pPr lvl="1"/>
            <a:r>
              <a:rPr lang="en-US" dirty="0" smtClean="0"/>
              <a:t>Main Repository : Google Code project</a:t>
            </a:r>
          </a:p>
          <a:p>
            <a:pPr lvl="1"/>
            <a:r>
              <a:rPr lang="en-US" dirty="0" smtClean="0"/>
              <a:t>Externals for Boost &amp; GTest libraries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Requires a library (static or dynamic)</a:t>
            </a:r>
          </a:p>
          <a:p>
            <a:pPr lvl="1"/>
            <a:r>
              <a:rPr lang="en-US" dirty="0" smtClean="0"/>
              <a:t>Less helpful for mathematical features</a:t>
            </a:r>
          </a:p>
          <a:p>
            <a:pPr lvl="1"/>
            <a:r>
              <a:rPr lang="en-US" dirty="0" smtClean="0"/>
              <a:t>TDD very hard </a:t>
            </a:r>
            <a:r>
              <a:rPr lang="en-US" smtClean="0"/>
              <a:t>in practice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Trade-Of induced by file splitting</a:t>
            </a:r>
          </a:p>
          <a:p>
            <a:pPr lvl="1"/>
            <a:r>
              <a:rPr lang="en-US" dirty="0" smtClean="0"/>
              <a:t>+ : less versioning conflicts</a:t>
            </a:r>
          </a:p>
          <a:p>
            <a:pPr lvl="1"/>
            <a:r>
              <a:rPr lang="en-US" dirty="0" smtClean="0"/>
              <a:t>+ : more efficient build</a:t>
            </a:r>
          </a:p>
          <a:p>
            <a:pPr lvl="1"/>
            <a:r>
              <a:rPr lang="en-US" dirty="0" smtClean="0"/>
              <a:t>- : increased cost of trial &amp; errors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of an element in a STL Vector is not constant</a:t>
            </a:r>
          </a:p>
          <a:p>
            <a:r>
              <a:rPr lang="en-US" dirty="0" smtClean="0"/>
              <a:t>Time indexes can be tricky ( &amp; an error can have a huge impact if the grid is irregular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vs. == was the cause of 3 </a:t>
            </a:r>
            <a:r>
              <a:rPr lang="en-US" smtClean="0"/>
              <a:t>major bugs !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Hull – White parameters :</a:t>
            </a:r>
          </a:p>
          <a:p>
            <a:pPr lvl="1"/>
            <a:r>
              <a:rPr lang="en-US" dirty="0" smtClean="0"/>
              <a:t>Calibration on a Swaptions market-data</a:t>
            </a:r>
          </a:p>
          <a:p>
            <a:pPr lvl="1"/>
            <a:r>
              <a:rPr lang="en-US" dirty="0" smtClean="0"/>
              <a:t>Effect on Black implied surfaces ?</a:t>
            </a:r>
          </a:p>
          <a:p>
            <a:r>
              <a:rPr lang="en-US" dirty="0" smtClean="0"/>
              <a:t>Risk computations :</a:t>
            </a:r>
          </a:p>
          <a:p>
            <a:pPr lvl="1"/>
            <a:r>
              <a:rPr lang="en-US" dirty="0" smtClean="0"/>
              <a:t>Greeks (</a:t>
            </a:r>
            <a:r>
              <a:rPr lang="el-GR" dirty="0" smtClean="0"/>
              <a:t>Δ</a:t>
            </a:r>
            <a:r>
              <a:rPr lang="en-US" dirty="0" smtClean="0"/>
              <a:t> by buckets, sensitivity to </a:t>
            </a:r>
            <a:r>
              <a:rPr lang="el-GR" dirty="0" smtClean="0"/>
              <a:t>σ</a:t>
            </a:r>
            <a:r>
              <a:rPr lang="en-US" dirty="0" smtClean="0"/>
              <a:t> and a)</a:t>
            </a:r>
          </a:p>
          <a:p>
            <a:pPr lvl="1"/>
            <a:r>
              <a:rPr lang="en-US" dirty="0" smtClean="0"/>
              <a:t> VaR (curve stress-test scenarios importation)</a:t>
            </a:r>
          </a:p>
          <a:p>
            <a:r>
              <a:rPr lang="en-US" dirty="0" smtClean="0"/>
              <a:t>Performance :</a:t>
            </a:r>
          </a:p>
          <a:p>
            <a:pPr lvl="1"/>
            <a:r>
              <a:rPr lang="en-US" dirty="0" smtClean="0"/>
              <a:t>Trace expensive calls</a:t>
            </a:r>
          </a:p>
          <a:p>
            <a:pPr lvl="1"/>
            <a:r>
              <a:rPr lang="en-US" dirty="0" smtClean="0"/>
              <a:t>Cache them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289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IntroducingPowerPoint2007</vt:lpstr>
      <vt:lpstr>C++ Hull – White Pricer</vt:lpstr>
      <vt:lpstr>Model</vt:lpstr>
      <vt:lpstr>Background</vt:lpstr>
      <vt:lpstr>Class Hierarchy Outline</vt:lpstr>
      <vt:lpstr>Implementation details</vt:lpstr>
      <vt:lpstr>Nifty Tricks</vt:lpstr>
      <vt:lpstr>Code Engineering</vt:lpstr>
      <vt:lpstr>Failures</vt:lpstr>
      <vt:lpstr>Possible Extensions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2012-03-07T02:42:31Z</dcterms:created>
  <dcterms:modified xsi:type="dcterms:W3CDTF">2012-03-07T04:42:37Z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