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3" autoAdjust="0"/>
    <p:restoredTop sz="94660"/>
  </p:normalViewPr>
  <p:slideViewPr>
    <p:cSldViewPr snapToGrid="0">
      <p:cViewPr varScale="1">
        <p:scale>
          <a:sx n="64" d="100"/>
          <a:sy n="64" d="100"/>
        </p:scale>
        <p:origin x="84" y="7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B9738-42E7-47C1-BE30-440AF69EC714}" type="datetimeFigureOut">
              <a:rPr lang="zh-CN" altLang="en-US" smtClean="0"/>
              <a:t>2021/10/4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444EC-082F-4484-A829-C155ABD1BE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6322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B9738-42E7-47C1-BE30-440AF69EC714}" type="datetimeFigureOut">
              <a:rPr lang="zh-CN" altLang="en-US" smtClean="0"/>
              <a:t>2021/10/4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444EC-082F-4484-A829-C155ABD1BE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9887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B9738-42E7-47C1-BE30-440AF69EC714}" type="datetimeFigureOut">
              <a:rPr lang="zh-CN" altLang="en-US" smtClean="0"/>
              <a:t>2021/10/4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444EC-082F-4484-A829-C155ABD1BE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0777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B9738-42E7-47C1-BE30-440AF69EC714}" type="datetimeFigureOut">
              <a:rPr lang="zh-CN" altLang="en-US" smtClean="0"/>
              <a:t>2021/10/4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444EC-082F-4484-A829-C155ABD1BE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3974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B9738-42E7-47C1-BE30-440AF69EC714}" type="datetimeFigureOut">
              <a:rPr lang="zh-CN" altLang="en-US" smtClean="0"/>
              <a:t>2021/10/4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444EC-082F-4484-A829-C155ABD1BE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6483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B9738-42E7-47C1-BE30-440AF69EC714}" type="datetimeFigureOut">
              <a:rPr lang="zh-CN" altLang="en-US" smtClean="0"/>
              <a:t>2021/10/4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444EC-082F-4484-A829-C155ABD1BE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1736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B9738-42E7-47C1-BE30-440AF69EC714}" type="datetimeFigureOut">
              <a:rPr lang="zh-CN" altLang="en-US" smtClean="0"/>
              <a:t>2021/10/4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444EC-082F-4484-A829-C155ABD1BE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1566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B9738-42E7-47C1-BE30-440AF69EC714}" type="datetimeFigureOut">
              <a:rPr lang="zh-CN" altLang="en-US" smtClean="0"/>
              <a:t>2021/10/4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444EC-082F-4484-A829-C155ABD1BE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6022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B9738-42E7-47C1-BE30-440AF69EC714}" type="datetimeFigureOut">
              <a:rPr lang="zh-CN" altLang="en-US" smtClean="0"/>
              <a:t>2021/10/4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444EC-082F-4484-A829-C155ABD1BE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9820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B9738-42E7-47C1-BE30-440AF69EC714}" type="datetimeFigureOut">
              <a:rPr lang="zh-CN" altLang="en-US" smtClean="0"/>
              <a:t>2021/10/4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444EC-082F-4484-A829-C155ABD1BE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0378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B9738-42E7-47C1-BE30-440AF69EC714}" type="datetimeFigureOut">
              <a:rPr lang="zh-CN" altLang="en-US" smtClean="0"/>
              <a:t>2021/10/4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444EC-082F-4484-A829-C155ABD1BE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4951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7B9738-42E7-47C1-BE30-440AF69EC714}" type="datetimeFigureOut">
              <a:rPr lang="zh-CN" altLang="en-US" smtClean="0"/>
              <a:t>2021/10/4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1444EC-082F-4484-A829-C155ABD1BE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5204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0.png"/><Relationship Id="rId7" Type="http://schemas.openxmlformats.org/officeDocument/2006/relationships/image" Target="../media/image6.png"/><Relationship Id="rId12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5.png"/><Relationship Id="rId5" Type="http://schemas.openxmlformats.org/officeDocument/2006/relationships/image" Target="../media/image4.png"/><Relationship Id="rId10" Type="http://schemas.openxmlformats.org/officeDocument/2006/relationships/image" Target="../media/image14.png"/><Relationship Id="rId4" Type="http://schemas.openxmlformats.org/officeDocument/2006/relationships/image" Target="../media/image11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image" Target="../media/image33.png"/><Relationship Id="rId5" Type="http://schemas.openxmlformats.org/officeDocument/2006/relationships/image" Target="../media/image29.png"/><Relationship Id="rId10" Type="http://schemas.openxmlformats.org/officeDocument/2006/relationships/image" Target="../media/image25.png"/><Relationship Id="rId4" Type="http://schemas.openxmlformats.org/officeDocument/2006/relationships/image" Target="../media/image28.png"/><Relationship Id="rId9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>
            <a:extLst>
              <a:ext uri="{FF2B5EF4-FFF2-40B4-BE49-F238E27FC236}">
                <a16:creationId xmlns:a16="http://schemas.microsoft.com/office/drawing/2014/main" xmlns="" id="{200D51A0-0BD3-9849-8F36-14A3C9360317}"/>
              </a:ext>
            </a:extLst>
          </p:cNvPr>
          <p:cNvSpPr/>
          <p:nvPr/>
        </p:nvSpPr>
        <p:spPr>
          <a:xfrm>
            <a:off x="2866152" y="2724377"/>
            <a:ext cx="6658597" cy="43732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smtClean="0">
                <a:solidFill>
                  <a:schemeClr val="tx1"/>
                </a:solidFill>
              </a:rPr>
              <a:t>Node Encoder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5" name="圆角矩形 4">
            <a:extLst>
              <a:ext uri="{FF2B5EF4-FFF2-40B4-BE49-F238E27FC236}">
                <a16:creationId xmlns:a16="http://schemas.microsoft.com/office/drawing/2014/main" xmlns="" id="{9E374049-051F-4548-B250-550EC316EB45}"/>
              </a:ext>
            </a:extLst>
          </p:cNvPr>
          <p:cNvSpPr/>
          <p:nvPr/>
        </p:nvSpPr>
        <p:spPr>
          <a:xfrm>
            <a:off x="2931250" y="4057548"/>
            <a:ext cx="788524" cy="34724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0</a:t>
            </a:r>
            <a:endParaRPr kumimoji="1" lang="zh-CN" alt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圆角矩形 5">
                <a:extLst>
                  <a:ext uri="{FF2B5EF4-FFF2-40B4-BE49-F238E27FC236}">
                    <a16:creationId xmlns:a16="http://schemas.microsoft.com/office/drawing/2014/main" xmlns="" id="{5FCBEBAC-8971-B44A-A5B8-0A43F0F50D67}"/>
                  </a:ext>
                </a:extLst>
              </p:cNvPr>
              <p:cNvSpPr/>
              <p:nvPr/>
            </p:nvSpPr>
            <p:spPr>
              <a:xfrm>
                <a:off x="3804479" y="4057549"/>
                <a:ext cx="816559" cy="348692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200" dirty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zh-CN" altLang="en-US" sz="1200" dirty="0"/>
              </a:p>
            </p:txBody>
          </p:sp>
        </mc:Choice>
        <mc:Fallback xmlns="">
          <p:sp>
            <p:nvSpPr>
              <p:cNvPr id="6" name="圆角矩形 5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5FCBEBAC-8971-B44A-A5B8-0A43F0F50D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4479" y="4057549"/>
                <a:ext cx="816559" cy="348692"/>
              </a:xfrm>
              <a:prstGeom prst="round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圆角矩形 6">
            <a:extLst>
              <a:ext uri="{FF2B5EF4-FFF2-40B4-BE49-F238E27FC236}">
                <a16:creationId xmlns:a16="http://schemas.microsoft.com/office/drawing/2014/main" xmlns="" id="{F877A390-C74C-4F41-8A09-C4580876F3C0}"/>
              </a:ext>
            </a:extLst>
          </p:cNvPr>
          <p:cNvSpPr/>
          <p:nvPr/>
        </p:nvSpPr>
        <p:spPr>
          <a:xfrm>
            <a:off x="2927568" y="3502533"/>
            <a:ext cx="792206" cy="34724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CLS</a:t>
            </a:r>
            <a:endParaRPr kumimoji="1" lang="zh-CN" altLang="en-US" sz="1200" dirty="0"/>
          </a:p>
        </p:txBody>
      </p:sp>
      <p:sp>
        <p:nvSpPr>
          <p:cNvPr id="8" name="圆角矩形 7">
            <a:extLst>
              <a:ext uri="{FF2B5EF4-FFF2-40B4-BE49-F238E27FC236}">
                <a16:creationId xmlns:a16="http://schemas.microsoft.com/office/drawing/2014/main" xmlns:a14="http://schemas.microsoft.com/office/drawing/2010/main" xmlns:mc="http://schemas.openxmlformats.org/markup-compatibility/2006" xmlns="" id="{36CA9403-A848-FE4D-A049-F0C0BE09BE26}"/>
              </a:ext>
            </a:extLst>
          </p:cNvPr>
          <p:cNvSpPr/>
          <p:nvPr/>
        </p:nvSpPr>
        <p:spPr>
          <a:xfrm>
            <a:off x="3800797" y="3502534"/>
            <a:ext cx="820241" cy="34869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200" smtClean="0"/>
              <a:t>&lt;tag&gt;</a:t>
            </a:r>
            <a:endParaRPr kumimoji="1" lang="zh-CN" altLang="en-US" sz="1200" dirty="0"/>
          </a:p>
        </p:txBody>
      </p:sp>
      <p:sp>
        <p:nvSpPr>
          <p:cNvPr id="9" name="十字形 8">
            <a:extLst>
              <a:ext uri="{FF2B5EF4-FFF2-40B4-BE49-F238E27FC236}">
                <a16:creationId xmlns:a16="http://schemas.microsoft.com/office/drawing/2014/main" xmlns="" id="{4FD8FA4D-1907-064E-B7E6-10A4560841B2}"/>
              </a:ext>
            </a:extLst>
          </p:cNvPr>
          <p:cNvSpPr/>
          <p:nvPr/>
        </p:nvSpPr>
        <p:spPr>
          <a:xfrm>
            <a:off x="3292392" y="3899133"/>
            <a:ext cx="115694" cy="117649"/>
          </a:xfrm>
          <a:prstGeom prst="plus">
            <a:avLst>
              <a:gd name="adj" fmla="val 4079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/>
          </a:p>
        </p:txBody>
      </p:sp>
      <p:sp>
        <p:nvSpPr>
          <p:cNvPr id="10" name="十字形 9">
            <a:extLst>
              <a:ext uri="{FF2B5EF4-FFF2-40B4-BE49-F238E27FC236}">
                <a16:creationId xmlns:a16="http://schemas.microsoft.com/office/drawing/2014/main" xmlns="" id="{C53AA193-7AFB-BB4D-972D-BFFD74D5B4C6}"/>
              </a:ext>
            </a:extLst>
          </p:cNvPr>
          <p:cNvSpPr/>
          <p:nvPr/>
        </p:nvSpPr>
        <p:spPr>
          <a:xfrm>
            <a:off x="4122279" y="3885564"/>
            <a:ext cx="115694" cy="117649"/>
          </a:xfrm>
          <a:prstGeom prst="plus">
            <a:avLst>
              <a:gd name="adj" fmla="val 4079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xmlns="" id="{1FBDEA93-9885-6B4F-8D76-3A47A9DE8BF2}"/>
              </a:ext>
            </a:extLst>
          </p:cNvPr>
          <p:cNvSpPr txBox="1"/>
          <p:nvPr/>
        </p:nvSpPr>
        <p:spPr>
          <a:xfrm>
            <a:off x="1768872" y="4004705"/>
            <a:ext cx="10038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200" dirty="0"/>
              <a:t>Position</a:t>
            </a:r>
          </a:p>
          <a:p>
            <a:pPr algn="ctr"/>
            <a:r>
              <a:rPr kumimoji="1" lang="en-US" altLang="zh-CN" sz="1200" dirty="0"/>
              <a:t>Embeddings</a:t>
            </a:r>
            <a:endParaRPr kumimoji="1" lang="zh-CN" altLang="en-US" sz="12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xmlns="" id="{DCCFB33A-D894-AF4B-B5D3-4133E0483569}"/>
              </a:ext>
            </a:extLst>
          </p:cNvPr>
          <p:cNvSpPr txBox="1"/>
          <p:nvPr/>
        </p:nvSpPr>
        <p:spPr>
          <a:xfrm>
            <a:off x="1768872" y="3445320"/>
            <a:ext cx="10038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200" dirty="0"/>
              <a:t>Word</a:t>
            </a:r>
          </a:p>
          <a:p>
            <a:pPr algn="ctr"/>
            <a:r>
              <a:rPr kumimoji="1" lang="en-US" altLang="zh-CN" sz="1200" dirty="0"/>
              <a:t>Embeddings</a:t>
            </a:r>
            <a:endParaRPr kumimoji="1" lang="zh-CN" altLang="en-US" sz="1200" dirty="0"/>
          </a:p>
        </p:txBody>
      </p:sp>
      <p:sp>
        <p:nvSpPr>
          <p:cNvPr id="13" name="上箭头 12">
            <a:extLst>
              <a:ext uri="{FF2B5EF4-FFF2-40B4-BE49-F238E27FC236}">
                <a16:creationId xmlns:a16="http://schemas.microsoft.com/office/drawing/2014/main" xmlns="" id="{DA7FB890-7724-4C4F-A5DE-FE988E7995D7}"/>
              </a:ext>
            </a:extLst>
          </p:cNvPr>
          <p:cNvSpPr/>
          <p:nvPr/>
        </p:nvSpPr>
        <p:spPr>
          <a:xfrm>
            <a:off x="4100182" y="3246284"/>
            <a:ext cx="159814" cy="192749"/>
          </a:xfrm>
          <a:prstGeom prst="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 dirty="0"/>
          </a:p>
        </p:txBody>
      </p:sp>
      <p:sp>
        <p:nvSpPr>
          <p:cNvPr id="14" name="上箭头 13">
            <a:extLst>
              <a:ext uri="{FF2B5EF4-FFF2-40B4-BE49-F238E27FC236}">
                <a16:creationId xmlns:a16="http://schemas.microsoft.com/office/drawing/2014/main" xmlns="" id="{98437923-21EA-E940-9906-113C007CED40}"/>
              </a:ext>
            </a:extLst>
          </p:cNvPr>
          <p:cNvSpPr/>
          <p:nvPr/>
        </p:nvSpPr>
        <p:spPr>
          <a:xfrm>
            <a:off x="3292392" y="3243270"/>
            <a:ext cx="159814" cy="192749"/>
          </a:xfrm>
          <a:prstGeom prst="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 dirty="0"/>
          </a:p>
        </p:txBody>
      </p:sp>
      <p:sp>
        <p:nvSpPr>
          <p:cNvPr id="15" name="圆角矩形 14">
            <a:extLst>
              <a:ext uri="{FF2B5EF4-FFF2-40B4-BE49-F238E27FC236}">
                <a16:creationId xmlns:a16="http://schemas.microsoft.com/office/drawing/2014/main" xmlns="" id="{200D51A0-0BD3-9849-8F36-14A3C9360317}"/>
              </a:ext>
            </a:extLst>
          </p:cNvPr>
          <p:cNvSpPr/>
          <p:nvPr/>
        </p:nvSpPr>
        <p:spPr>
          <a:xfrm>
            <a:off x="7569018" y="4881259"/>
            <a:ext cx="1955731" cy="43732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>
                <a:solidFill>
                  <a:schemeClr val="tx1"/>
                </a:solidFill>
              </a:rPr>
              <a:t>Text</a:t>
            </a:r>
            <a:r>
              <a:rPr kumimoji="1" lang="en-US" altLang="zh-CN" sz="1200" smtClean="0">
                <a:solidFill>
                  <a:schemeClr val="tx1"/>
                </a:solidFill>
              </a:rPr>
              <a:t> </a:t>
            </a:r>
            <a:r>
              <a:rPr kumimoji="1" lang="en-US" altLang="zh-CN" sz="1600">
                <a:solidFill>
                  <a:schemeClr val="tx1"/>
                </a:solidFill>
              </a:rPr>
              <a:t>Encoder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6" name="圆角矩形 15">
            <a:extLst>
              <a:ext uri="{FF2B5EF4-FFF2-40B4-BE49-F238E27FC236}">
                <a16:creationId xmlns:a16="http://schemas.microsoft.com/office/drawing/2014/main" xmlns="" id="{200D51A0-0BD3-9849-8F36-14A3C9360317}"/>
              </a:ext>
            </a:extLst>
          </p:cNvPr>
          <p:cNvSpPr/>
          <p:nvPr/>
        </p:nvSpPr>
        <p:spPr>
          <a:xfrm>
            <a:off x="5088020" y="4897443"/>
            <a:ext cx="2115272" cy="43732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>
                <a:solidFill>
                  <a:schemeClr val="tx1"/>
                </a:solidFill>
              </a:rPr>
              <a:t>Node</a:t>
            </a:r>
            <a:r>
              <a:rPr kumimoji="1" lang="en-US" altLang="zh-CN" sz="1200" smtClean="0">
                <a:solidFill>
                  <a:schemeClr val="tx1"/>
                </a:solidFill>
              </a:rPr>
              <a:t> </a:t>
            </a:r>
            <a:r>
              <a:rPr kumimoji="1" lang="en-US" altLang="zh-CN" sz="1600">
                <a:solidFill>
                  <a:schemeClr val="tx1"/>
                </a:solidFill>
              </a:rPr>
              <a:t>Encoder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圆角矩形 16">
                <a:extLst>
                  <a:ext uri="{FF2B5EF4-FFF2-40B4-BE49-F238E27FC236}">
                    <a16:creationId xmlns:a16="http://schemas.microsoft.com/office/drawing/2014/main" xmlns="" id="{5FCBEBAC-8971-B44A-A5B8-0A43F0F50D67}"/>
                  </a:ext>
                </a:extLst>
              </p:cNvPr>
              <p:cNvSpPr/>
              <p:nvPr/>
            </p:nvSpPr>
            <p:spPr>
              <a:xfrm>
                <a:off x="4972650" y="4076824"/>
                <a:ext cx="1101411" cy="348692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200" i="1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kumimoji="1" lang="zh-CN" altLang="en-US" sz="12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7" name="圆角矩形 16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5FCBEBAC-8971-B44A-A5B8-0A43F0F50D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2650" y="4076824"/>
                <a:ext cx="1101411" cy="348692"/>
              </a:xfrm>
              <a:prstGeom prst="round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圆角矩形 17">
                <a:extLst>
                  <a:ext uri="{FF2B5EF4-FFF2-40B4-BE49-F238E27FC236}">
                    <a16:creationId xmlns:a16="http://schemas.microsoft.com/office/drawing/2014/main" xmlns="" id="{36CA9403-A848-FE4D-A049-F0C0BE09BE26}"/>
                  </a:ext>
                </a:extLst>
              </p:cNvPr>
              <p:cNvSpPr/>
              <p:nvPr/>
            </p:nvSpPr>
            <p:spPr>
              <a:xfrm>
                <a:off x="4968968" y="3521255"/>
                <a:ext cx="1105093" cy="348692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zh-CN" sz="12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sz="1200" i="1" dirty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kumimoji="1" lang="en-US" altLang="zh-CN" sz="1200" i="1" dirty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  <m:sup>
                        <m:r>
                          <a:rPr kumimoji="1" lang="en-US" altLang="zh-CN" sz="1200" i="1" dirty="0">
                            <a:latin typeface="Cambria Math" panose="02040503050406030204" pitchFamily="18" charset="0"/>
                          </a:rPr>
                          <m:t>  </m:t>
                        </m:r>
                      </m:sup>
                    </m:sSubSup>
                    <m:r>
                      <a:rPr kumimoji="1" lang="zh-CN" altLang="en-US" sz="1200" i="1" dirty="0">
                        <a:latin typeface="Cambria Math" panose="02040503050406030204" pitchFamily="18" charset="0"/>
                      </a:rPr>
                      <m:t>（</m:t>
                    </m:r>
                  </m:oMath>
                </a14:m>
                <a:r>
                  <a:rPr kumimoji="1" lang="en-US" altLang="zh-CN" sz="1200" i="1" dirty="0">
                    <a:latin typeface="Cambria Math" panose="02040503050406030204" pitchFamily="18" charset="0"/>
                  </a:rPr>
                  <a:t>Replaced</a:t>
                </a:r>
                <a:r>
                  <a:rPr kumimoji="1" lang="zh-CN" altLang="en-US" sz="1200" i="1" dirty="0">
                    <a:latin typeface="Cambria Math" panose="02040503050406030204" pitchFamily="18" charset="0"/>
                  </a:rPr>
                  <a:t>）</a:t>
                </a:r>
              </a:p>
            </p:txBody>
          </p:sp>
        </mc:Choice>
        <mc:Fallback xmlns="">
          <p:sp>
            <p:nvSpPr>
              <p:cNvPr id="18" name="圆角矩形 17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36CA9403-A848-FE4D-A049-F0C0BE09BE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8968" y="3521255"/>
                <a:ext cx="1105093" cy="348692"/>
              </a:xfrm>
              <a:prstGeom prst="roundRect">
                <a:avLst/>
              </a:prstGeom>
              <a:blipFill rotWithShape="0">
                <a:blip r:embed="rId4"/>
                <a:stretch>
                  <a:fillRect l="-2186" r="-4918" b="-271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十字形 18">
            <a:extLst>
              <a:ext uri="{FF2B5EF4-FFF2-40B4-BE49-F238E27FC236}">
                <a16:creationId xmlns:a16="http://schemas.microsoft.com/office/drawing/2014/main" xmlns="" id="{C53AA193-7AFB-BB4D-972D-BFFD74D5B4C6}"/>
              </a:ext>
            </a:extLst>
          </p:cNvPr>
          <p:cNvSpPr/>
          <p:nvPr/>
        </p:nvSpPr>
        <p:spPr>
          <a:xfrm>
            <a:off x="5499255" y="3910567"/>
            <a:ext cx="115694" cy="117649"/>
          </a:xfrm>
          <a:prstGeom prst="plus">
            <a:avLst>
              <a:gd name="adj" fmla="val 4079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/>
          </a:p>
        </p:txBody>
      </p:sp>
      <p:sp>
        <p:nvSpPr>
          <p:cNvPr id="20" name="上箭头 19">
            <a:extLst>
              <a:ext uri="{FF2B5EF4-FFF2-40B4-BE49-F238E27FC236}">
                <a16:creationId xmlns:a16="http://schemas.microsoft.com/office/drawing/2014/main" xmlns="" id="{DA7FB890-7724-4C4F-A5DE-FE988E7995D7}"/>
              </a:ext>
            </a:extLst>
          </p:cNvPr>
          <p:cNvSpPr/>
          <p:nvPr/>
        </p:nvSpPr>
        <p:spPr>
          <a:xfrm>
            <a:off x="5427691" y="3252571"/>
            <a:ext cx="159814" cy="192749"/>
          </a:xfrm>
          <a:prstGeom prst="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圆角矩形 20">
                <a:extLst>
                  <a:ext uri="{FF2B5EF4-FFF2-40B4-BE49-F238E27FC236}">
                    <a16:creationId xmlns:a16="http://schemas.microsoft.com/office/drawing/2014/main" xmlns="" id="{5FCBEBAC-8971-B44A-A5B8-0A43F0F50D67}"/>
                  </a:ext>
                </a:extLst>
              </p:cNvPr>
              <p:cNvSpPr/>
              <p:nvPr/>
            </p:nvSpPr>
            <p:spPr>
              <a:xfrm>
                <a:off x="6233697" y="4057548"/>
                <a:ext cx="816559" cy="348692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kumimoji="1" lang="zh-CN" altLang="en-US" sz="1200" dirty="0"/>
              </a:p>
            </p:txBody>
          </p:sp>
        </mc:Choice>
        <mc:Fallback xmlns="">
          <p:sp>
            <p:nvSpPr>
              <p:cNvPr id="21" name="圆角矩形 20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5FCBEBAC-8971-B44A-A5B8-0A43F0F50D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3697" y="4057548"/>
                <a:ext cx="816559" cy="348692"/>
              </a:xfrm>
              <a:prstGeom prst="round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圆角矩形 21">
                <a:extLst>
                  <a:ext uri="{FF2B5EF4-FFF2-40B4-BE49-F238E27FC236}">
                    <a16:creationId xmlns:a16="http://schemas.microsoft.com/office/drawing/2014/main" xmlns="" id="{36CA9403-A848-FE4D-A049-F0C0BE09BE26}"/>
                  </a:ext>
                </a:extLst>
              </p:cNvPr>
              <p:cNvSpPr/>
              <p:nvPr/>
            </p:nvSpPr>
            <p:spPr>
              <a:xfrm>
                <a:off x="6230015" y="3502533"/>
                <a:ext cx="820241" cy="348692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sz="120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sz="1200" i="1" dirty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kumimoji="1" lang="en-US" altLang="zh-CN" sz="1200" b="0" i="1" dirty="0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  <m:sup>
                          <m:r>
                            <a:rPr kumimoji="1" lang="en-US" altLang="zh-CN" sz="1200" i="1" dirty="0">
                              <a:latin typeface="Cambria Math" panose="02040503050406030204" pitchFamily="18" charset="0"/>
                            </a:rPr>
                            <m:t>  </m:t>
                          </m:r>
                        </m:sup>
                      </m:sSubSup>
                    </m:oMath>
                  </m:oMathPara>
                </a14:m>
                <a:endParaRPr kumimoji="1" lang="zh-CN" altLang="en-US" sz="1200" dirty="0"/>
              </a:p>
            </p:txBody>
          </p:sp>
        </mc:Choice>
        <mc:Fallback xmlns="">
          <p:sp>
            <p:nvSpPr>
              <p:cNvPr id="22" name="圆角矩形 21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36CA9403-A848-FE4D-A049-F0C0BE09BE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0015" y="3502533"/>
                <a:ext cx="820241" cy="348692"/>
              </a:xfrm>
              <a:prstGeom prst="round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十字形 22">
            <a:extLst>
              <a:ext uri="{FF2B5EF4-FFF2-40B4-BE49-F238E27FC236}">
                <a16:creationId xmlns:a16="http://schemas.microsoft.com/office/drawing/2014/main" xmlns="" id="{C53AA193-7AFB-BB4D-972D-BFFD74D5B4C6}"/>
              </a:ext>
            </a:extLst>
          </p:cNvPr>
          <p:cNvSpPr/>
          <p:nvPr/>
        </p:nvSpPr>
        <p:spPr>
          <a:xfrm>
            <a:off x="6577275" y="3881121"/>
            <a:ext cx="115694" cy="117649"/>
          </a:xfrm>
          <a:prstGeom prst="plus">
            <a:avLst>
              <a:gd name="adj" fmla="val 4079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/>
          </a:p>
        </p:txBody>
      </p:sp>
      <p:sp>
        <p:nvSpPr>
          <p:cNvPr id="24" name="上箭头 23">
            <a:extLst>
              <a:ext uri="{FF2B5EF4-FFF2-40B4-BE49-F238E27FC236}">
                <a16:creationId xmlns:a16="http://schemas.microsoft.com/office/drawing/2014/main" xmlns="" id="{DA7FB890-7724-4C4F-A5DE-FE988E7995D7}"/>
              </a:ext>
            </a:extLst>
          </p:cNvPr>
          <p:cNvSpPr/>
          <p:nvPr/>
        </p:nvSpPr>
        <p:spPr>
          <a:xfrm>
            <a:off x="6558807" y="3243270"/>
            <a:ext cx="159814" cy="192749"/>
          </a:xfrm>
          <a:prstGeom prst="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圆角矩形 24">
                <a:extLst>
                  <a:ext uri="{FF2B5EF4-FFF2-40B4-BE49-F238E27FC236}">
                    <a16:creationId xmlns:a16="http://schemas.microsoft.com/office/drawing/2014/main" xmlns="" id="{5FCBEBAC-8971-B44A-A5B8-0A43F0F50D67}"/>
                  </a:ext>
                </a:extLst>
              </p:cNvPr>
              <p:cNvSpPr/>
              <p:nvPr/>
            </p:nvSpPr>
            <p:spPr>
              <a:xfrm>
                <a:off x="7633216" y="4057548"/>
                <a:ext cx="816559" cy="348692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kumimoji="1" lang="zh-CN" altLang="en-US" sz="1200" dirty="0"/>
              </a:p>
            </p:txBody>
          </p:sp>
        </mc:Choice>
        <mc:Fallback xmlns="">
          <p:sp>
            <p:nvSpPr>
              <p:cNvPr id="25" name="圆角矩形 24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5FCBEBAC-8971-B44A-A5B8-0A43F0F50D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3216" y="4057548"/>
                <a:ext cx="816559" cy="348692"/>
              </a:xfrm>
              <a:prstGeom prst="round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圆角矩形 25">
                <a:extLst>
                  <a:ext uri="{FF2B5EF4-FFF2-40B4-BE49-F238E27FC236}">
                    <a16:creationId xmlns:a16="http://schemas.microsoft.com/office/drawing/2014/main" xmlns="" id="{36CA9403-A848-FE4D-A049-F0C0BE09BE26}"/>
                  </a:ext>
                </a:extLst>
              </p:cNvPr>
              <p:cNvSpPr/>
              <p:nvPr/>
            </p:nvSpPr>
            <p:spPr>
              <a:xfrm>
                <a:off x="7629534" y="3502533"/>
                <a:ext cx="820241" cy="348692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sz="120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sz="12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kumimoji="1" lang="en-US" altLang="zh-CN" sz="1200" b="0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  <m:sup>
                          <m:r>
                            <a:rPr kumimoji="1" lang="en-US" altLang="zh-CN" sz="1200" i="1" dirty="0">
                              <a:latin typeface="Cambria Math" panose="02040503050406030204" pitchFamily="18" charset="0"/>
                            </a:rPr>
                            <m:t>  </m:t>
                          </m:r>
                        </m:sup>
                      </m:sSubSup>
                    </m:oMath>
                  </m:oMathPara>
                </a14:m>
                <a:endParaRPr kumimoji="1" lang="zh-CN" altLang="en-US" sz="1200" dirty="0"/>
              </a:p>
            </p:txBody>
          </p:sp>
        </mc:Choice>
        <mc:Fallback xmlns="">
          <p:sp>
            <p:nvSpPr>
              <p:cNvPr id="26" name="圆角矩形 25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36CA9403-A848-FE4D-A049-F0C0BE09BE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9534" y="3502533"/>
                <a:ext cx="820241" cy="348692"/>
              </a:xfrm>
              <a:prstGeom prst="round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十字形 26">
            <a:extLst>
              <a:ext uri="{FF2B5EF4-FFF2-40B4-BE49-F238E27FC236}">
                <a16:creationId xmlns:a16="http://schemas.microsoft.com/office/drawing/2014/main" xmlns="" id="{C53AA193-7AFB-BB4D-972D-BFFD74D5B4C6}"/>
              </a:ext>
            </a:extLst>
          </p:cNvPr>
          <p:cNvSpPr/>
          <p:nvPr/>
        </p:nvSpPr>
        <p:spPr>
          <a:xfrm>
            <a:off x="7990976" y="3881120"/>
            <a:ext cx="115694" cy="117649"/>
          </a:xfrm>
          <a:prstGeom prst="plus">
            <a:avLst>
              <a:gd name="adj" fmla="val 4079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/>
          </a:p>
        </p:txBody>
      </p:sp>
      <p:sp>
        <p:nvSpPr>
          <p:cNvPr id="28" name="上箭头 27">
            <a:extLst>
              <a:ext uri="{FF2B5EF4-FFF2-40B4-BE49-F238E27FC236}">
                <a16:creationId xmlns:a16="http://schemas.microsoft.com/office/drawing/2014/main" xmlns="" id="{DA7FB890-7724-4C4F-A5DE-FE988E7995D7}"/>
              </a:ext>
            </a:extLst>
          </p:cNvPr>
          <p:cNvSpPr/>
          <p:nvPr/>
        </p:nvSpPr>
        <p:spPr>
          <a:xfrm>
            <a:off x="7959747" y="3230135"/>
            <a:ext cx="159814" cy="192749"/>
          </a:xfrm>
          <a:prstGeom prst="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圆角矩形 28">
                <a:extLst>
                  <a:ext uri="{FF2B5EF4-FFF2-40B4-BE49-F238E27FC236}">
                    <a16:creationId xmlns:a16="http://schemas.microsoft.com/office/drawing/2014/main" xmlns="" id="{5FCBEBAC-8971-B44A-A5B8-0A43F0F50D67}"/>
                  </a:ext>
                </a:extLst>
              </p:cNvPr>
              <p:cNvSpPr/>
              <p:nvPr/>
            </p:nvSpPr>
            <p:spPr>
              <a:xfrm>
                <a:off x="8635859" y="4057548"/>
                <a:ext cx="816559" cy="348692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kumimoji="1" lang="zh-CN" altLang="en-US" sz="1200" dirty="0"/>
              </a:p>
            </p:txBody>
          </p:sp>
        </mc:Choice>
        <mc:Fallback xmlns="">
          <p:sp>
            <p:nvSpPr>
              <p:cNvPr id="29" name="圆角矩形 28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5FCBEBAC-8971-B44A-A5B8-0A43F0F50D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5859" y="4057548"/>
                <a:ext cx="816559" cy="348692"/>
              </a:xfrm>
              <a:prstGeom prst="round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圆角矩形 29">
                <a:extLst>
                  <a:ext uri="{FF2B5EF4-FFF2-40B4-BE49-F238E27FC236}">
                    <a16:creationId xmlns:a16="http://schemas.microsoft.com/office/drawing/2014/main" xmlns="" id="{36CA9403-A848-FE4D-A049-F0C0BE09BE26}"/>
                  </a:ext>
                </a:extLst>
              </p:cNvPr>
              <p:cNvSpPr/>
              <p:nvPr/>
            </p:nvSpPr>
            <p:spPr>
              <a:xfrm>
                <a:off x="8632177" y="3502533"/>
                <a:ext cx="820241" cy="348692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sz="120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sz="12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kumimoji="1" lang="en-US" altLang="zh-CN" sz="1200" b="0" i="1" dirty="0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  <m:sup>
                          <m:r>
                            <a:rPr kumimoji="1" lang="en-US" altLang="zh-CN" sz="1200" i="1" dirty="0">
                              <a:latin typeface="Cambria Math" panose="02040503050406030204" pitchFamily="18" charset="0"/>
                            </a:rPr>
                            <m:t>  </m:t>
                          </m:r>
                        </m:sup>
                      </m:sSubSup>
                    </m:oMath>
                  </m:oMathPara>
                </a14:m>
                <a:endParaRPr kumimoji="1" lang="zh-CN" altLang="en-US" sz="1200" dirty="0"/>
              </a:p>
            </p:txBody>
          </p:sp>
        </mc:Choice>
        <mc:Fallback xmlns="">
          <p:sp>
            <p:nvSpPr>
              <p:cNvPr id="30" name="圆角矩形 29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36CA9403-A848-FE4D-A049-F0C0BE09BE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2177" y="3502533"/>
                <a:ext cx="820241" cy="348692"/>
              </a:xfrm>
              <a:prstGeom prst="round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十字形 30">
            <a:extLst>
              <a:ext uri="{FF2B5EF4-FFF2-40B4-BE49-F238E27FC236}">
                <a16:creationId xmlns:a16="http://schemas.microsoft.com/office/drawing/2014/main" xmlns="" id="{C53AA193-7AFB-BB4D-972D-BFFD74D5B4C6}"/>
              </a:ext>
            </a:extLst>
          </p:cNvPr>
          <p:cNvSpPr/>
          <p:nvPr/>
        </p:nvSpPr>
        <p:spPr>
          <a:xfrm>
            <a:off x="8943604" y="3891451"/>
            <a:ext cx="115694" cy="117649"/>
          </a:xfrm>
          <a:prstGeom prst="plus">
            <a:avLst>
              <a:gd name="adj" fmla="val 4079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/>
          </a:p>
        </p:txBody>
      </p:sp>
      <p:sp>
        <p:nvSpPr>
          <p:cNvPr id="32" name="上箭头 31">
            <a:extLst>
              <a:ext uri="{FF2B5EF4-FFF2-40B4-BE49-F238E27FC236}">
                <a16:creationId xmlns:a16="http://schemas.microsoft.com/office/drawing/2014/main" xmlns="" id="{DA7FB890-7724-4C4F-A5DE-FE988E7995D7}"/>
              </a:ext>
            </a:extLst>
          </p:cNvPr>
          <p:cNvSpPr/>
          <p:nvPr/>
        </p:nvSpPr>
        <p:spPr>
          <a:xfrm>
            <a:off x="8899484" y="3235862"/>
            <a:ext cx="159814" cy="192749"/>
          </a:xfrm>
          <a:prstGeom prst="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 dirty="0"/>
          </a:p>
        </p:txBody>
      </p:sp>
      <p:sp>
        <p:nvSpPr>
          <p:cNvPr id="33" name="上箭头 32">
            <a:extLst>
              <a:ext uri="{FF2B5EF4-FFF2-40B4-BE49-F238E27FC236}">
                <a16:creationId xmlns:a16="http://schemas.microsoft.com/office/drawing/2014/main" xmlns="" id="{DA7FB890-7724-4C4F-A5DE-FE988E7995D7}"/>
              </a:ext>
            </a:extLst>
          </p:cNvPr>
          <p:cNvSpPr/>
          <p:nvPr/>
        </p:nvSpPr>
        <p:spPr>
          <a:xfrm>
            <a:off x="5477195" y="4632393"/>
            <a:ext cx="159814" cy="192749"/>
          </a:xfrm>
          <a:prstGeom prst="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 dirty="0"/>
          </a:p>
        </p:txBody>
      </p:sp>
      <p:sp>
        <p:nvSpPr>
          <p:cNvPr id="34" name="上箭头 33">
            <a:extLst>
              <a:ext uri="{FF2B5EF4-FFF2-40B4-BE49-F238E27FC236}">
                <a16:creationId xmlns:a16="http://schemas.microsoft.com/office/drawing/2014/main" xmlns="" id="{DA7FB890-7724-4C4F-A5DE-FE988E7995D7}"/>
              </a:ext>
            </a:extLst>
          </p:cNvPr>
          <p:cNvSpPr/>
          <p:nvPr/>
        </p:nvSpPr>
        <p:spPr>
          <a:xfrm>
            <a:off x="6565539" y="4623453"/>
            <a:ext cx="159814" cy="192749"/>
          </a:xfrm>
          <a:prstGeom prst="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 dirty="0"/>
          </a:p>
        </p:txBody>
      </p:sp>
      <p:sp>
        <p:nvSpPr>
          <p:cNvPr id="35" name="上箭头 34">
            <a:extLst>
              <a:ext uri="{FF2B5EF4-FFF2-40B4-BE49-F238E27FC236}">
                <a16:creationId xmlns:a16="http://schemas.microsoft.com/office/drawing/2014/main" xmlns="" id="{DA7FB890-7724-4C4F-A5DE-FE988E7995D7}"/>
              </a:ext>
            </a:extLst>
          </p:cNvPr>
          <p:cNvSpPr/>
          <p:nvPr/>
        </p:nvSpPr>
        <p:spPr>
          <a:xfrm>
            <a:off x="8009552" y="4638693"/>
            <a:ext cx="159814" cy="192749"/>
          </a:xfrm>
          <a:prstGeom prst="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 dirty="0"/>
          </a:p>
        </p:txBody>
      </p:sp>
      <p:sp>
        <p:nvSpPr>
          <p:cNvPr id="36" name="上箭头 35">
            <a:extLst>
              <a:ext uri="{FF2B5EF4-FFF2-40B4-BE49-F238E27FC236}">
                <a16:creationId xmlns:a16="http://schemas.microsoft.com/office/drawing/2014/main" xmlns="" id="{DA7FB890-7724-4C4F-A5DE-FE988E7995D7}"/>
              </a:ext>
            </a:extLst>
          </p:cNvPr>
          <p:cNvSpPr/>
          <p:nvPr/>
        </p:nvSpPr>
        <p:spPr>
          <a:xfrm>
            <a:off x="8979391" y="4620786"/>
            <a:ext cx="159814" cy="192749"/>
          </a:xfrm>
          <a:prstGeom prst="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763346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>
            <a:extLst>
              <a:ext uri="{FF2B5EF4-FFF2-40B4-BE49-F238E27FC236}">
                <a16:creationId xmlns:a16="http://schemas.microsoft.com/office/drawing/2014/main" xmlns="" id="{200D51A0-0BD3-9849-8F36-14A3C9360317}"/>
              </a:ext>
            </a:extLst>
          </p:cNvPr>
          <p:cNvSpPr/>
          <p:nvPr/>
        </p:nvSpPr>
        <p:spPr>
          <a:xfrm>
            <a:off x="2851162" y="3638777"/>
            <a:ext cx="6658597" cy="43732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smtClean="0">
                <a:solidFill>
                  <a:schemeClr val="tx1"/>
                </a:solidFill>
              </a:rPr>
              <a:t>Node Encoder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5" name="圆角矩形 4">
            <a:extLst>
              <a:ext uri="{FF2B5EF4-FFF2-40B4-BE49-F238E27FC236}">
                <a16:creationId xmlns:a16="http://schemas.microsoft.com/office/drawing/2014/main" xmlns="" id="{9E374049-051F-4548-B250-550EC316EB45}"/>
              </a:ext>
            </a:extLst>
          </p:cNvPr>
          <p:cNvSpPr/>
          <p:nvPr/>
        </p:nvSpPr>
        <p:spPr>
          <a:xfrm>
            <a:off x="2916260" y="4971948"/>
            <a:ext cx="788524" cy="34724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0</a:t>
            </a:r>
            <a:endParaRPr kumimoji="1" lang="zh-CN" alt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圆角矩形 5">
                <a:extLst>
                  <a:ext uri="{FF2B5EF4-FFF2-40B4-BE49-F238E27FC236}">
                    <a16:creationId xmlns:a16="http://schemas.microsoft.com/office/drawing/2014/main" xmlns="" id="{5FCBEBAC-8971-B44A-A5B8-0A43F0F50D67}"/>
                  </a:ext>
                </a:extLst>
              </p:cNvPr>
              <p:cNvSpPr/>
              <p:nvPr/>
            </p:nvSpPr>
            <p:spPr>
              <a:xfrm>
                <a:off x="3789489" y="4971949"/>
                <a:ext cx="816559" cy="348692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200" dirty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zh-CN" altLang="en-US" sz="1200" dirty="0"/>
              </a:p>
            </p:txBody>
          </p:sp>
        </mc:Choice>
        <mc:Fallback xmlns="">
          <p:sp>
            <p:nvSpPr>
              <p:cNvPr id="6" name="圆角矩形 5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5FCBEBAC-8971-B44A-A5B8-0A43F0F50D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9489" y="4971949"/>
                <a:ext cx="816559" cy="348692"/>
              </a:xfrm>
              <a:prstGeom prst="round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圆角矩形 6">
            <a:extLst>
              <a:ext uri="{FF2B5EF4-FFF2-40B4-BE49-F238E27FC236}">
                <a16:creationId xmlns:a16="http://schemas.microsoft.com/office/drawing/2014/main" xmlns="" id="{F877A390-C74C-4F41-8A09-C4580876F3C0}"/>
              </a:ext>
            </a:extLst>
          </p:cNvPr>
          <p:cNvSpPr/>
          <p:nvPr/>
        </p:nvSpPr>
        <p:spPr>
          <a:xfrm>
            <a:off x="2912578" y="4416933"/>
            <a:ext cx="792206" cy="34724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CLS</a:t>
            </a:r>
            <a:endParaRPr kumimoji="1" lang="zh-CN" altLang="en-US" sz="1200" dirty="0"/>
          </a:p>
        </p:txBody>
      </p:sp>
      <p:sp>
        <p:nvSpPr>
          <p:cNvPr id="8" name="圆角矩形 7">
            <a:extLst>
              <a:ext uri="{FF2B5EF4-FFF2-40B4-BE49-F238E27FC236}">
                <a16:creationId xmlns:a16="http://schemas.microsoft.com/office/drawing/2014/main" xmlns:a14="http://schemas.microsoft.com/office/drawing/2010/main" xmlns:mc="http://schemas.openxmlformats.org/markup-compatibility/2006" xmlns="" id="{36CA9403-A848-FE4D-A049-F0C0BE09BE26}"/>
              </a:ext>
            </a:extLst>
          </p:cNvPr>
          <p:cNvSpPr/>
          <p:nvPr/>
        </p:nvSpPr>
        <p:spPr>
          <a:xfrm>
            <a:off x="3785807" y="4416934"/>
            <a:ext cx="820241" cy="34869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200" smtClean="0"/>
              <a:t>&lt;tag&gt;</a:t>
            </a:r>
            <a:endParaRPr kumimoji="1" lang="zh-CN" altLang="en-US" sz="1200" dirty="0"/>
          </a:p>
        </p:txBody>
      </p:sp>
      <p:sp>
        <p:nvSpPr>
          <p:cNvPr id="9" name="十字形 8">
            <a:extLst>
              <a:ext uri="{FF2B5EF4-FFF2-40B4-BE49-F238E27FC236}">
                <a16:creationId xmlns:a16="http://schemas.microsoft.com/office/drawing/2014/main" xmlns="" id="{4FD8FA4D-1907-064E-B7E6-10A4560841B2}"/>
              </a:ext>
            </a:extLst>
          </p:cNvPr>
          <p:cNvSpPr/>
          <p:nvPr/>
        </p:nvSpPr>
        <p:spPr>
          <a:xfrm>
            <a:off x="3277402" y="4813533"/>
            <a:ext cx="115694" cy="117649"/>
          </a:xfrm>
          <a:prstGeom prst="plus">
            <a:avLst>
              <a:gd name="adj" fmla="val 4079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/>
          </a:p>
        </p:txBody>
      </p:sp>
      <p:sp>
        <p:nvSpPr>
          <p:cNvPr id="10" name="十字形 9">
            <a:extLst>
              <a:ext uri="{FF2B5EF4-FFF2-40B4-BE49-F238E27FC236}">
                <a16:creationId xmlns:a16="http://schemas.microsoft.com/office/drawing/2014/main" xmlns="" id="{C53AA193-7AFB-BB4D-972D-BFFD74D5B4C6}"/>
              </a:ext>
            </a:extLst>
          </p:cNvPr>
          <p:cNvSpPr/>
          <p:nvPr/>
        </p:nvSpPr>
        <p:spPr>
          <a:xfrm>
            <a:off x="4107289" y="4799964"/>
            <a:ext cx="115694" cy="117649"/>
          </a:xfrm>
          <a:prstGeom prst="plus">
            <a:avLst>
              <a:gd name="adj" fmla="val 4079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xmlns="" id="{1FBDEA93-9885-6B4F-8D76-3A47A9DE8BF2}"/>
              </a:ext>
            </a:extLst>
          </p:cNvPr>
          <p:cNvSpPr txBox="1"/>
          <p:nvPr/>
        </p:nvSpPr>
        <p:spPr>
          <a:xfrm>
            <a:off x="1753882" y="4919105"/>
            <a:ext cx="10038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200" dirty="0"/>
              <a:t>Position</a:t>
            </a:r>
          </a:p>
          <a:p>
            <a:pPr algn="ctr"/>
            <a:r>
              <a:rPr kumimoji="1" lang="en-US" altLang="zh-CN" sz="1200" dirty="0"/>
              <a:t>Embeddings</a:t>
            </a:r>
            <a:endParaRPr kumimoji="1" lang="zh-CN" altLang="en-US" sz="12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xmlns="" id="{DCCFB33A-D894-AF4B-B5D3-4133E0483569}"/>
              </a:ext>
            </a:extLst>
          </p:cNvPr>
          <p:cNvSpPr txBox="1"/>
          <p:nvPr/>
        </p:nvSpPr>
        <p:spPr>
          <a:xfrm>
            <a:off x="1753882" y="4359720"/>
            <a:ext cx="10038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200" dirty="0"/>
              <a:t>Word</a:t>
            </a:r>
          </a:p>
          <a:p>
            <a:pPr algn="ctr"/>
            <a:r>
              <a:rPr kumimoji="1" lang="en-US" altLang="zh-CN" sz="1200" dirty="0"/>
              <a:t>Embeddings</a:t>
            </a:r>
            <a:endParaRPr kumimoji="1" lang="zh-CN" altLang="en-US" sz="1200" dirty="0"/>
          </a:p>
        </p:txBody>
      </p:sp>
      <p:sp>
        <p:nvSpPr>
          <p:cNvPr id="13" name="上箭头 12">
            <a:extLst>
              <a:ext uri="{FF2B5EF4-FFF2-40B4-BE49-F238E27FC236}">
                <a16:creationId xmlns:a16="http://schemas.microsoft.com/office/drawing/2014/main" xmlns="" id="{DA7FB890-7724-4C4F-A5DE-FE988E7995D7}"/>
              </a:ext>
            </a:extLst>
          </p:cNvPr>
          <p:cNvSpPr/>
          <p:nvPr/>
        </p:nvSpPr>
        <p:spPr>
          <a:xfrm>
            <a:off x="4085192" y="4160684"/>
            <a:ext cx="159814" cy="192749"/>
          </a:xfrm>
          <a:prstGeom prst="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 dirty="0"/>
          </a:p>
        </p:txBody>
      </p:sp>
      <p:sp>
        <p:nvSpPr>
          <p:cNvPr id="14" name="上箭头 13">
            <a:extLst>
              <a:ext uri="{FF2B5EF4-FFF2-40B4-BE49-F238E27FC236}">
                <a16:creationId xmlns:a16="http://schemas.microsoft.com/office/drawing/2014/main" xmlns="" id="{98437923-21EA-E940-9906-113C007CED40}"/>
              </a:ext>
            </a:extLst>
          </p:cNvPr>
          <p:cNvSpPr/>
          <p:nvPr/>
        </p:nvSpPr>
        <p:spPr>
          <a:xfrm>
            <a:off x="3277402" y="4157670"/>
            <a:ext cx="159814" cy="192749"/>
          </a:xfrm>
          <a:prstGeom prst="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 dirty="0"/>
          </a:p>
        </p:txBody>
      </p:sp>
      <p:sp>
        <p:nvSpPr>
          <p:cNvPr id="15" name="圆角矩形 14">
            <a:extLst>
              <a:ext uri="{FF2B5EF4-FFF2-40B4-BE49-F238E27FC236}">
                <a16:creationId xmlns:a16="http://schemas.microsoft.com/office/drawing/2014/main" xmlns="" id="{200D51A0-0BD3-9849-8F36-14A3C9360317}"/>
              </a:ext>
            </a:extLst>
          </p:cNvPr>
          <p:cNvSpPr/>
          <p:nvPr/>
        </p:nvSpPr>
        <p:spPr>
          <a:xfrm>
            <a:off x="7554028" y="5795659"/>
            <a:ext cx="1955731" cy="43732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>
                <a:solidFill>
                  <a:schemeClr val="tx1"/>
                </a:solidFill>
              </a:rPr>
              <a:t>Text</a:t>
            </a:r>
            <a:r>
              <a:rPr kumimoji="1" lang="en-US" altLang="zh-CN" sz="1200" smtClean="0">
                <a:solidFill>
                  <a:schemeClr val="tx1"/>
                </a:solidFill>
              </a:rPr>
              <a:t> </a:t>
            </a:r>
            <a:r>
              <a:rPr kumimoji="1" lang="en-US" altLang="zh-CN" sz="1600">
                <a:solidFill>
                  <a:schemeClr val="tx1"/>
                </a:solidFill>
              </a:rPr>
              <a:t>Encoder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6" name="圆角矩形 15">
            <a:extLst>
              <a:ext uri="{FF2B5EF4-FFF2-40B4-BE49-F238E27FC236}">
                <a16:creationId xmlns:a16="http://schemas.microsoft.com/office/drawing/2014/main" xmlns="" id="{200D51A0-0BD3-9849-8F36-14A3C9360317}"/>
              </a:ext>
            </a:extLst>
          </p:cNvPr>
          <p:cNvSpPr/>
          <p:nvPr/>
        </p:nvSpPr>
        <p:spPr>
          <a:xfrm>
            <a:off x="5073030" y="5811843"/>
            <a:ext cx="2115272" cy="43732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>
                <a:solidFill>
                  <a:schemeClr val="tx1"/>
                </a:solidFill>
              </a:rPr>
              <a:t>Node</a:t>
            </a:r>
            <a:r>
              <a:rPr kumimoji="1" lang="en-US" altLang="zh-CN" sz="1200" smtClean="0">
                <a:solidFill>
                  <a:schemeClr val="tx1"/>
                </a:solidFill>
              </a:rPr>
              <a:t> </a:t>
            </a:r>
            <a:r>
              <a:rPr kumimoji="1" lang="en-US" altLang="zh-CN" sz="1600">
                <a:solidFill>
                  <a:schemeClr val="tx1"/>
                </a:solidFill>
              </a:rPr>
              <a:t>Encoder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圆角矩形 16">
                <a:extLst>
                  <a:ext uri="{FF2B5EF4-FFF2-40B4-BE49-F238E27FC236}">
                    <a16:creationId xmlns:a16="http://schemas.microsoft.com/office/drawing/2014/main" xmlns="" id="{5FCBEBAC-8971-B44A-A5B8-0A43F0F50D67}"/>
                  </a:ext>
                </a:extLst>
              </p:cNvPr>
              <p:cNvSpPr/>
              <p:nvPr/>
            </p:nvSpPr>
            <p:spPr>
              <a:xfrm>
                <a:off x="4957660" y="4991224"/>
                <a:ext cx="1101411" cy="348692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200" i="1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kumimoji="1" lang="zh-CN" altLang="en-US" sz="12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7" name="圆角矩形 16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5FCBEBAC-8971-B44A-A5B8-0A43F0F50D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7660" y="4991224"/>
                <a:ext cx="1101411" cy="348692"/>
              </a:xfrm>
              <a:prstGeom prst="round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圆角矩形 17">
                <a:extLst>
                  <a:ext uri="{FF2B5EF4-FFF2-40B4-BE49-F238E27FC236}">
                    <a16:creationId xmlns:a16="http://schemas.microsoft.com/office/drawing/2014/main" xmlns="" id="{36CA9403-A848-FE4D-A049-F0C0BE09BE26}"/>
                  </a:ext>
                </a:extLst>
              </p:cNvPr>
              <p:cNvSpPr/>
              <p:nvPr/>
            </p:nvSpPr>
            <p:spPr>
              <a:xfrm>
                <a:off x="4953978" y="4435655"/>
                <a:ext cx="1105093" cy="348692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zh-CN" sz="12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sz="1200" i="1" dirty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kumimoji="1" lang="en-US" altLang="zh-CN" sz="1200" i="1" dirty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  <m:sup>
                        <m:r>
                          <a:rPr kumimoji="1" lang="en-US" altLang="zh-CN" sz="1200" i="1" dirty="0">
                            <a:latin typeface="Cambria Math" panose="02040503050406030204" pitchFamily="18" charset="0"/>
                          </a:rPr>
                          <m:t>  </m:t>
                        </m:r>
                      </m:sup>
                    </m:sSubSup>
                    <m:r>
                      <a:rPr kumimoji="1" lang="zh-CN" altLang="en-US" sz="1200" i="1" dirty="0">
                        <a:latin typeface="Cambria Math" panose="02040503050406030204" pitchFamily="18" charset="0"/>
                      </a:rPr>
                      <m:t>（</m:t>
                    </m:r>
                  </m:oMath>
                </a14:m>
                <a:r>
                  <a:rPr kumimoji="1" lang="en-US" altLang="zh-CN" sz="1200" i="1" dirty="0">
                    <a:latin typeface="Cambria Math" panose="02040503050406030204" pitchFamily="18" charset="0"/>
                  </a:rPr>
                  <a:t>Mask</a:t>
                </a:r>
                <a:r>
                  <a:rPr kumimoji="1" lang="zh-CN" altLang="en-US" sz="1200" i="1" dirty="0">
                    <a:latin typeface="Cambria Math" panose="02040503050406030204" pitchFamily="18" charset="0"/>
                  </a:rPr>
                  <a:t>）</a:t>
                </a:r>
              </a:p>
            </p:txBody>
          </p:sp>
        </mc:Choice>
        <mc:Fallback xmlns="">
          <p:sp>
            <p:nvSpPr>
              <p:cNvPr id="18" name="圆角矩形 17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36CA9403-A848-FE4D-A049-F0C0BE09BE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978" y="4435655"/>
                <a:ext cx="1105093" cy="348692"/>
              </a:xfrm>
              <a:prstGeom prst="roundRect">
                <a:avLst/>
              </a:prstGeom>
              <a:blipFill rotWithShape="0">
                <a:blip r:embed="rId4"/>
                <a:stretch>
                  <a:fillRect b="-33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十字形 18">
            <a:extLst>
              <a:ext uri="{FF2B5EF4-FFF2-40B4-BE49-F238E27FC236}">
                <a16:creationId xmlns:a16="http://schemas.microsoft.com/office/drawing/2014/main" xmlns="" id="{C53AA193-7AFB-BB4D-972D-BFFD74D5B4C6}"/>
              </a:ext>
            </a:extLst>
          </p:cNvPr>
          <p:cNvSpPr/>
          <p:nvPr/>
        </p:nvSpPr>
        <p:spPr>
          <a:xfrm>
            <a:off x="5484265" y="4824967"/>
            <a:ext cx="115694" cy="117649"/>
          </a:xfrm>
          <a:prstGeom prst="plus">
            <a:avLst>
              <a:gd name="adj" fmla="val 4079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/>
          </a:p>
        </p:txBody>
      </p:sp>
      <p:sp>
        <p:nvSpPr>
          <p:cNvPr id="20" name="上箭头 19">
            <a:extLst>
              <a:ext uri="{FF2B5EF4-FFF2-40B4-BE49-F238E27FC236}">
                <a16:creationId xmlns:a16="http://schemas.microsoft.com/office/drawing/2014/main" xmlns="" id="{DA7FB890-7724-4C4F-A5DE-FE988E7995D7}"/>
              </a:ext>
            </a:extLst>
          </p:cNvPr>
          <p:cNvSpPr/>
          <p:nvPr/>
        </p:nvSpPr>
        <p:spPr>
          <a:xfrm>
            <a:off x="5412701" y="4166971"/>
            <a:ext cx="159814" cy="192749"/>
          </a:xfrm>
          <a:prstGeom prst="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圆角矩形 20">
                <a:extLst>
                  <a:ext uri="{FF2B5EF4-FFF2-40B4-BE49-F238E27FC236}">
                    <a16:creationId xmlns:a16="http://schemas.microsoft.com/office/drawing/2014/main" xmlns="" id="{5FCBEBAC-8971-B44A-A5B8-0A43F0F50D67}"/>
                  </a:ext>
                </a:extLst>
              </p:cNvPr>
              <p:cNvSpPr/>
              <p:nvPr/>
            </p:nvSpPr>
            <p:spPr>
              <a:xfrm>
                <a:off x="6218707" y="4971948"/>
                <a:ext cx="816559" cy="348692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kumimoji="1" lang="zh-CN" altLang="en-US" sz="1200" dirty="0"/>
              </a:p>
            </p:txBody>
          </p:sp>
        </mc:Choice>
        <mc:Fallback xmlns="">
          <p:sp>
            <p:nvSpPr>
              <p:cNvPr id="21" name="圆角矩形 20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5FCBEBAC-8971-B44A-A5B8-0A43F0F50D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8707" y="4971948"/>
                <a:ext cx="816559" cy="348692"/>
              </a:xfrm>
              <a:prstGeom prst="round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圆角矩形 21">
                <a:extLst>
                  <a:ext uri="{FF2B5EF4-FFF2-40B4-BE49-F238E27FC236}">
                    <a16:creationId xmlns:a16="http://schemas.microsoft.com/office/drawing/2014/main" xmlns="" id="{36CA9403-A848-FE4D-A049-F0C0BE09BE26}"/>
                  </a:ext>
                </a:extLst>
              </p:cNvPr>
              <p:cNvSpPr/>
              <p:nvPr/>
            </p:nvSpPr>
            <p:spPr>
              <a:xfrm>
                <a:off x="6215025" y="4416933"/>
                <a:ext cx="820241" cy="348692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sz="120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sz="1200" i="1" dirty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kumimoji="1" lang="en-US" altLang="zh-CN" sz="1200" b="0" i="1" dirty="0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  <m:sup>
                          <m:r>
                            <a:rPr kumimoji="1" lang="en-US" altLang="zh-CN" sz="1200" i="1" dirty="0">
                              <a:latin typeface="Cambria Math" panose="02040503050406030204" pitchFamily="18" charset="0"/>
                            </a:rPr>
                            <m:t>  </m:t>
                          </m:r>
                        </m:sup>
                      </m:sSubSup>
                    </m:oMath>
                  </m:oMathPara>
                </a14:m>
                <a:endParaRPr kumimoji="1" lang="zh-CN" altLang="en-US" sz="1200" dirty="0"/>
              </a:p>
            </p:txBody>
          </p:sp>
        </mc:Choice>
        <mc:Fallback xmlns="">
          <p:sp>
            <p:nvSpPr>
              <p:cNvPr id="22" name="圆角矩形 21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36CA9403-A848-FE4D-A049-F0C0BE09BE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5025" y="4416933"/>
                <a:ext cx="820241" cy="348692"/>
              </a:xfrm>
              <a:prstGeom prst="round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十字形 22">
            <a:extLst>
              <a:ext uri="{FF2B5EF4-FFF2-40B4-BE49-F238E27FC236}">
                <a16:creationId xmlns:a16="http://schemas.microsoft.com/office/drawing/2014/main" xmlns="" id="{C53AA193-7AFB-BB4D-972D-BFFD74D5B4C6}"/>
              </a:ext>
            </a:extLst>
          </p:cNvPr>
          <p:cNvSpPr/>
          <p:nvPr/>
        </p:nvSpPr>
        <p:spPr>
          <a:xfrm>
            <a:off x="6562285" y="4795521"/>
            <a:ext cx="115694" cy="117649"/>
          </a:xfrm>
          <a:prstGeom prst="plus">
            <a:avLst>
              <a:gd name="adj" fmla="val 4079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/>
          </a:p>
        </p:txBody>
      </p:sp>
      <p:sp>
        <p:nvSpPr>
          <p:cNvPr id="24" name="上箭头 23">
            <a:extLst>
              <a:ext uri="{FF2B5EF4-FFF2-40B4-BE49-F238E27FC236}">
                <a16:creationId xmlns:a16="http://schemas.microsoft.com/office/drawing/2014/main" xmlns="" id="{DA7FB890-7724-4C4F-A5DE-FE988E7995D7}"/>
              </a:ext>
            </a:extLst>
          </p:cNvPr>
          <p:cNvSpPr/>
          <p:nvPr/>
        </p:nvSpPr>
        <p:spPr>
          <a:xfrm>
            <a:off x="6543817" y="4157670"/>
            <a:ext cx="159814" cy="192749"/>
          </a:xfrm>
          <a:prstGeom prst="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圆角矩形 24">
                <a:extLst>
                  <a:ext uri="{FF2B5EF4-FFF2-40B4-BE49-F238E27FC236}">
                    <a16:creationId xmlns:a16="http://schemas.microsoft.com/office/drawing/2014/main" xmlns="" id="{5FCBEBAC-8971-B44A-A5B8-0A43F0F50D67}"/>
                  </a:ext>
                </a:extLst>
              </p:cNvPr>
              <p:cNvSpPr/>
              <p:nvPr/>
            </p:nvSpPr>
            <p:spPr>
              <a:xfrm>
                <a:off x="7618226" y="4971948"/>
                <a:ext cx="816559" cy="348692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kumimoji="1" lang="zh-CN" altLang="en-US" sz="1200" dirty="0"/>
              </a:p>
            </p:txBody>
          </p:sp>
        </mc:Choice>
        <mc:Fallback xmlns="">
          <p:sp>
            <p:nvSpPr>
              <p:cNvPr id="25" name="圆角矩形 24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5FCBEBAC-8971-B44A-A5B8-0A43F0F50D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8226" y="4971948"/>
                <a:ext cx="816559" cy="348692"/>
              </a:xfrm>
              <a:prstGeom prst="round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圆角矩形 25">
                <a:extLst>
                  <a:ext uri="{FF2B5EF4-FFF2-40B4-BE49-F238E27FC236}">
                    <a16:creationId xmlns:a16="http://schemas.microsoft.com/office/drawing/2014/main" xmlns="" id="{36CA9403-A848-FE4D-A049-F0C0BE09BE26}"/>
                  </a:ext>
                </a:extLst>
              </p:cNvPr>
              <p:cNvSpPr/>
              <p:nvPr/>
            </p:nvSpPr>
            <p:spPr>
              <a:xfrm>
                <a:off x="7614544" y="4416933"/>
                <a:ext cx="820241" cy="348692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sz="120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sz="12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kumimoji="1" lang="en-US" altLang="zh-CN" sz="1200" b="0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  <m:sup>
                          <m:r>
                            <a:rPr kumimoji="1" lang="en-US" altLang="zh-CN" sz="1200" i="1" dirty="0">
                              <a:latin typeface="Cambria Math" panose="02040503050406030204" pitchFamily="18" charset="0"/>
                            </a:rPr>
                            <m:t>  </m:t>
                          </m:r>
                        </m:sup>
                      </m:sSubSup>
                    </m:oMath>
                  </m:oMathPara>
                </a14:m>
                <a:endParaRPr kumimoji="1" lang="zh-CN" altLang="en-US" sz="1200" dirty="0"/>
              </a:p>
            </p:txBody>
          </p:sp>
        </mc:Choice>
        <mc:Fallback xmlns="">
          <p:sp>
            <p:nvSpPr>
              <p:cNvPr id="26" name="圆角矩形 25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36CA9403-A848-FE4D-A049-F0C0BE09BE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4544" y="4416933"/>
                <a:ext cx="820241" cy="348692"/>
              </a:xfrm>
              <a:prstGeom prst="round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十字形 26">
            <a:extLst>
              <a:ext uri="{FF2B5EF4-FFF2-40B4-BE49-F238E27FC236}">
                <a16:creationId xmlns:a16="http://schemas.microsoft.com/office/drawing/2014/main" xmlns="" id="{C53AA193-7AFB-BB4D-972D-BFFD74D5B4C6}"/>
              </a:ext>
            </a:extLst>
          </p:cNvPr>
          <p:cNvSpPr/>
          <p:nvPr/>
        </p:nvSpPr>
        <p:spPr>
          <a:xfrm>
            <a:off x="7975986" y="4795520"/>
            <a:ext cx="115694" cy="117649"/>
          </a:xfrm>
          <a:prstGeom prst="plus">
            <a:avLst>
              <a:gd name="adj" fmla="val 4079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/>
          </a:p>
        </p:txBody>
      </p:sp>
      <p:sp>
        <p:nvSpPr>
          <p:cNvPr id="28" name="上箭头 27">
            <a:extLst>
              <a:ext uri="{FF2B5EF4-FFF2-40B4-BE49-F238E27FC236}">
                <a16:creationId xmlns:a16="http://schemas.microsoft.com/office/drawing/2014/main" xmlns="" id="{DA7FB890-7724-4C4F-A5DE-FE988E7995D7}"/>
              </a:ext>
            </a:extLst>
          </p:cNvPr>
          <p:cNvSpPr/>
          <p:nvPr/>
        </p:nvSpPr>
        <p:spPr>
          <a:xfrm>
            <a:off x="7944757" y="4144535"/>
            <a:ext cx="159814" cy="192749"/>
          </a:xfrm>
          <a:prstGeom prst="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圆角矩形 28">
                <a:extLst>
                  <a:ext uri="{FF2B5EF4-FFF2-40B4-BE49-F238E27FC236}">
                    <a16:creationId xmlns:a16="http://schemas.microsoft.com/office/drawing/2014/main" xmlns="" id="{5FCBEBAC-8971-B44A-A5B8-0A43F0F50D67}"/>
                  </a:ext>
                </a:extLst>
              </p:cNvPr>
              <p:cNvSpPr/>
              <p:nvPr/>
            </p:nvSpPr>
            <p:spPr>
              <a:xfrm>
                <a:off x="8620869" y="4971948"/>
                <a:ext cx="816559" cy="348692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kumimoji="1" lang="zh-CN" altLang="en-US" sz="1200" dirty="0"/>
              </a:p>
            </p:txBody>
          </p:sp>
        </mc:Choice>
        <mc:Fallback xmlns="">
          <p:sp>
            <p:nvSpPr>
              <p:cNvPr id="29" name="圆角矩形 28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5FCBEBAC-8971-B44A-A5B8-0A43F0F50D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0869" y="4971948"/>
                <a:ext cx="816559" cy="348692"/>
              </a:xfrm>
              <a:prstGeom prst="round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圆角矩形 29">
                <a:extLst>
                  <a:ext uri="{FF2B5EF4-FFF2-40B4-BE49-F238E27FC236}">
                    <a16:creationId xmlns:a16="http://schemas.microsoft.com/office/drawing/2014/main" xmlns="" id="{36CA9403-A848-FE4D-A049-F0C0BE09BE26}"/>
                  </a:ext>
                </a:extLst>
              </p:cNvPr>
              <p:cNvSpPr/>
              <p:nvPr/>
            </p:nvSpPr>
            <p:spPr>
              <a:xfrm>
                <a:off x="8617187" y="4416933"/>
                <a:ext cx="820241" cy="348692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sz="120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sz="12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kumimoji="1" lang="en-US" altLang="zh-CN" sz="1200" b="0" i="1" dirty="0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  <m:sup>
                          <m:r>
                            <a:rPr kumimoji="1" lang="en-US" altLang="zh-CN" sz="1200" i="1" dirty="0">
                              <a:latin typeface="Cambria Math" panose="02040503050406030204" pitchFamily="18" charset="0"/>
                            </a:rPr>
                            <m:t>  </m:t>
                          </m:r>
                        </m:sup>
                      </m:sSubSup>
                    </m:oMath>
                  </m:oMathPara>
                </a14:m>
                <a:endParaRPr kumimoji="1" lang="zh-CN" altLang="en-US" sz="1200" dirty="0"/>
              </a:p>
            </p:txBody>
          </p:sp>
        </mc:Choice>
        <mc:Fallback xmlns="">
          <p:sp>
            <p:nvSpPr>
              <p:cNvPr id="30" name="圆角矩形 29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36CA9403-A848-FE4D-A049-F0C0BE09BE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7187" y="4416933"/>
                <a:ext cx="820241" cy="348692"/>
              </a:xfrm>
              <a:prstGeom prst="round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十字形 30">
            <a:extLst>
              <a:ext uri="{FF2B5EF4-FFF2-40B4-BE49-F238E27FC236}">
                <a16:creationId xmlns:a16="http://schemas.microsoft.com/office/drawing/2014/main" xmlns="" id="{C53AA193-7AFB-BB4D-972D-BFFD74D5B4C6}"/>
              </a:ext>
            </a:extLst>
          </p:cNvPr>
          <p:cNvSpPr/>
          <p:nvPr/>
        </p:nvSpPr>
        <p:spPr>
          <a:xfrm>
            <a:off x="8928614" y="4805851"/>
            <a:ext cx="115694" cy="117649"/>
          </a:xfrm>
          <a:prstGeom prst="plus">
            <a:avLst>
              <a:gd name="adj" fmla="val 4079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/>
          </a:p>
        </p:txBody>
      </p:sp>
      <p:sp>
        <p:nvSpPr>
          <p:cNvPr id="32" name="上箭头 31">
            <a:extLst>
              <a:ext uri="{FF2B5EF4-FFF2-40B4-BE49-F238E27FC236}">
                <a16:creationId xmlns:a16="http://schemas.microsoft.com/office/drawing/2014/main" xmlns="" id="{DA7FB890-7724-4C4F-A5DE-FE988E7995D7}"/>
              </a:ext>
            </a:extLst>
          </p:cNvPr>
          <p:cNvSpPr/>
          <p:nvPr/>
        </p:nvSpPr>
        <p:spPr>
          <a:xfrm>
            <a:off x="8884494" y="4150262"/>
            <a:ext cx="159814" cy="192749"/>
          </a:xfrm>
          <a:prstGeom prst="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 dirty="0"/>
          </a:p>
        </p:txBody>
      </p:sp>
      <p:sp>
        <p:nvSpPr>
          <p:cNvPr id="33" name="上箭头 32">
            <a:extLst>
              <a:ext uri="{FF2B5EF4-FFF2-40B4-BE49-F238E27FC236}">
                <a16:creationId xmlns:a16="http://schemas.microsoft.com/office/drawing/2014/main" xmlns="" id="{DA7FB890-7724-4C4F-A5DE-FE988E7995D7}"/>
              </a:ext>
            </a:extLst>
          </p:cNvPr>
          <p:cNvSpPr/>
          <p:nvPr/>
        </p:nvSpPr>
        <p:spPr>
          <a:xfrm>
            <a:off x="5462205" y="5546793"/>
            <a:ext cx="159814" cy="192749"/>
          </a:xfrm>
          <a:prstGeom prst="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 dirty="0"/>
          </a:p>
        </p:txBody>
      </p:sp>
      <p:sp>
        <p:nvSpPr>
          <p:cNvPr id="34" name="上箭头 33">
            <a:extLst>
              <a:ext uri="{FF2B5EF4-FFF2-40B4-BE49-F238E27FC236}">
                <a16:creationId xmlns:a16="http://schemas.microsoft.com/office/drawing/2014/main" xmlns="" id="{DA7FB890-7724-4C4F-A5DE-FE988E7995D7}"/>
              </a:ext>
            </a:extLst>
          </p:cNvPr>
          <p:cNvSpPr/>
          <p:nvPr/>
        </p:nvSpPr>
        <p:spPr>
          <a:xfrm>
            <a:off x="6550549" y="5537853"/>
            <a:ext cx="159814" cy="192749"/>
          </a:xfrm>
          <a:prstGeom prst="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 dirty="0"/>
          </a:p>
        </p:txBody>
      </p:sp>
      <p:sp>
        <p:nvSpPr>
          <p:cNvPr id="35" name="上箭头 34">
            <a:extLst>
              <a:ext uri="{FF2B5EF4-FFF2-40B4-BE49-F238E27FC236}">
                <a16:creationId xmlns:a16="http://schemas.microsoft.com/office/drawing/2014/main" xmlns="" id="{DA7FB890-7724-4C4F-A5DE-FE988E7995D7}"/>
              </a:ext>
            </a:extLst>
          </p:cNvPr>
          <p:cNvSpPr/>
          <p:nvPr/>
        </p:nvSpPr>
        <p:spPr>
          <a:xfrm>
            <a:off x="7994562" y="5553093"/>
            <a:ext cx="159814" cy="192749"/>
          </a:xfrm>
          <a:prstGeom prst="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 dirty="0"/>
          </a:p>
        </p:txBody>
      </p:sp>
      <p:sp>
        <p:nvSpPr>
          <p:cNvPr id="36" name="上箭头 35">
            <a:extLst>
              <a:ext uri="{FF2B5EF4-FFF2-40B4-BE49-F238E27FC236}">
                <a16:creationId xmlns:a16="http://schemas.microsoft.com/office/drawing/2014/main" xmlns="" id="{DA7FB890-7724-4C4F-A5DE-FE988E7995D7}"/>
              </a:ext>
            </a:extLst>
          </p:cNvPr>
          <p:cNvSpPr/>
          <p:nvPr/>
        </p:nvSpPr>
        <p:spPr>
          <a:xfrm>
            <a:off x="8964401" y="5535186"/>
            <a:ext cx="159814" cy="192749"/>
          </a:xfrm>
          <a:prstGeom prst="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 dirty="0"/>
          </a:p>
        </p:txBody>
      </p:sp>
      <p:sp>
        <p:nvSpPr>
          <p:cNvPr id="37" name="上箭头 36">
            <a:extLst>
              <a:ext uri="{FF2B5EF4-FFF2-40B4-BE49-F238E27FC236}">
                <a16:creationId xmlns:a16="http://schemas.microsoft.com/office/drawing/2014/main" xmlns="" id="{DA7FB890-7724-4C4F-A5DE-FE988E7995D7}"/>
              </a:ext>
            </a:extLst>
          </p:cNvPr>
          <p:cNvSpPr/>
          <p:nvPr/>
        </p:nvSpPr>
        <p:spPr>
          <a:xfrm>
            <a:off x="4730578" y="3297942"/>
            <a:ext cx="159814" cy="192749"/>
          </a:xfrm>
          <a:prstGeom prst="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圆角矩形 37">
                <a:extLst>
                  <a:ext uri="{FF2B5EF4-FFF2-40B4-BE49-F238E27FC236}">
                    <a16:creationId xmlns:a16="http://schemas.microsoft.com/office/drawing/2014/main" xmlns="" id="{36CA9403-A848-FE4D-A049-F0C0BE09BE26}"/>
                  </a:ext>
                </a:extLst>
              </p:cNvPr>
              <p:cNvSpPr/>
              <p:nvPr/>
            </p:nvSpPr>
            <p:spPr>
              <a:xfrm>
                <a:off x="4330843" y="2855889"/>
                <a:ext cx="967363" cy="348692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zh-CN" sz="12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kumimoji="1" lang="en-US" altLang="zh-CN" sz="1200" i="1" dirty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a:rPr kumimoji="1" lang="en-US" altLang="zh-CN" sz="1200" i="1" dirty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  <m:sup>
                        <m:r>
                          <a:rPr kumimoji="1" lang="en-US" altLang="zh-CN" sz="1200" i="1" dirty="0">
                            <a:latin typeface="Cambria Math" panose="02040503050406030204" pitchFamily="18" charset="0"/>
                          </a:rPr>
                          <m:t>  </m:t>
                        </m:r>
                      </m:sup>
                    </m:sSubSup>
                    <m:r>
                      <a:rPr kumimoji="1" lang="zh-CN" altLang="en-US" sz="1200" i="1" dirty="0">
                        <a:latin typeface="Cambria Math" panose="02040503050406030204" pitchFamily="18" charset="0"/>
                      </a:rPr>
                      <m:t>（</m:t>
                    </m:r>
                  </m:oMath>
                </a14:m>
                <a:r>
                  <a:rPr kumimoji="1" lang="en-US" altLang="zh-CN" sz="1200" i="1" dirty="0">
                    <a:latin typeface="Cambria Math" panose="02040503050406030204" pitchFamily="18" charset="0"/>
                  </a:rPr>
                  <a:t>Mask</a:t>
                </a:r>
                <a:r>
                  <a:rPr kumimoji="1" lang="zh-CN" altLang="en-US" sz="1200" i="1" dirty="0">
                    <a:latin typeface="Cambria Math" panose="02040503050406030204" pitchFamily="18" charset="0"/>
                  </a:rPr>
                  <a:t>）</a:t>
                </a:r>
              </a:p>
            </p:txBody>
          </p:sp>
        </mc:Choice>
        <mc:Fallback xmlns="">
          <p:sp>
            <p:nvSpPr>
              <p:cNvPr id="38" name="圆角矩形 37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36CA9403-A848-FE4D-A049-F0C0BE09BE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0843" y="2855889"/>
                <a:ext cx="967363" cy="348692"/>
              </a:xfrm>
              <a:prstGeom prst="roundRect">
                <a:avLst/>
              </a:prstGeom>
              <a:blipFill rotWithShape="0">
                <a:blip r:embed="rId11"/>
                <a:stretch>
                  <a:fillRect l="-1242" r="-5590" b="-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上箭头 38">
            <a:extLst>
              <a:ext uri="{FF2B5EF4-FFF2-40B4-BE49-F238E27FC236}">
                <a16:creationId xmlns:a16="http://schemas.microsoft.com/office/drawing/2014/main" xmlns="" id="{DA7FB890-7724-4C4F-A5DE-FE988E7995D7}"/>
              </a:ext>
            </a:extLst>
          </p:cNvPr>
          <p:cNvSpPr/>
          <p:nvPr/>
        </p:nvSpPr>
        <p:spPr>
          <a:xfrm>
            <a:off x="5812436" y="3297434"/>
            <a:ext cx="159814" cy="192749"/>
          </a:xfrm>
          <a:prstGeom prst="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圆角矩形 39">
                <a:extLst>
                  <a:ext uri="{FF2B5EF4-FFF2-40B4-BE49-F238E27FC236}">
                    <a16:creationId xmlns:a16="http://schemas.microsoft.com/office/drawing/2014/main" xmlns="" id="{36CA9403-A848-FE4D-A049-F0C0BE09BE26}"/>
                  </a:ext>
                </a:extLst>
              </p:cNvPr>
              <p:cNvSpPr/>
              <p:nvPr/>
            </p:nvSpPr>
            <p:spPr>
              <a:xfrm>
                <a:off x="5412701" y="2855381"/>
                <a:ext cx="967363" cy="348692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zh-CN" sz="12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kumimoji="1" lang="en-US" altLang="zh-CN" sz="1200" i="1" dirty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a:rPr kumimoji="1" lang="en-US" altLang="zh-CN" sz="1200" i="1" dirty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  <m:sup>
                        <m:r>
                          <a:rPr kumimoji="1" lang="en-US" altLang="zh-CN" sz="1200" i="1" dirty="0">
                            <a:latin typeface="Cambria Math" panose="02040503050406030204" pitchFamily="18" charset="0"/>
                          </a:rPr>
                          <m:t>  </m:t>
                        </m:r>
                      </m:sup>
                    </m:sSubSup>
                    <m:r>
                      <a:rPr kumimoji="1" lang="zh-CN" altLang="en-US" sz="1200" i="0" dirty="0">
                        <a:latin typeface="Cambria Math" panose="02040503050406030204" pitchFamily="18" charset="0"/>
                      </a:rPr>
                      <m:t>（</m:t>
                    </m:r>
                  </m:oMath>
                </a14:m>
                <a:r>
                  <a:rPr kumimoji="1" lang="en-US" altLang="zh-CN" sz="1200" dirty="0">
                    <a:latin typeface="Cambria Math" panose="02040503050406030204" pitchFamily="18" charset="0"/>
                  </a:rPr>
                  <a:t>Original</a:t>
                </a:r>
                <a:r>
                  <a:rPr kumimoji="1" lang="zh-CN" altLang="en-US" sz="1200" dirty="0">
                    <a:latin typeface="Cambria Math" panose="02040503050406030204" pitchFamily="18" charset="0"/>
                  </a:rPr>
                  <a:t>）</a:t>
                </a:r>
              </a:p>
            </p:txBody>
          </p:sp>
        </mc:Choice>
        <mc:Fallback xmlns="">
          <p:sp>
            <p:nvSpPr>
              <p:cNvPr id="40" name="圆角矩形 39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36CA9403-A848-FE4D-A049-F0C0BE09BE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2701" y="2855381"/>
                <a:ext cx="967363" cy="348692"/>
              </a:xfrm>
              <a:prstGeom prst="roundRect">
                <a:avLst/>
              </a:prstGeom>
              <a:blipFill rotWithShape="0">
                <a:blip r:embed="rId12"/>
                <a:stretch>
                  <a:fillRect l="-2484" r="-6211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文本框 40"/>
          <p:cNvSpPr txBox="1"/>
          <p:nvPr/>
        </p:nvSpPr>
        <p:spPr>
          <a:xfrm>
            <a:off x="4156120" y="2012977"/>
            <a:ext cx="2832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Cosine Embedding Loss</a:t>
            </a:r>
            <a:endParaRPr lang="zh-CN" altLang="en-US" dirty="0"/>
          </a:p>
        </p:txBody>
      </p:sp>
      <p:cxnSp>
        <p:nvCxnSpPr>
          <p:cNvPr id="42" name="直接箭头连接符 41"/>
          <p:cNvCxnSpPr>
            <a:stCxn id="38" idx="0"/>
            <a:endCxn id="41" idx="2"/>
          </p:cNvCxnSpPr>
          <p:nvPr/>
        </p:nvCxnSpPr>
        <p:spPr>
          <a:xfrm flipV="1">
            <a:off x="4814525" y="2382309"/>
            <a:ext cx="757990" cy="4735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40" idx="0"/>
            <a:endCxn id="41" idx="2"/>
          </p:cNvCxnSpPr>
          <p:nvPr/>
        </p:nvCxnSpPr>
        <p:spPr>
          <a:xfrm flipH="1" flipV="1">
            <a:off x="5572515" y="2382309"/>
            <a:ext cx="323868" cy="4730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7005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>
            <a:extLst>
              <a:ext uri="{FF2B5EF4-FFF2-40B4-BE49-F238E27FC236}">
                <a16:creationId xmlns:a16="http://schemas.microsoft.com/office/drawing/2014/main" xmlns="" id="{200D51A0-0BD3-9849-8F36-14A3C9360317}"/>
              </a:ext>
            </a:extLst>
          </p:cNvPr>
          <p:cNvSpPr/>
          <p:nvPr/>
        </p:nvSpPr>
        <p:spPr>
          <a:xfrm>
            <a:off x="3150965" y="2724377"/>
            <a:ext cx="6658597" cy="43732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smtClean="0">
                <a:solidFill>
                  <a:schemeClr val="tx1"/>
                </a:solidFill>
              </a:rPr>
              <a:t>Node Encoder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6" name="圆角矩形 5">
            <a:extLst>
              <a:ext uri="{FF2B5EF4-FFF2-40B4-BE49-F238E27FC236}">
                <a16:creationId xmlns:a16="http://schemas.microsoft.com/office/drawing/2014/main" xmlns="" id="{9E374049-051F-4548-B250-550EC316EB45}"/>
              </a:ext>
            </a:extLst>
          </p:cNvPr>
          <p:cNvSpPr/>
          <p:nvPr/>
        </p:nvSpPr>
        <p:spPr>
          <a:xfrm>
            <a:off x="3216063" y="4057548"/>
            <a:ext cx="788524" cy="34724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0</a:t>
            </a:r>
            <a:endParaRPr kumimoji="1" lang="zh-CN" altLang="en-US" sz="1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圆角矩形 6">
                <a:extLst>
                  <a:ext uri="{FF2B5EF4-FFF2-40B4-BE49-F238E27FC236}">
                    <a16:creationId xmlns:a16="http://schemas.microsoft.com/office/drawing/2014/main" xmlns="" id="{5FCBEBAC-8971-B44A-A5B8-0A43F0F50D67}"/>
                  </a:ext>
                </a:extLst>
              </p:cNvPr>
              <p:cNvSpPr/>
              <p:nvPr/>
            </p:nvSpPr>
            <p:spPr>
              <a:xfrm>
                <a:off x="4089292" y="4057549"/>
                <a:ext cx="816559" cy="348692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200" dirty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zh-CN" altLang="en-US" sz="1200" dirty="0"/>
              </a:p>
            </p:txBody>
          </p:sp>
        </mc:Choice>
        <mc:Fallback>
          <p:sp>
            <p:nvSpPr>
              <p:cNvPr id="7" name="圆角矩形 6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5FCBEBAC-8971-B44A-A5B8-0A43F0F50D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9292" y="4057549"/>
                <a:ext cx="816559" cy="348692"/>
              </a:xfrm>
              <a:prstGeom prst="round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圆角矩形 7">
            <a:extLst>
              <a:ext uri="{FF2B5EF4-FFF2-40B4-BE49-F238E27FC236}">
                <a16:creationId xmlns:a16="http://schemas.microsoft.com/office/drawing/2014/main" xmlns="" id="{F877A390-C74C-4F41-8A09-C4580876F3C0}"/>
              </a:ext>
            </a:extLst>
          </p:cNvPr>
          <p:cNvSpPr/>
          <p:nvPr/>
        </p:nvSpPr>
        <p:spPr>
          <a:xfrm>
            <a:off x="3212381" y="3502533"/>
            <a:ext cx="792206" cy="34724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CLS</a:t>
            </a:r>
            <a:endParaRPr kumimoji="1" lang="zh-CN" altLang="en-US" sz="1200" dirty="0"/>
          </a:p>
        </p:txBody>
      </p:sp>
      <p:sp>
        <p:nvSpPr>
          <p:cNvPr id="9" name="圆角矩形 8">
            <a:extLst>
              <a:ext uri="{FF2B5EF4-FFF2-40B4-BE49-F238E27FC236}">
                <a16:creationId xmlns:a16="http://schemas.microsoft.com/office/drawing/2014/main" xmlns:a14="http://schemas.microsoft.com/office/drawing/2010/main" xmlns:mc="http://schemas.openxmlformats.org/markup-compatibility/2006" xmlns="" id="{36CA9403-A848-FE4D-A049-F0C0BE09BE26}"/>
              </a:ext>
            </a:extLst>
          </p:cNvPr>
          <p:cNvSpPr/>
          <p:nvPr/>
        </p:nvSpPr>
        <p:spPr>
          <a:xfrm>
            <a:off x="4085610" y="3502534"/>
            <a:ext cx="820241" cy="34869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200" smtClean="0"/>
              <a:t>&lt;tag&gt;</a:t>
            </a:r>
            <a:endParaRPr kumimoji="1" lang="zh-CN" altLang="en-US" sz="1200" dirty="0"/>
          </a:p>
        </p:txBody>
      </p:sp>
      <p:sp>
        <p:nvSpPr>
          <p:cNvPr id="10" name="十字形 9">
            <a:extLst>
              <a:ext uri="{FF2B5EF4-FFF2-40B4-BE49-F238E27FC236}">
                <a16:creationId xmlns:a16="http://schemas.microsoft.com/office/drawing/2014/main" xmlns="" id="{4FD8FA4D-1907-064E-B7E6-10A4560841B2}"/>
              </a:ext>
            </a:extLst>
          </p:cNvPr>
          <p:cNvSpPr/>
          <p:nvPr/>
        </p:nvSpPr>
        <p:spPr>
          <a:xfrm>
            <a:off x="3577205" y="3899133"/>
            <a:ext cx="115694" cy="117649"/>
          </a:xfrm>
          <a:prstGeom prst="plus">
            <a:avLst>
              <a:gd name="adj" fmla="val 4079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/>
          </a:p>
        </p:txBody>
      </p:sp>
      <p:sp>
        <p:nvSpPr>
          <p:cNvPr id="11" name="十字形 10">
            <a:extLst>
              <a:ext uri="{FF2B5EF4-FFF2-40B4-BE49-F238E27FC236}">
                <a16:creationId xmlns:a16="http://schemas.microsoft.com/office/drawing/2014/main" xmlns="" id="{C53AA193-7AFB-BB4D-972D-BFFD74D5B4C6}"/>
              </a:ext>
            </a:extLst>
          </p:cNvPr>
          <p:cNvSpPr/>
          <p:nvPr/>
        </p:nvSpPr>
        <p:spPr>
          <a:xfrm>
            <a:off x="4407092" y="3885564"/>
            <a:ext cx="115694" cy="117649"/>
          </a:xfrm>
          <a:prstGeom prst="plus">
            <a:avLst>
              <a:gd name="adj" fmla="val 4079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xmlns="" id="{1FBDEA93-9885-6B4F-8D76-3A47A9DE8BF2}"/>
              </a:ext>
            </a:extLst>
          </p:cNvPr>
          <p:cNvSpPr txBox="1"/>
          <p:nvPr/>
        </p:nvSpPr>
        <p:spPr>
          <a:xfrm>
            <a:off x="2053685" y="4004705"/>
            <a:ext cx="10038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200" dirty="0"/>
              <a:t>Position</a:t>
            </a:r>
          </a:p>
          <a:p>
            <a:pPr algn="ctr"/>
            <a:r>
              <a:rPr kumimoji="1" lang="en-US" altLang="zh-CN" sz="1200" dirty="0"/>
              <a:t>Embeddings</a:t>
            </a:r>
            <a:endParaRPr kumimoji="1" lang="zh-CN" altLang="en-US" sz="1200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xmlns="" id="{DCCFB33A-D894-AF4B-B5D3-4133E0483569}"/>
              </a:ext>
            </a:extLst>
          </p:cNvPr>
          <p:cNvSpPr txBox="1"/>
          <p:nvPr/>
        </p:nvSpPr>
        <p:spPr>
          <a:xfrm>
            <a:off x="2053685" y="3445320"/>
            <a:ext cx="10038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200" dirty="0"/>
              <a:t>Word</a:t>
            </a:r>
          </a:p>
          <a:p>
            <a:pPr algn="ctr"/>
            <a:r>
              <a:rPr kumimoji="1" lang="en-US" altLang="zh-CN" sz="1200" dirty="0"/>
              <a:t>Embeddings</a:t>
            </a:r>
            <a:endParaRPr kumimoji="1" lang="zh-CN" altLang="en-US" sz="1200" dirty="0"/>
          </a:p>
        </p:txBody>
      </p:sp>
      <p:sp>
        <p:nvSpPr>
          <p:cNvPr id="14" name="上箭头 13">
            <a:extLst>
              <a:ext uri="{FF2B5EF4-FFF2-40B4-BE49-F238E27FC236}">
                <a16:creationId xmlns:a16="http://schemas.microsoft.com/office/drawing/2014/main" xmlns="" id="{DA7FB890-7724-4C4F-A5DE-FE988E7995D7}"/>
              </a:ext>
            </a:extLst>
          </p:cNvPr>
          <p:cNvSpPr/>
          <p:nvPr/>
        </p:nvSpPr>
        <p:spPr>
          <a:xfrm>
            <a:off x="4384995" y="3246284"/>
            <a:ext cx="159814" cy="192749"/>
          </a:xfrm>
          <a:prstGeom prst="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 dirty="0"/>
          </a:p>
        </p:txBody>
      </p:sp>
      <p:sp>
        <p:nvSpPr>
          <p:cNvPr id="15" name="上箭头 14">
            <a:extLst>
              <a:ext uri="{FF2B5EF4-FFF2-40B4-BE49-F238E27FC236}">
                <a16:creationId xmlns:a16="http://schemas.microsoft.com/office/drawing/2014/main" xmlns="" id="{98437923-21EA-E940-9906-113C007CED40}"/>
              </a:ext>
            </a:extLst>
          </p:cNvPr>
          <p:cNvSpPr/>
          <p:nvPr/>
        </p:nvSpPr>
        <p:spPr>
          <a:xfrm>
            <a:off x="3577205" y="3243270"/>
            <a:ext cx="159814" cy="192749"/>
          </a:xfrm>
          <a:prstGeom prst="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 dirty="0"/>
          </a:p>
        </p:txBody>
      </p:sp>
      <p:sp>
        <p:nvSpPr>
          <p:cNvPr id="16" name="圆角矩形 15">
            <a:extLst>
              <a:ext uri="{FF2B5EF4-FFF2-40B4-BE49-F238E27FC236}">
                <a16:creationId xmlns:a16="http://schemas.microsoft.com/office/drawing/2014/main" xmlns="" id="{200D51A0-0BD3-9849-8F36-14A3C9360317}"/>
              </a:ext>
            </a:extLst>
          </p:cNvPr>
          <p:cNvSpPr/>
          <p:nvPr/>
        </p:nvSpPr>
        <p:spPr>
          <a:xfrm>
            <a:off x="7853831" y="4881259"/>
            <a:ext cx="1955731" cy="43732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>
                <a:solidFill>
                  <a:schemeClr val="tx1"/>
                </a:solidFill>
              </a:rPr>
              <a:t>Text</a:t>
            </a:r>
            <a:r>
              <a:rPr kumimoji="1" lang="en-US" altLang="zh-CN" sz="1200" smtClean="0">
                <a:solidFill>
                  <a:schemeClr val="tx1"/>
                </a:solidFill>
              </a:rPr>
              <a:t> </a:t>
            </a:r>
            <a:r>
              <a:rPr kumimoji="1" lang="en-US" altLang="zh-CN" sz="1600">
                <a:solidFill>
                  <a:schemeClr val="tx1"/>
                </a:solidFill>
              </a:rPr>
              <a:t>Encoder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7" name="圆角矩形 16">
            <a:extLst>
              <a:ext uri="{FF2B5EF4-FFF2-40B4-BE49-F238E27FC236}">
                <a16:creationId xmlns:a16="http://schemas.microsoft.com/office/drawing/2014/main" xmlns="" id="{200D51A0-0BD3-9849-8F36-14A3C9360317}"/>
              </a:ext>
            </a:extLst>
          </p:cNvPr>
          <p:cNvSpPr/>
          <p:nvPr/>
        </p:nvSpPr>
        <p:spPr>
          <a:xfrm>
            <a:off x="5372833" y="4897443"/>
            <a:ext cx="2115272" cy="43732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>
                <a:solidFill>
                  <a:schemeClr val="tx1"/>
                </a:solidFill>
              </a:rPr>
              <a:t>Node</a:t>
            </a:r>
            <a:r>
              <a:rPr kumimoji="1" lang="en-US" altLang="zh-CN" sz="1200" smtClean="0">
                <a:solidFill>
                  <a:schemeClr val="tx1"/>
                </a:solidFill>
              </a:rPr>
              <a:t> </a:t>
            </a:r>
            <a:r>
              <a:rPr kumimoji="1" lang="en-US" altLang="zh-CN" sz="1600">
                <a:solidFill>
                  <a:schemeClr val="tx1"/>
                </a:solidFill>
              </a:rPr>
              <a:t>Encoder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020027" y="4915254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Layer k-1</a:t>
            </a:r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1020027" y="2798630"/>
            <a:ext cx="1338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Layer k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圆角矩形 19">
                <a:extLst>
                  <a:ext uri="{FF2B5EF4-FFF2-40B4-BE49-F238E27FC236}">
                    <a16:creationId xmlns:a16="http://schemas.microsoft.com/office/drawing/2014/main" xmlns="" id="{5FCBEBAC-8971-B44A-A5B8-0A43F0F50D67}"/>
                  </a:ext>
                </a:extLst>
              </p:cNvPr>
              <p:cNvSpPr/>
              <p:nvPr/>
            </p:nvSpPr>
            <p:spPr>
              <a:xfrm>
                <a:off x="5257463" y="4076824"/>
                <a:ext cx="1101411" cy="348692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200" i="1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kumimoji="1" lang="zh-CN" altLang="en-US" sz="120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0" name="圆角矩形 19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5FCBEBAC-8971-B44A-A5B8-0A43F0F50D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463" y="4076824"/>
                <a:ext cx="1101411" cy="348692"/>
              </a:xfrm>
              <a:prstGeom prst="round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圆角矩形 20">
                <a:extLst>
                  <a:ext uri="{FF2B5EF4-FFF2-40B4-BE49-F238E27FC236}">
                    <a16:creationId xmlns:a16="http://schemas.microsoft.com/office/drawing/2014/main" xmlns="" id="{36CA9403-A848-FE4D-A049-F0C0BE09BE26}"/>
                  </a:ext>
                </a:extLst>
              </p:cNvPr>
              <p:cNvSpPr/>
              <p:nvPr/>
            </p:nvSpPr>
            <p:spPr>
              <a:xfrm>
                <a:off x="5250314" y="3489574"/>
                <a:ext cx="1105093" cy="348692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zh-CN" sz="12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sz="1200" i="1" dirty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kumimoji="1" lang="en-US" altLang="zh-CN" sz="1200" i="1" dirty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  <m:sup>
                        <m:r>
                          <a:rPr kumimoji="1" lang="en-US" altLang="zh-CN" sz="1200" i="1" dirty="0">
                            <a:latin typeface="Cambria Math" panose="02040503050406030204" pitchFamily="18" charset="0"/>
                          </a:rPr>
                          <m:t>  </m:t>
                        </m:r>
                      </m:sup>
                    </m:sSubSup>
                    <m:r>
                      <a:rPr kumimoji="1" lang="zh-CN" altLang="en-US" sz="1200" i="1" dirty="0">
                        <a:latin typeface="Cambria Math" panose="02040503050406030204" pitchFamily="18" charset="0"/>
                      </a:rPr>
                      <m:t>（</m:t>
                    </m:r>
                  </m:oMath>
                </a14:m>
                <a:r>
                  <a:rPr kumimoji="1" lang="en-US" altLang="zh-CN" sz="1200" i="1" dirty="0">
                    <a:latin typeface="Cambria Math" panose="02040503050406030204" pitchFamily="18" charset="0"/>
                  </a:rPr>
                  <a:t>Mask</a:t>
                </a:r>
                <a:r>
                  <a:rPr kumimoji="1" lang="zh-CN" altLang="en-US" sz="1200" i="1" dirty="0">
                    <a:latin typeface="Cambria Math" panose="02040503050406030204" pitchFamily="18" charset="0"/>
                  </a:rPr>
                  <a:t>）</a:t>
                </a:r>
              </a:p>
            </p:txBody>
          </p:sp>
        </mc:Choice>
        <mc:Fallback>
          <p:sp>
            <p:nvSpPr>
              <p:cNvPr id="21" name="圆角矩形 20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36CA9403-A848-FE4D-A049-F0C0BE09BE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0314" y="3489574"/>
                <a:ext cx="1105093" cy="348692"/>
              </a:xfrm>
              <a:prstGeom prst="roundRect">
                <a:avLst/>
              </a:prstGeom>
              <a:blipFill rotWithShape="0">
                <a:blip r:embed="rId4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十字形 21">
            <a:extLst>
              <a:ext uri="{FF2B5EF4-FFF2-40B4-BE49-F238E27FC236}">
                <a16:creationId xmlns:a16="http://schemas.microsoft.com/office/drawing/2014/main" xmlns="" id="{C53AA193-7AFB-BB4D-972D-BFFD74D5B4C6}"/>
              </a:ext>
            </a:extLst>
          </p:cNvPr>
          <p:cNvSpPr/>
          <p:nvPr/>
        </p:nvSpPr>
        <p:spPr>
          <a:xfrm>
            <a:off x="5784068" y="3910567"/>
            <a:ext cx="115694" cy="117649"/>
          </a:xfrm>
          <a:prstGeom prst="plus">
            <a:avLst>
              <a:gd name="adj" fmla="val 4079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/>
          </a:p>
        </p:txBody>
      </p:sp>
      <p:sp>
        <p:nvSpPr>
          <p:cNvPr id="23" name="上箭头 22">
            <a:extLst>
              <a:ext uri="{FF2B5EF4-FFF2-40B4-BE49-F238E27FC236}">
                <a16:creationId xmlns:a16="http://schemas.microsoft.com/office/drawing/2014/main" xmlns="" id="{DA7FB890-7724-4C4F-A5DE-FE988E7995D7}"/>
              </a:ext>
            </a:extLst>
          </p:cNvPr>
          <p:cNvSpPr/>
          <p:nvPr/>
        </p:nvSpPr>
        <p:spPr>
          <a:xfrm>
            <a:off x="5712504" y="3252571"/>
            <a:ext cx="159814" cy="192749"/>
          </a:xfrm>
          <a:prstGeom prst="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圆角矩形 23">
                <a:extLst>
                  <a:ext uri="{FF2B5EF4-FFF2-40B4-BE49-F238E27FC236}">
                    <a16:creationId xmlns:a16="http://schemas.microsoft.com/office/drawing/2014/main" xmlns="" id="{5FCBEBAC-8971-B44A-A5B8-0A43F0F50D67}"/>
                  </a:ext>
                </a:extLst>
              </p:cNvPr>
              <p:cNvSpPr/>
              <p:nvPr/>
            </p:nvSpPr>
            <p:spPr>
              <a:xfrm>
                <a:off x="6518510" y="4057548"/>
                <a:ext cx="816559" cy="348692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kumimoji="1" lang="zh-CN" altLang="en-US" sz="1200" dirty="0"/>
              </a:p>
            </p:txBody>
          </p:sp>
        </mc:Choice>
        <mc:Fallback>
          <p:sp>
            <p:nvSpPr>
              <p:cNvPr id="24" name="圆角矩形 23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5FCBEBAC-8971-B44A-A5B8-0A43F0F50D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8510" y="4057548"/>
                <a:ext cx="816559" cy="348692"/>
              </a:xfrm>
              <a:prstGeom prst="round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圆角矩形 24">
                <a:extLst>
                  <a:ext uri="{FF2B5EF4-FFF2-40B4-BE49-F238E27FC236}">
                    <a16:creationId xmlns:a16="http://schemas.microsoft.com/office/drawing/2014/main" xmlns="" id="{36CA9403-A848-FE4D-A049-F0C0BE09BE26}"/>
                  </a:ext>
                </a:extLst>
              </p:cNvPr>
              <p:cNvSpPr/>
              <p:nvPr/>
            </p:nvSpPr>
            <p:spPr>
              <a:xfrm>
                <a:off x="6514828" y="3502533"/>
                <a:ext cx="820241" cy="348692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sz="120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sz="1200" i="1" dirty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kumimoji="1" lang="en-US" altLang="zh-CN" sz="1200" b="0" i="1" dirty="0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  <m:sup>
                          <m:r>
                            <a:rPr kumimoji="1" lang="en-US" altLang="zh-CN" sz="1200" i="1" dirty="0">
                              <a:latin typeface="Cambria Math" panose="02040503050406030204" pitchFamily="18" charset="0"/>
                            </a:rPr>
                            <m:t>  </m:t>
                          </m:r>
                        </m:sup>
                      </m:sSubSup>
                    </m:oMath>
                  </m:oMathPara>
                </a14:m>
                <a:endParaRPr kumimoji="1" lang="zh-CN" altLang="en-US" sz="1200" dirty="0"/>
              </a:p>
            </p:txBody>
          </p:sp>
        </mc:Choice>
        <mc:Fallback>
          <p:sp>
            <p:nvSpPr>
              <p:cNvPr id="25" name="圆角矩形 24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36CA9403-A848-FE4D-A049-F0C0BE09BE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4828" y="3502533"/>
                <a:ext cx="820241" cy="348692"/>
              </a:xfrm>
              <a:prstGeom prst="round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十字形 25">
            <a:extLst>
              <a:ext uri="{FF2B5EF4-FFF2-40B4-BE49-F238E27FC236}">
                <a16:creationId xmlns:a16="http://schemas.microsoft.com/office/drawing/2014/main" xmlns="" id="{C53AA193-7AFB-BB4D-972D-BFFD74D5B4C6}"/>
              </a:ext>
            </a:extLst>
          </p:cNvPr>
          <p:cNvSpPr/>
          <p:nvPr/>
        </p:nvSpPr>
        <p:spPr>
          <a:xfrm>
            <a:off x="6862088" y="3881121"/>
            <a:ext cx="115694" cy="117649"/>
          </a:xfrm>
          <a:prstGeom prst="plus">
            <a:avLst>
              <a:gd name="adj" fmla="val 4079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/>
          </a:p>
        </p:txBody>
      </p:sp>
      <p:sp>
        <p:nvSpPr>
          <p:cNvPr id="27" name="上箭头 26">
            <a:extLst>
              <a:ext uri="{FF2B5EF4-FFF2-40B4-BE49-F238E27FC236}">
                <a16:creationId xmlns:a16="http://schemas.microsoft.com/office/drawing/2014/main" xmlns="" id="{DA7FB890-7724-4C4F-A5DE-FE988E7995D7}"/>
              </a:ext>
            </a:extLst>
          </p:cNvPr>
          <p:cNvSpPr/>
          <p:nvPr/>
        </p:nvSpPr>
        <p:spPr>
          <a:xfrm>
            <a:off x="6843620" y="3243270"/>
            <a:ext cx="159814" cy="192749"/>
          </a:xfrm>
          <a:prstGeom prst="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圆角矩形 27">
                <a:extLst>
                  <a:ext uri="{FF2B5EF4-FFF2-40B4-BE49-F238E27FC236}">
                    <a16:creationId xmlns:a16="http://schemas.microsoft.com/office/drawing/2014/main" xmlns="" id="{5FCBEBAC-8971-B44A-A5B8-0A43F0F50D67}"/>
                  </a:ext>
                </a:extLst>
              </p:cNvPr>
              <p:cNvSpPr/>
              <p:nvPr/>
            </p:nvSpPr>
            <p:spPr>
              <a:xfrm>
                <a:off x="7918029" y="4057548"/>
                <a:ext cx="816559" cy="348692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kumimoji="1" lang="zh-CN" altLang="en-US" sz="1200" dirty="0"/>
              </a:p>
            </p:txBody>
          </p:sp>
        </mc:Choice>
        <mc:Fallback>
          <p:sp>
            <p:nvSpPr>
              <p:cNvPr id="28" name="圆角矩形 27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5FCBEBAC-8971-B44A-A5B8-0A43F0F50D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8029" y="4057548"/>
                <a:ext cx="816559" cy="348692"/>
              </a:xfrm>
              <a:prstGeom prst="round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圆角矩形 28">
                <a:extLst>
                  <a:ext uri="{FF2B5EF4-FFF2-40B4-BE49-F238E27FC236}">
                    <a16:creationId xmlns:a16="http://schemas.microsoft.com/office/drawing/2014/main" xmlns="" id="{36CA9403-A848-FE4D-A049-F0C0BE09BE26}"/>
                  </a:ext>
                </a:extLst>
              </p:cNvPr>
              <p:cNvSpPr/>
              <p:nvPr/>
            </p:nvSpPr>
            <p:spPr>
              <a:xfrm>
                <a:off x="7914347" y="3502533"/>
                <a:ext cx="820241" cy="348692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sz="120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sz="12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kumimoji="1" lang="en-US" altLang="zh-CN" sz="1200" b="0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  <m:sup>
                          <m:r>
                            <a:rPr kumimoji="1" lang="en-US" altLang="zh-CN" sz="1200" i="1" dirty="0">
                              <a:latin typeface="Cambria Math" panose="02040503050406030204" pitchFamily="18" charset="0"/>
                            </a:rPr>
                            <m:t>  </m:t>
                          </m:r>
                        </m:sup>
                      </m:sSubSup>
                    </m:oMath>
                  </m:oMathPara>
                </a14:m>
                <a:endParaRPr kumimoji="1" lang="zh-CN" altLang="en-US" sz="1200" dirty="0"/>
              </a:p>
            </p:txBody>
          </p:sp>
        </mc:Choice>
        <mc:Fallback>
          <p:sp>
            <p:nvSpPr>
              <p:cNvPr id="29" name="圆角矩形 28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36CA9403-A848-FE4D-A049-F0C0BE09BE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4347" y="3502533"/>
                <a:ext cx="820241" cy="348692"/>
              </a:xfrm>
              <a:prstGeom prst="round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十字形 29">
            <a:extLst>
              <a:ext uri="{FF2B5EF4-FFF2-40B4-BE49-F238E27FC236}">
                <a16:creationId xmlns:a16="http://schemas.microsoft.com/office/drawing/2014/main" xmlns="" id="{C53AA193-7AFB-BB4D-972D-BFFD74D5B4C6}"/>
              </a:ext>
            </a:extLst>
          </p:cNvPr>
          <p:cNvSpPr/>
          <p:nvPr/>
        </p:nvSpPr>
        <p:spPr>
          <a:xfrm>
            <a:off x="8275789" y="3881120"/>
            <a:ext cx="115694" cy="117649"/>
          </a:xfrm>
          <a:prstGeom prst="plus">
            <a:avLst>
              <a:gd name="adj" fmla="val 4079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/>
          </a:p>
        </p:txBody>
      </p:sp>
      <p:sp>
        <p:nvSpPr>
          <p:cNvPr id="31" name="上箭头 30">
            <a:extLst>
              <a:ext uri="{FF2B5EF4-FFF2-40B4-BE49-F238E27FC236}">
                <a16:creationId xmlns:a16="http://schemas.microsoft.com/office/drawing/2014/main" xmlns="" id="{DA7FB890-7724-4C4F-A5DE-FE988E7995D7}"/>
              </a:ext>
            </a:extLst>
          </p:cNvPr>
          <p:cNvSpPr/>
          <p:nvPr/>
        </p:nvSpPr>
        <p:spPr>
          <a:xfrm>
            <a:off x="8244560" y="3230135"/>
            <a:ext cx="159814" cy="192749"/>
          </a:xfrm>
          <a:prstGeom prst="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圆角矩形 31">
                <a:extLst>
                  <a:ext uri="{FF2B5EF4-FFF2-40B4-BE49-F238E27FC236}">
                    <a16:creationId xmlns:a16="http://schemas.microsoft.com/office/drawing/2014/main" xmlns="" id="{5FCBEBAC-8971-B44A-A5B8-0A43F0F50D67}"/>
                  </a:ext>
                </a:extLst>
              </p:cNvPr>
              <p:cNvSpPr/>
              <p:nvPr/>
            </p:nvSpPr>
            <p:spPr>
              <a:xfrm>
                <a:off x="8920672" y="4057548"/>
                <a:ext cx="816559" cy="348692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kumimoji="1" lang="zh-CN" altLang="en-US" sz="1200" dirty="0"/>
              </a:p>
            </p:txBody>
          </p:sp>
        </mc:Choice>
        <mc:Fallback>
          <p:sp>
            <p:nvSpPr>
              <p:cNvPr id="32" name="圆角矩形 31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5FCBEBAC-8971-B44A-A5B8-0A43F0F50D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0672" y="4057548"/>
                <a:ext cx="816559" cy="348692"/>
              </a:xfrm>
              <a:prstGeom prst="round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圆角矩形 32">
                <a:extLst>
                  <a:ext uri="{FF2B5EF4-FFF2-40B4-BE49-F238E27FC236}">
                    <a16:creationId xmlns:a16="http://schemas.microsoft.com/office/drawing/2014/main" xmlns="" id="{36CA9403-A848-FE4D-A049-F0C0BE09BE26}"/>
                  </a:ext>
                </a:extLst>
              </p:cNvPr>
              <p:cNvSpPr/>
              <p:nvPr/>
            </p:nvSpPr>
            <p:spPr>
              <a:xfrm>
                <a:off x="8916990" y="3502533"/>
                <a:ext cx="820241" cy="348692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sz="120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sz="12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kumimoji="1" lang="en-US" altLang="zh-CN" sz="1200" b="0" i="1" dirty="0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  <m:sup>
                          <m:r>
                            <a:rPr kumimoji="1" lang="en-US" altLang="zh-CN" sz="1200" i="1" dirty="0">
                              <a:latin typeface="Cambria Math" panose="02040503050406030204" pitchFamily="18" charset="0"/>
                            </a:rPr>
                            <m:t>  </m:t>
                          </m:r>
                        </m:sup>
                      </m:sSubSup>
                    </m:oMath>
                  </m:oMathPara>
                </a14:m>
                <a:endParaRPr kumimoji="1" lang="zh-CN" altLang="en-US" sz="1200" dirty="0"/>
              </a:p>
            </p:txBody>
          </p:sp>
        </mc:Choice>
        <mc:Fallback>
          <p:sp>
            <p:nvSpPr>
              <p:cNvPr id="33" name="圆角矩形 3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36CA9403-A848-FE4D-A049-F0C0BE09BE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6990" y="3502533"/>
                <a:ext cx="820241" cy="348692"/>
              </a:xfrm>
              <a:prstGeom prst="round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十字形 33">
            <a:extLst>
              <a:ext uri="{FF2B5EF4-FFF2-40B4-BE49-F238E27FC236}">
                <a16:creationId xmlns:a16="http://schemas.microsoft.com/office/drawing/2014/main" xmlns="" id="{C53AA193-7AFB-BB4D-972D-BFFD74D5B4C6}"/>
              </a:ext>
            </a:extLst>
          </p:cNvPr>
          <p:cNvSpPr/>
          <p:nvPr/>
        </p:nvSpPr>
        <p:spPr>
          <a:xfrm>
            <a:off x="9228417" y="3891451"/>
            <a:ext cx="115694" cy="117649"/>
          </a:xfrm>
          <a:prstGeom prst="plus">
            <a:avLst>
              <a:gd name="adj" fmla="val 4079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/>
          </a:p>
        </p:txBody>
      </p:sp>
      <p:sp>
        <p:nvSpPr>
          <p:cNvPr id="35" name="上箭头 34">
            <a:extLst>
              <a:ext uri="{FF2B5EF4-FFF2-40B4-BE49-F238E27FC236}">
                <a16:creationId xmlns:a16="http://schemas.microsoft.com/office/drawing/2014/main" xmlns="" id="{DA7FB890-7724-4C4F-A5DE-FE988E7995D7}"/>
              </a:ext>
            </a:extLst>
          </p:cNvPr>
          <p:cNvSpPr/>
          <p:nvPr/>
        </p:nvSpPr>
        <p:spPr>
          <a:xfrm>
            <a:off x="9184297" y="3235862"/>
            <a:ext cx="159814" cy="192749"/>
          </a:xfrm>
          <a:prstGeom prst="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 dirty="0"/>
          </a:p>
        </p:txBody>
      </p:sp>
      <p:sp>
        <p:nvSpPr>
          <p:cNvPr id="36" name="上箭头 35">
            <a:extLst>
              <a:ext uri="{FF2B5EF4-FFF2-40B4-BE49-F238E27FC236}">
                <a16:creationId xmlns:a16="http://schemas.microsoft.com/office/drawing/2014/main" xmlns="" id="{DA7FB890-7724-4C4F-A5DE-FE988E7995D7}"/>
              </a:ext>
            </a:extLst>
          </p:cNvPr>
          <p:cNvSpPr/>
          <p:nvPr/>
        </p:nvSpPr>
        <p:spPr>
          <a:xfrm>
            <a:off x="5762008" y="4632393"/>
            <a:ext cx="159814" cy="192749"/>
          </a:xfrm>
          <a:prstGeom prst="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 dirty="0"/>
          </a:p>
        </p:txBody>
      </p:sp>
      <p:sp>
        <p:nvSpPr>
          <p:cNvPr id="37" name="上箭头 36">
            <a:extLst>
              <a:ext uri="{FF2B5EF4-FFF2-40B4-BE49-F238E27FC236}">
                <a16:creationId xmlns:a16="http://schemas.microsoft.com/office/drawing/2014/main" xmlns="" id="{DA7FB890-7724-4C4F-A5DE-FE988E7995D7}"/>
              </a:ext>
            </a:extLst>
          </p:cNvPr>
          <p:cNvSpPr/>
          <p:nvPr/>
        </p:nvSpPr>
        <p:spPr>
          <a:xfrm>
            <a:off x="6850352" y="4623453"/>
            <a:ext cx="159814" cy="192749"/>
          </a:xfrm>
          <a:prstGeom prst="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 dirty="0"/>
          </a:p>
        </p:txBody>
      </p:sp>
      <p:sp>
        <p:nvSpPr>
          <p:cNvPr id="38" name="上箭头 37">
            <a:extLst>
              <a:ext uri="{FF2B5EF4-FFF2-40B4-BE49-F238E27FC236}">
                <a16:creationId xmlns:a16="http://schemas.microsoft.com/office/drawing/2014/main" xmlns="" id="{DA7FB890-7724-4C4F-A5DE-FE988E7995D7}"/>
              </a:ext>
            </a:extLst>
          </p:cNvPr>
          <p:cNvSpPr/>
          <p:nvPr/>
        </p:nvSpPr>
        <p:spPr>
          <a:xfrm>
            <a:off x="8294365" y="4638693"/>
            <a:ext cx="159814" cy="192749"/>
          </a:xfrm>
          <a:prstGeom prst="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 dirty="0"/>
          </a:p>
        </p:txBody>
      </p:sp>
      <p:sp>
        <p:nvSpPr>
          <p:cNvPr id="39" name="上箭头 38">
            <a:extLst>
              <a:ext uri="{FF2B5EF4-FFF2-40B4-BE49-F238E27FC236}">
                <a16:creationId xmlns:a16="http://schemas.microsoft.com/office/drawing/2014/main" xmlns="" id="{DA7FB890-7724-4C4F-A5DE-FE988E7995D7}"/>
              </a:ext>
            </a:extLst>
          </p:cNvPr>
          <p:cNvSpPr/>
          <p:nvPr/>
        </p:nvSpPr>
        <p:spPr>
          <a:xfrm>
            <a:off x="9264204" y="4620786"/>
            <a:ext cx="159814" cy="192749"/>
          </a:xfrm>
          <a:prstGeom prst="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 dirty="0"/>
          </a:p>
        </p:txBody>
      </p:sp>
      <p:sp>
        <p:nvSpPr>
          <p:cNvPr id="40" name="上箭头 39">
            <a:extLst>
              <a:ext uri="{FF2B5EF4-FFF2-40B4-BE49-F238E27FC236}">
                <a16:creationId xmlns:a16="http://schemas.microsoft.com/office/drawing/2014/main" xmlns="" id="{98437923-21EA-E940-9906-113C007CED40}"/>
              </a:ext>
            </a:extLst>
          </p:cNvPr>
          <p:cNvSpPr/>
          <p:nvPr/>
        </p:nvSpPr>
        <p:spPr>
          <a:xfrm>
            <a:off x="3555145" y="2364821"/>
            <a:ext cx="159814" cy="192749"/>
          </a:xfrm>
          <a:prstGeom prst="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圆角矩形 40">
                <a:extLst>
                  <a:ext uri="{FF2B5EF4-FFF2-40B4-BE49-F238E27FC236}">
                    <a16:creationId xmlns:a16="http://schemas.microsoft.com/office/drawing/2014/main" xmlns="" id="{F877A390-C74C-4F41-8A09-C4580876F3C0}"/>
                  </a:ext>
                </a:extLst>
              </p:cNvPr>
              <p:cNvSpPr/>
              <p:nvPr/>
            </p:nvSpPr>
            <p:spPr>
              <a:xfrm>
                <a:off x="3212381" y="1847163"/>
                <a:ext cx="792206" cy="347241"/>
              </a:xfrm>
              <a:prstGeom prst="round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𝐶𝐿𝑆</m:t>
                          </m:r>
                        </m:sub>
                      </m:sSub>
                    </m:oMath>
                  </m:oMathPara>
                </a14:m>
                <a:endParaRPr kumimoji="1" lang="en-US" altLang="zh-CN" b="0" dirty="0" smtClean="0"/>
              </a:p>
            </p:txBody>
          </p:sp>
        </mc:Choice>
        <mc:Fallback>
          <p:sp>
            <p:nvSpPr>
              <p:cNvPr id="41" name="圆角矩形 40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F877A390-C74C-4F41-8A09-C4580876F3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2381" y="1847163"/>
                <a:ext cx="792206" cy="347241"/>
              </a:xfrm>
              <a:prstGeom prst="round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203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>
            <a:extLst>
              <a:ext uri="{FF2B5EF4-FFF2-40B4-BE49-F238E27FC236}">
                <a16:creationId xmlns:a16="http://schemas.microsoft.com/office/drawing/2014/main" xmlns="" id="{200D51A0-0BD3-9849-8F36-14A3C9360317}"/>
              </a:ext>
            </a:extLst>
          </p:cNvPr>
          <p:cNvSpPr/>
          <p:nvPr/>
        </p:nvSpPr>
        <p:spPr>
          <a:xfrm>
            <a:off x="2851162" y="3638777"/>
            <a:ext cx="6658597" cy="43732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smtClean="0">
                <a:solidFill>
                  <a:schemeClr val="tx1"/>
                </a:solidFill>
              </a:rPr>
              <a:t>Node Encoder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5" name="圆角矩形 4">
            <a:extLst>
              <a:ext uri="{FF2B5EF4-FFF2-40B4-BE49-F238E27FC236}">
                <a16:creationId xmlns:a16="http://schemas.microsoft.com/office/drawing/2014/main" xmlns="" id="{9E374049-051F-4548-B250-550EC316EB45}"/>
              </a:ext>
            </a:extLst>
          </p:cNvPr>
          <p:cNvSpPr/>
          <p:nvPr/>
        </p:nvSpPr>
        <p:spPr>
          <a:xfrm>
            <a:off x="2916260" y="4971948"/>
            <a:ext cx="788524" cy="34724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0</a:t>
            </a:r>
            <a:endParaRPr kumimoji="1" lang="zh-CN" altLang="en-US" sz="1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圆角矩形 5">
                <a:extLst>
                  <a:ext uri="{FF2B5EF4-FFF2-40B4-BE49-F238E27FC236}">
                    <a16:creationId xmlns:a16="http://schemas.microsoft.com/office/drawing/2014/main" xmlns="" id="{5FCBEBAC-8971-B44A-A5B8-0A43F0F50D67}"/>
                  </a:ext>
                </a:extLst>
              </p:cNvPr>
              <p:cNvSpPr/>
              <p:nvPr/>
            </p:nvSpPr>
            <p:spPr>
              <a:xfrm>
                <a:off x="3789489" y="4971949"/>
                <a:ext cx="816559" cy="348692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200" dirty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zh-CN" altLang="en-US" sz="1200" dirty="0"/>
              </a:p>
            </p:txBody>
          </p:sp>
        </mc:Choice>
        <mc:Fallback>
          <p:sp>
            <p:nvSpPr>
              <p:cNvPr id="6" name="圆角矩形 5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5FCBEBAC-8971-B44A-A5B8-0A43F0F50D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9489" y="4971949"/>
                <a:ext cx="816559" cy="348692"/>
              </a:xfrm>
              <a:prstGeom prst="round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圆角矩形 6">
            <a:extLst>
              <a:ext uri="{FF2B5EF4-FFF2-40B4-BE49-F238E27FC236}">
                <a16:creationId xmlns:a16="http://schemas.microsoft.com/office/drawing/2014/main" xmlns="" id="{F877A390-C74C-4F41-8A09-C4580876F3C0}"/>
              </a:ext>
            </a:extLst>
          </p:cNvPr>
          <p:cNvSpPr/>
          <p:nvPr/>
        </p:nvSpPr>
        <p:spPr>
          <a:xfrm>
            <a:off x="2912578" y="4416933"/>
            <a:ext cx="792206" cy="34724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CLS</a:t>
            </a:r>
            <a:endParaRPr kumimoji="1" lang="zh-CN" altLang="en-US" sz="1200" dirty="0"/>
          </a:p>
        </p:txBody>
      </p:sp>
      <p:sp>
        <p:nvSpPr>
          <p:cNvPr id="8" name="圆角矩形 7">
            <a:extLst>
              <a:ext uri="{FF2B5EF4-FFF2-40B4-BE49-F238E27FC236}">
                <a16:creationId xmlns:a16="http://schemas.microsoft.com/office/drawing/2014/main" xmlns:a14="http://schemas.microsoft.com/office/drawing/2010/main" xmlns:mc="http://schemas.openxmlformats.org/markup-compatibility/2006" xmlns="" id="{36CA9403-A848-FE4D-A049-F0C0BE09BE26}"/>
              </a:ext>
            </a:extLst>
          </p:cNvPr>
          <p:cNvSpPr/>
          <p:nvPr/>
        </p:nvSpPr>
        <p:spPr>
          <a:xfrm>
            <a:off x="3785807" y="4416934"/>
            <a:ext cx="820241" cy="34869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200" smtClean="0"/>
              <a:t>&lt;tag&gt;</a:t>
            </a:r>
            <a:endParaRPr kumimoji="1" lang="zh-CN" altLang="en-US" sz="1200" dirty="0"/>
          </a:p>
        </p:txBody>
      </p:sp>
      <p:sp>
        <p:nvSpPr>
          <p:cNvPr id="9" name="十字形 8">
            <a:extLst>
              <a:ext uri="{FF2B5EF4-FFF2-40B4-BE49-F238E27FC236}">
                <a16:creationId xmlns:a16="http://schemas.microsoft.com/office/drawing/2014/main" xmlns="" id="{4FD8FA4D-1907-064E-B7E6-10A4560841B2}"/>
              </a:ext>
            </a:extLst>
          </p:cNvPr>
          <p:cNvSpPr/>
          <p:nvPr/>
        </p:nvSpPr>
        <p:spPr>
          <a:xfrm>
            <a:off x="3277402" y="4813533"/>
            <a:ext cx="115694" cy="117649"/>
          </a:xfrm>
          <a:prstGeom prst="plus">
            <a:avLst>
              <a:gd name="adj" fmla="val 4079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/>
          </a:p>
        </p:txBody>
      </p:sp>
      <p:sp>
        <p:nvSpPr>
          <p:cNvPr id="10" name="十字形 9">
            <a:extLst>
              <a:ext uri="{FF2B5EF4-FFF2-40B4-BE49-F238E27FC236}">
                <a16:creationId xmlns:a16="http://schemas.microsoft.com/office/drawing/2014/main" xmlns="" id="{C53AA193-7AFB-BB4D-972D-BFFD74D5B4C6}"/>
              </a:ext>
            </a:extLst>
          </p:cNvPr>
          <p:cNvSpPr/>
          <p:nvPr/>
        </p:nvSpPr>
        <p:spPr>
          <a:xfrm>
            <a:off x="4107289" y="4799964"/>
            <a:ext cx="115694" cy="117649"/>
          </a:xfrm>
          <a:prstGeom prst="plus">
            <a:avLst>
              <a:gd name="adj" fmla="val 4079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xmlns="" id="{1FBDEA93-9885-6B4F-8D76-3A47A9DE8BF2}"/>
              </a:ext>
            </a:extLst>
          </p:cNvPr>
          <p:cNvSpPr txBox="1"/>
          <p:nvPr/>
        </p:nvSpPr>
        <p:spPr>
          <a:xfrm>
            <a:off x="1753882" y="4919105"/>
            <a:ext cx="10038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200" dirty="0"/>
              <a:t>Position</a:t>
            </a:r>
          </a:p>
          <a:p>
            <a:pPr algn="ctr"/>
            <a:r>
              <a:rPr kumimoji="1" lang="en-US" altLang="zh-CN" sz="1200" dirty="0"/>
              <a:t>Embeddings</a:t>
            </a:r>
            <a:endParaRPr kumimoji="1" lang="zh-CN" altLang="en-US" sz="12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xmlns="" id="{DCCFB33A-D894-AF4B-B5D3-4133E0483569}"/>
              </a:ext>
            </a:extLst>
          </p:cNvPr>
          <p:cNvSpPr txBox="1"/>
          <p:nvPr/>
        </p:nvSpPr>
        <p:spPr>
          <a:xfrm>
            <a:off x="1753882" y="4359720"/>
            <a:ext cx="10038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200" dirty="0"/>
              <a:t>Word</a:t>
            </a:r>
          </a:p>
          <a:p>
            <a:pPr algn="ctr"/>
            <a:r>
              <a:rPr kumimoji="1" lang="en-US" altLang="zh-CN" sz="1200" dirty="0"/>
              <a:t>Embeddings</a:t>
            </a:r>
            <a:endParaRPr kumimoji="1" lang="zh-CN" altLang="en-US" sz="1200" dirty="0"/>
          </a:p>
        </p:txBody>
      </p:sp>
      <p:sp>
        <p:nvSpPr>
          <p:cNvPr id="13" name="上箭头 12">
            <a:extLst>
              <a:ext uri="{FF2B5EF4-FFF2-40B4-BE49-F238E27FC236}">
                <a16:creationId xmlns:a16="http://schemas.microsoft.com/office/drawing/2014/main" xmlns="" id="{DA7FB890-7724-4C4F-A5DE-FE988E7995D7}"/>
              </a:ext>
            </a:extLst>
          </p:cNvPr>
          <p:cNvSpPr/>
          <p:nvPr/>
        </p:nvSpPr>
        <p:spPr>
          <a:xfrm>
            <a:off x="4085192" y="4160684"/>
            <a:ext cx="159814" cy="192749"/>
          </a:xfrm>
          <a:prstGeom prst="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 dirty="0"/>
          </a:p>
        </p:txBody>
      </p:sp>
      <p:sp>
        <p:nvSpPr>
          <p:cNvPr id="14" name="上箭头 13">
            <a:extLst>
              <a:ext uri="{FF2B5EF4-FFF2-40B4-BE49-F238E27FC236}">
                <a16:creationId xmlns:a16="http://schemas.microsoft.com/office/drawing/2014/main" xmlns="" id="{98437923-21EA-E940-9906-113C007CED40}"/>
              </a:ext>
            </a:extLst>
          </p:cNvPr>
          <p:cNvSpPr/>
          <p:nvPr/>
        </p:nvSpPr>
        <p:spPr>
          <a:xfrm>
            <a:off x="3277402" y="4157670"/>
            <a:ext cx="159814" cy="192749"/>
          </a:xfrm>
          <a:prstGeom prst="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 dirty="0"/>
          </a:p>
        </p:txBody>
      </p:sp>
      <p:sp>
        <p:nvSpPr>
          <p:cNvPr id="15" name="圆角矩形 14">
            <a:extLst>
              <a:ext uri="{FF2B5EF4-FFF2-40B4-BE49-F238E27FC236}">
                <a16:creationId xmlns:a16="http://schemas.microsoft.com/office/drawing/2014/main" xmlns="" id="{200D51A0-0BD3-9849-8F36-14A3C9360317}"/>
              </a:ext>
            </a:extLst>
          </p:cNvPr>
          <p:cNvSpPr/>
          <p:nvPr/>
        </p:nvSpPr>
        <p:spPr>
          <a:xfrm>
            <a:off x="7554028" y="5795659"/>
            <a:ext cx="1955731" cy="43732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>
                <a:solidFill>
                  <a:schemeClr val="tx1"/>
                </a:solidFill>
              </a:rPr>
              <a:t>Text</a:t>
            </a:r>
            <a:r>
              <a:rPr kumimoji="1" lang="en-US" altLang="zh-CN" sz="1200" smtClean="0">
                <a:solidFill>
                  <a:schemeClr val="tx1"/>
                </a:solidFill>
              </a:rPr>
              <a:t> </a:t>
            </a:r>
            <a:r>
              <a:rPr kumimoji="1" lang="en-US" altLang="zh-CN" sz="1600">
                <a:solidFill>
                  <a:schemeClr val="tx1"/>
                </a:solidFill>
              </a:rPr>
              <a:t>Encoder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6" name="圆角矩形 15">
            <a:extLst>
              <a:ext uri="{FF2B5EF4-FFF2-40B4-BE49-F238E27FC236}">
                <a16:creationId xmlns:a16="http://schemas.microsoft.com/office/drawing/2014/main" xmlns="" id="{200D51A0-0BD3-9849-8F36-14A3C9360317}"/>
              </a:ext>
            </a:extLst>
          </p:cNvPr>
          <p:cNvSpPr/>
          <p:nvPr/>
        </p:nvSpPr>
        <p:spPr>
          <a:xfrm>
            <a:off x="5073030" y="5811843"/>
            <a:ext cx="2115272" cy="43732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>
                <a:solidFill>
                  <a:schemeClr val="tx1"/>
                </a:solidFill>
              </a:rPr>
              <a:t>Node</a:t>
            </a:r>
            <a:r>
              <a:rPr kumimoji="1" lang="en-US" altLang="zh-CN" sz="1200" smtClean="0">
                <a:solidFill>
                  <a:schemeClr val="tx1"/>
                </a:solidFill>
              </a:rPr>
              <a:t> </a:t>
            </a:r>
            <a:r>
              <a:rPr kumimoji="1" lang="en-US" altLang="zh-CN" sz="1600">
                <a:solidFill>
                  <a:schemeClr val="tx1"/>
                </a:solidFill>
              </a:rPr>
              <a:t>Encoder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20224" y="5829654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Layer k-1</a:t>
            </a:r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720224" y="3713030"/>
            <a:ext cx="1338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Layer k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圆角矩形 18">
                <a:extLst>
                  <a:ext uri="{FF2B5EF4-FFF2-40B4-BE49-F238E27FC236}">
                    <a16:creationId xmlns:a16="http://schemas.microsoft.com/office/drawing/2014/main" xmlns="" id="{5FCBEBAC-8971-B44A-A5B8-0A43F0F50D67}"/>
                  </a:ext>
                </a:extLst>
              </p:cNvPr>
              <p:cNvSpPr/>
              <p:nvPr/>
            </p:nvSpPr>
            <p:spPr>
              <a:xfrm>
                <a:off x="4941902" y="4980725"/>
                <a:ext cx="1101411" cy="348692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kumimoji="1" lang="zh-CN" altLang="en-US" sz="120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9" name="圆角矩形 18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5FCBEBAC-8971-B44A-A5B8-0A43F0F50D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1902" y="4980725"/>
                <a:ext cx="1101411" cy="348692"/>
              </a:xfrm>
              <a:prstGeom prst="round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圆角矩形 19">
                <a:extLst>
                  <a:ext uri="{FF2B5EF4-FFF2-40B4-BE49-F238E27FC236}">
                    <a16:creationId xmlns:a16="http://schemas.microsoft.com/office/drawing/2014/main" xmlns="" id="{36CA9403-A848-FE4D-A049-F0C0BE09BE26}"/>
                  </a:ext>
                </a:extLst>
              </p:cNvPr>
              <p:cNvSpPr/>
              <p:nvPr/>
            </p:nvSpPr>
            <p:spPr>
              <a:xfrm>
                <a:off x="4931932" y="4414658"/>
                <a:ext cx="1105093" cy="348692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sz="120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sz="1200" i="1" dirty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kumimoji="1" lang="en-US" altLang="zh-CN" sz="120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  <m:sup>
                          <m:r>
                            <a:rPr kumimoji="1" lang="en-US" altLang="zh-CN" sz="1200" i="1" dirty="0">
                              <a:latin typeface="Cambria Math" panose="02040503050406030204" pitchFamily="18" charset="0"/>
                            </a:rPr>
                            <m:t>  </m:t>
                          </m:r>
                        </m:sup>
                      </m:sSubSup>
                    </m:oMath>
                  </m:oMathPara>
                </a14:m>
                <a:endParaRPr kumimoji="1" lang="zh-CN" altLang="en-US" sz="120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0" name="圆角矩形 19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36CA9403-A848-FE4D-A049-F0C0BE09BE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1932" y="4414658"/>
                <a:ext cx="1105093" cy="348692"/>
              </a:xfrm>
              <a:prstGeom prst="round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十字形 20">
            <a:extLst>
              <a:ext uri="{FF2B5EF4-FFF2-40B4-BE49-F238E27FC236}">
                <a16:creationId xmlns:a16="http://schemas.microsoft.com/office/drawing/2014/main" xmlns="" id="{C53AA193-7AFB-BB4D-972D-BFFD74D5B4C6}"/>
              </a:ext>
            </a:extLst>
          </p:cNvPr>
          <p:cNvSpPr/>
          <p:nvPr/>
        </p:nvSpPr>
        <p:spPr>
          <a:xfrm>
            <a:off x="5484265" y="4824967"/>
            <a:ext cx="115694" cy="117649"/>
          </a:xfrm>
          <a:prstGeom prst="plus">
            <a:avLst>
              <a:gd name="adj" fmla="val 4079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/>
          </a:p>
        </p:txBody>
      </p:sp>
      <p:sp>
        <p:nvSpPr>
          <p:cNvPr id="22" name="上箭头 21">
            <a:extLst>
              <a:ext uri="{FF2B5EF4-FFF2-40B4-BE49-F238E27FC236}">
                <a16:creationId xmlns:a16="http://schemas.microsoft.com/office/drawing/2014/main" xmlns="" id="{DA7FB890-7724-4C4F-A5DE-FE988E7995D7}"/>
              </a:ext>
            </a:extLst>
          </p:cNvPr>
          <p:cNvSpPr/>
          <p:nvPr/>
        </p:nvSpPr>
        <p:spPr>
          <a:xfrm>
            <a:off x="5412701" y="4166971"/>
            <a:ext cx="159814" cy="192749"/>
          </a:xfrm>
          <a:prstGeom prst="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圆角矩形 22">
                <a:extLst>
                  <a:ext uri="{FF2B5EF4-FFF2-40B4-BE49-F238E27FC236}">
                    <a16:creationId xmlns:a16="http://schemas.microsoft.com/office/drawing/2014/main" xmlns="" id="{5FCBEBAC-8971-B44A-A5B8-0A43F0F50D67}"/>
                  </a:ext>
                </a:extLst>
              </p:cNvPr>
              <p:cNvSpPr/>
              <p:nvPr/>
            </p:nvSpPr>
            <p:spPr>
              <a:xfrm>
                <a:off x="6218707" y="4971948"/>
                <a:ext cx="816559" cy="348692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kumimoji="1" lang="zh-CN" altLang="en-US" sz="1200" dirty="0"/>
              </a:p>
            </p:txBody>
          </p:sp>
        </mc:Choice>
        <mc:Fallback>
          <p:sp>
            <p:nvSpPr>
              <p:cNvPr id="23" name="圆角矩形 2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5FCBEBAC-8971-B44A-A5B8-0A43F0F50D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8707" y="4971948"/>
                <a:ext cx="816559" cy="348692"/>
              </a:xfrm>
              <a:prstGeom prst="round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圆角矩形 23">
                <a:extLst>
                  <a:ext uri="{FF2B5EF4-FFF2-40B4-BE49-F238E27FC236}">
                    <a16:creationId xmlns:a16="http://schemas.microsoft.com/office/drawing/2014/main" xmlns="" id="{36CA9403-A848-FE4D-A049-F0C0BE09BE26}"/>
                  </a:ext>
                </a:extLst>
              </p:cNvPr>
              <p:cNvSpPr/>
              <p:nvPr/>
            </p:nvSpPr>
            <p:spPr>
              <a:xfrm>
                <a:off x="6215025" y="4416933"/>
                <a:ext cx="820241" cy="348692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sz="120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sz="1200" i="1" dirty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kumimoji="1" lang="en-US" altLang="zh-CN" sz="1200" i="1" dirty="0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  <m:sup>
                          <m:r>
                            <a:rPr kumimoji="1" lang="en-US" altLang="zh-CN" sz="1200" i="1" dirty="0">
                              <a:latin typeface="Cambria Math" panose="02040503050406030204" pitchFamily="18" charset="0"/>
                            </a:rPr>
                            <m:t>  </m:t>
                          </m:r>
                        </m:sup>
                      </m:sSubSup>
                    </m:oMath>
                  </m:oMathPara>
                </a14:m>
                <a:endParaRPr kumimoji="1" lang="zh-CN" altLang="en-US" sz="120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4" name="圆角矩形 23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36CA9403-A848-FE4D-A049-F0C0BE09BE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5025" y="4416933"/>
                <a:ext cx="820241" cy="348692"/>
              </a:xfrm>
              <a:prstGeom prst="round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十字形 24">
            <a:extLst>
              <a:ext uri="{FF2B5EF4-FFF2-40B4-BE49-F238E27FC236}">
                <a16:creationId xmlns:a16="http://schemas.microsoft.com/office/drawing/2014/main" xmlns="" id="{C53AA193-7AFB-BB4D-972D-BFFD74D5B4C6}"/>
              </a:ext>
            </a:extLst>
          </p:cNvPr>
          <p:cNvSpPr/>
          <p:nvPr/>
        </p:nvSpPr>
        <p:spPr>
          <a:xfrm>
            <a:off x="6562285" y="4795521"/>
            <a:ext cx="115694" cy="117649"/>
          </a:xfrm>
          <a:prstGeom prst="plus">
            <a:avLst>
              <a:gd name="adj" fmla="val 4079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/>
          </a:p>
        </p:txBody>
      </p:sp>
      <p:sp>
        <p:nvSpPr>
          <p:cNvPr id="26" name="上箭头 25">
            <a:extLst>
              <a:ext uri="{FF2B5EF4-FFF2-40B4-BE49-F238E27FC236}">
                <a16:creationId xmlns:a16="http://schemas.microsoft.com/office/drawing/2014/main" xmlns="" id="{DA7FB890-7724-4C4F-A5DE-FE988E7995D7}"/>
              </a:ext>
            </a:extLst>
          </p:cNvPr>
          <p:cNvSpPr/>
          <p:nvPr/>
        </p:nvSpPr>
        <p:spPr>
          <a:xfrm>
            <a:off x="6543817" y="4157670"/>
            <a:ext cx="159814" cy="192749"/>
          </a:xfrm>
          <a:prstGeom prst="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圆角矩形 26">
                <a:extLst>
                  <a:ext uri="{FF2B5EF4-FFF2-40B4-BE49-F238E27FC236}">
                    <a16:creationId xmlns:a16="http://schemas.microsoft.com/office/drawing/2014/main" xmlns="" id="{5FCBEBAC-8971-B44A-A5B8-0A43F0F50D67}"/>
                  </a:ext>
                </a:extLst>
              </p:cNvPr>
              <p:cNvSpPr/>
              <p:nvPr/>
            </p:nvSpPr>
            <p:spPr>
              <a:xfrm>
                <a:off x="7618226" y="4971948"/>
                <a:ext cx="816559" cy="348692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kumimoji="1" lang="zh-CN" altLang="en-US" sz="1200" dirty="0"/>
              </a:p>
            </p:txBody>
          </p:sp>
        </mc:Choice>
        <mc:Fallback>
          <p:sp>
            <p:nvSpPr>
              <p:cNvPr id="27" name="圆角矩形 26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5FCBEBAC-8971-B44A-A5B8-0A43F0F50D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8226" y="4971948"/>
                <a:ext cx="816559" cy="348692"/>
              </a:xfrm>
              <a:prstGeom prst="round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圆角矩形 27">
                <a:extLst>
                  <a:ext uri="{FF2B5EF4-FFF2-40B4-BE49-F238E27FC236}">
                    <a16:creationId xmlns:a16="http://schemas.microsoft.com/office/drawing/2014/main" xmlns="" id="{36CA9403-A848-FE4D-A049-F0C0BE09BE26}"/>
                  </a:ext>
                </a:extLst>
              </p:cNvPr>
              <p:cNvSpPr/>
              <p:nvPr/>
            </p:nvSpPr>
            <p:spPr>
              <a:xfrm>
                <a:off x="7614544" y="4416933"/>
                <a:ext cx="820241" cy="348692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sz="120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sz="12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kumimoji="1" lang="en-US" altLang="zh-CN" sz="1200" b="0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  <m:sup>
                          <m:r>
                            <a:rPr kumimoji="1" lang="en-US" altLang="zh-CN" sz="1200" i="1" dirty="0">
                              <a:latin typeface="Cambria Math" panose="02040503050406030204" pitchFamily="18" charset="0"/>
                            </a:rPr>
                            <m:t>  </m:t>
                          </m:r>
                        </m:sup>
                      </m:sSubSup>
                    </m:oMath>
                  </m:oMathPara>
                </a14:m>
                <a:endParaRPr kumimoji="1" lang="zh-CN" altLang="en-US" sz="1200" dirty="0"/>
              </a:p>
            </p:txBody>
          </p:sp>
        </mc:Choice>
        <mc:Fallback>
          <p:sp>
            <p:nvSpPr>
              <p:cNvPr id="28" name="圆角矩形 27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36CA9403-A848-FE4D-A049-F0C0BE09BE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4544" y="4416933"/>
                <a:ext cx="820241" cy="348692"/>
              </a:xfrm>
              <a:prstGeom prst="round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十字形 28">
            <a:extLst>
              <a:ext uri="{FF2B5EF4-FFF2-40B4-BE49-F238E27FC236}">
                <a16:creationId xmlns:a16="http://schemas.microsoft.com/office/drawing/2014/main" xmlns="" id="{C53AA193-7AFB-BB4D-972D-BFFD74D5B4C6}"/>
              </a:ext>
            </a:extLst>
          </p:cNvPr>
          <p:cNvSpPr/>
          <p:nvPr/>
        </p:nvSpPr>
        <p:spPr>
          <a:xfrm>
            <a:off x="7975986" y="4795520"/>
            <a:ext cx="115694" cy="117649"/>
          </a:xfrm>
          <a:prstGeom prst="plus">
            <a:avLst>
              <a:gd name="adj" fmla="val 4079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/>
          </a:p>
        </p:txBody>
      </p:sp>
      <p:sp>
        <p:nvSpPr>
          <p:cNvPr id="30" name="上箭头 29">
            <a:extLst>
              <a:ext uri="{FF2B5EF4-FFF2-40B4-BE49-F238E27FC236}">
                <a16:creationId xmlns:a16="http://schemas.microsoft.com/office/drawing/2014/main" xmlns="" id="{DA7FB890-7724-4C4F-A5DE-FE988E7995D7}"/>
              </a:ext>
            </a:extLst>
          </p:cNvPr>
          <p:cNvSpPr/>
          <p:nvPr/>
        </p:nvSpPr>
        <p:spPr>
          <a:xfrm>
            <a:off x="7944757" y="4144535"/>
            <a:ext cx="159814" cy="192749"/>
          </a:xfrm>
          <a:prstGeom prst="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圆角矩形 30">
                <a:extLst>
                  <a:ext uri="{FF2B5EF4-FFF2-40B4-BE49-F238E27FC236}">
                    <a16:creationId xmlns:a16="http://schemas.microsoft.com/office/drawing/2014/main" xmlns="" id="{5FCBEBAC-8971-B44A-A5B8-0A43F0F50D67}"/>
                  </a:ext>
                </a:extLst>
              </p:cNvPr>
              <p:cNvSpPr/>
              <p:nvPr/>
            </p:nvSpPr>
            <p:spPr>
              <a:xfrm>
                <a:off x="8620869" y="4971948"/>
                <a:ext cx="816559" cy="348692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kumimoji="1" lang="zh-CN" altLang="en-US" sz="1200" dirty="0"/>
              </a:p>
            </p:txBody>
          </p:sp>
        </mc:Choice>
        <mc:Fallback>
          <p:sp>
            <p:nvSpPr>
              <p:cNvPr id="31" name="圆角矩形 30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5FCBEBAC-8971-B44A-A5B8-0A43F0F50D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0869" y="4971948"/>
                <a:ext cx="816559" cy="348692"/>
              </a:xfrm>
              <a:prstGeom prst="round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圆角矩形 31">
                <a:extLst>
                  <a:ext uri="{FF2B5EF4-FFF2-40B4-BE49-F238E27FC236}">
                    <a16:creationId xmlns:a16="http://schemas.microsoft.com/office/drawing/2014/main" xmlns="" id="{36CA9403-A848-FE4D-A049-F0C0BE09BE26}"/>
                  </a:ext>
                </a:extLst>
              </p:cNvPr>
              <p:cNvSpPr/>
              <p:nvPr/>
            </p:nvSpPr>
            <p:spPr>
              <a:xfrm>
                <a:off x="8617187" y="4416933"/>
                <a:ext cx="820241" cy="348692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sz="120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sz="12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kumimoji="1" lang="en-US" altLang="zh-CN" sz="1200" b="0" i="1" dirty="0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  <m:sup>
                          <m:r>
                            <a:rPr kumimoji="1" lang="en-US" altLang="zh-CN" sz="1200" i="1" dirty="0">
                              <a:latin typeface="Cambria Math" panose="02040503050406030204" pitchFamily="18" charset="0"/>
                            </a:rPr>
                            <m:t>  </m:t>
                          </m:r>
                        </m:sup>
                      </m:sSubSup>
                    </m:oMath>
                  </m:oMathPara>
                </a14:m>
                <a:endParaRPr kumimoji="1" lang="zh-CN" altLang="en-US" sz="1200" dirty="0"/>
              </a:p>
            </p:txBody>
          </p:sp>
        </mc:Choice>
        <mc:Fallback>
          <p:sp>
            <p:nvSpPr>
              <p:cNvPr id="32" name="圆角矩形 31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36CA9403-A848-FE4D-A049-F0C0BE09BE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7187" y="4416933"/>
                <a:ext cx="820241" cy="348692"/>
              </a:xfrm>
              <a:prstGeom prst="round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十字形 32">
            <a:extLst>
              <a:ext uri="{FF2B5EF4-FFF2-40B4-BE49-F238E27FC236}">
                <a16:creationId xmlns:a16="http://schemas.microsoft.com/office/drawing/2014/main" xmlns="" id="{C53AA193-7AFB-BB4D-972D-BFFD74D5B4C6}"/>
              </a:ext>
            </a:extLst>
          </p:cNvPr>
          <p:cNvSpPr/>
          <p:nvPr/>
        </p:nvSpPr>
        <p:spPr>
          <a:xfrm>
            <a:off x="8928614" y="4805851"/>
            <a:ext cx="115694" cy="117649"/>
          </a:xfrm>
          <a:prstGeom prst="plus">
            <a:avLst>
              <a:gd name="adj" fmla="val 4079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/>
          </a:p>
        </p:txBody>
      </p:sp>
      <p:sp>
        <p:nvSpPr>
          <p:cNvPr id="34" name="上箭头 33">
            <a:extLst>
              <a:ext uri="{FF2B5EF4-FFF2-40B4-BE49-F238E27FC236}">
                <a16:creationId xmlns:a16="http://schemas.microsoft.com/office/drawing/2014/main" xmlns="" id="{DA7FB890-7724-4C4F-A5DE-FE988E7995D7}"/>
              </a:ext>
            </a:extLst>
          </p:cNvPr>
          <p:cNvSpPr/>
          <p:nvPr/>
        </p:nvSpPr>
        <p:spPr>
          <a:xfrm>
            <a:off x="8884494" y="4150262"/>
            <a:ext cx="159814" cy="192749"/>
          </a:xfrm>
          <a:prstGeom prst="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 dirty="0"/>
          </a:p>
        </p:txBody>
      </p:sp>
      <p:sp>
        <p:nvSpPr>
          <p:cNvPr id="35" name="上箭头 34">
            <a:extLst>
              <a:ext uri="{FF2B5EF4-FFF2-40B4-BE49-F238E27FC236}">
                <a16:creationId xmlns:a16="http://schemas.microsoft.com/office/drawing/2014/main" xmlns="" id="{DA7FB890-7724-4C4F-A5DE-FE988E7995D7}"/>
              </a:ext>
            </a:extLst>
          </p:cNvPr>
          <p:cNvSpPr/>
          <p:nvPr/>
        </p:nvSpPr>
        <p:spPr>
          <a:xfrm>
            <a:off x="5462205" y="5546793"/>
            <a:ext cx="159814" cy="192749"/>
          </a:xfrm>
          <a:prstGeom prst="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 dirty="0"/>
          </a:p>
        </p:txBody>
      </p:sp>
      <p:sp>
        <p:nvSpPr>
          <p:cNvPr id="36" name="上箭头 35">
            <a:extLst>
              <a:ext uri="{FF2B5EF4-FFF2-40B4-BE49-F238E27FC236}">
                <a16:creationId xmlns:a16="http://schemas.microsoft.com/office/drawing/2014/main" xmlns="" id="{DA7FB890-7724-4C4F-A5DE-FE988E7995D7}"/>
              </a:ext>
            </a:extLst>
          </p:cNvPr>
          <p:cNvSpPr/>
          <p:nvPr/>
        </p:nvSpPr>
        <p:spPr>
          <a:xfrm>
            <a:off x="6550549" y="5537853"/>
            <a:ext cx="159814" cy="192749"/>
          </a:xfrm>
          <a:prstGeom prst="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 dirty="0"/>
          </a:p>
        </p:txBody>
      </p:sp>
      <p:sp>
        <p:nvSpPr>
          <p:cNvPr id="37" name="上箭头 36">
            <a:extLst>
              <a:ext uri="{FF2B5EF4-FFF2-40B4-BE49-F238E27FC236}">
                <a16:creationId xmlns:a16="http://schemas.microsoft.com/office/drawing/2014/main" xmlns="" id="{DA7FB890-7724-4C4F-A5DE-FE988E7995D7}"/>
              </a:ext>
            </a:extLst>
          </p:cNvPr>
          <p:cNvSpPr/>
          <p:nvPr/>
        </p:nvSpPr>
        <p:spPr>
          <a:xfrm>
            <a:off x="7994562" y="5553093"/>
            <a:ext cx="159814" cy="192749"/>
          </a:xfrm>
          <a:prstGeom prst="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 dirty="0"/>
          </a:p>
        </p:txBody>
      </p:sp>
      <p:sp>
        <p:nvSpPr>
          <p:cNvPr id="38" name="上箭头 37">
            <a:extLst>
              <a:ext uri="{FF2B5EF4-FFF2-40B4-BE49-F238E27FC236}">
                <a16:creationId xmlns:a16="http://schemas.microsoft.com/office/drawing/2014/main" xmlns="" id="{DA7FB890-7724-4C4F-A5DE-FE988E7995D7}"/>
              </a:ext>
            </a:extLst>
          </p:cNvPr>
          <p:cNvSpPr/>
          <p:nvPr/>
        </p:nvSpPr>
        <p:spPr>
          <a:xfrm>
            <a:off x="8964401" y="5535186"/>
            <a:ext cx="159814" cy="192749"/>
          </a:xfrm>
          <a:prstGeom prst="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 dirty="0"/>
          </a:p>
        </p:txBody>
      </p:sp>
      <p:sp>
        <p:nvSpPr>
          <p:cNvPr id="39" name="上箭头 38">
            <a:extLst>
              <a:ext uri="{FF2B5EF4-FFF2-40B4-BE49-F238E27FC236}">
                <a16:creationId xmlns:a16="http://schemas.microsoft.com/office/drawing/2014/main" xmlns="" id="{98437923-21EA-E940-9906-113C007CED40}"/>
              </a:ext>
            </a:extLst>
          </p:cNvPr>
          <p:cNvSpPr/>
          <p:nvPr/>
        </p:nvSpPr>
        <p:spPr>
          <a:xfrm>
            <a:off x="3255342" y="3279221"/>
            <a:ext cx="159814" cy="192749"/>
          </a:xfrm>
          <a:prstGeom prst="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圆角矩形 39">
                <a:extLst>
                  <a:ext uri="{FF2B5EF4-FFF2-40B4-BE49-F238E27FC236}">
                    <a16:creationId xmlns:a16="http://schemas.microsoft.com/office/drawing/2014/main" xmlns="" id="{F877A390-C74C-4F41-8A09-C4580876F3C0}"/>
                  </a:ext>
                </a:extLst>
              </p:cNvPr>
              <p:cNvSpPr/>
              <p:nvPr/>
            </p:nvSpPr>
            <p:spPr>
              <a:xfrm>
                <a:off x="2912578" y="2761563"/>
                <a:ext cx="792206" cy="347241"/>
              </a:xfrm>
              <a:prstGeom prst="round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𝐶𝐿𝑆</m:t>
                          </m:r>
                        </m:sub>
                      </m:sSub>
                    </m:oMath>
                  </m:oMathPara>
                </a14:m>
                <a:endParaRPr kumimoji="1" lang="en-US" altLang="zh-CN" b="0" dirty="0" smtClean="0"/>
              </a:p>
            </p:txBody>
          </p:sp>
        </mc:Choice>
        <mc:Fallback>
          <p:sp>
            <p:nvSpPr>
              <p:cNvPr id="40" name="圆角矩形 39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F877A390-C74C-4F41-8A09-C4580876F3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2578" y="2761563"/>
                <a:ext cx="792206" cy="347241"/>
              </a:xfrm>
              <a:prstGeom prst="round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上箭头 40">
            <a:extLst>
              <a:ext uri="{FF2B5EF4-FFF2-40B4-BE49-F238E27FC236}">
                <a16:creationId xmlns:a16="http://schemas.microsoft.com/office/drawing/2014/main" xmlns="" id="{98437923-21EA-E940-9906-113C007CED40}"/>
              </a:ext>
            </a:extLst>
          </p:cNvPr>
          <p:cNvSpPr/>
          <p:nvPr/>
        </p:nvSpPr>
        <p:spPr>
          <a:xfrm>
            <a:off x="3228774" y="2420728"/>
            <a:ext cx="159814" cy="192749"/>
          </a:xfrm>
          <a:prstGeom prst="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 dirty="0"/>
          </a:p>
        </p:txBody>
      </p:sp>
      <p:sp>
        <p:nvSpPr>
          <p:cNvPr id="42" name="文本框 41"/>
          <p:cNvSpPr txBox="1"/>
          <p:nvPr/>
        </p:nvSpPr>
        <p:spPr>
          <a:xfrm>
            <a:off x="2808942" y="2034039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BNR loss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238625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93</Words>
  <Application>Microsoft Office PowerPoint</Application>
  <PresentationFormat>宽屏</PresentationFormat>
  <Paragraphs>86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1" baseType="lpstr">
      <vt:lpstr>宋体</vt:lpstr>
      <vt:lpstr>微软雅黑</vt:lpstr>
      <vt:lpstr>Arial</vt:lpstr>
      <vt:lpstr>Calibri</vt:lpstr>
      <vt:lpstr>Calibri Light</vt:lpstr>
      <vt:lpstr>Cambria Math</vt:lpstr>
      <vt:lpstr>Office 主题</vt:lpstr>
      <vt:lpstr>PowerPoint 演示文稿</vt:lpstr>
      <vt:lpstr>PowerPoint 演示文稿</vt:lpstr>
      <vt:lpstr>PowerPoint 演示文稿</vt:lpstr>
      <vt:lpstr>PowerPoint 演示文稿</vt:lpstr>
    </vt:vector>
  </TitlesOfParts>
  <Company>Huawei Technologies Co.,Ltd.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guoyu (P)</dc:creator>
  <cp:lastModifiedBy>guoyu (P)</cp:lastModifiedBy>
  <cp:revision>2</cp:revision>
  <dcterms:created xsi:type="dcterms:W3CDTF">2021-10-04T10:12:45Z</dcterms:created>
  <dcterms:modified xsi:type="dcterms:W3CDTF">2021-10-04T10:14:32Z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readonly">
    <vt:lpwstr/>
  </property>
  <property fmtid="{D5CDD505-2E9C-101B-9397-08002B2CF9AE}" pid="3" name="_change">
    <vt:lpwstr/>
  </property>
  <property fmtid="{D5CDD505-2E9C-101B-9397-08002B2CF9AE}" pid="4" name="_full-control">
    <vt:lpwstr/>
  </property>
  <property fmtid="{D5CDD505-2E9C-101B-9397-08002B2CF9AE}" pid="5" name="sflag">
    <vt:lpwstr>1632620479</vt:lpwstr>
  </property>
</Properties>
</file>