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342B-29DE-4763-B253-D027750171B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3330-63D8-4130-B637-4A1EAB87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6900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" name="文本框 4"/>
          <p:cNvSpPr txBox="1"/>
          <p:nvPr/>
        </p:nvSpPr>
        <p:spPr>
          <a:xfrm>
            <a:off x="1496899" y="208017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1</a:t>
            </a:r>
            <a:endParaRPr lang="zh-CN" altLang="en-US" sz="1133" dirty="0"/>
          </a:p>
        </p:txBody>
      </p:sp>
      <p:sp>
        <p:nvSpPr>
          <p:cNvPr id="6" name="矩形 5"/>
          <p:cNvSpPr/>
          <p:nvPr/>
        </p:nvSpPr>
        <p:spPr>
          <a:xfrm>
            <a:off x="1581601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7" name="文本框 6"/>
          <p:cNvSpPr txBox="1"/>
          <p:nvPr/>
        </p:nvSpPr>
        <p:spPr>
          <a:xfrm>
            <a:off x="1510261" y="2510982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1</a:t>
            </a:r>
            <a:endParaRPr lang="zh-CN" altLang="en-US" sz="944" dirty="0"/>
          </a:p>
        </p:txBody>
      </p:sp>
      <p:sp>
        <p:nvSpPr>
          <p:cNvPr id="8" name="矩形 7"/>
          <p:cNvSpPr/>
          <p:nvPr/>
        </p:nvSpPr>
        <p:spPr>
          <a:xfrm>
            <a:off x="1829527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9" name="文本框 8"/>
          <p:cNvSpPr txBox="1"/>
          <p:nvPr/>
        </p:nvSpPr>
        <p:spPr>
          <a:xfrm>
            <a:off x="1773926" y="2713083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1</a:t>
            </a:r>
            <a:endParaRPr lang="zh-CN" altLang="en-US" sz="850" dirty="0"/>
          </a:p>
        </p:txBody>
      </p:sp>
      <p:sp>
        <p:nvSpPr>
          <p:cNvPr id="10" name="矩形 9"/>
          <p:cNvSpPr/>
          <p:nvPr/>
        </p:nvSpPr>
        <p:spPr>
          <a:xfrm>
            <a:off x="3316453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1" name="文本框 10"/>
          <p:cNvSpPr txBox="1"/>
          <p:nvPr/>
        </p:nvSpPr>
        <p:spPr>
          <a:xfrm>
            <a:off x="3316453" y="208017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2</a:t>
            </a:r>
            <a:endParaRPr lang="zh-CN" altLang="en-US" sz="1133" dirty="0"/>
          </a:p>
        </p:txBody>
      </p:sp>
      <p:sp>
        <p:nvSpPr>
          <p:cNvPr id="12" name="矩形 11"/>
          <p:cNvSpPr/>
          <p:nvPr/>
        </p:nvSpPr>
        <p:spPr>
          <a:xfrm>
            <a:off x="3401154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3" name="文本框 12"/>
          <p:cNvSpPr txBox="1"/>
          <p:nvPr/>
        </p:nvSpPr>
        <p:spPr>
          <a:xfrm>
            <a:off x="3329815" y="2510982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2</a:t>
            </a:r>
            <a:endParaRPr lang="zh-CN" altLang="en-US" sz="944" dirty="0"/>
          </a:p>
        </p:txBody>
      </p:sp>
      <p:sp>
        <p:nvSpPr>
          <p:cNvPr id="14" name="矩形 13"/>
          <p:cNvSpPr/>
          <p:nvPr/>
        </p:nvSpPr>
        <p:spPr>
          <a:xfrm>
            <a:off x="3649081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5" name="文本框 14"/>
          <p:cNvSpPr txBox="1"/>
          <p:nvPr/>
        </p:nvSpPr>
        <p:spPr>
          <a:xfrm>
            <a:off x="3582042" y="2715683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2</a:t>
            </a:r>
            <a:endParaRPr lang="zh-CN" altLang="en-US" sz="850" dirty="0"/>
          </a:p>
        </p:txBody>
      </p:sp>
      <p:sp>
        <p:nvSpPr>
          <p:cNvPr id="22" name="矩形 21"/>
          <p:cNvSpPr/>
          <p:nvPr/>
        </p:nvSpPr>
        <p:spPr>
          <a:xfrm>
            <a:off x="5136007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3" name="文本框 22"/>
          <p:cNvSpPr txBox="1"/>
          <p:nvPr/>
        </p:nvSpPr>
        <p:spPr>
          <a:xfrm>
            <a:off x="5136007" y="208017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3</a:t>
            </a:r>
            <a:endParaRPr lang="zh-CN" altLang="en-US" sz="1133" dirty="0"/>
          </a:p>
        </p:txBody>
      </p:sp>
      <p:sp>
        <p:nvSpPr>
          <p:cNvPr id="24" name="矩形 23"/>
          <p:cNvSpPr/>
          <p:nvPr/>
        </p:nvSpPr>
        <p:spPr>
          <a:xfrm>
            <a:off x="5220708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5" name="文本框 24"/>
          <p:cNvSpPr txBox="1"/>
          <p:nvPr/>
        </p:nvSpPr>
        <p:spPr>
          <a:xfrm>
            <a:off x="5149368" y="2510982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3</a:t>
            </a:r>
            <a:endParaRPr lang="zh-CN" altLang="en-US" sz="944" dirty="0"/>
          </a:p>
        </p:txBody>
      </p:sp>
      <p:sp>
        <p:nvSpPr>
          <p:cNvPr id="26" name="矩形 25"/>
          <p:cNvSpPr/>
          <p:nvPr/>
        </p:nvSpPr>
        <p:spPr>
          <a:xfrm>
            <a:off x="5468635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7" name="文本框 26"/>
          <p:cNvSpPr txBox="1"/>
          <p:nvPr/>
        </p:nvSpPr>
        <p:spPr>
          <a:xfrm>
            <a:off x="5401596" y="2715683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3</a:t>
            </a:r>
            <a:endParaRPr lang="zh-CN" altLang="en-US" sz="850" dirty="0"/>
          </a:p>
        </p:txBody>
      </p:sp>
      <p:sp>
        <p:nvSpPr>
          <p:cNvPr id="28" name="矩形 27"/>
          <p:cNvSpPr/>
          <p:nvPr/>
        </p:nvSpPr>
        <p:spPr>
          <a:xfrm>
            <a:off x="9162678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9" name="文本框 28"/>
          <p:cNvSpPr txBox="1"/>
          <p:nvPr/>
        </p:nvSpPr>
        <p:spPr>
          <a:xfrm>
            <a:off x="9162678" y="2080176"/>
            <a:ext cx="567784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k</a:t>
            </a:r>
            <a:endParaRPr lang="zh-CN" altLang="en-US" sz="1133" dirty="0"/>
          </a:p>
        </p:txBody>
      </p:sp>
      <p:sp>
        <p:nvSpPr>
          <p:cNvPr id="30" name="矩形 29"/>
          <p:cNvSpPr/>
          <p:nvPr/>
        </p:nvSpPr>
        <p:spPr>
          <a:xfrm>
            <a:off x="9247379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31" name="文本框 30"/>
          <p:cNvSpPr txBox="1"/>
          <p:nvPr/>
        </p:nvSpPr>
        <p:spPr>
          <a:xfrm>
            <a:off x="9176040" y="2510982"/>
            <a:ext cx="724878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k</a:t>
            </a:r>
            <a:endParaRPr lang="zh-CN" altLang="en-US" sz="944" dirty="0"/>
          </a:p>
        </p:txBody>
      </p:sp>
      <p:sp>
        <p:nvSpPr>
          <p:cNvPr id="32" name="矩形 31"/>
          <p:cNvSpPr/>
          <p:nvPr/>
        </p:nvSpPr>
        <p:spPr>
          <a:xfrm>
            <a:off x="9495306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33" name="文本框 32"/>
          <p:cNvSpPr txBox="1"/>
          <p:nvPr/>
        </p:nvSpPr>
        <p:spPr>
          <a:xfrm>
            <a:off x="9428268" y="2715683"/>
            <a:ext cx="57900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k</a:t>
            </a:r>
            <a:endParaRPr lang="zh-CN" altLang="en-US" sz="850" dirty="0"/>
          </a:p>
        </p:txBody>
      </p:sp>
      <p:cxnSp>
        <p:nvCxnSpPr>
          <p:cNvPr id="39" name="直接箭头连接符 38"/>
          <p:cNvCxnSpPr>
            <a:stCxn id="8" idx="3"/>
          </p:cNvCxnSpPr>
          <p:nvPr/>
        </p:nvCxnSpPr>
        <p:spPr>
          <a:xfrm flipV="1">
            <a:off x="2267938" y="2816119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092692" y="2804969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907046" y="2820394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8108420" y="2809245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38466" y="2307549"/>
            <a:ext cx="585417" cy="78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33" dirty="0"/>
              <a:t>…</a:t>
            </a:r>
            <a:endParaRPr lang="zh-CN" altLang="en-US" sz="45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696018" y="5309469"/>
                <a:ext cx="7069821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𝑝𝑎𝑔𝑒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𝑝𝑎𝑔𝑒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&gt;…&gt;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𝑠𝑒𝑛𝑡𝑒𝑛𝑐𝑒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700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18" y="5309469"/>
                <a:ext cx="7069821" cy="261610"/>
              </a:xfrm>
              <a:prstGeom prst="rect">
                <a:avLst/>
              </a:prstGeom>
              <a:blipFill rotWithShape="0">
                <a:blip r:embed="rId2"/>
                <a:stretch>
                  <a:fillRect l="-517" t="-2326" r="-603" b="-34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581346" y="1323464"/>
            <a:ext cx="779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Task1: </a:t>
            </a:r>
            <a:endParaRPr lang="zh-CN" altLang="en-US" sz="17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496900" y="3828204"/>
            <a:ext cx="91596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1.Page1</a:t>
            </a:r>
            <a:r>
              <a:rPr lang="zh-CN" altLang="en-US" sz="1700" dirty="0"/>
              <a:t>中的</a:t>
            </a:r>
            <a:r>
              <a:rPr lang="en-US" altLang="zh-CN" sz="1700" dirty="0"/>
              <a:t>anchor</a:t>
            </a:r>
            <a:r>
              <a:rPr lang="zh-CN" altLang="en-US" sz="1700" dirty="0"/>
              <a:t>指向</a:t>
            </a:r>
            <a:r>
              <a:rPr lang="en-US" altLang="zh-CN" sz="1700" dirty="0"/>
              <a:t>Page2</a:t>
            </a:r>
            <a:r>
              <a:rPr lang="zh-CN" altLang="en-US" sz="1700" dirty="0"/>
              <a:t>，</a:t>
            </a:r>
            <a:r>
              <a:rPr lang="en-US" altLang="zh-CN" sz="1700" dirty="0"/>
              <a:t>Page2</a:t>
            </a:r>
            <a:r>
              <a:rPr lang="zh-CN" altLang="en-US" sz="1700" dirty="0"/>
              <a:t>中的</a:t>
            </a:r>
            <a:r>
              <a:rPr lang="en-US" altLang="zh-CN" sz="1700" dirty="0"/>
              <a:t>anchor</a:t>
            </a:r>
            <a:r>
              <a:rPr lang="zh-CN" altLang="en-US" sz="1700" dirty="0"/>
              <a:t>指向</a:t>
            </a:r>
            <a:r>
              <a:rPr lang="en-US" altLang="zh-CN" sz="1700" dirty="0"/>
              <a:t>Page3</a:t>
            </a:r>
            <a:r>
              <a:rPr lang="zh-CN" altLang="en-US" sz="1700" dirty="0"/>
              <a:t>，依次类推，构成链式关系（无环）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/>
              <a:t>2.anchor1</a:t>
            </a:r>
            <a:r>
              <a:rPr lang="zh-CN" altLang="en-US" sz="1700" dirty="0"/>
              <a:t>与</a:t>
            </a:r>
            <a:r>
              <a:rPr lang="en-US" altLang="zh-CN" sz="1700" dirty="0"/>
              <a:t>Page2</a:t>
            </a:r>
            <a:r>
              <a:rPr lang="zh-CN" altLang="en-US" sz="1700" dirty="0"/>
              <a:t>的关系最近，距离其越远的</a:t>
            </a:r>
            <a:r>
              <a:rPr lang="en-US" altLang="zh-CN" sz="1700" dirty="0"/>
              <a:t>Page</a:t>
            </a:r>
            <a:r>
              <a:rPr lang="zh-CN" altLang="en-US" sz="1700" dirty="0"/>
              <a:t>匹配得分应该较低。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/>
              <a:t>3.</a:t>
            </a:r>
            <a:r>
              <a:rPr lang="zh-CN" altLang="en-US" sz="1700" dirty="0"/>
              <a:t>使用</a:t>
            </a:r>
            <a:r>
              <a:rPr lang="en-US" altLang="zh-CN" sz="1700" dirty="0"/>
              <a:t>anchor</a:t>
            </a:r>
            <a:r>
              <a:rPr lang="zh-CN" altLang="en-US" sz="1700" dirty="0"/>
              <a:t>所在的</a:t>
            </a:r>
            <a:r>
              <a:rPr lang="en-US" altLang="zh-CN" sz="1700" dirty="0"/>
              <a:t>Sentence</a:t>
            </a:r>
            <a:r>
              <a:rPr lang="zh-CN" altLang="en-US" sz="1700" dirty="0"/>
              <a:t>的代表性词集作为</a:t>
            </a:r>
            <a:r>
              <a:rPr lang="en-US" altLang="zh-CN" sz="1700" dirty="0"/>
              <a:t>query, </a:t>
            </a:r>
            <a:r>
              <a:rPr lang="zh-CN" altLang="en-US" sz="1700" dirty="0"/>
              <a:t>依次构建</a:t>
            </a:r>
            <a:r>
              <a:rPr lang="en-US" altLang="zh-CN" sz="1700" dirty="0" err="1"/>
              <a:t>ListWise</a:t>
            </a:r>
            <a:r>
              <a:rPr lang="en-US" altLang="zh-CN" sz="1700" dirty="0"/>
              <a:t> Loss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23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6900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" name="文本框 4"/>
          <p:cNvSpPr txBox="1"/>
          <p:nvPr/>
        </p:nvSpPr>
        <p:spPr>
          <a:xfrm>
            <a:off x="1496899" y="208017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1</a:t>
            </a:r>
            <a:endParaRPr lang="zh-CN" altLang="en-US" sz="1133" dirty="0"/>
          </a:p>
        </p:txBody>
      </p:sp>
      <p:sp>
        <p:nvSpPr>
          <p:cNvPr id="6" name="矩形 5"/>
          <p:cNvSpPr/>
          <p:nvPr/>
        </p:nvSpPr>
        <p:spPr>
          <a:xfrm>
            <a:off x="1581601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7" name="文本框 6"/>
          <p:cNvSpPr txBox="1"/>
          <p:nvPr/>
        </p:nvSpPr>
        <p:spPr>
          <a:xfrm>
            <a:off x="1510261" y="2510982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1</a:t>
            </a:r>
            <a:endParaRPr lang="zh-CN" altLang="en-US" sz="944" dirty="0"/>
          </a:p>
        </p:txBody>
      </p:sp>
      <p:sp>
        <p:nvSpPr>
          <p:cNvPr id="8" name="矩形 7"/>
          <p:cNvSpPr/>
          <p:nvPr/>
        </p:nvSpPr>
        <p:spPr>
          <a:xfrm>
            <a:off x="1829527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9" name="文本框 8"/>
          <p:cNvSpPr txBox="1"/>
          <p:nvPr/>
        </p:nvSpPr>
        <p:spPr>
          <a:xfrm>
            <a:off x="1773926" y="2713083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1</a:t>
            </a:r>
            <a:endParaRPr lang="zh-CN" altLang="en-US" sz="850" dirty="0"/>
          </a:p>
        </p:txBody>
      </p:sp>
      <p:sp>
        <p:nvSpPr>
          <p:cNvPr id="10" name="矩形 9"/>
          <p:cNvSpPr/>
          <p:nvPr/>
        </p:nvSpPr>
        <p:spPr>
          <a:xfrm>
            <a:off x="3316453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1" name="文本框 10"/>
          <p:cNvSpPr txBox="1"/>
          <p:nvPr/>
        </p:nvSpPr>
        <p:spPr>
          <a:xfrm>
            <a:off x="3316453" y="208017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2</a:t>
            </a:r>
            <a:endParaRPr lang="zh-CN" altLang="en-US" sz="1133" dirty="0"/>
          </a:p>
        </p:txBody>
      </p:sp>
      <p:sp>
        <p:nvSpPr>
          <p:cNvPr id="12" name="矩形 11"/>
          <p:cNvSpPr/>
          <p:nvPr/>
        </p:nvSpPr>
        <p:spPr>
          <a:xfrm>
            <a:off x="3401154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3" name="文本框 12"/>
          <p:cNvSpPr txBox="1"/>
          <p:nvPr/>
        </p:nvSpPr>
        <p:spPr>
          <a:xfrm>
            <a:off x="3329815" y="2510982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2</a:t>
            </a:r>
            <a:endParaRPr lang="zh-CN" altLang="en-US" sz="944" dirty="0"/>
          </a:p>
        </p:txBody>
      </p:sp>
      <p:sp>
        <p:nvSpPr>
          <p:cNvPr id="14" name="矩形 13"/>
          <p:cNvSpPr/>
          <p:nvPr/>
        </p:nvSpPr>
        <p:spPr>
          <a:xfrm>
            <a:off x="3649081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5" name="文本框 14"/>
          <p:cNvSpPr txBox="1"/>
          <p:nvPr/>
        </p:nvSpPr>
        <p:spPr>
          <a:xfrm>
            <a:off x="3582042" y="2715683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2</a:t>
            </a:r>
            <a:endParaRPr lang="zh-CN" altLang="en-US" sz="850" dirty="0"/>
          </a:p>
        </p:txBody>
      </p:sp>
      <p:sp>
        <p:nvSpPr>
          <p:cNvPr id="22" name="矩形 21"/>
          <p:cNvSpPr/>
          <p:nvPr/>
        </p:nvSpPr>
        <p:spPr>
          <a:xfrm>
            <a:off x="5136007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3" name="文本框 22"/>
          <p:cNvSpPr txBox="1"/>
          <p:nvPr/>
        </p:nvSpPr>
        <p:spPr>
          <a:xfrm>
            <a:off x="5136007" y="208017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3</a:t>
            </a:r>
            <a:endParaRPr lang="zh-CN" altLang="en-US" sz="1133" dirty="0"/>
          </a:p>
        </p:txBody>
      </p:sp>
      <p:sp>
        <p:nvSpPr>
          <p:cNvPr id="24" name="矩形 23"/>
          <p:cNvSpPr/>
          <p:nvPr/>
        </p:nvSpPr>
        <p:spPr>
          <a:xfrm>
            <a:off x="5220708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5" name="文本框 24"/>
          <p:cNvSpPr txBox="1"/>
          <p:nvPr/>
        </p:nvSpPr>
        <p:spPr>
          <a:xfrm>
            <a:off x="5149368" y="2510982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3</a:t>
            </a:r>
            <a:endParaRPr lang="zh-CN" altLang="en-US" sz="944" dirty="0"/>
          </a:p>
        </p:txBody>
      </p:sp>
      <p:sp>
        <p:nvSpPr>
          <p:cNvPr id="26" name="矩形 25"/>
          <p:cNvSpPr/>
          <p:nvPr/>
        </p:nvSpPr>
        <p:spPr>
          <a:xfrm>
            <a:off x="5468635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7" name="文本框 26"/>
          <p:cNvSpPr txBox="1"/>
          <p:nvPr/>
        </p:nvSpPr>
        <p:spPr>
          <a:xfrm>
            <a:off x="5401596" y="2715683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3</a:t>
            </a:r>
            <a:endParaRPr lang="zh-CN" altLang="en-US" sz="850" dirty="0"/>
          </a:p>
        </p:txBody>
      </p:sp>
      <p:sp>
        <p:nvSpPr>
          <p:cNvPr id="28" name="矩形 27"/>
          <p:cNvSpPr/>
          <p:nvPr/>
        </p:nvSpPr>
        <p:spPr>
          <a:xfrm>
            <a:off x="9162678" y="2080176"/>
            <a:ext cx="1139198" cy="1269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29" name="文本框 28"/>
          <p:cNvSpPr txBox="1"/>
          <p:nvPr/>
        </p:nvSpPr>
        <p:spPr>
          <a:xfrm>
            <a:off x="9162678" y="2080176"/>
            <a:ext cx="567784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k</a:t>
            </a:r>
            <a:endParaRPr lang="zh-CN" altLang="en-US" sz="1133" dirty="0"/>
          </a:p>
        </p:txBody>
      </p:sp>
      <p:sp>
        <p:nvSpPr>
          <p:cNvPr id="30" name="矩形 29"/>
          <p:cNvSpPr/>
          <p:nvPr/>
        </p:nvSpPr>
        <p:spPr>
          <a:xfrm>
            <a:off x="9247379" y="255454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31" name="文本框 30"/>
          <p:cNvSpPr txBox="1"/>
          <p:nvPr/>
        </p:nvSpPr>
        <p:spPr>
          <a:xfrm>
            <a:off x="9176040" y="2510982"/>
            <a:ext cx="724878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k</a:t>
            </a:r>
            <a:endParaRPr lang="zh-CN" altLang="en-US" sz="944" dirty="0"/>
          </a:p>
        </p:txBody>
      </p:sp>
      <p:sp>
        <p:nvSpPr>
          <p:cNvPr id="32" name="矩形 31"/>
          <p:cNvSpPr/>
          <p:nvPr/>
        </p:nvSpPr>
        <p:spPr>
          <a:xfrm>
            <a:off x="9495306" y="2743488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33" name="文本框 32"/>
          <p:cNvSpPr txBox="1"/>
          <p:nvPr/>
        </p:nvSpPr>
        <p:spPr>
          <a:xfrm>
            <a:off x="9440688" y="2719959"/>
            <a:ext cx="57900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k</a:t>
            </a:r>
            <a:endParaRPr lang="zh-CN" altLang="en-US" sz="850" dirty="0"/>
          </a:p>
        </p:txBody>
      </p:sp>
      <p:cxnSp>
        <p:nvCxnSpPr>
          <p:cNvPr id="39" name="直接箭头连接符 38"/>
          <p:cNvCxnSpPr>
            <a:stCxn id="8" idx="3"/>
          </p:cNvCxnSpPr>
          <p:nvPr/>
        </p:nvCxnSpPr>
        <p:spPr>
          <a:xfrm flipV="1">
            <a:off x="2267938" y="2816119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092692" y="2804969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907046" y="2820394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8108420" y="2809245"/>
            <a:ext cx="1048515" cy="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38466" y="2307549"/>
            <a:ext cx="585417" cy="78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33" dirty="0"/>
              <a:t>…</a:t>
            </a:r>
            <a:endParaRPr lang="zh-CN" altLang="en-US" sz="45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696018" y="5309470"/>
                <a:ext cx="4034502" cy="300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𝑝𝑎𝑔𝑒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𝑝𝑎𝑔𝑒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𝑝𝑎𝑔𝑒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𝑝𝑎𝑔</m:t>
                          </m:r>
                          <m:sSub>
                            <m:sSub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700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18" y="5309470"/>
                <a:ext cx="4034502" cy="300531"/>
              </a:xfrm>
              <a:prstGeom prst="rect">
                <a:avLst/>
              </a:prstGeom>
              <a:blipFill rotWithShape="0">
                <a:blip r:embed="rId2"/>
                <a:stretch>
                  <a:fillRect l="-1360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581346" y="1323464"/>
            <a:ext cx="779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Task2: </a:t>
            </a:r>
            <a:endParaRPr lang="zh-CN" altLang="en-US" sz="17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496900" y="3828204"/>
            <a:ext cx="619252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1.</a:t>
            </a:r>
            <a:r>
              <a:rPr lang="zh-CN" altLang="en-US" sz="1700" dirty="0"/>
              <a:t>与</a:t>
            </a:r>
            <a:r>
              <a:rPr lang="en-US" altLang="zh-CN" sz="1700" dirty="0"/>
              <a:t>Task1</a:t>
            </a:r>
            <a:r>
              <a:rPr lang="zh-CN" altLang="en-US" sz="1700" dirty="0"/>
              <a:t>类似，但</a:t>
            </a:r>
            <a:r>
              <a:rPr lang="en-US" altLang="zh-CN" sz="1700" dirty="0"/>
              <a:t>anchor k</a:t>
            </a:r>
            <a:r>
              <a:rPr lang="zh-CN" altLang="en-US" sz="1700" dirty="0"/>
              <a:t>指回</a:t>
            </a:r>
            <a:r>
              <a:rPr lang="en-US" altLang="zh-CN" sz="1700" dirty="0"/>
              <a:t>Page1</a:t>
            </a:r>
            <a:r>
              <a:rPr lang="zh-CN" altLang="en-US" sz="1700" dirty="0"/>
              <a:t>，构成环。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/>
              <a:t>2.</a:t>
            </a:r>
            <a:r>
              <a:rPr lang="zh-CN" altLang="en-US" sz="1700" dirty="0"/>
              <a:t>环中的任意两个</a:t>
            </a:r>
            <a:r>
              <a:rPr lang="en-US" altLang="zh-CN" sz="1700" dirty="0"/>
              <a:t>Page</a:t>
            </a:r>
            <a:r>
              <a:rPr lang="zh-CN" altLang="en-US" sz="1700" dirty="0"/>
              <a:t>应该比环中的</a:t>
            </a:r>
            <a:r>
              <a:rPr lang="en-US" altLang="zh-CN" sz="1700" dirty="0"/>
              <a:t>Page</a:t>
            </a:r>
            <a:r>
              <a:rPr lang="zh-CN" altLang="en-US" sz="1700" dirty="0"/>
              <a:t>和环外的</a:t>
            </a:r>
            <a:r>
              <a:rPr lang="en-US" altLang="zh-CN" sz="1700" dirty="0"/>
              <a:t>Page</a:t>
            </a:r>
            <a:r>
              <a:rPr lang="zh-CN" altLang="en-US" sz="1700" dirty="0"/>
              <a:t>更匹配。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/>
              <a:t>3.</a:t>
            </a:r>
            <a:r>
              <a:rPr lang="zh-CN" altLang="en-US" sz="1700" dirty="0"/>
              <a:t>构建</a:t>
            </a:r>
            <a:r>
              <a:rPr lang="en-US" altLang="zh-CN" sz="1700" dirty="0"/>
              <a:t>Pair-wise loss</a:t>
            </a:r>
            <a:endParaRPr lang="zh-CN" altLang="en-US" sz="1700" dirty="0"/>
          </a:p>
        </p:txBody>
      </p:sp>
      <p:cxnSp>
        <p:nvCxnSpPr>
          <p:cNvPr id="17" name="肘形连接符 16"/>
          <p:cNvCxnSpPr>
            <a:stCxn id="32" idx="2"/>
            <a:endCxn id="4" idx="2"/>
          </p:cNvCxnSpPr>
          <p:nvPr/>
        </p:nvCxnSpPr>
        <p:spPr>
          <a:xfrm rot="5400000">
            <a:off x="5668621" y="-696269"/>
            <a:ext cx="443770" cy="7648013"/>
          </a:xfrm>
          <a:prstGeom prst="bentConnector3">
            <a:avLst>
              <a:gd name="adj1" fmla="val 148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6900" y="2080175"/>
            <a:ext cx="1139198" cy="2320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" name="文本框 4"/>
          <p:cNvSpPr txBox="1"/>
          <p:nvPr/>
        </p:nvSpPr>
        <p:spPr>
          <a:xfrm>
            <a:off x="1496899" y="2080176"/>
            <a:ext cx="558166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s</a:t>
            </a:r>
            <a:endParaRPr lang="zh-CN" altLang="en-US" sz="1133" dirty="0"/>
          </a:p>
        </p:txBody>
      </p:sp>
      <p:sp>
        <p:nvSpPr>
          <p:cNvPr id="6" name="矩形 5"/>
          <p:cNvSpPr/>
          <p:nvPr/>
        </p:nvSpPr>
        <p:spPr>
          <a:xfrm>
            <a:off x="1582928" y="2366817"/>
            <a:ext cx="983158" cy="415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7" name="文本框 6"/>
          <p:cNvSpPr txBox="1"/>
          <p:nvPr/>
        </p:nvSpPr>
        <p:spPr>
          <a:xfrm>
            <a:off x="1511589" y="2323251"/>
            <a:ext cx="779381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s1</a:t>
            </a:r>
            <a:endParaRPr lang="zh-CN" altLang="en-US" sz="944" dirty="0"/>
          </a:p>
        </p:txBody>
      </p:sp>
      <p:sp>
        <p:nvSpPr>
          <p:cNvPr id="8" name="矩形 7"/>
          <p:cNvSpPr/>
          <p:nvPr/>
        </p:nvSpPr>
        <p:spPr>
          <a:xfrm>
            <a:off x="1800468" y="2555757"/>
            <a:ext cx="515875" cy="154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9" name="文本框 8"/>
          <p:cNvSpPr txBox="1"/>
          <p:nvPr/>
        </p:nvSpPr>
        <p:spPr>
          <a:xfrm>
            <a:off x="1750970" y="2530474"/>
            <a:ext cx="62709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s1</a:t>
            </a:r>
            <a:endParaRPr lang="zh-CN" altLang="en-US" sz="850" dirty="0"/>
          </a:p>
        </p:txBody>
      </p:sp>
      <p:sp>
        <p:nvSpPr>
          <p:cNvPr id="10" name="矩形 9"/>
          <p:cNvSpPr/>
          <p:nvPr/>
        </p:nvSpPr>
        <p:spPr>
          <a:xfrm>
            <a:off x="3426282" y="1508191"/>
            <a:ext cx="1139198" cy="916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1" name="文本框 10"/>
          <p:cNvSpPr txBox="1"/>
          <p:nvPr/>
        </p:nvSpPr>
        <p:spPr>
          <a:xfrm>
            <a:off x="3426282" y="1508190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1</a:t>
            </a:r>
            <a:endParaRPr lang="zh-CN" altLang="en-US" sz="1133" dirty="0"/>
          </a:p>
        </p:txBody>
      </p:sp>
      <p:sp>
        <p:nvSpPr>
          <p:cNvPr id="12" name="矩形 11"/>
          <p:cNvSpPr/>
          <p:nvPr/>
        </p:nvSpPr>
        <p:spPr>
          <a:xfrm>
            <a:off x="3498290" y="1816019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3" name="文本框 12"/>
          <p:cNvSpPr txBox="1"/>
          <p:nvPr/>
        </p:nvSpPr>
        <p:spPr>
          <a:xfrm>
            <a:off x="3426950" y="1772453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1</a:t>
            </a:r>
            <a:endParaRPr lang="zh-CN" altLang="en-US" sz="944" dirty="0"/>
          </a:p>
        </p:txBody>
      </p:sp>
      <p:sp>
        <p:nvSpPr>
          <p:cNvPr id="14" name="矩形 13"/>
          <p:cNvSpPr/>
          <p:nvPr/>
        </p:nvSpPr>
        <p:spPr>
          <a:xfrm>
            <a:off x="3746216" y="2004959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15" name="文本框 14"/>
          <p:cNvSpPr txBox="1"/>
          <p:nvPr/>
        </p:nvSpPr>
        <p:spPr>
          <a:xfrm>
            <a:off x="3679178" y="1977154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1</a:t>
            </a:r>
            <a:endParaRPr lang="zh-CN" altLang="en-US" sz="850" dirty="0"/>
          </a:p>
        </p:txBody>
      </p:sp>
      <p:sp>
        <p:nvSpPr>
          <p:cNvPr id="47" name="文本框 46"/>
          <p:cNvSpPr txBox="1"/>
          <p:nvPr/>
        </p:nvSpPr>
        <p:spPr>
          <a:xfrm>
            <a:off x="581346" y="1323464"/>
            <a:ext cx="779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Task3: </a:t>
            </a:r>
            <a:endParaRPr lang="zh-CN" altLang="en-US" sz="1700" dirty="0"/>
          </a:p>
        </p:txBody>
      </p:sp>
      <p:sp>
        <p:nvSpPr>
          <p:cNvPr id="36" name="矩形 35"/>
          <p:cNvSpPr/>
          <p:nvPr/>
        </p:nvSpPr>
        <p:spPr>
          <a:xfrm>
            <a:off x="3424235" y="2559856"/>
            <a:ext cx="1139198" cy="916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37" name="文本框 36"/>
          <p:cNvSpPr txBox="1"/>
          <p:nvPr/>
        </p:nvSpPr>
        <p:spPr>
          <a:xfrm>
            <a:off x="3424235" y="2559856"/>
            <a:ext cx="575799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2</a:t>
            </a:r>
            <a:endParaRPr lang="zh-CN" altLang="en-US" sz="1133" dirty="0"/>
          </a:p>
        </p:txBody>
      </p:sp>
      <p:sp>
        <p:nvSpPr>
          <p:cNvPr id="38" name="矩形 37"/>
          <p:cNvSpPr/>
          <p:nvPr/>
        </p:nvSpPr>
        <p:spPr>
          <a:xfrm>
            <a:off x="3496243" y="2867684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40" name="文本框 39"/>
          <p:cNvSpPr txBox="1"/>
          <p:nvPr/>
        </p:nvSpPr>
        <p:spPr>
          <a:xfrm>
            <a:off x="3424903" y="2824118"/>
            <a:ext cx="731290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2</a:t>
            </a:r>
            <a:endParaRPr lang="zh-CN" altLang="en-US" sz="944" dirty="0"/>
          </a:p>
        </p:txBody>
      </p:sp>
      <p:sp>
        <p:nvSpPr>
          <p:cNvPr id="48" name="矩形 47"/>
          <p:cNvSpPr/>
          <p:nvPr/>
        </p:nvSpPr>
        <p:spPr>
          <a:xfrm>
            <a:off x="3744169" y="3056624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49" name="文本框 48"/>
          <p:cNvSpPr txBox="1"/>
          <p:nvPr/>
        </p:nvSpPr>
        <p:spPr>
          <a:xfrm>
            <a:off x="3677131" y="3028819"/>
            <a:ext cx="58381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2</a:t>
            </a:r>
            <a:endParaRPr lang="zh-CN" altLang="en-US" sz="850" dirty="0"/>
          </a:p>
        </p:txBody>
      </p:sp>
      <p:sp>
        <p:nvSpPr>
          <p:cNvPr id="50" name="矩形 49"/>
          <p:cNvSpPr/>
          <p:nvPr/>
        </p:nvSpPr>
        <p:spPr>
          <a:xfrm>
            <a:off x="3415686" y="4068337"/>
            <a:ext cx="1139198" cy="916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1" name="文本框 50"/>
          <p:cNvSpPr txBox="1"/>
          <p:nvPr/>
        </p:nvSpPr>
        <p:spPr>
          <a:xfrm>
            <a:off x="3415685" y="4068337"/>
            <a:ext cx="567784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3" dirty="0"/>
              <a:t>Page k</a:t>
            </a:r>
            <a:endParaRPr lang="zh-CN" altLang="en-US" sz="1133" dirty="0"/>
          </a:p>
        </p:txBody>
      </p:sp>
      <p:sp>
        <p:nvSpPr>
          <p:cNvPr id="52" name="矩形 51"/>
          <p:cNvSpPr/>
          <p:nvPr/>
        </p:nvSpPr>
        <p:spPr>
          <a:xfrm>
            <a:off x="3487694" y="4376166"/>
            <a:ext cx="983158" cy="436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3" name="文本框 52"/>
          <p:cNvSpPr txBox="1"/>
          <p:nvPr/>
        </p:nvSpPr>
        <p:spPr>
          <a:xfrm>
            <a:off x="3416354" y="4332599"/>
            <a:ext cx="724878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k</a:t>
            </a:r>
            <a:endParaRPr lang="zh-CN" altLang="en-US" sz="944" dirty="0"/>
          </a:p>
        </p:txBody>
      </p:sp>
      <p:sp>
        <p:nvSpPr>
          <p:cNvPr id="54" name="矩形 53"/>
          <p:cNvSpPr/>
          <p:nvPr/>
        </p:nvSpPr>
        <p:spPr>
          <a:xfrm>
            <a:off x="3735620" y="4565105"/>
            <a:ext cx="438411" cy="16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5" name="文本框 54"/>
          <p:cNvSpPr txBox="1"/>
          <p:nvPr/>
        </p:nvSpPr>
        <p:spPr>
          <a:xfrm>
            <a:off x="3668582" y="4537301"/>
            <a:ext cx="57900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k</a:t>
            </a:r>
            <a:endParaRPr lang="zh-CN" altLang="en-US" sz="850" dirty="0"/>
          </a:p>
        </p:txBody>
      </p:sp>
      <p:sp>
        <p:nvSpPr>
          <p:cNvPr id="16" name="文本框 15"/>
          <p:cNvSpPr txBox="1"/>
          <p:nvPr/>
        </p:nvSpPr>
        <p:spPr>
          <a:xfrm>
            <a:off x="3811891" y="3653726"/>
            <a:ext cx="446276" cy="243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700" dirty="0"/>
              <a:t>…</a:t>
            </a:r>
            <a:endParaRPr lang="zh-CN" altLang="en-US" sz="1700" dirty="0"/>
          </a:p>
        </p:txBody>
      </p:sp>
      <p:cxnSp>
        <p:nvCxnSpPr>
          <p:cNvPr id="56" name="直接箭头连接符 55"/>
          <p:cNvCxnSpPr>
            <a:stCxn id="8" idx="3"/>
            <a:endCxn id="10" idx="1"/>
          </p:cNvCxnSpPr>
          <p:nvPr/>
        </p:nvCxnSpPr>
        <p:spPr>
          <a:xfrm flipV="1">
            <a:off x="2316344" y="1966230"/>
            <a:ext cx="1109938" cy="66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592805" y="3000084"/>
            <a:ext cx="983158" cy="415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58" name="文本框 57"/>
          <p:cNvSpPr txBox="1"/>
          <p:nvPr/>
        </p:nvSpPr>
        <p:spPr>
          <a:xfrm>
            <a:off x="1521466" y="2956517"/>
            <a:ext cx="779381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s2</a:t>
            </a:r>
            <a:endParaRPr lang="zh-CN" altLang="en-US" sz="944" dirty="0"/>
          </a:p>
        </p:txBody>
      </p:sp>
      <p:sp>
        <p:nvSpPr>
          <p:cNvPr id="59" name="矩形 58"/>
          <p:cNvSpPr/>
          <p:nvPr/>
        </p:nvSpPr>
        <p:spPr>
          <a:xfrm>
            <a:off x="1810345" y="3189023"/>
            <a:ext cx="515875" cy="154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60" name="矩形 59"/>
          <p:cNvSpPr/>
          <p:nvPr/>
        </p:nvSpPr>
        <p:spPr>
          <a:xfrm>
            <a:off x="1592805" y="3821625"/>
            <a:ext cx="983158" cy="415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sp>
        <p:nvSpPr>
          <p:cNvPr id="61" name="文本框 60"/>
          <p:cNvSpPr txBox="1"/>
          <p:nvPr/>
        </p:nvSpPr>
        <p:spPr>
          <a:xfrm>
            <a:off x="1521466" y="3778059"/>
            <a:ext cx="772969" cy="23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4" dirty="0"/>
              <a:t>Sentence </a:t>
            </a:r>
            <a:r>
              <a:rPr lang="en-US" altLang="zh-CN" sz="944" dirty="0" err="1"/>
              <a:t>sk</a:t>
            </a:r>
            <a:endParaRPr lang="zh-CN" altLang="en-US" sz="944" dirty="0"/>
          </a:p>
        </p:txBody>
      </p:sp>
      <p:sp>
        <p:nvSpPr>
          <p:cNvPr id="62" name="矩形 61"/>
          <p:cNvSpPr/>
          <p:nvPr/>
        </p:nvSpPr>
        <p:spPr>
          <a:xfrm>
            <a:off x="1810345" y="4010565"/>
            <a:ext cx="515875" cy="154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47" tIns="43173" rIns="86347" bIns="431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0"/>
          </a:p>
        </p:txBody>
      </p:sp>
      <p:cxnSp>
        <p:nvCxnSpPr>
          <p:cNvPr id="63" name="直接箭头连接符 62"/>
          <p:cNvCxnSpPr>
            <a:stCxn id="59" idx="3"/>
            <a:endCxn id="36" idx="1"/>
          </p:cNvCxnSpPr>
          <p:nvPr/>
        </p:nvCxnSpPr>
        <p:spPr>
          <a:xfrm flipV="1">
            <a:off x="2326220" y="3017895"/>
            <a:ext cx="1098014" cy="248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943024" y="3509342"/>
            <a:ext cx="446276" cy="243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700" dirty="0"/>
              <a:t>…</a:t>
            </a:r>
            <a:endParaRPr lang="zh-CN" altLang="en-US" sz="1700" dirty="0"/>
          </a:p>
        </p:txBody>
      </p:sp>
      <p:sp>
        <p:nvSpPr>
          <p:cNvPr id="66" name="文本框 65"/>
          <p:cNvSpPr txBox="1"/>
          <p:nvPr/>
        </p:nvSpPr>
        <p:spPr>
          <a:xfrm>
            <a:off x="1759062" y="3152389"/>
            <a:ext cx="62709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s2</a:t>
            </a:r>
            <a:endParaRPr lang="zh-CN" altLang="en-US" sz="850" dirty="0"/>
          </a:p>
        </p:txBody>
      </p:sp>
      <p:sp>
        <p:nvSpPr>
          <p:cNvPr id="67" name="文本框 66"/>
          <p:cNvSpPr txBox="1"/>
          <p:nvPr/>
        </p:nvSpPr>
        <p:spPr>
          <a:xfrm>
            <a:off x="1762617" y="3979345"/>
            <a:ext cx="62228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/>
              <a:t>Anchor </a:t>
            </a:r>
            <a:r>
              <a:rPr lang="en-US" altLang="zh-CN" sz="850" dirty="0" err="1"/>
              <a:t>sk</a:t>
            </a:r>
            <a:endParaRPr lang="zh-CN" altLang="en-US" sz="850" dirty="0"/>
          </a:p>
        </p:txBody>
      </p:sp>
      <p:cxnSp>
        <p:nvCxnSpPr>
          <p:cNvPr id="68" name="直接箭头连接符 67"/>
          <p:cNvCxnSpPr>
            <a:stCxn id="62" idx="3"/>
            <a:endCxn id="50" idx="1"/>
          </p:cNvCxnSpPr>
          <p:nvPr/>
        </p:nvCxnSpPr>
        <p:spPr>
          <a:xfrm>
            <a:off x="2326220" y="4087890"/>
            <a:ext cx="1089466" cy="438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5830551" y="1966230"/>
                <a:ext cx="5659569" cy="267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00" dirty="0"/>
                  <a:t>1.</a:t>
                </a:r>
                <a:r>
                  <a:rPr lang="zh-CN" altLang="en-US" sz="1700" dirty="0"/>
                  <a:t>将</a:t>
                </a:r>
                <a:r>
                  <a:rPr lang="en-US" altLang="zh-CN" sz="1700" dirty="0"/>
                  <a:t>Page s</a:t>
                </a:r>
                <a:r>
                  <a:rPr lang="zh-CN" altLang="en-US" sz="1700" dirty="0"/>
                  <a:t>中的所有文本通过</a:t>
                </a:r>
                <a:r>
                  <a:rPr lang="en-US" altLang="zh-CN" sz="1700" dirty="0"/>
                  <a:t>Bert</a:t>
                </a:r>
                <a:r>
                  <a:rPr lang="zh-CN" altLang="en-US" sz="1700" dirty="0"/>
                  <a:t>，将</a:t>
                </a:r>
                <a:r>
                  <a:rPr lang="en-US" altLang="zh-CN" sz="1700" dirty="0"/>
                  <a:t>CLS</a:t>
                </a:r>
                <a:r>
                  <a:rPr lang="zh-CN" altLang="en-US" sz="1700" dirty="0"/>
                  <a:t>位置输出的所有单词权重排序，对这</a:t>
                </a:r>
                <a:r>
                  <a:rPr lang="en-US" altLang="zh-CN" sz="1700" dirty="0"/>
                  <a:t>k</a:t>
                </a:r>
                <a:r>
                  <a:rPr lang="zh-CN" altLang="en-US" sz="1700" dirty="0"/>
                  <a:t>个</a:t>
                </a:r>
                <a:r>
                  <a:rPr lang="en-US" altLang="zh-CN" sz="1700" dirty="0"/>
                  <a:t>anchor</a:t>
                </a:r>
                <a:r>
                  <a:rPr lang="zh-CN" altLang="en-US" sz="1700" dirty="0"/>
                  <a:t>排序，假设顺序为（</a:t>
                </a:r>
                <a:r>
                  <a:rPr lang="en-US" altLang="zh-CN" sz="1700" dirty="0"/>
                  <a:t>anchor t1,anchor t2,…,anchor </a:t>
                </a:r>
                <a:r>
                  <a:rPr lang="en-US" altLang="zh-CN" sz="1700" dirty="0" err="1"/>
                  <a:t>tk</a:t>
                </a:r>
                <a:r>
                  <a:rPr lang="zh-CN" altLang="en-US" sz="1700" dirty="0"/>
                  <a:t>）则权重更大的</a:t>
                </a:r>
                <a:r>
                  <a:rPr lang="en-US" altLang="zh-CN" sz="1700" dirty="0"/>
                  <a:t>anchor</a:t>
                </a:r>
                <a:r>
                  <a:rPr lang="zh-CN" altLang="en-US" sz="1700" dirty="0"/>
                  <a:t>指向的页面</a:t>
                </a:r>
                <a:r>
                  <a:rPr lang="en-US" altLang="zh-CN" sz="1700" dirty="0"/>
                  <a:t>Page </a:t>
                </a:r>
                <a:r>
                  <a:rPr lang="en-US" altLang="zh-CN" sz="1700" dirty="0" err="1"/>
                  <a:t>i</a:t>
                </a:r>
                <a:r>
                  <a:rPr lang="zh-CN" altLang="en-US" sz="1700" dirty="0"/>
                  <a:t>与该文档的匹配得分应该更高。</a:t>
                </a:r>
                <a:endParaRPr lang="en-US" altLang="zh-CN" sz="1700" dirty="0"/>
              </a:p>
              <a:p>
                <a:endParaRPr lang="en-US" altLang="zh-CN" sz="1700" dirty="0"/>
              </a:p>
              <a:p>
                <a:r>
                  <a:rPr lang="en-US" altLang="zh-CN" sz="1700" dirty="0"/>
                  <a:t>2.</a:t>
                </a:r>
                <a:r>
                  <a:rPr lang="zh-CN" altLang="en-US" sz="1700" dirty="0"/>
                  <a:t>在</a:t>
                </a:r>
                <a:r>
                  <a:rPr lang="en-US" altLang="zh-CN" sz="1700" dirty="0"/>
                  <a:t>Page s</a:t>
                </a:r>
                <a:r>
                  <a:rPr lang="zh-CN" altLang="en-US" sz="1700" dirty="0"/>
                  <a:t>中筛选代表词组作为</a:t>
                </a:r>
                <a:r>
                  <a:rPr lang="en-US" altLang="zh-CN" sz="1700" dirty="0"/>
                  <a:t>query</a:t>
                </a:r>
                <a:r>
                  <a:rPr lang="zh-CN" altLang="en-US" sz="1700" dirty="0"/>
                  <a:t>。</a:t>
                </a:r>
                <a:endParaRPr lang="en-US" altLang="zh-CN" sz="1700" dirty="0"/>
              </a:p>
              <a:p>
                <a:endParaRPr lang="en-US" altLang="zh-CN" sz="1700" dirty="0"/>
              </a:p>
              <a:p>
                <a:r>
                  <a:rPr lang="en-US" altLang="zh-CN" sz="1700" dirty="0"/>
                  <a:t>3.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700" dirty="0">
                        <a:latin typeface="Cambria Math" panose="02040503050406030204" pitchFamily="18" charset="0"/>
                      </a:rPr>
                      <m:t>构建</m:t>
                    </m:r>
                    <m:r>
                      <m:rPr>
                        <m:sty m:val="p"/>
                      </m:rPr>
                      <a:rPr lang="en-US" altLang="zh-CN" sz="1700" dirty="0">
                        <a:latin typeface="Cambria Math" panose="02040503050406030204" pitchFamily="18" charset="0"/>
                      </a:rPr>
                      <m:t>listewise</m:t>
                    </m:r>
                    <m:r>
                      <a:rPr lang="en-US" altLang="zh-CN" sz="17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700" dirty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7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1)&gt;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2)&gt;…&gt;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𝑡𝑘</m:t>
                      </m:r>
                      <m:r>
                        <a:rPr lang="en-US" altLang="zh-CN" sz="151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11" dirty="0"/>
              </a:p>
              <a:p>
                <a:endParaRPr lang="en-US" altLang="zh-CN" sz="1700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51" y="1966230"/>
                <a:ext cx="5659569" cy="2679323"/>
              </a:xfrm>
              <a:prstGeom prst="rect">
                <a:avLst/>
              </a:prstGeom>
              <a:blipFill rotWithShape="0">
                <a:blip r:embed="rId2"/>
                <a:stretch>
                  <a:fillRect l="-646" t="-1367" r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2</cp:revision>
  <dcterms:created xsi:type="dcterms:W3CDTF">2021-11-02T04:34:38Z</dcterms:created>
  <dcterms:modified xsi:type="dcterms:W3CDTF">2021-11-02T04:35:11Z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1632620479</vt:lpwstr>
  </property>
</Properties>
</file>