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3"/>
  </p:notesMasterIdLst>
  <p:sldIdLst>
    <p:sldId id="256" r:id="rId2"/>
    <p:sldId id="258" r:id="rId3"/>
    <p:sldId id="282" r:id="rId4"/>
    <p:sldId id="259" r:id="rId5"/>
    <p:sldId id="263" r:id="rId6"/>
    <p:sldId id="265" r:id="rId7"/>
    <p:sldId id="283" r:id="rId8"/>
    <p:sldId id="284" r:id="rId9"/>
    <p:sldId id="285" r:id="rId10"/>
    <p:sldId id="280" r:id="rId11"/>
    <p:sldId id="28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49"/>
    <p:restoredTop sz="64097"/>
  </p:normalViewPr>
  <p:slideViewPr>
    <p:cSldViewPr snapToGrid="0" snapToObjects="1">
      <p:cViewPr varScale="1">
        <p:scale>
          <a:sx n="85" d="100"/>
          <a:sy n="85" d="100"/>
        </p:scale>
        <p:origin x="184"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042893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a:solidFill>
                  <a:schemeClr val="dk1"/>
                </a:solidFill>
                <a:latin typeface="Arial"/>
                <a:ea typeface="Arial"/>
                <a:cs typeface="Arial"/>
                <a:sym typeface="Arial"/>
              </a:rPr>
              <a:t>1</a:t>
            </a:fld>
            <a:endParaRPr lang="en" sz="1200" b="0" i="0" u="none" strike="noStrike" cap="none">
              <a:solidFill>
                <a:schemeClr val="dk1"/>
              </a:solidFill>
              <a:latin typeface="Arial"/>
              <a:ea typeface="Arial"/>
              <a:cs typeface="Arial"/>
              <a:sym typeface="Arial"/>
            </a:endParaRPr>
          </a:p>
        </p:txBody>
      </p:sp>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 name="Shape 8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02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2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463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640"/>
              </a:spcBef>
              <a:buNone/>
            </a:pPr>
            <a:endParaRPr lang="en" sz="1100" dirty="0">
              <a:solidFill>
                <a:schemeClr val="dk1"/>
              </a:solidFill>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6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640"/>
              </a:spcBef>
              <a:buNone/>
            </a:pPr>
            <a:r>
              <a:rPr lang="en-US" sz="1500" dirty="0" smtClean="0">
                <a:solidFill>
                  <a:schemeClr val="dk1"/>
                </a:solidFill>
              </a:rPr>
              <a:t>I think </a:t>
            </a:r>
            <a:r>
              <a:rPr lang="en-US" sz="1500" baseline="0" dirty="0" smtClean="0">
                <a:solidFill>
                  <a:schemeClr val="dk1"/>
                </a:solidFill>
              </a:rPr>
              <a:t>the easiest example to explain’ is when you’re driving down the street. You’ve got the mountains in the background,  you’ve got the trees in the foreground. And as you look out your window, the trees seem to be moving a lot faster than the mountains in the background. And that perceived difference in speed’ gives the landscape its depth. So a website with parallax scrolling helps </a:t>
            </a:r>
            <a:r>
              <a:rPr lang="en-US" sz="1100" b="0" i="0" kern="1200" dirty="0" smtClean="0">
                <a:solidFill>
                  <a:schemeClr val="tx1"/>
                </a:solidFill>
                <a:effectLst/>
                <a:latin typeface="+mn-lt"/>
                <a:ea typeface="+mn-ea"/>
                <a:cs typeface="+mn-cs"/>
              </a:rPr>
              <a:t>create an illusion of depth</a:t>
            </a:r>
            <a:endParaRPr lang="en" sz="1500" dirty="0">
              <a:solidFill>
                <a:schemeClr val="dk1"/>
              </a:solidFill>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516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640"/>
              </a:spcBef>
              <a:buNone/>
            </a:pPr>
            <a:r>
              <a:rPr lang="en-US" sz="1800" smtClean="0">
                <a:solidFill>
                  <a:schemeClr val="dk1"/>
                </a:solidFill>
              </a:rPr>
              <a:t>has </a:t>
            </a:r>
            <a:r>
              <a:rPr lang="en-US" sz="1800" dirty="0" smtClean="0">
                <a:solidFill>
                  <a:schemeClr val="dk1"/>
                </a:solidFill>
              </a:rPr>
              <a:t>the advantages of :</a:t>
            </a:r>
          </a:p>
          <a:p>
            <a:pPr lvl="0" rtl="0">
              <a:spcBef>
                <a:spcPts val="640"/>
              </a:spcBef>
              <a:buNone/>
            </a:pPr>
            <a:r>
              <a:rPr lang="en-US" sz="1800" b="0" i="0" kern="1200" dirty="0" smtClean="0">
                <a:solidFill>
                  <a:schemeClr val="tx1"/>
                </a:solidFill>
                <a:effectLst/>
                <a:latin typeface="+mn-lt"/>
                <a:ea typeface="+mn-ea"/>
                <a:cs typeface="+mn-cs"/>
              </a:rPr>
              <a:t>With all of these benefits, there are also several downsides to having a parallax site. </a:t>
            </a:r>
            <a:endParaRPr lang="en" sz="1800" dirty="0">
              <a:solidFill>
                <a:schemeClr val="dk1"/>
              </a:solidFill>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20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640"/>
              </a:spcBef>
              <a:buNone/>
            </a:pPr>
            <a:r>
              <a:rPr lang="en-US" sz="1100" b="0" i="0" kern="1200" dirty="0" smtClean="0">
                <a:solidFill>
                  <a:schemeClr val="tx1"/>
                </a:solidFill>
                <a:effectLst/>
                <a:latin typeface="+mn-lt"/>
                <a:ea typeface="+mn-ea"/>
                <a:cs typeface="+mn-cs"/>
              </a:rPr>
              <a:t>Most of these problems stem from the fact that the majority of parallax websites only have a single long page </a:t>
            </a:r>
          </a:p>
          <a:p>
            <a:pPr lvl="0" rtl="0">
              <a:spcBef>
                <a:spcPts val="640"/>
              </a:spcBef>
              <a:buNone/>
            </a:pPr>
            <a:r>
              <a:rPr lang="en-US" sz="1100" b="0" i="0" kern="1200" dirty="0" smtClean="0">
                <a:solidFill>
                  <a:schemeClr val="tx1"/>
                </a:solidFill>
                <a:effectLst/>
                <a:latin typeface="+mn-lt"/>
                <a:ea typeface="+mn-ea"/>
                <a:cs typeface="+mn-cs"/>
              </a:rPr>
              <a:t>Search engine optimization</a:t>
            </a:r>
          </a:p>
          <a:p>
            <a:pPr lvl="0" rtl="0">
              <a:spcBef>
                <a:spcPts val="640"/>
              </a:spcBef>
              <a:buNone/>
            </a:pPr>
            <a:r>
              <a:rPr lang="en-US" sz="1100" b="1" i="0" kern="1200" dirty="0" smtClean="0">
                <a:solidFill>
                  <a:schemeClr val="tx1"/>
                </a:solidFill>
                <a:effectLst/>
                <a:latin typeface="+mn-lt"/>
                <a:ea typeface="+mn-ea"/>
                <a:cs typeface="+mn-cs"/>
              </a:rPr>
              <a:t>Search engine optimization</a:t>
            </a:r>
            <a:r>
              <a:rPr lang="en-US" sz="1100" b="0" i="0" kern="1200" dirty="0" smtClean="0">
                <a:solidFill>
                  <a:schemeClr val="tx1"/>
                </a:solidFill>
                <a:effectLst/>
                <a:latin typeface="+mn-lt"/>
                <a:ea typeface="+mn-ea"/>
                <a:cs typeface="+mn-cs"/>
              </a:rPr>
              <a:t> (</a:t>
            </a:r>
            <a:r>
              <a:rPr lang="en-US" sz="1100" b="1" i="0" kern="1200" dirty="0" smtClean="0">
                <a:solidFill>
                  <a:schemeClr val="tx1"/>
                </a:solidFill>
                <a:effectLst/>
                <a:latin typeface="+mn-lt"/>
                <a:ea typeface="+mn-ea"/>
                <a:cs typeface="+mn-cs"/>
              </a:rPr>
              <a:t>SEO</a:t>
            </a:r>
            <a:r>
              <a:rPr lang="en-US" sz="1100" b="0" i="0" kern="1200" dirty="0" smtClean="0">
                <a:solidFill>
                  <a:schemeClr val="tx1"/>
                </a:solidFill>
                <a:effectLst/>
                <a:latin typeface="+mn-lt"/>
                <a:ea typeface="+mn-ea"/>
                <a:cs typeface="+mn-cs"/>
              </a:rPr>
              <a:t>) is the process of affecting the visibility of a </a:t>
            </a:r>
            <a:r>
              <a:rPr lang="en-US" sz="1100" b="0" i="0" u="none" strike="noStrike" kern="1200" dirty="0" smtClean="0">
                <a:solidFill>
                  <a:schemeClr val="tx1"/>
                </a:solidFill>
                <a:effectLst/>
                <a:latin typeface="+mn-lt"/>
                <a:ea typeface="+mn-ea"/>
                <a:cs typeface="+mn-cs"/>
              </a:rPr>
              <a:t>website</a:t>
            </a:r>
            <a:r>
              <a:rPr lang="en-US" sz="1100" b="0" i="0" kern="1200" dirty="0" smtClean="0">
                <a:solidFill>
                  <a:schemeClr val="tx1"/>
                </a:solidFill>
                <a:effectLst/>
                <a:latin typeface="+mn-lt"/>
                <a:ea typeface="+mn-ea"/>
                <a:cs typeface="+mn-cs"/>
              </a:rPr>
              <a:t> or a </a:t>
            </a:r>
            <a:r>
              <a:rPr lang="en-US" sz="1100" b="0" i="0" u="none" strike="noStrike" kern="1200" dirty="0" smtClean="0">
                <a:solidFill>
                  <a:schemeClr val="tx1"/>
                </a:solidFill>
                <a:effectLst/>
                <a:latin typeface="+mn-lt"/>
                <a:ea typeface="+mn-ea"/>
                <a:cs typeface="+mn-cs"/>
              </a:rPr>
              <a:t>web page</a:t>
            </a:r>
            <a:r>
              <a:rPr lang="en-US" sz="1100" b="0" i="0" kern="1200" dirty="0" smtClean="0">
                <a:solidFill>
                  <a:schemeClr val="tx1"/>
                </a:solidFill>
                <a:effectLst/>
                <a:latin typeface="+mn-lt"/>
                <a:ea typeface="+mn-ea"/>
                <a:cs typeface="+mn-cs"/>
              </a:rPr>
              <a:t> in a </a:t>
            </a:r>
            <a:r>
              <a:rPr lang="en-US" sz="1100" b="0" i="0" u="none" strike="noStrike" kern="1200" dirty="0" smtClean="0">
                <a:solidFill>
                  <a:schemeClr val="tx1"/>
                </a:solidFill>
                <a:effectLst/>
                <a:latin typeface="+mn-lt"/>
                <a:ea typeface="+mn-ea"/>
                <a:cs typeface="+mn-cs"/>
              </a:rPr>
              <a:t>web search engine</a:t>
            </a:r>
            <a:r>
              <a:rPr lang="en-US" sz="1100" b="0" i="0" kern="1200" dirty="0" smtClean="0">
                <a:solidFill>
                  <a:schemeClr val="tx1"/>
                </a:solidFill>
                <a:effectLst/>
                <a:latin typeface="+mn-lt"/>
                <a:ea typeface="+mn-ea"/>
                <a:cs typeface="+mn-cs"/>
              </a:rPr>
              <a:t>'s unpaid results.</a:t>
            </a:r>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In general, the earlier (or higher ranked on the search results page), and more frequently a site appears in the search results list, the more visitors it will receive from the search engine's users;</a:t>
            </a:r>
            <a:endParaRPr lang="en" sz="1800" dirty="0">
              <a:solidFill>
                <a:schemeClr val="dk1"/>
              </a:solidFill>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8721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966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640"/>
              </a:spcBef>
              <a:buNone/>
            </a:pPr>
            <a:r>
              <a:rPr lang="en-US" sz="1100" b="0" i="0" kern="1200" dirty="0" smtClean="0">
                <a:solidFill>
                  <a:schemeClr val="tx1"/>
                </a:solidFill>
                <a:effectLst/>
                <a:latin typeface="+mn-lt"/>
                <a:ea typeface="+mn-ea"/>
                <a:cs typeface="+mn-cs"/>
              </a:rPr>
              <a:t>So how to create</a:t>
            </a:r>
            <a:r>
              <a:rPr lang="en-US" sz="1100" b="0" i="0" kern="1200" baseline="0" dirty="0" smtClean="0">
                <a:solidFill>
                  <a:schemeClr val="tx1"/>
                </a:solidFill>
                <a:effectLst/>
                <a:latin typeface="+mn-lt"/>
                <a:ea typeface="+mn-ea"/>
                <a:cs typeface="+mn-cs"/>
              </a:rPr>
              <a:t> a parallax scrolling effect?</a:t>
            </a:r>
          </a:p>
          <a:p>
            <a:pPr lvl="0" rtl="0">
              <a:spcBef>
                <a:spcPts val="640"/>
              </a:spcBef>
              <a:buNone/>
            </a:pPr>
            <a:r>
              <a:rPr lang="en-US" sz="1100" b="0" i="0" kern="1200" dirty="0" smtClean="0">
                <a:solidFill>
                  <a:schemeClr val="tx1"/>
                </a:solidFill>
                <a:effectLst/>
                <a:latin typeface="+mn-lt"/>
                <a:ea typeface="+mn-ea"/>
                <a:cs typeface="+mn-cs"/>
              </a:rPr>
              <a:t>It’s rather simple. Inside</a:t>
            </a:r>
            <a:r>
              <a:rPr lang="en-US" sz="1100" b="0" i="0" kern="1200" baseline="0" dirty="0" smtClean="0">
                <a:solidFill>
                  <a:schemeClr val="tx1"/>
                </a:solidFill>
                <a:effectLst/>
                <a:latin typeface="+mn-lt"/>
                <a:ea typeface="+mn-ea"/>
                <a:cs typeface="+mn-cs"/>
              </a:rPr>
              <a:t> html, u</a:t>
            </a:r>
            <a:r>
              <a:rPr lang="en-US" sz="1100" b="0" i="0" kern="1200" dirty="0" smtClean="0">
                <a:solidFill>
                  <a:schemeClr val="tx1"/>
                </a:solidFill>
                <a:effectLst/>
                <a:latin typeface="+mn-lt"/>
                <a:ea typeface="+mn-ea"/>
                <a:cs typeface="+mn-cs"/>
              </a:rPr>
              <a:t>se a container element’ and add a background image to the container’ with a specific height. Then use the </a:t>
            </a:r>
            <a:r>
              <a:rPr lang="en-US" dirty="0" smtClean="0"/>
              <a:t>background-attachment: fixed</a:t>
            </a:r>
            <a:r>
              <a:rPr lang="en-US" sz="1100" b="0" i="0" kern="1200" dirty="0" smtClean="0">
                <a:solidFill>
                  <a:schemeClr val="tx1"/>
                </a:solidFill>
                <a:effectLst/>
                <a:latin typeface="+mn-lt"/>
                <a:ea typeface="+mn-ea"/>
                <a:cs typeface="+mn-cs"/>
              </a:rPr>
              <a:t> to create the actual parallax effect. The other background properties’ are used to center and scale the image perfectly</a:t>
            </a:r>
          </a:p>
          <a:p>
            <a:pPr lvl="0" rtl="0">
              <a:spcBef>
                <a:spcPts val="640"/>
              </a:spcBef>
              <a:buNone/>
            </a:pPr>
            <a:endParaRPr lang="en-US" sz="1100" b="0" i="0" kern="1200" dirty="0" smtClean="0">
              <a:solidFill>
                <a:schemeClr val="tx1"/>
              </a:solidFill>
              <a:effectLst/>
              <a:latin typeface="+mn-lt"/>
              <a:ea typeface="+mn-ea"/>
              <a:cs typeface="+mn-cs"/>
            </a:endParaRPr>
          </a:p>
          <a:p>
            <a:pPr lvl="0" rtl="0">
              <a:spcBef>
                <a:spcPts val="640"/>
              </a:spcBef>
              <a:buNone/>
            </a:pPr>
            <a:r>
              <a:rPr lang="en-US" sz="1100" b="0" i="0" kern="1200" dirty="0" smtClean="0">
                <a:solidFill>
                  <a:schemeClr val="tx1"/>
                </a:solidFill>
                <a:effectLst/>
                <a:latin typeface="+mn-lt"/>
                <a:ea typeface="+mn-ea"/>
                <a:cs typeface="+mn-cs"/>
              </a:rPr>
              <a:t>So</a:t>
            </a:r>
            <a:r>
              <a:rPr lang="en-US" sz="1100" b="0" i="0" kern="1200" baseline="0" dirty="0" smtClean="0">
                <a:solidFill>
                  <a:schemeClr val="tx1"/>
                </a:solidFill>
                <a:effectLst/>
                <a:latin typeface="+mn-lt"/>
                <a:ea typeface="+mn-ea"/>
                <a:cs typeface="+mn-cs"/>
              </a:rPr>
              <a:t> hope this easy little tool could help to build our website with more fun.</a:t>
            </a:r>
            <a:endParaRPr lang="en" sz="1800" dirty="0">
              <a:solidFill>
                <a:schemeClr val="dk1"/>
              </a:solidFill>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5790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762000" y="857250"/>
            <a:ext cx="7772400" cy="11025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1371600" y="2400300"/>
            <a:ext cx="6400800" cy="1314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ctr" rtl="0">
              <a:lnSpc>
                <a:spcPct val="100000"/>
              </a:lnSpc>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ctr"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3600450"/>
            <a:ext cx="5486400" cy="4251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2000" b="1"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66" name="Shape 66"/>
          <p:cNvSpPr>
            <a:spLocks noGrp="1"/>
          </p:cNvSpPr>
          <p:nvPr>
            <p:ph type="pic" idx="2"/>
          </p:nvPr>
        </p:nvSpPr>
        <p:spPr>
          <a:xfrm>
            <a:off x="1792288" y="459581"/>
            <a:ext cx="5486400" cy="3086100"/>
          </a:xfrm>
          <a:prstGeom prst="rect">
            <a:avLst/>
          </a:prstGeom>
          <a:noFill/>
          <a:ln>
            <a:noFill/>
          </a:ln>
        </p:spPr>
        <p:txBody>
          <a:bodyPr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body" idx="1"/>
          </p:nvPr>
        </p:nvSpPr>
        <p:spPr>
          <a:xfrm>
            <a:off x="1792288" y="4025502"/>
            <a:ext cx="5486400" cy="603600"/>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733800" y="-228600"/>
            <a:ext cx="4953000" cy="8574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73" name="Shape 73"/>
          <p:cNvSpPr txBox="1">
            <a:spLocks noGrp="1"/>
          </p:cNvSpPr>
          <p:nvPr>
            <p:ph type="body" idx="1"/>
          </p:nvPr>
        </p:nvSpPr>
        <p:spPr>
          <a:xfrm rot="5400000">
            <a:off x="2571748" y="-1257299"/>
            <a:ext cx="4000500" cy="77724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5257799" y="1199999"/>
            <a:ext cx="4857600" cy="20004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76" name="Shape 76"/>
          <p:cNvSpPr txBox="1">
            <a:spLocks noGrp="1"/>
          </p:cNvSpPr>
          <p:nvPr>
            <p:ph type="body" idx="1"/>
          </p:nvPr>
        </p:nvSpPr>
        <p:spPr>
          <a:xfrm rot="5400000">
            <a:off x="1181099" y="-724050"/>
            <a:ext cx="4857600" cy="58485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733800" y="0"/>
            <a:ext cx="4953000" cy="5715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685800" y="628650"/>
            <a:ext cx="7772400" cy="40005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733800" y="0"/>
            <a:ext cx="4953000" cy="6285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21" name="Shape 21"/>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722312" y="3305175"/>
            <a:ext cx="7772400" cy="1021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4000" b="1"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26" name="Shape 26"/>
          <p:cNvSpPr txBox="1">
            <a:spLocks noGrp="1"/>
          </p:cNvSpPr>
          <p:nvPr>
            <p:ph type="body" idx="1"/>
          </p:nvPr>
        </p:nvSpPr>
        <p:spPr>
          <a:xfrm>
            <a:off x="722312" y="2180034"/>
            <a:ext cx="7772400" cy="11253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810000" y="0"/>
            <a:ext cx="4953000"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32" name="Shape 32"/>
          <p:cNvSpPr txBox="1">
            <a:spLocks noGrp="1"/>
          </p:cNvSpPr>
          <p:nvPr>
            <p:ph type="body" idx="1"/>
          </p:nvPr>
        </p:nvSpPr>
        <p:spPr>
          <a:xfrm>
            <a:off x="685800" y="628650"/>
            <a:ext cx="3810000" cy="40005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body" idx="2"/>
          </p:nvPr>
        </p:nvSpPr>
        <p:spPr>
          <a:xfrm>
            <a:off x="4648200" y="628650"/>
            <a:ext cx="3810000" cy="40005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57600" y="0"/>
            <a:ext cx="4953000" cy="8574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39" name="Shape 39"/>
          <p:cNvSpPr txBox="1">
            <a:spLocks noGrp="1"/>
          </p:cNvSpPr>
          <p:nvPr>
            <p:ph type="body" idx="1"/>
          </p:nvPr>
        </p:nvSpPr>
        <p:spPr>
          <a:xfrm>
            <a:off x="685800" y="628650"/>
            <a:ext cx="3810000" cy="4000500"/>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4648200" y="628650"/>
            <a:ext cx="3810000" cy="4000500"/>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914400" y="0"/>
            <a:ext cx="8229600" cy="5487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46" name="Shape 46"/>
          <p:cNvSpPr txBox="1">
            <a:spLocks noGrp="1"/>
          </p:cNvSpPr>
          <p:nvPr>
            <p:ph type="body" idx="1"/>
          </p:nvPr>
        </p:nvSpPr>
        <p:spPr>
          <a:xfrm>
            <a:off x="457200" y="857250"/>
            <a:ext cx="4040100" cy="480000"/>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2"/>
          </p:nvPr>
        </p:nvSpPr>
        <p:spPr>
          <a:xfrm>
            <a:off x="457200" y="1337070"/>
            <a:ext cx="4040100" cy="2963399"/>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1" i="0" u="none" strike="noStrike" cap="none">
                <a:solidFill>
                  <a:schemeClr val="dk1"/>
                </a:solidFill>
                <a:latin typeface="Arial"/>
                <a:ea typeface="Arial"/>
                <a:cs typeface="Arial"/>
                <a:sym typeface="Arial"/>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3"/>
          </p:nvPr>
        </p:nvSpPr>
        <p:spPr>
          <a:xfrm>
            <a:off x="4645025" y="857250"/>
            <a:ext cx="4041900" cy="480000"/>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4"/>
          </p:nvPr>
        </p:nvSpPr>
        <p:spPr>
          <a:xfrm>
            <a:off x="4645025" y="1337070"/>
            <a:ext cx="4041900" cy="2963399"/>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1" name="Shape 51"/>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4787"/>
            <a:ext cx="3008400" cy="8715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2000" b="1" i="0" u="none" strike="noStrike" cap="none">
                <a:solidFill>
                  <a:schemeClr val="lt1"/>
                </a:solidFill>
                <a:latin typeface="Arial"/>
                <a:ea typeface="Arial"/>
                <a:cs typeface="Arial"/>
                <a:sym typeface="Arial"/>
              </a:defRPr>
            </a:lvl1pPr>
            <a:lvl2pPr marL="0" marR="0" lvl="1"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2pPr>
            <a:lvl3pPr marL="0" marR="0" lvl="2"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3pPr>
            <a:lvl4pPr marL="0" marR="0" lvl="3"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4pPr>
            <a:lvl5pPr marL="0" marR="0" lvl="4"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5pPr>
            <a:lvl6pPr marL="457200" marR="0" lvl="5"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6pPr>
            <a:lvl7pPr marL="914400" marR="0" lvl="6"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7pPr>
            <a:lvl8pPr marL="1371600" marR="0" lvl="7"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8pPr>
            <a:lvl9pPr marL="1828800" marR="0" lvl="8" indent="0" algn="r" rtl="0">
              <a:spcBef>
                <a:spcPts val="0"/>
              </a:spcBef>
              <a:spcAft>
                <a:spcPts val="0"/>
              </a:spcAft>
              <a:buClr>
                <a:schemeClr val="lt1"/>
              </a:buClr>
              <a:buFont typeface="Arial"/>
              <a:buNone/>
              <a:defRPr sz="4000" b="0" i="0" u="none" strike="noStrike" cap="none">
                <a:solidFill>
                  <a:schemeClr val="lt1"/>
                </a:solidFill>
                <a:latin typeface="Arial"/>
                <a:ea typeface="Arial"/>
                <a:cs typeface="Arial"/>
                <a:sym typeface="Arial"/>
              </a:defRPr>
            </a:lvl9pPr>
          </a:lstStyle>
          <a:p>
            <a:endParaRPr/>
          </a:p>
        </p:txBody>
      </p:sp>
      <p:sp>
        <p:nvSpPr>
          <p:cNvPr id="59" name="Shape 59"/>
          <p:cNvSpPr txBox="1">
            <a:spLocks noGrp="1"/>
          </p:cNvSpPr>
          <p:nvPr>
            <p:ph type="body" idx="1"/>
          </p:nvPr>
        </p:nvSpPr>
        <p:spPr>
          <a:xfrm>
            <a:off x="3575050" y="204787"/>
            <a:ext cx="5111700" cy="43896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body" idx="2"/>
          </p:nvPr>
        </p:nvSpPr>
        <p:spPr>
          <a:xfrm>
            <a:off x="457200" y="1076325"/>
            <a:ext cx="3008400" cy="3518400"/>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dt" idx="10"/>
          </p:nvPr>
        </p:nvSpPr>
        <p:spPr>
          <a:xfrm>
            <a:off x="685800" y="4686300"/>
            <a:ext cx="1905000"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800" b="0" i="0" u="none" strike="noStrike" cap="none">
                <a:solidFill>
                  <a:schemeClr val="dk1"/>
                </a:solidFill>
                <a:latin typeface="Arial"/>
                <a:ea typeface="Arial"/>
                <a:cs typeface="Arial"/>
                <a:sym typeface="Arial"/>
              </a:rPr>
              <a:t>‹#›</a:t>
            </a:fld>
            <a:endParaRPr lang="en" sz="18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NUL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descr="RicePP-1"/>
          <p:cNvPicPr preferRelativeResize="0"/>
          <p:nvPr/>
        </p:nvPicPr>
        <p:blipFill rotWithShape="1">
          <a:blip r:embed="rId14">
            <a:alphaModFix/>
          </a:blip>
          <a:srcRect b="89340"/>
          <a:stretch/>
        </p:blipFill>
        <p:spPr>
          <a:xfrm>
            <a:off x="-1584" y="-1189"/>
            <a:ext cx="9143100" cy="548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howto/tryhow_css_parallax_demo.htm" TargetMode="External"/><Relationship Id="rId4" Type="http://schemas.openxmlformats.org/officeDocument/2006/relationships/hyperlink" Target="https://www.w3schools.com/howto/tryhow_css_parallax_demo_none.htm"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228600" y="857250"/>
            <a:ext cx="8763000" cy="9144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dirty="0" smtClean="0">
                <a:solidFill>
                  <a:schemeClr val="dk1"/>
                </a:solidFill>
                <a:latin typeface="Calibri"/>
                <a:ea typeface="Calibri"/>
                <a:cs typeface="Calibri"/>
                <a:sym typeface="Calibri"/>
              </a:rPr>
              <a:t>COMP </a:t>
            </a:r>
            <a:r>
              <a:rPr lang="en-US" dirty="0" smtClean="0">
                <a:solidFill>
                  <a:schemeClr val="dk1"/>
                </a:solidFill>
                <a:latin typeface="Calibri"/>
                <a:ea typeface="Calibri"/>
                <a:cs typeface="Calibri"/>
                <a:sym typeface="Calibri"/>
              </a:rPr>
              <a:t>531</a:t>
            </a:r>
            <a:r>
              <a:rPr lang="en" sz="4000" b="0" i="0" u="none" strike="noStrike" cap="none" dirty="0" smtClean="0">
                <a:solidFill>
                  <a:schemeClr val="dk1"/>
                </a:solidFill>
                <a:latin typeface="Calibri"/>
                <a:ea typeface="Calibri"/>
                <a:cs typeface="Calibri"/>
                <a:sym typeface="Calibri"/>
              </a:rPr>
              <a:t> </a:t>
            </a:r>
            <a:endParaRPr lang="en" sz="4000" b="0"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subTitle" idx="1"/>
          </p:nvPr>
        </p:nvSpPr>
        <p:spPr>
          <a:xfrm>
            <a:off x="838200" y="1635194"/>
            <a:ext cx="7543800" cy="2000100"/>
          </a:xfrm>
          <a:prstGeom prst="rect">
            <a:avLst/>
          </a:prstGeom>
          <a:noFill/>
          <a:ln>
            <a:noFill/>
          </a:ln>
        </p:spPr>
        <p:txBody>
          <a:bodyPr lIns="91425" tIns="45700" rIns="91425" bIns="45700" anchor="t" anchorCtr="0">
            <a:noAutofit/>
          </a:bodyPr>
          <a:lstStyle/>
          <a:p>
            <a:pPr lvl="0">
              <a:spcBef>
                <a:spcPts val="0"/>
              </a:spcBef>
              <a:buSzPct val="25000"/>
            </a:pPr>
            <a:r>
              <a:rPr lang="en-US" sz="4000" dirty="0"/>
              <a:t>Parallax Scrolling in </a:t>
            </a:r>
            <a:r>
              <a:rPr lang="en-US" sz="4000" dirty="0" smtClean="0"/>
              <a:t>Web </a:t>
            </a:r>
            <a:r>
              <a:rPr lang="en-US" sz="4000" dirty="0"/>
              <a:t>D</a:t>
            </a:r>
            <a:r>
              <a:rPr lang="en-US" sz="4000" dirty="0" smtClean="0"/>
              <a:t>evelopment </a:t>
            </a:r>
            <a:endParaRPr sz="2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480"/>
              </a:spcBef>
              <a:spcAft>
                <a:spcPts val="0"/>
              </a:spcAft>
              <a:buClr>
                <a:schemeClr val="dk1"/>
              </a:buClr>
              <a:buSzPct val="25000"/>
              <a:buFont typeface="Calibri"/>
              <a:buNone/>
            </a:pPr>
            <a:r>
              <a:rPr lang="en" sz="2400" dirty="0" smtClean="0"/>
              <a:t>Ran </a:t>
            </a:r>
            <a:r>
              <a:rPr lang="en" sz="2400" dirty="0"/>
              <a:t>Xu </a:t>
            </a:r>
          </a:p>
          <a:p>
            <a:pPr marL="0" marR="0" lvl="0" indent="0" algn="ctr" rtl="0">
              <a:lnSpc>
                <a:spcPct val="100000"/>
              </a:lnSpc>
              <a:spcBef>
                <a:spcPts val="480"/>
              </a:spcBef>
              <a:spcAft>
                <a:spcPts val="0"/>
              </a:spcAft>
              <a:buClr>
                <a:schemeClr val="dk1"/>
              </a:buClr>
              <a:buSzPct val="25000"/>
              <a:buFont typeface="Calibri"/>
              <a:buNone/>
            </a:pPr>
            <a:endParaRPr sz="24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480"/>
              </a:spcBef>
              <a:spcAft>
                <a:spcPts val="0"/>
              </a:spcAft>
              <a:buClr>
                <a:schemeClr val="dk1"/>
              </a:buClr>
              <a:buSzPct val="25000"/>
              <a:buFont typeface="Calibri"/>
              <a:buNone/>
            </a:pPr>
            <a:endParaRPr sz="24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480"/>
              </a:spcBef>
              <a:spcAft>
                <a:spcPts val="0"/>
              </a:spcAft>
              <a:buClr>
                <a:schemeClr val="dk1"/>
              </a:buClr>
              <a:buSzPct val="25000"/>
              <a:buFont typeface="Calibri"/>
              <a:buNone/>
            </a:pPr>
            <a:r>
              <a:rPr lang="en-US" sz="2400" dirty="0" smtClean="0">
                <a:latin typeface="Calibri"/>
                <a:ea typeface="Calibri"/>
                <a:cs typeface="Calibri"/>
                <a:sym typeface="Calibri"/>
              </a:rPr>
              <a:t>20</a:t>
            </a:r>
            <a:r>
              <a:rPr lang="en" sz="2400" dirty="0" smtClean="0">
                <a:latin typeface="Calibri"/>
                <a:ea typeface="Calibri"/>
                <a:cs typeface="Calibri"/>
                <a:sym typeface="Calibri"/>
              </a:rPr>
              <a:t> </a:t>
            </a:r>
            <a:r>
              <a:rPr lang="en" sz="2400" dirty="0">
                <a:latin typeface="Calibri"/>
                <a:ea typeface="Calibri"/>
                <a:cs typeface="Calibri"/>
                <a:sym typeface="Calibri"/>
              </a:rPr>
              <a:t>April 2017</a:t>
            </a:r>
          </a:p>
        </p:txBody>
      </p:sp>
      <p:sp>
        <p:nvSpPr>
          <p:cNvPr id="88" name="Shape 88"/>
          <p:cNvSpPr txBox="1"/>
          <p:nvPr/>
        </p:nvSpPr>
        <p:spPr>
          <a:xfrm>
            <a:off x="4038600" y="65898"/>
            <a:ext cx="5335500" cy="276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Calibri"/>
              <a:buNone/>
            </a:pPr>
            <a:endParaRPr lang="en" sz="1800" dirty="0">
              <a:solidFill>
                <a:schemeClr val="lt1"/>
              </a:solidFill>
              <a:latin typeface="Calibri"/>
              <a:ea typeface="Calibri"/>
              <a:cs typeface="Calibri"/>
              <a:sym typeface="Calibri"/>
            </a:endParaRPr>
          </a:p>
        </p:txBody>
      </p:sp>
      <p:sp>
        <p:nvSpPr>
          <p:cNvPr id="89" name="Shape 89"/>
          <p:cNvSpPr txBox="1"/>
          <p:nvPr/>
        </p:nvSpPr>
        <p:spPr>
          <a:xfrm>
            <a:off x="0" y="3469094"/>
            <a:ext cx="8991600" cy="332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Font typeface="Arial"/>
              <a:buNone/>
            </a:pPr>
            <a:endParaRPr sz="24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r>
              <a:rPr lang="en" sz="2400" b="0" i="0" u="none" strike="noStrike" cap="none" dirty="0">
                <a:solidFill>
                  <a:schemeClr val="dk1"/>
                </a:solidFill>
                <a:latin typeface="Arial"/>
                <a:ea typeface="Arial"/>
                <a:cs typeface="Arial"/>
                <a:sym typeface="Arial"/>
              </a:rPr>
              <a:t>Instructor: </a:t>
            </a:r>
          </a:p>
          <a:p>
            <a:pPr marL="0" marR="0" lvl="0" indent="0" algn="ctr" rtl="0">
              <a:lnSpc>
                <a:spcPct val="100000"/>
              </a:lnSpc>
              <a:spcBef>
                <a:spcPts val="0"/>
              </a:spcBef>
              <a:spcAft>
                <a:spcPts val="0"/>
              </a:spcAft>
              <a:buClr>
                <a:schemeClr val="dk1"/>
              </a:buClr>
              <a:buSzPct val="25000"/>
              <a:buFont typeface="Arial"/>
              <a:buNone/>
            </a:pPr>
            <a:r>
              <a:rPr lang="en-US" sz="2400" dirty="0" smtClean="0">
                <a:solidFill>
                  <a:schemeClr val="dk1"/>
                </a:solidFill>
              </a:rPr>
              <a:t>Scott E Pollack</a:t>
            </a:r>
            <a:endParaRPr lang="en" sz="2400" dirty="0">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3249639" y="0"/>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endParaRPr sz="4000" b="0" i="0" u="none" strike="noStrike" cap="none">
              <a:solidFill>
                <a:schemeClr val="lt1"/>
              </a:solidFill>
              <a:latin typeface="Arial"/>
              <a:ea typeface="Arial"/>
              <a:cs typeface="Arial"/>
              <a:sym typeface="Arial"/>
            </a:endParaRPr>
          </a:p>
        </p:txBody>
      </p:sp>
      <p:sp>
        <p:nvSpPr>
          <p:cNvPr id="286" name="Shape 286"/>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10</a:t>
            </a:fld>
            <a:endParaRPr lang="en"/>
          </a:p>
        </p:txBody>
      </p:sp>
      <p:sp>
        <p:nvSpPr>
          <p:cNvPr id="287" name="Shape 287"/>
          <p:cNvSpPr/>
          <p:nvPr/>
        </p:nvSpPr>
        <p:spPr>
          <a:xfrm>
            <a:off x="444075" y="94365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What</a:t>
            </a:r>
            <a:endParaRPr lang="en" sz="1800" b="1" dirty="0"/>
          </a:p>
        </p:txBody>
      </p:sp>
      <p:sp>
        <p:nvSpPr>
          <p:cNvPr id="288" name="Shape 288"/>
          <p:cNvSpPr/>
          <p:nvPr/>
        </p:nvSpPr>
        <p:spPr>
          <a:xfrm>
            <a:off x="2560025" y="17637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Pros &amp; Cons</a:t>
            </a:r>
            <a:endParaRPr lang="en" sz="1800" b="1" dirty="0"/>
          </a:p>
        </p:txBody>
      </p:sp>
      <p:sp>
        <p:nvSpPr>
          <p:cNvPr id="289" name="Shape 289"/>
          <p:cNvSpPr/>
          <p:nvPr/>
        </p:nvSpPr>
        <p:spPr>
          <a:xfrm>
            <a:off x="4757525" y="254070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How</a:t>
            </a:r>
            <a:endParaRPr lang="en" sz="1800" b="1" dirty="0"/>
          </a:p>
        </p:txBody>
      </p:sp>
      <p:cxnSp>
        <p:nvCxnSpPr>
          <p:cNvPr id="290" name="Shape 290"/>
          <p:cNvCxnSpPr>
            <a:stCxn id="287" idx="3"/>
            <a:endCxn id="288" idx="1"/>
          </p:cNvCxnSpPr>
          <p:nvPr/>
        </p:nvCxnSpPr>
        <p:spPr>
          <a:xfrm>
            <a:off x="2105175" y="1282800"/>
            <a:ext cx="454800" cy="820200"/>
          </a:xfrm>
          <a:prstGeom prst="bentConnector3">
            <a:avLst>
              <a:gd name="adj1" fmla="val 50005"/>
            </a:avLst>
          </a:prstGeom>
          <a:noFill/>
          <a:ln w="9525" cap="flat" cmpd="sng">
            <a:solidFill>
              <a:schemeClr val="dk2"/>
            </a:solidFill>
            <a:prstDash val="solid"/>
            <a:round/>
            <a:headEnd type="none" w="lg" len="lg"/>
            <a:tailEnd type="none" w="lg" len="lg"/>
          </a:ln>
        </p:spPr>
      </p:cxnSp>
      <p:cxnSp>
        <p:nvCxnSpPr>
          <p:cNvPr id="291" name="Shape 291"/>
          <p:cNvCxnSpPr>
            <a:stCxn id="288" idx="3"/>
            <a:endCxn id="289" idx="1"/>
          </p:cNvCxnSpPr>
          <p:nvPr/>
        </p:nvCxnSpPr>
        <p:spPr>
          <a:xfrm>
            <a:off x="4221125" y="2102875"/>
            <a:ext cx="536400" cy="777000"/>
          </a:xfrm>
          <a:prstGeom prst="bentConnector3">
            <a:avLst>
              <a:gd name="adj1" fmla="val 50000"/>
            </a:avLst>
          </a:prstGeom>
          <a:noFill/>
          <a:ln w="9525" cap="flat" cmpd="sng">
            <a:solidFill>
              <a:schemeClr val="dk2"/>
            </a:solidFill>
            <a:prstDash val="solid"/>
            <a:round/>
            <a:headEnd type="none" w="lg" len="lg"/>
            <a:tailEnd type="none" w="lg" len="lg"/>
          </a:ln>
        </p:spPr>
      </p:cxnSp>
      <p:sp>
        <p:nvSpPr>
          <p:cNvPr id="292" name="Shape 292"/>
          <p:cNvSpPr/>
          <p:nvPr/>
        </p:nvSpPr>
        <p:spPr>
          <a:xfrm>
            <a:off x="6737675" y="3520925"/>
            <a:ext cx="1661100" cy="6783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dirty="0" smtClean="0"/>
              <a:t>Questions</a:t>
            </a:r>
            <a:endParaRPr lang="en" sz="1800" b="1" dirty="0"/>
          </a:p>
        </p:txBody>
      </p:sp>
      <p:cxnSp>
        <p:nvCxnSpPr>
          <p:cNvPr id="293" name="Shape 293"/>
          <p:cNvCxnSpPr>
            <a:stCxn id="289" idx="3"/>
            <a:endCxn id="292" idx="1"/>
          </p:cNvCxnSpPr>
          <p:nvPr/>
        </p:nvCxnSpPr>
        <p:spPr>
          <a:xfrm>
            <a:off x="6418625" y="2879850"/>
            <a:ext cx="319200" cy="980100"/>
          </a:xfrm>
          <a:prstGeom prst="bentConnector3">
            <a:avLst>
              <a:gd name="adj1" fmla="val 49977"/>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endParaRPr/>
          </a:p>
          <a:p>
            <a:pPr marL="0" marR="0" lvl="0" indent="0" algn="r" rtl="0">
              <a:lnSpc>
                <a:spcPct val="100000"/>
              </a:lnSpc>
              <a:spcBef>
                <a:spcPts val="0"/>
              </a:spcBef>
              <a:spcAft>
                <a:spcPts val="0"/>
              </a:spcAft>
              <a:buClr>
                <a:schemeClr val="lt1"/>
              </a:buClr>
              <a:buSzPct val="25000"/>
              <a:buFont typeface="Arial"/>
              <a:buNone/>
            </a:pPr>
            <a:endParaRPr/>
          </a:p>
        </p:txBody>
      </p:sp>
      <p:sp>
        <p:nvSpPr>
          <p:cNvPr id="299" name="Shape 299"/>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11</a:t>
            </a:fld>
            <a:endParaRPr lang="en"/>
          </a:p>
        </p:txBody>
      </p:sp>
      <p:sp>
        <p:nvSpPr>
          <p:cNvPr id="300" name="Shape 3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l" rtl="0">
              <a:spcBef>
                <a:spcPts val="0"/>
              </a:spcBef>
              <a:buNone/>
            </a:pPr>
            <a:r>
              <a:rPr lang="en"/>
              <a:t>y? What are their traits?</a:t>
            </a:r>
          </a:p>
        </p:txBody>
      </p:sp>
      <p:sp>
        <p:nvSpPr>
          <p:cNvPr id="301" name="Shape 301"/>
          <p:cNvSpPr txBox="1">
            <a:spLocks noGrp="1"/>
          </p:cNvSpPr>
          <p:nvPr>
            <p:ph type="body" idx="1"/>
          </p:nvPr>
        </p:nvSpPr>
        <p:spPr>
          <a:xfrm>
            <a:off x="237700" y="1143812"/>
            <a:ext cx="8520600" cy="3416400"/>
          </a:xfrm>
          <a:prstGeom prst="rect">
            <a:avLst/>
          </a:prstGeom>
        </p:spPr>
        <p:txBody>
          <a:bodyPr lIns="91425" tIns="91425" rIns="91425" bIns="91425" anchor="t" anchorCtr="0">
            <a:noAutofit/>
          </a:bodyPr>
          <a:lstStyle/>
          <a:p>
            <a:pPr marL="0" lvl="0" indent="0" algn="ctr" rtl="0">
              <a:spcBef>
                <a:spcPts val="0"/>
              </a:spcBef>
              <a:buNone/>
            </a:pPr>
            <a:endParaRPr/>
          </a:p>
          <a:p>
            <a:pPr marL="0" lvl="0" indent="0" algn="ctr" rtl="0">
              <a:spcBef>
                <a:spcPts val="0"/>
              </a:spcBef>
              <a:buNone/>
            </a:pPr>
            <a:endParaRPr/>
          </a:p>
          <a:p>
            <a:pPr marL="0" lvl="0" indent="0" algn="ctr" rtl="0">
              <a:spcBef>
                <a:spcPts val="0"/>
              </a:spcBef>
              <a:buNone/>
            </a:pPr>
            <a:r>
              <a:rPr lang="en"/>
              <a:t>Questions?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249639" y="0"/>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endParaRPr sz="4000" b="0" i="0" u="none" strike="noStrike" cap="none">
              <a:solidFill>
                <a:schemeClr val="lt1"/>
              </a:solidFill>
              <a:latin typeface="Arial"/>
              <a:ea typeface="Arial"/>
              <a:cs typeface="Arial"/>
              <a:sym typeface="Arial"/>
            </a:endParaRPr>
          </a:p>
        </p:txBody>
      </p:sp>
      <p:sp>
        <p:nvSpPr>
          <p:cNvPr id="104" name="Shape 104"/>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2</a:t>
            </a:fld>
            <a:endParaRPr lang="en"/>
          </a:p>
        </p:txBody>
      </p:sp>
      <p:sp>
        <p:nvSpPr>
          <p:cNvPr id="105" name="Shape 105"/>
          <p:cNvSpPr/>
          <p:nvPr/>
        </p:nvSpPr>
        <p:spPr>
          <a:xfrm>
            <a:off x="444075" y="943650"/>
            <a:ext cx="1661100" cy="6783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What</a:t>
            </a:r>
            <a:endParaRPr lang="en" sz="1800" b="1" dirty="0"/>
          </a:p>
        </p:txBody>
      </p:sp>
      <p:sp>
        <p:nvSpPr>
          <p:cNvPr id="106" name="Shape 106"/>
          <p:cNvSpPr/>
          <p:nvPr/>
        </p:nvSpPr>
        <p:spPr>
          <a:xfrm>
            <a:off x="2560025" y="17637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800" b="1" dirty="0"/>
              <a:t>Pros &amp; </a:t>
            </a:r>
            <a:r>
              <a:rPr lang="en-US" sz="1800" b="1" dirty="0"/>
              <a:t>Con</a:t>
            </a:r>
            <a:r>
              <a:rPr lang="en" sz="1800" b="1" dirty="0" smtClean="0"/>
              <a:t>s</a:t>
            </a:r>
            <a:endParaRPr lang="en" sz="1800" b="1" dirty="0"/>
          </a:p>
        </p:txBody>
      </p:sp>
      <p:sp>
        <p:nvSpPr>
          <p:cNvPr id="107" name="Shape 107"/>
          <p:cNvSpPr/>
          <p:nvPr/>
        </p:nvSpPr>
        <p:spPr>
          <a:xfrm>
            <a:off x="4757525" y="254070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How</a:t>
            </a:r>
            <a:endParaRPr lang="en" sz="1800" b="1" dirty="0"/>
          </a:p>
        </p:txBody>
      </p:sp>
      <p:cxnSp>
        <p:nvCxnSpPr>
          <p:cNvPr id="108" name="Shape 108"/>
          <p:cNvCxnSpPr>
            <a:stCxn id="105" idx="3"/>
            <a:endCxn id="106" idx="1"/>
          </p:cNvCxnSpPr>
          <p:nvPr/>
        </p:nvCxnSpPr>
        <p:spPr>
          <a:xfrm>
            <a:off x="2105175" y="1282800"/>
            <a:ext cx="454800" cy="820200"/>
          </a:xfrm>
          <a:prstGeom prst="bentConnector3">
            <a:avLst>
              <a:gd name="adj1" fmla="val 50005"/>
            </a:avLst>
          </a:prstGeom>
          <a:noFill/>
          <a:ln w="9525" cap="flat" cmpd="sng">
            <a:solidFill>
              <a:schemeClr val="dk2"/>
            </a:solidFill>
            <a:prstDash val="solid"/>
            <a:round/>
            <a:headEnd type="none" w="lg" len="lg"/>
            <a:tailEnd type="none" w="lg" len="lg"/>
          </a:ln>
        </p:spPr>
      </p:cxnSp>
      <p:cxnSp>
        <p:nvCxnSpPr>
          <p:cNvPr id="109" name="Shape 109"/>
          <p:cNvCxnSpPr>
            <a:stCxn id="106" idx="3"/>
            <a:endCxn id="107" idx="1"/>
          </p:cNvCxnSpPr>
          <p:nvPr/>
        </p:nvCxnSpPr>
        <p:spPr>
          <a:xfrm>
            <a:off x="4221125" y="2102875"/>
            <a:ext cx="536400" cy="777000"/>
          </a:xfrm>
          <a:prstGeom prst="bentConnector3">
            <a:avLst>
              <a:gd name="adj1" fmla="val 50000"/>
            </a:avLst>
          </a:prstGeom>
          <a:noFill/>
          <a:ln w="9525" cap="flat" cmpd="sng">
            <a:solidFill>
              <a:schemeClr val="dk2"/>
            </a:solidFill>
            <a:prstDash val="solid"/>
            <a:round/>
            <a:headEnd type="none" w="lg" len="lg"/>
            <a:tailEnd type="none" w="lg" len="lg"/>
          </a:ln>
        </p:spPr>
      </p:cxnSp>
      <p:sp>
        <p:nvSpPr>
          <p:cNvPr id="110" name="Shape 110"/>
          <p:cNvSpPr/>
          <p:nvPr/>
        </p:nvSpPr>
        <p:spPr>
          <a:xfrm>
            <a:off x="6737675" y="35209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a:t>Questions</a:t>
            </a:r>
          </a:p>
        </p:txBody>
      </p:sp>
      <p:cxnSp>
        <p:nvCxnSpPr>
          <p:cNvPr id="111" name="Shape 111"/>
          <p:cNvCxnSpPr>
            <a:stCxn id="107" idx="3"/>
            <a:endCxn id="110" idx="1"/>
          </p:cNvCxnSpPr>
          <p:nvPr/>
        </p:nvCxnSpPr>
        <p:spPr>
          <a:xfrm>
            <a:off x="6418625" y="2879850"/>
            <a:ext cx="319200" cy="980100"/>
          </a:xfrm>
          <a:prstGeom prst="bentConnector3">
            <a:avLst>
              <a:gd name="adj1" fmla="val 49977"/>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3200" dirty="0" smtClean="0"/>
              <a:t>What is Parallax </a:t>
            </a:r>
            <a:r>
              <a:rPr lang="en-US" sz="3200" dirty="0"/>
              <a:t>S</a:t>
            </a:r>
            <a:r>
              <a:rPr lang="en-US" sz="3200" dirty="0" smtClean="0"/>
              <a:t>crolling</a:t>
            </a:r>
            <a:endParaRPr lang="en" sz="3200" dirty="0"/>
          </a:p>
          <a:p>
            <a:pPr marL="0" marR="0" lvl="0" indent="0" algn="r" rtl="0">
              <a:lnSpc>
                <a:spcPct val="100000"/>
              </a:lnSpc>
              <a:spcBef>
                <a:spcPts val="0"/>
              </a:spcBef>
              <a:spcAft>
                <a:spcPts val="0"/>
              </a:spcAft>
              <a:buClr>
                <a:schemeClr val="lt1"/>
              </a:buClr>
              <a:buSzPct val="25000"/>
              <a:buFont typeface="Arial"/>
              <a:buNone/>
            </a:pPr>
            <a:endParaRPr sz="3200" dirty="0"/>
          </a:p>
        </p:txBody>
      </p:sp>
      <p:sp>
        <p:nvSpPr>
          <p:cNvPr id="117" name="Shape 117"/>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3</a:t>
            </a:fld>
            <a:endParaRPr lang="en"/>
          </a:p>
        </p:txBody>
      </p:sp>
      <p:sp>
        <p:nvSpPr>
          <p:cNvPr id="118" name="Shape 118"/>
          <p:cNvSpPr txBox="1">
            <a:spLocks noGrp="1"/>
          </p:cNvSpPr>
          <p:nvPr>
            <p:ph type="title"/>
          </p:nvPr>
        </p:nvSpPr>
        <p:spPr>
          <a:xfrm>
            <a:off x="311700" y="761962"/>
            <a:ext cx="8520600" cy="572700"/>
          </a:xfrm>
          <a:prstGeom prst="rect">
            <a:avLst/>
          </a:prstGeom>
        </p:spPr>
        <p:txBody>
          <a:bodyPr lIns="91425" tIns="91425" rIns="91425" bIns="91425" anchor="t" anchorCtr="0">
            <a:noAutofit/>
          </a:bodyPr>
          <a:lstStyle/>
          <a:p>
            <a:pPr lvl="0" algn="l" rtl="0">
              <a:spcBef>
                <a:spcPts val="0"/>
              </a:spcBef>
              <a:buNone/>
            </a:pPr>
            <a:r>
              <a:rPr lang="en" dirty="0"/>
              <a:t>y? What are their traits?</a:t>
            </a:r>
          </a:p>
        </p:txBody>
      </p:sp>
      <p:sp>
        <p:nvSpPr>
          <p:cNvPr id="119" name="Shape 119"/>
          <p:cNvSpPr txBox="1">
            <a:spLocks noGrp="1"/>
          </p:cNvSpPr>
          <p:nvPr>
            <p:ph type="body" idx="1"/>
          </p:nvPr>
        </p:nvSpPr>
        <p:spPr>
          <a:xfrm>
            <a:off x="311700" y="1048312"/>
            <a:ext cx="8520600" cy="4389875"/>
          </a:xfrm>
          <a:prstGeom prst="rect">
            <a:avLst/>
          </a:prstGeom>
        </p:spPr>
        <p:txBody>
          <a:bodyPr lIns="91425" tIns="91425" rIns="91425" bIns="91425" anchor="t" anchorCtr="0">
            <a:noAutofit/>
          </a:bodyPr>
          <a:lstStyle/>
          <a:p>
            <a:pPr marL="228600" lvl="0" indent="0">
              <a:spcBef>
                <a:spcPts val="0"/>
              </a:spcBef>
              <a:buNone/>
            </a:pPr>
            <a:r>
              <a:rPr lang="en-US" sz="2800" dirty="0"/>
              <a:t>Parallax scrolling is a web site trend where the background content (i.e. an image) is moved at a different speed than the foreground content while scrolling. </a:t>
            </a:r>
            <a:endParaRPr lang="en-US" sz="2800" dirty="0" smtClean="0"/>
          </a:p>
          <a:p>
            <a:pPr marL="228600" lvl="0" indent="0">
              <a:spcBef>
                <a:spcPts val="0"/>
              </a:spcBef>
              <a:buNone/>
            </a:pPr>
            <a:r>
              <a:rPr lang="en-US" sz="2800" dirty="0" smtClean="0"/>
              <a:t>Let’s see an example of difference </a:t>
            </a:r>
            <a:r>
              <a:rPr lang="en-US" sz="2800" dirty="0"/>
              <a:t>between a website with and without parallax scrolling</a:t>
            </a:r>
            <a:r>
              <a:rPr lang="en-US" sz="2800" dirty="0" smtClean="0"/>
              <a:t>.</a:t>
            </a:r>
          </a:p>
        </p:txBody>
      </p:sp>
    </p:spTree>
    <p:extLst>
      <p:ext uri="{BB962C8B-B14F-4D97-AF65-F5344CB8AC3E}">
        <p14:creationId xmlns:p14="http://schemas.microsoft.com/office/powerpoint/2010/main" val="1350573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3200" dirty="0" smtClean="0"/>
              <a:t>What is Parallax </a:t>
            </a:r>
            <a:r>
              <a:rPr lang="en-US" sz="3200" dirty="0"/>
              <a:t>S</a:t>
            </a:r>
            <a:r>
              <a:rPr lang="en-US" sz="3200" dirty="0" smtClean="0"/>
              <a:t>crolling</a:t>
            </a:r>
            <a:endParaRPr lang="en" sz="3200" dirty="0"/>
          </a:p>
          <a:p>
            <a:pPr marL="0" marR="0" lvl="0" indent="0" algn="r" rtl="0">
              <a:lnSpc>
                <a:spcPct val="100000"/>
              </a:lnSpc>
              <a:spcBef>
                <a:spcPts val="0"/>
              </a:spcBef>
              <a:spcAft>
                <a:spcPts val="0"/>
              </a:spcAft>
              <a:buClr>
                <a:schemeClr val="lt1"/>
              </a:buClr>
              <a:buSzPct val="25000"/>
              <a:buFont typeface="Arial"/>
              <a:buNone/>
            </a:pPr>
            <a:endParaRPr sz="3200" dirty="0"/>
          </a:p>
        </p:txBody>
      </p:sp>
      <p:sp>
        <p:nvSpPr>
          <p:cNvPr id="117" name="Shape 117"/>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4</a:t>
            </a:fld>
            <a:endParaRPr lang="en"/>
          </a:p>
        </p:txBody>
      </p:sp>
      <p:sp>
        <p:nvSpPr>
          <p:cNvPr id="118" name="Shape 1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l" rtl="0">
              <a:spcBef>
                <a:spcPts val="0"/>
              </a:spcBef>
              <a:buNone/>
            </a:pPr>
            <a:r>
              <a:rPr lang="en" dirty="0"/>
              <a:t>y? What are their traits?</a:t>
            </a:r>
          </a:p>
        </p:txBody>
      </p:sp>
      <p:sp>
        <p:nvSpPr>
          <p:cNvPr id="119" name="Shape 119"/>
          <p:cNvSpPr txBox="1">
            <a:spLocks noGrp="1"/>
          </p:cNvSpPr>
          <p:nvPr>
            <p:ph type="body" idx="1"/>
          </p:nvPr>
        </p:nvSpPr>
        <p:spPr>
          <a:xfrm>
            <a:off x="311700" y="1048313"/>
            <a:ext cx="8520600" cy="4095188"/>
          </a:xfrm>
          <a:prstGeom prst="rect">
            <a:avLst/>
          </a:prstGeom>
        </p:spPr>
        <p:txBody>
          <a:bodyPr lIns="91425" tIns="91425" rIns="91425" bIns="91425" anchor="t" anchorCtr="0">
            <a:noAutofit/>
          </a:bodyPr>
          <a:lstStyle/>
          <a:p>
            <a:pPr marL="228600" lvl="0" indent="0">
              <a:spcBef>
                <a:spcPts val="0"/>
              </a:spcBef>
              <a:buNone/>
            </a:pPr>
            <a:endParaRPr lang="en-US" sz="2800" dirty="0" smtClean="0">
              <a:hlinkClick r:id="rId3"/>
            </a:endParaRPr>
          </a:p>
          <a:p>
            <a:pPr marL="228600" lvl="0" indent="0">
              <a:spcBef>
                <a:spcPts val="0"/>
              </a:spcBef>
              <a:buNone/>
            </a:pPr>
            <a:r>
              <a:rPr lang="en-US" sz="2800" dirty="0" smtClean="0">
                <a:hlinkClick r:id="rId3"/>
              </a:rPr>
              <a:t>Demo with Parallax Scrolling</a:t>
            </a:r>
            <a:endParaRPr lang="en-US" sz="2800" dirty="0" smtClean="0"/>
          </a:p>
          <a:p>
            <a:pPr marL="228600" lvl="0" indent="0">
              <a:spcBef>
                <a:spcPts val="0"/>
              </a:spcBef>
              <a:buNone/>
            </a:pPr>
            <a:r>
              <a:rPr lang="en-US" sz="2800" dirty="0" smtClean="0">
                <a:hlinkClick r:id="rId4"/>
              </a:rPr>
              <a:t>demo without Parallax Scrolling</a:t>
            </a: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249639" y="0"/>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endParaRPr sz="4000" b="0" i="0" u="none" strike="noStrike" cap="none">
              <a:solidFill>
                <a:schemeClr val="lt1"/>
              </a:solidFill>
              <a:latin typeface="Arial"/>
              <a:ea typeface="Arial"/>
              <a:cs typeface="Arial"/>
              <a:sym typeface="Arial"/>
            </a:endParaRPr>
          </a:p>
        </p:txBody>
      </p:sp>
      <p:sp>
        <p:nvSpPr>
          <p:cNvPr id="149" name="Shape 149"/>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5</a:t>
            </a:fld>
            <a:endParaRPr lang="en"/>
          </a:p>
        </p:txBody>
      </p:sp>
      <p:sp>
        <p:nvSpPr>
          <p:cNvPr id="150" name="Shape 150"/>
          <p:cNvSpPr/>
          <p:nvPr/>
        </p:nvSpPr>
        <p:spPr>
          <a:xfrm>
            <a:off x="444075" y="94365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What</a:t>
            </a:r>
            <a:endParaRPr lang="en" sz="1800" b="1" dirty="0"/>
          </a:p>
        </p:txBody>
      </p:sp>
      <p:sp>
        <p:nvSpPr>
          <p:cNvPr id="151" name="Shape 151"/>
          <p:cNvSpPr/>
          <p:nvPr/>
        </p:nvSpPr>
        <p:spPr>
          <a:xfrm>
            <a:off x="2560025" y="1763725"/>
            <a:ext cx="1661100" cy="6783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800" b="1" dirty="0"/>
              <a:t>Pros &amp; </a:t>
            </a:r>
            <a:r>
              <a:rPr lang="en-US" sz="1800" b="1" dirty="0"/>
              <a:t>Con</a:t>
            </a:r>
            <a:r>
              <a:rPr lang="en" sz="1800" b="1" dirty="0" smtClean="0"/>
              <a:t>s</a:t>
            </a:r>
            <a:endParaRPr lang="en" sz="1800" b="1" dirty="0"/>
          </a:p>
        </p:txBody>
      </p:sp>
      <p:sp>
        <p:nvSpPr>
          <p:cNvPr id="152" name="Shape 152"/>
          <p:cNvSpPr/>
          <p:nvPr/>
        </p:nvSpPr>
        <p:spPr>
          <a:xfrm>
            <a:off x="4757525" y="254070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How</a:t>
            </a:r>
            <a:endParaRPr lang="en" sz="1800" b="1" dirty="0"/>
          </a:p>
        </p:txBody>
      </p:sp>
      <p:cxnSp>
        <p:nvCxnSpPr>
          <p:cNvPr id="153" name="Shape 153"/>
          <p:cNvCxnSpPr>
            <a:stCxn id="150" idx="3"/>
            <a:endCxn id="151" idx="1"/>
          </p:cNvCxnSpPr>
          <p:nvPr/>
        </p:nvCxnSpPr>
        <p:spPr>
          <a:xfrm>
            <a:off x="2105175" y="1282800"/>
            <a:ext cx="454800" cy="820200"/>
          </a:xfrm>
          <a:prstGeom prst="bentConnector3">
            <a:avLst>
              <a:gd name="adj1" fmla="val 50005"/>
            </a:avLst>
          </a:prstGeom>
          <a:noFill/>
          <a:ln w="9525" cap="flat" cmpd="sng">
            <a:solidFill>
              <a:schemeClr val="dk2"/>
            </a:solidFill>
            <a:prstDash val="solid"/>
            <a:round/>
            <a:headEnd type="none" w="lg" len="lg"/>
            <a:tailEnd type="none" w="lg" len="lg"/>
          </a:ln>
        </p:spPr>
      </p:cxnSp>
      <p:cxnSp>
        <p:nvCxnSpPr>
          <p:cNvPr id="154" name="Shape 154"/>
          <p:cNvCxnSpPr>
            <a:stCxn id="151" idx="3"/>
            <a:endCxn id="152" idx="1"/>
          </p:cNvCxnSpPr>
          <p:nvPr/>
        </p:nvCxnSpPr>
        <p:spPr>
          <a:xfrm>
            <a:off x="4221125" y="2102875"/>
            <a:ext cx="536400" cy="777000"/>
          </a:xfrm>
          <a:prstGeom prst="bentConnector3">
            <a:avLst>
              <a:gd name="adj1" fmla="val 50000"/>
            </a:avLst>
          </a:prstGeom>
          <a:noFill/>
          <a:ln w="9525" cap="flat" cmpd="sng">
            <a:solidFill>
              <a:schemeClr val="dk2"/>
            </a:solidFill>
            <a:prstDash val="solid"/>
            <a:round/>
            <a:headEnd type="none" w="lg" len="lg"/>
            <a:tailEnd type="none" w="lg" len="lg"/>
          </a:ln>
        </p:spPr>
      </p:cxnSp>
      <p:sp>
        <p:nvSpPr>
          <p:cNvPr id="155" name="Shape 155"/>
          <p:cNvSpPr/>
          <p:nvPr/>
        </p:nvSpPr>
        <p:spPr>
          <a:xfrm>
            <a:off x="6737675" y="35209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a:t>Questions</a:t>
            </a:r>
          </a:p>
        </p:txBody>
      </p:sp>
      <p:cxnSp>
        <p:nvCxnSpPr>
          <p:cNvPr id="156" name="Shape 156"/>
          <p:cNvCxnSpPr>
            <a:stCxn id="152" idx="3"/>
            <a:endCxn id="155" idx="1"/>
          </p:cNvCxnSpPr>
          <p:nvPr/>
        </p:nvCxnSpPr>
        <p:spPr>
          <a:xfrm>
            <a:off x="6418625" y="2879850"/>
            <a:ext cx="319200" cy="980100"/>
          </a:xfrm>
          <a:prstGeom prst="bentConnector3">
            <a:avLst>
              <a:gd name="adj1" fmla="val 49977"/>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3600" dirty="0" smtClean="0"/>
              <a:t>Pros</a:t>
            </a:r>
            <a:endParaRPr sz="3600" dirty="0"/>
          </a:p>
        </p:txBody>
      </p:sp>
      <p:sp>
        <p:nvSpPr>
          <p:cNvPr id="170" name="Shape 170"/>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6</a:t>
            </a:fld>
            <a:endParaRPr lang="en"/>
          </a:p>
        </p:txBody>
      </p:sp>
      <p:sp>
        <p:nvSpPr>
          <p:cNvPr id="171" name="Shape 1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l" rtl="0">
              <a:spcBef>
                <a:spcPts val="0"/>
              </a:spcBef>
              <a:buNone/>
            </a:pPr>
            <a:r>
              <a:rPr lang="en"/>
              <a:t>y? What are their traits?</a:t>
            </a:r>
          </a:p>
        </p:txBody>
      </p:sp>
      <p:sp>
        <p:nvSpPr>
          <p:cNvPr id="172" name="Shape 172"/>
          <p:cNvSpPr txBox="1">
            <a:spLocks noGrp="1"/>
          </p:cNvSpPr>
          <p:nvPr>
            <p:ph type="body" idx="1"/>
          </p:nvPr>
        </p:nvSpPr>
        <p:spPr>
          <a:xfrm>
            <a:off x="237700" y="1143812"/>
            <a:ext cx="8520600" cy="3416400"/>
          </a:xfrm>
          <a:prstGeom prst="rect">
            <a:avLst/>
          </a:prstGeom>
        </p:spPr>
        <p:txBody>
          <a:bodyPr lIns="91425" tIns="91425" rIns="91425" bIns="91425" anchor="t" anchorCtr="0">
            <a:noAutofit/>
          </a:bodyPr>
          <a:lstStyle/>
          <a:p>
            <a:pPr marL="457200" indent="-228600">
              <a:spcBef>
                <a:spcPts val="0"/>
              </a:spcBef>
            </a:pPr>
            <a:r>
              <a:rPr lang="en-US" dirty="0"/>
              <a:t>Wow viewers with page depth and </a:t>
            </a:r>
            <a:r>
              <a:rPr lang="en-US" dirty="0" smtClean="0"/>
              <a:t>animation</a:t>
            </a:r>
          </a:p>
          <a:p>
            <a:pPr marL="457200" indent="-228600">
              <a:spcBef>
                <a:spcPts val="0"/>
              </a:spcBef>
            </a:pPr>
            <a:r>
              <a:rPr lang="en-US" dirty="0"/>
              <a:t>Provoke </a:t>
            </a:r>
            <a:r>
              <a:rPr lang="en-US" dirty="0" smtClean="0"/>
              <a:t>curiosity to attract </a:t>
            </a:r>
            <a:r>
              <a:rPr lang="en-US" dirty="0"/>
              <a:t>visitors to scroll through the entire </a:t>
            </a:r>
            <a:r>
              <a:rPr lang="en-US" dirty="0" smtClean="0"/>
              <a:t>page</a:t>
            </a:r>
          </a:p>
          <a:p>
            <a:pPr marL="457200" indent="-228600">
              <a:spcBef>
                <a:spcPts val="0"/>
              </a:spcBef>
            </a:pPr>
            <a:r>
              <a:rPr lang="en-US" dirty="0"/>
              <a:t>Take a story-telling approach to guide visitors through the site</a:t>
            </a:r>
          </a:p>
          <a:p>
            <a:pPr marL="228600" indent="0">
              <a:spcBef>
                <a:spcPts val="0"/>
              </a:spcBef>
              <a:buNone/>
            </a:pPr>
            <a:endParaRPr lang="en-US" dirty="0"/>
          </a:p>
          <a:p>
            <a:pPr marL="457200" lvl="0" indent="-228600" rtl="0">
              <a:spcBef>
                <a:spcPts val="0"/>
              </a:spcBef>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3600" dirty="0" smtClean="0"/>
              <a:t>Cons</a:t>
            </a:r>
            <a:endParaRPr sz="3600" dirty="0"/>
          </a:p>
        </p:txBody>
      </p:sp>
      <p:sp>
        <p:nvSpPr>
          <p:cNvPr id="170" name="Shape 170"/>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7</a:t>
            </a:fld>
            <a:endParaRPr lang="en"/>
          </a:p>
        </p:txBody>
      </p:sp>
      <p:sp>
        <p:nvSpPr>
          <p:cNvPr id="171" name="Shape 1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l" rtl="0">
              <a:spcBef>
                <a:spcPts val="0"/>
              </a:spcBef>
              <a:buNone/>
            </a:pPr>
            <a:r>
              <a:rPr lang="en"/>
              <a:t>y? What are their traits?</a:t>
            </a:r>
          </a:p>
        </p:txBody>
      </p:sp>
      <p:sp>
        <p:nvSpPr>
          <p:cNvPr id="172" name="Shape 172"/>
          <p:cNvSpPr txBox="1">
            <a:spLocks noGrp="1"/>
          </p:cNvSpPr>
          <p:nvPr>
            <p:ph type="body" idx="1"/>
          </p:nvPr>
        </p:nvSpPr>
        <p:spPr>
          <a:xfrm>
            <a:off x="209565" y="1016525"/>
            <a:ext cx="8520600" cy="3416400"/>
          </a:xfrm>
          <a:prstGeom prst="rect">
            <a:avLst/>
          </a:prstGeom>
        </p:spPr>
        <p:txBody>
          <a:bodyPr lIns="91425" tIns="91425" rIns="91425" bIns="91425" anchor="t" anchorCtr="0">
            <a:noAutofit/>
          </a:bodyPr>
          <a:lstStyle/>
          <a:p>
            <a:pPr marL="457200" indent="-228600">
              <a:spcBef>
                <a:spcPts val="0"/>
              </a:spcBef>
            </a:pPr>
            <a:r>
              <a:rPr lang="en-US" dirty="0"/>
              <a:t>SEO takes a hit</a:t>
            </a:r>
            <a:r>
              <a:rPr lang="en-US" dirty="0" smtClean="0"/>
              <a:t>, because </a:t>
            </a:r>
            <a:r>
              <a:rPr lang="en-US" dirty="0"/>
              <a:t>websites with a single page allow only one set of meta information, one effective h1 tag, and one </a:t>
            </a:r>
            <a:r>
              <a:rPr lang="en-US" dirty="0" smtClean="0"/>
              <a:t>URL</a:t>
            </a:r>
          </a:p>
          <a:p>
            <a:pPr marL="457200" indent="-228600">
              <a:spcBef>
                <a:spcPts val="0"/>
              </a:spcBef>
            </a:pPr>
            <a:r>
              <a:rPr lang="en-US" dirty="0" smtClean="0"/>
              <a:t>A </a:t>
            </a:r>
            <a:r>
              <a:rPr lang="en-US" dirty="0"/>
              <a:t>ton of images and other information on one page cause slow load </a:t>
            </a:r>
            <a:r>
              <a:rPr lang="en-US" dirty="0" smtClean="0"/>
              <a:t>times</a:t>
            </a:r>
          </a:p>
          <a:p>
            <a:r>
              <a:rPr lang="en-US" dirty="0"/>
              <a:t>Not compatible </a:t>
            </a:r>
            <a:r>
              <a:rPr lang="en-US" dirty="0" smtClean="0"/>
              <a:t>with all </a:t>
            </a:r>
            <a:r>
              <a:rPr lang="en-US" smtClean="0"/>
              <a:t>mobile devices</a:t>
            </a:r>
            <a:endParaRPr lang="en-US" dirty="0" smtClean="0"/>
          </a:p>
          <a:p>
            <a:endParaRPr lang="en-US" dirty="0" smtClean="0"/>
          </a:p>
          <a:p>
            <a:pPr marL="228600" indent="0">
              <a:spcBef>
                <a:spcPts val="0"/>
              </a:spcBef>
              <a:buNone/>
            </a:pPr>
            <a:endParaRPr lang="en-US" dirty="0"/>
          </a:p>
          <a:p>
            <a:pPr marL="457200" lvl="0" indent="-228600" rtl="0">
              <a:spcBef>
                <a:spcPts val="0"/>
              </a:spcBef>
            </a:pPr>
            <a:endParaRPr dirty="0"/>
          </a:p>
        </p:txBody>
      </p:sp>
    </p:spTree>
    <p:extLst>
      <p:ext uri="{BB962C8B-B14F-4D97-AF65-F5344CB8AC3E}">
        <p14:creationId xmlns:p14="http://schemas.microsoft.com/office/powerpoint/2010/main" val="246247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249639" y="0"/>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endParaRPr sz="4000" b="0" i="0" u="none" strike="noStrike" cap="none">
              <a:solidFill>
                <a:schemeClr val="lt1"/>
              </a:solidFill>
              <a:latin typeface="Arial"/>
              <a:ea typeface="Arial"/>
              <a:cs typeface="Arial"/>
              <a:sym typeface="Arial"/>
            </a:endParaRPr>
          </a:p>
        </p:txBody>
      </p:sp>
      <p:sp>
        <p:nvSpPr>
          <p:cNvPr id="204" name="Shape 204"/>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8</a:t>
            </a:fld>
            <a:endParaRPr lang="en"/>
          </a:p>
        </p:txBody>
      </p:sp>
      <p:sp>
        <p:nvSpPr>
          <p:cNvPr id="205" name="Shape 205"/>
          <p:cNvSpPr/>
          <p:nvPr/>
        </p:nvSpPr>
        <p:spPr>
          <a:xfrm>
            <a:off x="444075" y="943650"/>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What</a:t>
            </a:r>
            <a:endParaRPr lang="en" sz="1800" b="1" dirty="0"/>
          </a:p>
        </p:txBody>
      </p:sp>
      <p:sp>
        <p:nvSpPr>
          <p:cNvPr id="206" name="Shape 206"/>
          <p:cNvSpPr/>
          <p:nvPr/>
        </p:nvSpPr>
        <p:spPr>
          <a:xfrm>
            <a:off x="2560025" y="17637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Pros &amp; Cons</a:t>
            </a:r>
            <a:endParaRPr lang="en" sz="1800" b="1" dirty="0"/>
          </a:p>
        </p:txBody>
      </p:sp>
      <p:sp>
        <p:nvSpPr>
          <p:cNvPr id="207" name="Shape 207"/>
          <p:cNvSpPr/>
          <p:nvPr/>
        </p:nvSpPr>
        <p:spPr>
          <a:xfrm>
            <a:off x="4757525" y="2540700"/>
            <a:ext cx="1661100" cy="6783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dirty="0" smtClean="0"/>
              <a:t>How</a:t>
            </a:r>
            <a:endParaRPr lang="en" sz="1800" b="1" dirty="0"/>
          </a:p>
        </p:txBody>
      </p:sp>
      <p:cxnSp>
        <p:nvCxnSpPr>
          <p:cNvPr id="208" name="Shape 208"/>
          <p:cNvCxnSpPr>
            <a:stCxn id="205" idx="3"/>
            <a:endCxn id="206" idx="1"/>
          </p:cNvCxnSpPr>
          <p:nvPr/>
        </p:nvCxnSpPr>
        <p:spPr>
          <a:xfrm>
            <a:off x="2105175" y="1282800"/>
            <a:ext cx="454800" cy="820200"/>
          </a:xfrm>
          <a:prstGeom prst="bentConnector3">
            <a:avLst>
              <a:gd name="adj1" fmla="val 50005"/>
            </a:avLst>
          </a:prstGeom>
          <a:noFill/>
          <a:ln w="9525" cap="flat" cmpd="sng">
            <a:solidFill>
              <a:schemeClr val="dk2"/>
            </a:solidFill>
            <a:prstDash val="solid"/>
            <a:round/>
            <a:headEnd type="none" w="lg" len="lg"/>
            <a:tailEnd type="none" w="lg" len="lg"/>
          </a:ln>
        </p:spPr>
      </p:cxnSp>
      <p:cxnSp>
        <p:nvCxnSpPr>
          <p:cNvPr id="209" name="Shape 209"/>
          <p:cNvCxnSpPr>
            <a:stCxn id="206" idx="3"/>
            <a:endCxn id="207" idx="1"/>
          </p:cNvCxnSpPr>
          <p:nvPr/>
        </p:nvCxnSpPr>
        <p:spPr>
          <a:xfrm>
            <a:off x="4221125" y="2102875"/>
            <a:ext cx="536400" cy="777000"/>
          </a:xfrm>
          <a:prstGeom prst="bentConnector3">
            <a:avLst>
              <a:gd name="adj1" fmla="val 50000"/>
            </a:avLst>
          </a:prstGeom>
          <a:noFill/>
          <a:ln w="9525" cap="flat" cmpd="sng">
            <a:solidFill>
              <a:schemeClr val="dk2"/>
            </a:solidFill>
            <a:prstDash val="solid"/>
            <a:round/>
            <a:headEnd type="none" w="lg" len="lg"/>
            <a:tailEnd type="none" w="lg" len="lg"/>
          </a:ln>
        </p:spPr>
      </p:cxnSp>
      <p:sp>
        <p:nvSpPr>
          <p:cNvPr id="210" name="Shape 210"/>
          <p:cNvSpPr/>
          <p:nvPr/>
        </p:nvSpPr>
        <p:spPr>
          <a:xfrm>
            <a:off x="6737675" y="3520925"/>
            <a:ext cx="1661100" cy="678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a:t>Questions</a:t>
            </a:r>
          </a:p>
        </p:txBody>
      </p:sp>
      <p:cxnSp>
        <p:nvCxnSpPr>
          <p:cNvPr id="211" name="Shape 211"/>
          <p:cNvCxnSpPr>
            <a:stCxn id="207" idx="3"/>
            <a:endCxn id="210" idx="1"/>
          </p:cNvCxnSpPr>
          <p:nvPr/>
        </p:nvCxnSpPr>
        <p:spPr>
          <a:xfrm>
            <a:off x="6418625" y="2879850"/>
            <a:ext cx="319200" cy="980100"/>
          </a:xfrm>
          <a:prstGeom prst="bentConnector3">
            <a:avLst>
              <a:gd name="adj1" fmla="val 49977"/>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1051858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256789" y="-126475"/>
            <a:ext cx="5887200" cy="571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3600" dirty="0" smtClean="0"/>
              <a:t>How to Create</a:t>
            </a:r>
            <a:endParaRPr sz="3600" dirty="0"/>
          </a:p>
        </p:txBody>
      </p:sp>
      <p:sp>
        <p:nvSpPr>
          <p:cNvPr id="170" name="Shape 170"/>
          <p:cNvSpPr txBox="1">
            <a:spLocks noGrp="1"/>
          </p:cNvSpPr>
          <p:nvPr>
            <p:ph type="sldNum" idx="12"/>
          </p:nvPr>
        </p:nvSpPr>
        <p:spPr>
          <a:xfrm>
            <a:off x="6553200" y="4686300"/>
            <a:ext cx="1905000" cy="3429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fld id="{00000000-1234-1234-1234-123412341234}" type="slidenum">
              <a:rPr lang="en"/>
              <a:t>9</a:t>
            </a:fld>
            <a:endParaRPr lang="en"/>
          </a:p>
        </p:txBody>
      </p:sp>
      <p:sp>
        <p:nvSpPr>
          <p:cNvPr id="171" name="Shape 1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l" rtl="0">
              <a:spcBef>
                <a:spcPts val="0"/>
              </a:spcBef>
              <a:buNone/>
            </a:pPr>
            <a:r>
              <a:rPr lang="en"/>
              <a:t>y? What are their traits?</a:t>
            </a:r>
          </a:p>
        </p:txBody>
      </p:sp>
      <p:sp>
        <p:nvSpPr>
          <p:cNvPr id="172" name="Shape 172"/>
          <p:cNvSpPr txBox="1">
            <a:spLocks noGrp="1"/>
          </p:cNvSpPr>
          <p:nvPr>
            <p:ph type="body" idx="1"/>
          </p:nvPr>
        </p:nvSpPr>
        <p:spPr>
          <a:xfrm>
            <a:off x="209565" y="1016525"/>
            <a:ext cx="8520600" cy="3416400"/>
          </a:xfrm>
          <a:prstGeom prst="rect">
            <a:avLst/>
          </a:prstGeom>
        </p:spPr>
        <p:txBody>
          <a:bodyPr lIns="91425" tIns="91425" rIns="91425" bIns="91425" anchor="t" anchorCtr="0">
            <a:noAutofit/>
          </a:bodyPr>
          <a:lstStyle/>
          <a:p>
            <a:pPr marL="228600" lvl="0" indent="0" rtl="0">
              <a:spcBef>
                <a:spcPts val="0"/>
              </a:spcBef>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602" y="853733"/>
            <a:ext cx="4913571" cy="4004017"/>
          </a:xfrm>
          <a:prstGeom prst="rect">
            <a:avLst/>
          </a:prstGeom>
        </p:spPr>
      </p:pic>
    </p:spTree>
    <p:extLst>
      <p:ext uri="{BB962C8B-B14F-4D97-AF65-F5344CB8AC3E}">
        <p14:creationId xmlns:p14="http://schemas.microsoft.com/office/powerpoint/2010/main" val="1232056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ice Theme">
  <a:themeElements>
    <a:clrScheme name="RiceU_blueba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TotalTime>
  <Words>349</Words>
  <Application>Microsoft Macintosh PowerPoint</Application>
  <PresentationFormat>On-screen Show (16:9)</PresentationFormat>
  <Paragraphs>72</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Rice Theme</vt:lpstr>
      <vt:lpstr>COMP 531 </vt:lpstr>
      <vt:lpstr>PowerPoint Presentation</vt:lpstr>
      <vt:lpstr>What is Parallax Scrolling </vt:lpstr>
      <vt:lpstr>What is Parallax Scrolling </vt:lpstr>
      <vt:lpstr>PowerPoint Presentation</vt:lpstr>
      <vt:lpstr>Pros</vt:lpstr>
      <vt:lpstr>Cons</vt:lpstr>
      <vt:lpstr>PowerPoint Presentation</vt:lpstr>
      <vt:lpstr>How to Create</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 615 </dc:title>
  <cp:lastModifiedBy>徐冉</cp:lastModifiedBy>
  <cp:revision>31</cp:revision>
  <dcterms:modified xsi:type="dcterms:W3CDTF">2017-04-20T20:00:52Z</dcterms:modified>
</cp:coreProperties>
</file>