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BFBFB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37474F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;p2"/>
          <p:cNvGrpSpPr/>
          <p:nvPr/>
        </p:nvGrpSpPr>
        <p:grpSpPr>
          <a:xfrm>
            <a:off x="4350279" y="2855377"/>
            <a:ext cx="443589" cy="105633"/>
            <a:chOff x="0" y="0"/>
            <a:chExt cx="443588" cy="105631"/>
          </a:xfrm>
        </p:grpSpPr>
        <p:sp>
          <p:nvSpPr>
            <p:cNvPr id="11" name="Google Shape;11;p2"/>
            <p:cNvSpPr/>
            <p:nvPr/>
          </p:nvSpPr>
          <p:spPr>
            <a:xfrm>
              <a:off x="168968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7936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" y="0"/>
              <a:ext cx="105654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" name="Title Text"/>
          <p:cNvSpPr txBox="1"/>
          <p:nvPr>
            <p:ph type="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311699" y="1255275"/>
            <a:ext cx="8520602" cy="18906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671250" y="2141249"/>
            <a:ext cx="7852200" cy="8610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490250" y="526349"/>
            <a:ext cx="62271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37474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65500" y="1081399"/>
            <a:ext cx="4045200" cy="1710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265500" y="28452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37474F"/>
              </a:buClr>
              <a:defRPr>
                <a:solidFill>
                  <a:srgbClr val="37474F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0731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5303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2137" y="4710183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/>
          <p:nvPr>
            <p:ph type="ctr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/>
          <a:lstStyle/>
          <a:p>
            <a:pPr/>
            <a:r>
              <a:t>Временные ряды</a:t>
            </a:r>
          </a:p>
        </p:txBody>
      </p:sp>
      <p:sp>
        <p:nvSpPr>
          <p:cNvPr id="115" name="Google Shape;60;p13"/>
          <p:cNvSpPr txBox="1"/>
          <p:nvPr>
            <p:ph type="subTitle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/>
          <a:p>
            <a:pPr marL="0" indent="0">
              <a:defRPr sz="2400"/>
            </a:pPr>
            <a:r>
              <a:t>часть 1. </a:t>
            </a: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EDA по Hourly Energy Consumption и Brent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05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Особенности временных рядов</a:t>
            </a:r>
          </a:p>
        </p:txBody>
      </p:sp>
      <p:sp>
        <p:nvSpPr>
          <p:cNvPr id="144" name="Google Shape;106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81000">
              <a:buSzPts val="2400"/>
              <a:defRPr sz="2400"/>
            </a:pPr>
            <a:r>
              <a:t>Последовательные значения связаны</a:t>
            </a:r>
          </a:p>
          <a:p>
            <a:pPr indent="-381000">
              <a:buSzPts val="2400"/>
              <a:defRPr sz="2400"/>
            </a:pPr>
            <a:r>
              <a:t>Может быть несколько процессов одновременно</a:t>
            </a:r>
          </a:p>
          <a:p>
            <a:pPr indent="-381000">
              <a:buSzPts val="2400"/>
              <a:defRPr sz="2400"/>
            </a:pPr>
            <a:r>
              <a:t>Может быть “мусор”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11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Этапы анализа</a:t>
            </a:r>
          </a:p>
        </p:txBody>
      </p:sp>
      <p:sp>
        <p:nvSpPr>
          <p:cNvPr id="147" name="Google Shape;112;p21"/>
          <p:cNvSpPr txBox="1"/>
          <p:nvPr>
            <p:ph type="body" idx="1"/>
          </p:nvPr>
        </p:nvSpPr>
        <p:spPr>
          <a:xfrm>
            <a:off x="311699" y="904924"/>
            <a:ext cx="8520602" cy="3663901"/>
          </a:xfrm>
          <a:prstGeom prst="rect">
            <a:avLst/>
          </a:prstGeom>
        </p:spPr>
        <p:txBody>
          <a:bodyPr/>
          <a:lstStyle/>
          <a:p>
            <a:pPr marL="434340" indent="-325754" defTabSz="868680">
              <a:spcBef>
                <a:spcPts val="1000"/>
              </a:spcBef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Общее исследование - exploratory data analysis (EDA)</a:t>
            </a:r>
          </a:p>
          <a:p>
            <a:pPr lvl="1" marL="86868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Визуальное анализ графической формы временных рядов</a:t>
            </a:r>
          </a:p>
          <a:p>
            <a:pPr lvl="1" marL="86868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Автокорреляционный анализ для изучения зависимостей</a:t>
            </a:r>
          </a:p>
          <a:p>
            <a:pPr lvl="1" marL="86868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Спектральный анализ для изучения циклического поведения, не связанного с сезонностью</a:t>
            </a:r>
          </a:p>
          <a:p>
            <a:pPr marL="43434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Описание рядов</a:t>
            </a:r>
          </a:p>
          <a:p>
            <a:pPr lvl="1" marL="86868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Разделение компонент: тренд, сезонность, цикличность</a:t>
            </a:r>
          </a:p>
          <a:p>
            <a:pPr lvl="1" marL="86868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Выделение свойства распределений</a:t>
            </a:r>
          </a:p>
          <a:p>
            <a:pPr marL="43434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Оценка, Прогнозирование и предсказание</a:t>
            </a:r>
          </a:p>
          <a:p>
            <a:pPr lvl="1" marL="86868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Построение и обработка входных данных для предсказывающих или распознающих моделей</a:t>
            </a:r>
          </a:p>
          <a:p>
            <a:pPr lvl="1" marL="868680" indent="-325754" defTabSz="868680">
              <a:buClr>
                <a:srgbClr val="FFFFFF"/>
              </a:buClr>
              <a:buSzPts val="1700"/>
              <a:buFont typeface="Arial"/>
              <a:defRPr sz="171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Построение моделей предсказания, оценки или распознавания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17;p22"/>
          <p:cNvSpPr txBox="1"/>
          <p:nvPr>
            <p:ph type="title"/>
          </p:nvPr>
        </p:nvSpPr>
        <p:spPr>
          <a:xfrm>
            <a:off x="311699" y="445025"/>
            <a:ext cx="4863002" cy="572701"/>
          </a:xfrm>
          <a:prstGeom prst="rect">
            <a:avLst/>
          </a:prstGeom>
        </p:spPr>
        <p:txBody>
          <a:bodyPr/>
          <a:lstStyle>
            <a:lvl1pPr defTabSz="740663">
              <a:defRPr sz="2430"/>
            </a:lvl1pPr>
          </a:lstStyle>
          <a:p>
            <a:pPr/>
            <a:r>
              <a:t>Построение и обучение модели</a:t>
            </a:r>
          </a:p>
        </p:txBody>
      </p:sp>
      <p:sp>
        <p:nvSpPr>
          <p:cNvPr id="150" name="Google Shape;118;p22"/>
          <p:cNvSpPr txBox="1"/>
          <p:nvPr>
            <p:ph type="body" idx="1"/>
          </p:nvPr>
        </p:nvSpPr>
        <p:spPr>
          <a:xfrm>
            <a:off x="311699" y="1110650"/>
            <a:ext cx="8520602" cy="3416401"/>
          </a:xfrm>
          <a:prstGeom prst="rect">
            <a:avLst/>
          </a:prstGeom>
        </p:spPr>
        <p:txBody>
          <a:bodyPr/>
          <a:lstStyle/>
          <a:p>
            <a:pPr marL="0" indent="1828800">
              <a:buSzTx/>
              <a:buNone/>
              <a:defRPr b="1" sz="2400"/>
            </a:pPr>
            <a:r>
              <a:t>Х (t-1, t-2,...,t-p)-&gt; Y=X(t)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 b="1" sz="2400"/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Х - характеристика </a:t>
            </a:r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момента</a:t>
            </a:r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Y - временной ряд?</a:t>
            </a:r>
          </a:p>
        </p:txBody>
      </p:sp>
      <p:sp>
        <p:nvSpPr>
          <p:cNvPr id="151" name="Google Shape;119;p22"/>
          <p:cNvSpPr/>
          <p:nvPr/>
        </p:nvSpPr>
        <p:spPr>
          <a:xfrm flipH="1" flipV="1">
            <a:off x="4022950" y="1542974"/>
            <a:ext cx="35401" cy="2108702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Google Shape;120;p22"/>
          <p:cNvSpPr/>
          <p:nvPr/>
        </p:nvSpPr>
        <p:spPr>
          <a:xfrm flipV="1">
            <a:off x="3526724" y="2765750"/>
            <a:ext cx="4625102" cy="1062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Google Shape;121;p22"/>
          <p:cNvSpPr/>
          <p:nvPr/>
        </p:nvSpPr>
        <p:spPr>
          <a:xfrm flipH="1" flipV="1">
            <a:off x="4022950" y="2990774"/>
            <a:ext cx="35401" cy="21087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Google Shape;122;p22"/>
          <p:cNvSpPr/>
          <p:nvPr/>
        </p:nvSpPr>
        <p:spPr>
          <a:xfrm flipV="1">
            <a:off x="3526724" y="4213550"/>
            <a:ext cx="4625102" cy="1062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Google Shape;123;p22"/>
          <p:cNvSpPr/>
          <p:nvPr/>
        </p:nvSpPr>
        <p:spPr>
          <a:xfrm>
            <a:off x="3863425" y="3498254"/>
            <a:ext cx="4288451" cy="80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fill="norm" stroke="1" extrusionOk="0">
                <a:moveTo>
                  <a:pt x="0" y="20404"/>
                </a:moveTo>
                <a:cubicBezTo>
                  <a:pt x="0" y="15420"/>
                  <a:pt x="1168" y="11837"/>
                  <a:pt x="2053" y="9608"/>
                </a:cubicBezTo>
                <a:cubicBezTo>
                  <a:pt x="2607" y="8212"/>
                  <a:pt x="3055" y="16737"/>
                  <a:pt x="3570" y="15006"/>
                </a:cubicBezTo>
                <a:cubicBezTo>
                  <a:pt x="4693" y="11234"/>
                  <a:pt x="5296" y="-139"/>
                  <a:pt x="6605" y="1511"/>
                </a:cubicBezTo>
                <a:cubicBezTo>
                  <a:pt x="7109" y="2146"/>
                  <a:pt x="6942" y="6529"/>
                  <a:pt x="7230" y="8708"/>
                </a:cubicBezTo>
                <a:cubicBezTo>
                  <a:pt x="7580" y="11355"/>
                  <a:pt x="8579" y="11822"/>
                  <a:pt x="9104" y="10058"/>
                </a:cubicBezTo>
                <a:cubicBezTo>
                  <a:pt x="9840" y="7585"/>
                  <a:pt x="10050" y="1572"/>
                  <a:pt x="10889" y="161"/>
                </a:cubicBezTo>
                <a:cubicBezTo>
                  <a:pt x="11697" y="-1196"/>
                  <a:pt x="12135" y="6452"/>
                  <a:pt x="12942" y="7809"/>
                </a:cubicBezTo>
                <a:cubicBezTo>
                  <a:pt x="13313" y="8432"/>
                  <a:pt x="13789" y="8092"/>
                  <a:pt x="14102" y="6909"/>
                </a:cubicBezTo>
                <a:cubicBezTo>
                  <a:pt x="14389" y="5825"/>
                  <a:pt x="14585" y="2502"/>
                  <a:pt x="14906" y="3310"/>
                </a:cubicBezTo>
                <a:cubicBezTo>
                  <a:pt x="15364" y="4464"/>
                  <a:pt x="15302" y="8982"/>
                  <a:pt x="15798" y="9608"/>
                </a:cubicBezTo>
                <a:cubicBezTo>
                  <a:pt x="16350" y="10303"/>
                  <a:pt x="17003" y="9064"/>
                  <a:pt x="17494" y="10508"/>
                </a:cubicBezTo>
                <a:cubicBezTo>
                  <a:pt x="18149" y="12434"/>
                  <a:pt x="18811" y="14529"/>
                  <a:pt x="19547" y="15456"/>
                </a:cubicBezTo>
                <a:cubicBezTo>
                  <a:pt x="20212" y="16294"/>
                  <a:pt x="21294" y="12818"/>
                  <a:pt x="21600" y="15906"/>
                </a:cubicBezTo>
              </a:path>
            </a:pathLst>
          </a:custGeom>
          <a:ln w="28575">
            <a:solidFill>
              <a:srgbClr val="F1C232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6" name="Google Shape;124;p22"/>
          <p:cNvSpPr/>
          <p:nvPr/>
        </p:nvSpPr>
        <p:spPr>
          <a:xfrm flipH="1">
            <a:off x="5398100" y="1596049"/>
            <a:ext cx="35401" cy="2799901"/>
          </a:xfrm>
          <a:prstGeom prst="line">
            <a:avLst/>
          </a:prstGeom>
          <a:ln>
            <a:solidFill>
              <a:srgbClr val="00FF00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Google Shape;125;p22"/>
          <p:cNvSpPr txBox="1"/>
          <p:nvPr/>
        </p:nvSpPr>
        <p:spPr>
          <a:xfrm>
            <a:off x="7825675" y="2871950"/>
            <a:ext cx="8331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58" name="Google Shape;126;p22"/>
          <p:cNvSpPr txBox="1"/>
          <p:nvPr/>
        </p:nvSpPr>
        <p:spPr>
          <a:xfrm>
            <a:off x="7825675" y="4129749"/>
            <a:ext cx="8331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59" name="Google Shape;127;p22"/>
          <p:cNvSpPr/>
          <p:nvPr/>
        </p:nvSpPr>
        <p:spPr>
          <a:xfrm>
            <a:off x="4015825" y="2068179"/>
            <a:ext cx="4288451" cy="803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fill="norm" stroke="1" extrusionOk="0">
                <a:moveTo>
                  <a:pt x="0" y="20404"/>
                </a:moveTo>
                <a:cubicBezTo>
                  <a:pt x="0" y="15420"/>
                  <a:pt x="1168" y="11837"/>
                  <a:pt x="2053" y="9608"/>
                </a:cubicBezTo>
                <a:cubicBezTo>
                  <a:pt x="2607" y="8212"/>
                  <a:pt x="3055" y="16737"/>
                  <a:pt x="3570" y="15006"/>
                </a:cubicBezTo>
                <a:cubicBezTo>
                  <a:pt x="4693" y="11234"/>
                  <a:pt x="5296" y="-139"/>
                  <a:pt x="6605" y="1511"/>
                </a:cubicBezTo>
                <a:cubicBezTo>
                  <a:pt x="7109" y="2146"/>
                  <a:pt x="6942" y="6529"/>
                  <a:pt x="7230" y="8708"/>
                </a:cubicBezTo>
                <a:cubicBezTo>
                  <a:pt x="7580" y="11355"/>
                  <a:pt x="8579" y="11822"/>
                  <a:pt x="9104" y="10058"/>
                </a:cubicBezTo>
                <a:cubicBezTo>
                  <a:pt x="9840" y="7585"/>
                  <a:pt x="10050" y="1572"/>
                  <a:pt x="10889" y="161"/>
                </a:cubicBezTo>
                <a:cubicBezTo>
                  <a:pt x="11697" y="-1196"/>
                  <a:pt x="12135" y="6452"/>
                  <a:pt x="12942" y="7809"/>
                </a:cubicBezTo>
                <a:cubicBezTo>
                  <a:pt x="13313" y="8432"/>
                  <a:pt x="13789" y="8092"/>
                  <a:pt x="14102" y="6909"/>
                </a:cubicBezTo>
                <a:cubicBezTo>
                  <a:pt x="14389" y="5825"/>
                  <a:pt x="14585" y="2502"/>
                  <a:pt x="14906" y="3310"/>
                </a:cubicBezTo>
                <a:cubicBezTo>
                  <a:pt x="15364" y="4464"/>
                  <a:pt x="15302" y="8982"/>
                  <a:pt x="15798" y="9608"/>
                </a:cubicBezTo>
                <a:cubicBezTo>
                  <a:pt x="16350" y="10303"/>
                  <a:pt x="17003" y="9064"/>
                  <a:pt x="17494" y="10508"/>
                </a:cubicBezTo>
                <a:cubicBezTo>
                  <a:pt x="18149" y="12434"/>
                  <a:pt x="18811" y="14529"/>
                  <a:pt x="19547" y="15456"/>
                </a:cubicBezTo>
                <a:cubicBezTo>
                  <a:pt x="20212" y="16294"/>
                  <a:pt x="21294" y="12818"/>
                  <a:pt x="21600" y="15906"/>
                </a:cubicBezTo>
              </a:path>
            </a:pathLst>
          </a:custGeom>
          <a:ln w="28575">
            <a:solidFill>
              <a:srgbClr val="F1C232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32;p2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Построение и обучение модели</a:t>
            </a:r>
          </a:p>
        </p:txBody>
      </p:sp>
      <p:sp>
        <p:nvSpPr>
          <p:cNvPr id="162" name="Google Shape;133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Х (t-1, t-2,...,t-p)-&gt; Y=X(t)</a:t>
            </a:r>
          </a:p>
          <a:p>
            <a:pPr marL="0" indent="1828800">
              <a:spcBef>
                <a:spcPts val="1600"/>
              </a:spcBef>
              <a:buSzTx/>
              <a:buNone/>
            </a:pPr>
            <a:endParaRPr b="1" sz="2400"/>
          </a:p>
          <a:p>
            <a:pPr marL="0" indent="0">
              <a:spcBef>
                <a:spcPts val="1600"/>
              </a:spcBef>
              <a:buSzTx/>
              <a:buNone/>
            </a:pPr>
            <a:endParaRPr b="1" sz="2400"/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Х - временной ряд?</a:t>
            </a:r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Y - временной ряд?</a:t>
            </a:r>
          </a:p>
        </p:txBody>
      </p:sp>
      <p:sp>
        <p:nvSpPr>
          <p:cNvPr id="163" name="Google Shape;134;p23"/>
          <p:cNvSpPr/>
          <p:nvPr/>
        </p:nvSpPr>
        <p:spPr>
          <a:xfrm flipH="1" flipV="1">
            <a:off x="4022950" y="1542974"/>
            <a:ext cx="35401" cy="2108702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4" name="Google Shape;135;p23"/>
          <p:cNvSpPr/>
          <p:nvPr/>
        </p:nvSpPr>
        <p:spPr>
          <a:xfrm flipV="1">
            <a:off x="3526724" y="2765750"/>
            <a:ext cx="4625102" cy="1062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5" name="Google Shape;136;p23"/>
          <p:cNvSpPr/>
          <p:nvPr/>
        </p:nvSpPr>
        <p:spPr>
          <a:xfrm flipH="1" flipV="1">
            <a:off x="4022950" y="2990774"/>
            <a:ext cx="35401" cy="21087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Google Shape;137;p23"/>
          <p:cNvSpPr/>
          <p:nvPr/>
        </p:nvSpPr>
        <p:spPr>
          <a:xfrm>
            <a:off x="4625425" y="1454274"/>
            <a:ext cx="673357" cy="1382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08"/>
                </a:moveTo>
                <a:lnTo>
                  <a:pt x="0" y="21323"/>
                </a:lnTo>
                <a:lnTo>
                  <a:pt x="210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1"/>
          </a:gradFill>
          <a:ln>
            <a:solidFill>
              <a:srgbClr val="9E9E9E"/>
            </a:solidFill>
            <a:prstDash val="dash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7" name="Google Shape;138;p23"/>
          <p:cNvSpPr/>
          <p:nvPr/>
        </p:nvSpPr>
        <p:spPr>
          <a:xfrm flipV="1">
            <a:off x="3526724" y="4213550"/>
            <a:ext cx="4625102" cy="1062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8" name="Google Shape;139;p23"/>
          <p:cNvSpPr/>
          <p:nvPr/>
        </p:nvSpPr>
        <p:spPr>
          <a:xfrm>
            <a:off x="3711025" y="3498254"/>
            <a:ext cx="4288451" cy="80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fill="norm" stroke="1" extrusionOk="0">
                <a:moveTo>
                  <a:pt x="0" y="20404"/>
                </a:moveTo>
                <a:cubicBezTo>
                  <a:pt x="0" y="15420"/>
                  <a:pt x="1168" y="11837"/>
                  <a:pt x="2053" y="9608"/>
                </a:cubicBezTo>
                <a:cubicBezTo>
                  <a:pt x="2607" y="8212"/>
                  <a:pt x="3055" y="16737"/>
                  <a:pt x="3570" y="15006"/>
                </a:cubicBezTo>
                <a:cubicBezTo>
                  <a:pt x="4693" y="11234"/>
                  <a:pt x="5296" y="-139"/>
                  <a:pt x="6605" y="1511"/>
                </a:cubicBezTo>
                <a:cubicBezTo>
                  <a:pt x="7109" y="2146"/>
                  <a:pt x="6942" y="6529"/>
                  <a:pt x="7230" y="8708"/>
                </a:cubicBezTo>
                <a:cubicBezTo>
                  <a:pt x="7580" y="11355"/>
                  <a:pt x="8579" y="11822"/>
                  <a:pt x="9104" y="10058"/>
                </a:cubicBezTo>
                <a:cubicBezTo>
                  <a:pt x="9840" y="7585"/>
                  <a:pt x="10050" y="1572"/>
                  <a:pt x="10889" y="161"/>
                </a:cubicBezTo>
                <a:cubicBezTo>
                  <a:pt x="11697" y="-1196"/>
                  <a:pt x="12135" y="6452"/>
                  <a:pt x="12942" y="7809"/>
                </a:cubicBezTo>
                <a:cubicBezTo>
                  <a:pt x="13313" y="8432"/>
                  <a:pt x="13789" y="8092"/>
                  <a:pt x="14102" y="6909"/>
                </a:cubicBezTo>
                <a:cubicBezTo>
                  <a:pt x="14389" y="5825"/>
                  <a:pt x="14585" y="2502"/>
                  <a:pt x="14906" y="3310"/>
                </a:cubicBezTo>
                <a:cubicBezTo>
                  <a:pt x="15364" y="4464"/>
                  <a:pt x="15302" y="8982"/>
                  <a:pt x="15798" y="9608"/>
                </a:cubicBezTo>
                <a:cubicBezTo>
                  <a:pt x="16350" y="10303"/>
                  <a:pt x="17003" y="9064"/>
                  <a:pt x="17494" y="10508"/>
                </a:cubicBezTo>
                <a:cubicBezTo>
                  <a:pt x="18149" y="12434"/>
                  <a:pt x="18811" y="14529"/>
                  <a:pt x="19547" y="15456"/>
                </a:cubicBezTo>
                <a:cubicBezTo>
                  <a:pt x="20212" y="16294"/>
                  <a:pt x="21294" y="12818"/>
                  <a:pt x="21600" y="15906"/>
                </a:cubicBezTo>
              </a:path>
            </a:pathLst>
          </a:custGeom>
          <a:ln w="28575">
            <a:solidFill>
              <a:srgbClr val="F1C232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9" name="Google Shape;140;p23"/>
          <p:cNvSpPr/>
          <p:nvPr/>
        </p:nvSpPr>
        <p:spPr>
          <a:xfrm>
            <a:off x="3863425" y="2050454"/>
            <a:ext cx="4288451" cy="80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fill="norm" stroke="1" extrusionOk="0">
                <a:moveTo>
                  <a:pt x="0" y="20404"/>
                </a:moveTo>
                <a:cubicBezTo>
                  <a:pt x="0" y="15420"/>
                  <a:pt x="1168" y="11837"/>
                  <a:pt x="2053" y="9608"/>
                </a:cubicBezTo>
                <a:cubicBezTo>
                  <a:pt x="2607" y="8212"/>
                  <a:pt x="3055" y="16737"/>
                  <a:pt x="3570" y="15006"/>
                </a:cubicBezTo>
                <a:cubicBezTo>
                  <a:pt x="4693" y="11234"/>
                  <a:pt x="5296" y="-139"/>
                  <a:pt x="6605" y="1511"/>
                </a:cubicBezTo>
                <a:cubicBezTo>
                  <a:pt x="7109" y="2146"/>
                  <a:pt x="6942" y="6529"/>
                  <a:pt x="7230" y="8708"/>
                </a:cubicBezTo>
                <a:cubicBezTo>
                  <a:pt x="7580" y="11355"/>
                  <a:pt x="8579" y="11822"/>
                  <a:pt x="9104" y="10058"/>
                </a:cubicBezTo>
                <a:cubicBezTo>
                  <a:pt x="9840" y="7585"/>
                  <a:pt x="10050" y="1572"/>
                  <a:pt x="10889" y="161"/>
                </a:cubicBezTo>
                <a:cubicBezTo>
                  <a:pt x="11697" y="-1196"/>
                  <a:pt x="12135" y="6452"/>
                  <a:pt x="12942" y="7809"/>
                </a:cubicBezTo>
                <a:cubicBezTo>
                  <a:pt x="13313" y="8432"/>
                  <a:pt x="13789" y="8092"/>
                  <a:pt x="14102" y="6909"/>
                </a:cubicBezTo>
                <a:cubicBezTo>
                  <a:pt x="14389" y="5825"/>
                  <a:pt x="14585" y="2502"/>
                  <a:pt x="14906" y="3310"/>
                </a:cubicBezTo>
                <a:cubicBezTo>
                  <a:pt x="15364" y="4464"/>
                  <a:pt x="15302" y="8982"/>
                  <a:pt x="15798" y="9608"/>
                </a:cubicBezTo>
                <a:cubicBezTo>
                  <a:pt x="16350" y="10303"/>
                  <a:pt x="17003" y="9064"/>
                  <a:pt x="17494" y="10508"/>
                </a:cubicBezTo>
                <a:cubicBezTo>
                  <a:pt x="18149" y="12434"/>
                  <a:pt x="18811" y="14529"/>
                  <a:pt x="19547" y="15456"/>
                </a:cubicBezTo>
                <a:cubicBezTo>
                  <a:pt x="20212" y="16294"/>
                  <a:pt x="21294" y="12818"/>
                  <a:pt x="21600" y="15906"/>
                </a:cubicBezTo>
              </a:path>
            </a:pathLst>
          </a:custGeom>
          <a:ln w="38100">
            <a:solidFill>
              <a:srgbClr val="FF0000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0" name="Google Shape;141;p23"/>
          <p:cNvSpPr/>
          <p:nvPr/>
        </p:nvSpPr>
        <p:spPr>
          <a:xfrm flipH="1">
            <a:off x="5245700" y="1596049"/>
            <a:ext cx="35401" cy="2799901"/>
          </a:xfrm>
          <a:prstGeom prst="line">
            <a:avLst/>
          </a:prstGeom>
          <a:ln>
            <a:solidFill>
              <a:srgbClr val="00FF00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46;p24"/>
          <p:cNvSpPr txBox="1"/>
          <p:nvPr>
            <p:ph type="title"/>
          </p:nvPr>
        </p:nvSpPr>
        <p:spPr>
          <a:xfrm>
            <a:off x="311699" y="445025"/>
            <a:ext cx="4863002" cy="572701"/>
          </a:xfrm>
          <a:prstGeom prst="rect">
            <a:avLst/>
          </a:prstGeom>
        </p:spPr>
        <p:txBody>
          <a:bodyPr/>
          <a:lstStyle>
            <a:lvl1pPr defTabSz="740663">
              <a:defRPr sz="2430"/>
            </a:lvl1pPr>
          </a:lstStyle>
          <a:p>
            <a:pPr/>
            <a:r>
              <a:t>Построение и обучение модели</a:t>
            </a:r>
          </a:p>
        </p:txBody>
      </p:sp>
      <p:sp>
        <p:nvSpPr>
          <p:cNvPr id="173" name="Google Shape;147;p24"/>
          <p:cNvSpPr txBox="1"/>
          <p:nvPr>
            <p:ph type="body" idx="1"/>
          </p:nvPr>
        </p:nvSpPr>
        <p:spPr>
          <a:xfrm>
            <a:off x="311699" y="1110650"/>
            <a:ext cx="8520602" cy="3416401"/>
          </a:xfrm>
          <a:prstGeom prst="rect">
            <a:avLst/>
          </a:prstGeom>
        </p:spPr>
        <p:txBody>
          <a:bodyPr/>
          <a:lstStyle/>
          <a:p>
            <a:pPr marL="0" indent="1828800">
              <a:buSzTx/>
              <a:buNone/>
              <a:defRPr b="1" sz="2400"/>
            </a:pPr>
            <a:r>
              <a:t>Х -&gt; Y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 b="1" sz="2400"/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Х - характеристика </a:t>
            </a:r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момента</a:t>
            </a:r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Y - временной ряд?</a:t>
            </a:r>
          </a:p>
        </p:txBody>
      </p:sp>
      <p:sp>
        <p:nvSpPr>
          <p:cNvPr id="174" name="Google Shape;148;p24"/>
          <p:cNvSpPr/>
          <p:nvPr/>
        </p:nvSpPr>
        <p:spPr>
          <a:xfrm flipH="1" flipV="1">
            <a:off x="4022950" y="1542974"/>
            <a:ext cx="35401" cy="2108702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5" name="Google Shape;149;p24"/>
          <p:cNvSpPr/>
          <p:nvPr/>
        </p:nvSpPr>
        <p:spPr>
          <a:xfrm flipV="1">
            <a:off x="3526724" y="2765750"/>
            <a:ext cx="4625102" cy="1062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Google Shape;150;p24"/>
          <p:cNvSpPr/>
          <p:nvPr/>
        </p:nvSpPr>
        <p:spPr>
          <a:xfrm flipH="1" flipV="1">
            <a:off x="4022950" y="2990774"/>
            <a:ext cx="35401" cy="21087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Google Shape;151;p24"/>
          <p:cNvSpPr/>
          <p:nvPr/>
        </p:nvSpPr>
        <p:spPr>
          <a:xfrm flipV="1">
            <a:off x="3526724" y="4213550"/>
            <a:ext cx="4625102" cy="1062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8" name="Google Shape;152;p24"/>
          <p:cNvSpPr/>
          <p:nvPr/>
        </p:nvSpPr>
        <p:spPr>
          <a:xfrm>
            <a:off x="3863425" y="3498254"/>
            <a:ext cx="4288451" cy="80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fill="norm" stroke="1" extrusionOk="0">
                <a:moveTo>
                  <a:pt x="0" y="20404"/>
                </a:moveTo>
                <a:cubicBezTo>
                  <a:pt x="0" y="15420"/>
                  <a:pt x="1168" y="11837"/>
                  <a:pt x="2053" y="9608"/>
                </a:cubicBezTo>
                <a:cubicBezTo>
                  <a:pt x="2607" y="8212"/>
                  <a:pt x="3055" y="16737"/>
                  <a:pt x="3570" y="15006"/>
                </a:cubicBezTo>
                <a:cubicBezTo>
                  <a:pt x="4693" y="11234"/>
                  <a:pt x="5296" y="-139"/>
                  <a:pt x="6605" y="1511"/>
                </a:cubicBezTo>
                <a:cubicBezTo>
                  <a:pt x="7109" y="2146"/>
                  <a:pt x="6942" y="6529"/>
                  <a:pt x="7230" y="8708"/>
                </a:cubicBezTo>
                <a:cubicBezTo>
                  <a:pt x="7580" y="11355"/>
                  <a:pt x="8579" y="11822"/>
                  <a:pt x="9104" y="10058"/>
                </a:cubicBezTo>
                <a:cubicBezTo>
                  <a:pt x="9840" y="7585"/>
                  <a:pt x="10050" y="1572"/>
                  <a:pt x="10889" y="161"/>
                </a:cubicBezTo>
                <a:cubicBezTo>
                  <a:pt x="11697" y="-1196"/>
                  <a:pt x="12135" y="6452"/>
                  <a:pt x="12942" y="7809"/>
                </a:cubicBezTo>
                <a:cubicBezTo>
                  <a:pt x="13313" y="8432"/>
                  <a:pt x="13789" y="8092"/>
                  <a:pt x="14102" y="6909"/>
                </a:cubicBezTo>
                <a:cubicBezTo>
                  <a:pt x="14389" y="5825"/>
                  <a:pt x="14585" y="2502"/>
                  <a:pt x="14906" y="3310"/>
                </a:cubicBezTo>
                <a:cubicBezTo>
                  <a:pt x="15364" y="4464"/>
                  <a:pt x="15302" y="8982"/>
                  <a:pt x="15798" y="9608"/>
                </a:cubicBezTo>
                <a:cubicBezTo>
                  <a:pt x="16350" y="10303"/>
                  <a:pt x="17003" y="9064"/>
                  <a:pt x="17494" y="10508"/>
                </a:cubicBezTo>
                <a:cubicBezTo>
                  <a:pt x="18149" y="12434"/>
                  <a:pt x="18811" y="14529"/>
                  <a:pt x="19547" y="15456"/>
                </a:cubicBezTo>
                <a:cubicBezTo>
                  <a:pt x="20212" y="16294"/>
                  <a:pt x="21294" y="12818"/>
                  <a:pt x="21600" y="15906"/>
                </a:cubicBezTo>
              </a:path>
            </a:pathLst>
          </a:custGeom>
          <a:ln w="28575">
            <a:solidFill>
              <a:srgbClr val="F1C232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9" name="Google Shape;153;p24"/>
          <p:cNvSpPr/>
          <p:nvPr/>
        </p:nvSpPr>
        <p:spPr>
          <a:xfrm flipH="1">
            <a:off x="5398100" y="1596049"/>
            <a:ext cx="35401" cy="2799901"/>
          </a:xfrm>
          <a:prstGeom prst="line">
            <a:avLst/>
          </a:prstGeom>
          <a:ln>
            <a:solidFill>
              <a:srgbClr val="00FF00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Google Shape;154;p24"/>
          <p:cNvSpPr/>
          <p:nvPr/>
        </p:nvSpPr>
        <p:spPr>
          <a:xfrm>
            <a:off x="3827974" y="1824627"/>
            <a:ext cx="4235301" cy="784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62" fill="norm" stroke="1" extrusionOk="0">
                <a:moveTo>
                  <a:pt x="0" y="16227"/>
                </a:moveTo>
                <a:cubicBezTo>
                  <a:pt x="1001" y="16227"/>
                  <a:pt x="2181" y="20764"/>
                  <a:pt x="2982" y="17932"/>
                </a:cubicBezTo>
                <a:cubicBezTo>
                  <a:pt x="3357" y="16609"/>
                  <a:pt x="3210" y="13653"/>
                  <a:pt x="3344" y="11542"/>
                </a:cubicBezTo>
                <a:cubicBezTo>
                  <a:pt x="3554" y="8251"/>
                  <a:pt x="3984" y="2776"/>
                  <a:pt x="4700" y="3450"/>
                </a:cubicBezTo>
                <a:cubicBezTo>
                  <a:pt x="5415" y="4124"/>
                  <a:pt x="5912" y="8172"/>
                  <a:pt x="6055" y="11542"/>
                </a:cubicBezTo>
                <a:cubicBezTo>
                  <a:pt x="6151" y="13792"/>
                  <a:pt x="6162" y="16906"/>
                  <a:pt x="6597" y="17932"/>
                </a:cubicBezTo>
                <a:cubicBezTo>
                  <a:pt x="7299" y="19583"/>
                  <a:pt x="8163" y="18358"/>
                  <a:pt x="8947" y="18358"/>
                </a:cubicBezTo>
                <a:cubicBezTo>
                  <a:pt x="9763" y="18358"/>
                  <a:pt x="10658" y="19225"/>
                  <a:pt x="11387" y="17505"/>
                </a:cubicBezTo>
                <a:cubicBezTo>
                  <a:pt x="12257" y="15455"/>
                  <a:pt x="11965" y="8748"/>
                  <a:pt x="12201" y="4302"/>
                </a:cubicBezTo>
                <a:cubicBezTo>
                  <a:pt x="12321" y="2043"/>
                  <a:pt x="12887" y="372"/>
                  <a:pt x="13376" y="43"/>
                </a:cubicBezTo>
                <a:cubicBezTo>
                  <a:pt x="14683" y="-836"/>
                  <a:pt x="14537" y="11923"/>
                  <a:pt x="15635" y="15376"/>
                </a:cubicBezTo>
                <a:cubicBezTo>
                  <a:pt x="17290" y="20578"/>
                  <a:pt x="19611" y="16227"/>
                  <a:pt x="21600" y="16227"/>
                </a:cubicBezTo>
              </a:path>
            </a:pathLst>
          </a:custGeom>
          <a:ln w="28575">
            <a:solidFill>
              <a:srgbClr val="FF0000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1" name="Google Shape;155;p24"/>
          <p:cNvSpPr txBox="1"/>
          <p:nvPr/>
        </p:nvSpPr>
        <p:spPr>
          <a:xfrm>
            <a:off x="7825675" y="2871950"/>
            <a:ext cx="8331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82" name="Google Shape;156;p24"/>
          <p:cNvSpPr txBox="1"/>
          <p:nvPr/>
        </p:nvSpPr>
        <p:spPr>
          <a:xfrm>
            <a:off x="7825675" y="4129749"/>
            <a:ext cx="8331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83" name="Google Shape;157;p24"/>
          <p:cNvSpPr/>
          <p:nvPr/>
        </p:nvSpPr>
        <p:spPr>
          <a:xfrm>
            <a:off x="3615325" y="2109950"/>
            <a:ext cx="4235301" cy="601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89" fill="norm" stroke="1" extrusionOk="0">
                <a:moveTo>
                  <a:pt x="0" y="0"/>
                </a:moveTo>
                <a:cubicBezTo>
                  <a:pt x="2010" y="0"/>
                  <a:pt x="3259" y="18327"/>
                  <a:pt x="5242" y="20612"/>
                </a:cubicBezTo>
                <a:cubicBezTo>
                  <a:pt x="5688" y="21126"/>
                  <a:pt x="6169" y="21600"/>
                  <a:pt x="6597" y="20612"/>
                </a:cubicBezTo>
                <a:cubicBezTo>
                  <a:pt x="7224" y="19168"/>
                  <a:pt x="7326" y="12062"/>
                  <a:pt x="7953" y="10618"/>
                </a:cubicBezTo>
                <a:cubicBezTo>
                  <a:pt x="8239" y="9960"/>
                  <a:pt x="8571" y="11276"/>
                  <a:pt x="8857" y="10618"/>
                </a:cubicBezTo>
                <a:cubicBezTo>
                  <a:pt x="9363" y="9451"/>
                  <a:pt x="9859" y="7495"/>
                  <a:pt x="10393" y="7495"/>
                </a:cubicBezTo>
                <a:cubicBezTo>
                  <a:pt x="11087" y="7495"/>
                  <a:pt x="11490" y="13471"/>
                  <a:pt x="12110" y="15615"/>
                </a:cubicBezTo>
                <a:cubicBezTo>
                  <a:pt x="12444" y="16767"/>
                  <a:pt x="12833" y="14366"/>
                  <a:pt x="13195" y="13741"/>
                </a:cubicBezTo>
                <a:cubicBezTo>
                  <a:pt x="13780" y="12731"/>
                  <a:pt x="14400" y="13741"/>
                  <a:pt x="15003" y="13741"/>
                </a:cubicBezTo>
                <a:cubicBezTo>
                  <a:pt x="15911" y="13741"/>
                  <a:pt x="16901" y="18423"/>
                  <a:pt x="17714" y="15615"/>
                </a:cubicBezTo>
                <a:cubicBezTo>
                  <a:pt x="19041" y="11030"/>
                  <a:pt x="20551" y="7874"/>
                  <a:pt x="21600" y="625"/>
                </a:cubicBezTo>
              </a:path>
            </a:pathLst>
          </a:custGeom>
          <a:ln w="38100">
            <a:solidFill>
              <a:srgbClr val="00FF00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4" name="Google Shape;158;p24"/>
          <p:cNvSpPr/>
          <p:nvPr/>
        </p:nvSpPr>
        <p:spPr>
          <a:xfrm>
            <a:off x="4015825" y="2050454"/>
            <a:ext cx="4288451" cy="80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fill="norm" stroke="1" extrusionOk="0">
                <a:moveTo>
                  <a:pt x="0" y="20404"/>
                </a:moveTo>
                <a:cubicBezTo>
                  <a:pt x="0" y="15420"/>
                  <a:pt x="1168" y="11837"/>
                  <a:pt x="2053" y="9608"/>
                </a:cubicBezTo>
                <a:cubicBezTo>
                  <a:pt x="2607" y="8212"/>
                  <a:pt x="3055" y="16737"/>
                  <a:pt x="3570" y="15006"/>
                </a:cubicBezTo>
                <a:cubicBezTo>
                  <a:pt x="4693" y="11234"/>
                  <a:pt x="5296" y="-139"/>
                  <a:pt x="6605" y="1511"/>
                </a:cubicBezTo>
                <a:cubicBezTo>
                  <a:pt x="7109" y="2146"/>
                  <a:pt x="6942" y="6529"/>
                  <a:pt x="7230" y="8708"/>
                </a:cubicBezTo>
                <a:cubicBezTo>
                  <a:pt x="7580" y="11355"/>
                  <a:pt x="8579" y="11822"/>
                  <a:pt x="9104" y="10058"/>
                </a:cubicBezTo>
                <a:cubicBezTo>
                  <a:pt x="9840" y="7585"/>
                  <a:pt x="10050" y="1572"/>
                  <a:pt x="10889" y="161"/>
                </a:cubicBezTo>
                <a:cubicBezTo>
                  <a:pt x="11697" y="-1196"/>
                  <a:pt x="12135" y="6452"/>
                  <a:pt x="12942" y="7809"/>
                </a:cubicBezTo>
                <a:cubicBezTo>
                  <a:pt x="13313" y="8432"/>
                  <a:pt x="13789" y="8092"/>
                  <a:pt x="14102" y="6909"/>
                </a:cubicBezTo>
                <a:cubicBezTo>
                  <a:pt x="14389" y="5825"/>
                  <a:pt x="14585" y="2502"/>
                  <a:pt x="14906" y="3310"/>
                </a:cubicBezTo>
                <a:cubicBezTo>
                  <a:pt x="15364" y="4464"/>
                  <a:pt x="15302" y="8982"/>
                  <a:pt x="15798" y="9608"/>
                </a:cubicBezTo>
                <a:cubicBezTo>
                  <a:pt x="16350" y="10303"/>
                  <a:pt x="17003" y="9064"/>
                  <a:pt x="17494" y="10508"/>
                </a:cubicBezTo>
                <a:cubicBezTo>
                  <a:pt x="18149" y="12434"/>
                  <a:pt x="18811" y="14529"/>
                  <a:pt x="19547" y="15456"/>
                </a:cubicBezTo>
                <a:cubicBezTo>
                  <a:pt x="20212" y="16294"/>
                  <a:pt x="21294" y="12818"/>
                  <a:pt x="21600" y="15906"/>
                </a:cubicBezTo>
              </a:path>
            </a:pathLst>
          </a:custGeom>
          <a:ln w="28575">
            <a:solidFill>
              <a:srgbClr val="F1C232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63;p25"/>
          <p:cNvSpPr txBox="1"/>
          <p:nvPr>
            <p:ph type="title"/>
          </p:nvPr>
        </p:nvSpPr>
        <p:spPr>
          <a:xfrm>
            <a:off x="311699" y="445025"/>
            <a:ext cx="4863002" cy="572701"/>
          </a:xfrm>
          <a:prstGeom prst="rect">
            <a:avLst/>
          </a:prstGeom>
        </p:spPr>
        <p:txBody>
          <a:bodyPr/>
          <a:lstStyle>
            <a:lvl1pPr defTabSz="740663">
              <a:defRPr sz="2430"/>
            </a:lvl1pPr>
          </a:lstStyle>
          <a:p>
            <a:pPr/>
            <a:r>
              <a:t>Построение и обучение модели</a:t>
            </a:r>
          </a:p>
        </p:txBody>
      </p:sp>
      <p:sp>
        <p:nvSpPr>
          <p:cNvPr id="187" name="Google Shape;164;p25"/>
          <p:cNvSpPr txBox="1"/>
          <p:nvPr>
            <p:ph type="body" idx="1"/>
          </p:nvPr>
        </p:nvSpPr>
        <p:spPr>
          <a:xfrm>
            <a:off x="177450" y="1110650"/>
            <a:ext cx="8654700" cy="3416401"/>
          </a:xfrm>
          <a:prstGeom prst="rect">
            <a:avLst/>
          </a:prstGeom>
        </p:spPr>
        <p:txBody>
          <a:bodyPr/>
          <a:lstStyle/>
          <a:p>
            <a:pPr marL="0" indent="1828800">
              <a:buSzTx/>
              <a:buNone/>
              <a:defRPr b="1" sz="2400"/>
            </a:pPr>
            <a:r>
              <a:t>Х -&gt; Y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 b="1" sz="2400"/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Y_Train -временной ряд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 b="1" sz="2400"/>
          </a:p>
          <a:p>
            <a:pPr marL="0" indent="0">
              <a:spcBef>
                <a:spcPts val="1600"/>
              </a:spcBef>
              <a:buSzTx/>
              <a:buNone/>
              <a:defRPr b="1" sz="2400"/>
            </a:pPr>
            <a:r>
              <a:t>Y_Test - временной ряд</a:t>
            </a:r>
          </a:p>
        </p:txBody>
      </p:sp>
      <p:sp>
        <p:nvSpPr>
          <p:cNvPr id="188" name="Google Shape;165;p25"/>
          <p:cNvSpPr/>
          <p:nvPr/>
        </p:nvSpPr>
        <p:spPr>
          <a:xfrm flipH="1" flipV="1">
            <a:off x="4022950" y="1542974"/>
            <a:ext cx="35401" cy="2108702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9" name="Google Shape;166;p25"/>
          <p:cNvSpPr/>
          <p:nvPr/>
        </p:nvSpPr>
        <p:spPr>
          <a:xfrm flipV="1">
            <a:off x="3526724" y="2765750"/>
            <a:ext cx="4625102" cy="1062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" name="Google Shape;167;p25"/>
          <p:cNvSpPr/>
          <p:nvPr/>
        </p:nvSpPr>
        <p:spPr>
          <a:xfrm>
            <a:off x="3863425" y="3498254"/>
            <a:ext cx="4288451" cy="80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fill="norm" stroke="1" extrusionOk="0">
                <a:moveTo>
                  <a:pt x="0" y="20404"/>
                </a:moveTo>
                <a:cubicBezTo>
                  <a:pt x="0" y="15420"/>
                  <a:pt x="1168" y="11837"/>
                  <a:pt x="2053" y="9608"/>
                </a:cubicBezTo>
                <a:cubicBezTo>
                  <a:pt x="2607" y="8212"/>
                  <a:pt x="3055" y="16737"/>
                  <a:pt x="3570" y="15006"/>
                </a:cubicBezTo>
                <a:cubicBezTo>
                  <a:pt x="4693" y="11234"/>
                  <a:pt x="5296" y="-139"/>
                  <a:pt x="6605" y="1511"/>
                </a:cubicBezTo>
                <a:cubicBezTo>
                  <a:pt x="7109" y="2146"/>
                  <a:pt x="6942" y="6529"/>
                  <a:pt x="7230" y="8708"/>
                </a:cubicBezTo>
                <a:cubicBezTo>
                  <a:pt x="7580" y="11355"/>
                  <a:pt x="8579" y="11822"/>
                  <a:pt x="9104" y="10058"/>
                </a:cubicBezTo>
                <a:cubicBezTo>
                  <a:pt x="9840" y="7585"/>
                  <a:pt x="10050" y="1572"/>
                  <a:pt x="10889" y="161"/>
                </a:cubicBezTo>
                <a:cubicBezTo>
                  <a:pt x="11697" y="-1196"/>
                  <a:pt x="12135" y="6452"/>
                  <a:pt x="12942" y="7809"/>
                </a:cubicBezTo>
                <a:cubicBezTo>
                  <a:pt x="13313" y="8432"/>
                  <a:pt x="13789" y="8092"/>
                  <a:pt x="14102" y="6909"/>
                </a:cubicBezTo>
                <a:cubicBezTo>
                  <a:pt x="14389" y="5825"/>
                  <a:pt x="14585" y="2502"/>
                  <a:pt x="14906" y="3310"/>
                </a:cubicBezTo>
                <a:cubicBezTo>
                  <a:pt x="15364" y="4464"/>
                  <a:pt x="15302" y="8982"/>
                  <a:pt x="15798" y="9608"/>
                </a:cubicBezTo>
                <a:cubicBezTo>
                  <a:pt x="16350" y="10303"/>
                  <a:pt x="17003" y="9064"/>
                  <a:pt x="17494" y="10508"/>
                </a:cubicBezTo>
                <a:cubicBezTo>
                  <a:pt x="18149" y="12434"/>
                  <a:pt x="18811" y="14529"/>
                  <a:pt x="19547" y="15456"/>
                </a:cubicBezTo>
                <a:cubicBezTo>
                  <a:pt x="20212" y="16294"/>
                  <a:pt x="21294" y="12818"/>
                  <a:pt x="21600" y="15906"/>
                </a:cubicBezTo>
              </a:path>
            </a:pathLst>
          </a:custGeom>
          <a:ln w="28575">
            <a:solidFill>
              <a:srgbClr val="FF0000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1" name="Google Shape;168;p25"/>
          <p:cNvSpPr/>
          <p:nvPr/>
        </p:nvSpPr>
        <p:spPr>
          <a:xfrm flipH="1">
            <a:off x="6993000" y="1542974"/>
            <a:ext cx="35401" cy="2799902"/>
          </a:xfrm>
          <a:prstGeom prst="line">
            <a:avLst/>
          </a:prstGeom>
          <a:ln>
            <a:solidFill>
              <a:srgbClr val="00FF00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2" name="Google Shape;169;p25"/>
          <p:cNvSpPr txBox="1"/>
          <p:nvPr/>
        </p:nvSpPr>
        <p:spPr>
          <a:xfrm>
            <a:off x="7825675" y="2871950"/>
            <a:ext cx="8331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93" name="Google Shape;170;p25"/>
          <p:cNvSpPr/>
          <p:nvPr/>
        </p:nvSpPr>
        <p:spPr>
          <a:xfrm>
            <a:off x="3863425" y="1974254"/>
            <a:ext cx="4288451" cy="80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fill="norm" stroke="1" extrusionOk="0">
                <a:moveTo>
                  <a:pt x="0" y="20404"/>
                </a:moveTo>
                <a:cubicBezTo>
                  <a:pt x="0" y="15420"/>
                  <a:pt x="1168" y="11837"/>
                  <a:pt x="2053" y="9608"/>
                </a:cubicBezTo>
                <a:cubicBezTo>
                  <a:pt x="2607" y="8212"/>
                  <a:pt x="3055" y="16737"/>
                  <a:pt x="3570" y="15006"/>
                </a:cubicBezTo>
                <a:cubicBezTo>
                  <a:pt x="4693" y="11234"/>
                  <a:pt x="5296" y="-139"/>
                  <a:pt x="6605" y="1511"/>
                </a:cubicBezTo>
                <a:cubicBezTo>
                  <a:pt x="7109" y="2146"/>
                  <a:pt x="6942" y="6529"/>
                  <a:pt x="7230" y="8708"/>
                </a:cubicBezTo>
                <a:cubicBezTo>
                  <a:pt x="7580" y="11355"/>
                  <a:pt x="8579" y="11822"/>
                  <a:pt x="9104" y="10058"/>
                </a:cubicBezTo>
                <a:cubicBezTo>
                  <a:pt x="9840" y="7585"/>
                  <a:pt x="10050" y="1572"/>
                  <a:pt x="10889" y="161"/>
                </a:cubicBezTo>
                <a:cubicBezTo>
                  <a:pt x="11697" y="-1196"/>
                  <a:pt x="12135" y="6452"/>
                  <a:pt x="12942" y="7809"/>
                </a:cubicBezTo>
                <a:cubicBezTo>
                  <a:pt x="13313" y="8432"/>
                  <a:pt x="13789" y="8092"/>
                  <a:pt x="14102" y="6909"/>
                </a:cubicBezTo>
                <a:cubicBezTo>
                  <a:pt x="14389" y="5825"/>
                  <a:pt x="14585" y="2502"/>
                  <a:pt x="14906" y="3310"/>
                </a:cubicBezTo>
                <a:cubicBezTo>
                  <a:pt x="15364" y="4464"/>
                  <a:pt x="15302" y="8982"/>
                  <a:pt x="15798" y="9608"/>
                </a:cubicBezTo>
                <a:cubicBezTo>
                  <a:pt x="16350" y="10303"/>
                  <a:pt x="17003" y="9064"/>
                  <a:pt x="17494" y="10508"/>
                </a:cubicBezTo>
                <a:cubicBezTo>
                  <a:pt x="18149" y="12434"/>
                  <a:pt x="18811" y="14529"/>
                  <a:pt x="19547" y="15456"/>
                </a:cubicBezTo>
                <a:cubicBezTo>
                  <a:pt x="20212" y="16294"/>
                  <a:pt x="21294" y="12818"/>
                  <a:pt x="21600" y="15906"/>
                </a:cubicBezTo>
              </a:path>
            </a:pathLst>
          </a:custGeom>
          <a:ln w="28575">
            <a:solidFill>
              <a:srgbClr val="F1C232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4" name="Google Shape;171;p25"/>
          <p:cNvSpPr/>
          <p:nvPr/>
        </p:nvSpPr>
        <p:spPr>
          <a:xfrm>
            <a:off x="3718050" y="3130100"/>
            <a:ext cx="3216093" cy="1212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0" y="0"/>
                </a:moveTo>
                <a:lnTo>
                  <a:pt x="0" y="21600"/>
                </a:lnTo>
                <a:lnTo>
                  <a:pt x="21600" y="21145"/>
                </a:lnTo>
                <a:lnTo>
                  <a:pt x="21600" y="682"/>
                </a:lnTo>
                <a:close/>
              </a:path>
            </a:pathLst>
          </a:custGeom>
          <a:solidFill>
            <a:srgbClr val="37474F"/>
          </a:solidFill>
          <a:ln w="28575">
            <a:solidFill>
              <a:srgbClr val="37474F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5" name="Google Shape;172;p25"/>
          <p:cNvSpPr/>
          <p:nvPr/>
        </p:nvSpPr>
        <p:spPr>
          <a:xfrm>
            <a:off x="7048200" y="1631600"/>
            <a:ext cx="1231701" cy="1083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0" y="0"/>
                </a:moveTo>
                <a:lnTo>
                  <a:pt x="0" y="21600"/>
                </a:lnTo>
                <a:lnTo>
                  <a:pt x="21600" y="21145"/>
                </a:lnTo>
                <a:lnTo>
                  <a:pt x="21600" y="682"/>
                </a:lnTo>
                <a:close/>
              </a:path>
            </a:pathLst>
          </a:custGeom>
          <a:solidFill>
            <a:srgbClr val="37474F"/>
          </a:solidFill>
          <a:ln w="28575">
            <a:solidFill>
              <a:srgbClr val="37474F"/>
            </a:solidFill>
            <a:prstDash val="dot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6" name="Google Shape;173;p25"/>
          <p:cNvSpPr txBox="1"/>
          <p:nvPr/>
        </p:nvSpPr>
        <p:spPr>
          <a:xfrm>
            <a:off x="7825675" y="4129749"/>
            <a:ext cx="8331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97" name="Google Shape;174;p25"/>
          <p:cNvSpPr/>
          <p:nvPr/>
        </p:nvSpPr>
        <p:spPr>
          <a:xfrm flipV="1">
            <a:off x="3526724" y="4213550"/>
            <a:ext cx="4625102" cy="1062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8" name="Google Shape;175;p25"/>
          <p:cNvSpPr/>
          <p:nvPr/>
        </p:nvSpPr>
        <p:spPr>
          <a:xfrm flipH="1" flipV="1">
            <a:off x="4022950" y="2990774"/>
            <a:ext cx="35401" cy="2108701"/>
          </a:xfrm>
          <a:prstGeom prst="line">
            <a:avLst/>
          </a:prstGeom>
          <a:ln>
            <a:solidFill>
              <a:srgbClr val="9E9E9E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ознакомимс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Познакомимся</a:t>
            </a:r>
          </a:p>
        </p:txBody>
      </p:sp>
      <p:pic>
        <p:nvPicPr>
          <p:cNvPr id="118" name="Screenshot 2020-04-21 at 15.27.41.png" descr="Screenshot 2020-04-21 at 15.27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061" y="1022359"/>
            <a:ext cx="6202899" cy="3453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5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План</a:t>
            </a:r>
          </a:p>
        </p:txBody>
      </p:sp>
      <p:sp>
        <p:nvSpPr>
          <p:cNvPr id="121" name="Google Shape;66;p14"/>
          <p:cNvSpPr txBox="1"/>
          <p:nvPr>
            <p:ph type="body" idx="1"/>
          </p:nvPr>
        </p:nvSpPr>
        <p:spPr>
          <a:xfrm>
            <a:off x="311699" y="1017724"/>
            <a:ext cx="8520602" cy="3551101"/>
          </a:xfrm>
          <a:prstGeom prst="rect">
            <a:avLst/>
          </a:prstGeom>
        </p:spPr>
        <p:txBody>
          <a:bodyPr/>
          <a:lstStyle/>
          <a:p>
            <a:pPr marL="0" indent="0" defTabSz="822959">
              <a:buSzTx/>
              <a:buNone/>
              <a:defRPr sz="1619"/>
            </a:pPr>
            <a:r>
              <a:t>Теоретическая часть:</a:t>
            </a:r>
          </a:p>
          <a:p>
            <a:pPr marL="411479" indent="-308609" defTabSz="822959">
              <a:spcBef>
                <a:spcPts val="1400"/>
              </a:spcBef>
              <a:buSzPts val="1600"/>
              <a:defRPr sz="1619"/>
            </a:pPr>
            <a:r>
              <a:t>Задача анализа временного ряда</a:t>
            </a:r>
          </a:p>
          <a:p>
            <a:pPr marL="411479" indent="-308609" defTabSz="822959">
              <a:buSzPts val="1600"/>
              <a:defRPr sz="1619"/>
            </a:pPr>
            <a:r>
              <a:t>Области применения анализа временных рядов</a:t>
            </a:r>
          </a:p>
          <a:p>
            <a:pPr marL="411479" indent="-308609" defTabSz="822959">
              <a:buSzPts val="1600"/>
              <a:defRPr sz="1619"/>
            </a:pPr>
            <a:r>
              <a:t>Особенности данных во временных рядах</a:t>
            </a:r>
          </a:p>
          <a:p>
            <a:pPr marL="0" indent="0" defTabSz="822959">
              <a:spcBef>
                <a:spcPts val="1400"/>
              </a:spcBef>
              <a:buSzTx/>
              <a:buNone/>
              <a:defRPr sz="1619"/>
            </a:pPr>
            <a:r>
              <a:t>Практическая часть:</a:t>
            </a:r>
          </a:p>
          <a:p>
            <a:pPr marL="411479" indent="-308609" defTabSz="822959">
              <a:spcBef>
                <a:spcPts val="1400"/>
              </a:spcBef>
              <a:buSzPts val="1600"/>
              <a:defRPr sz="1619"/>
            </a:pPr>
            <a:r>
              <a:t>Ряд “Потребление энергии “</a:t>
            </a:r>
          </a:p>
          <a:p>
            <a:pPr marL="411479" indent="-308609" defTabSz="822959">
              <a:buSzPts val="1600"/>
              <a:defRPr sz="1619"/>
            </a:pPr>
            <a:r>
              <a:t>Ряд “Стоимость нефти BRENT”</a:t>
            </a:r>
          </a:p>
          <a:p>
            <a:pPr marL="411479" indent="-308609" defTabSz="822959">
              <a:buSzPts val="1600"/>
              <a:defRPr sz="1619"/>
            </a:pPr>
            <a:r>
              <a:t>Обработка временных меток</a:t>
            </a:r>
          </a:p>
          <a:p>
            <a:pPr marL="411479" indent="-308609" defTabSz="822959">
              <a:buSzPts val="1600"/>
              <a:defRPr sz="1619"/>
            </a:pPr>
            <a:r>
              <a:t>Признаки по календарю</a:t>
            </a:r>
          </a:p>
          <a:p>
            <a:pPr marL="411479" indent="-308609" defTabSz="822959">
              <a:buSzPts val="1600"/>
              <a:defRPr sz="1619"/>
            </a:pPr>
            <a:r>
              <a:t>Построим модель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1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Временной ряд</a:t>
            </a:r>
          </a:p>
        </p:txBody>
      </p:sp>
      <p:sp>
        <p:nvSpPr>
          <p:cNvPr id="124" name="Google Shape;72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25" name="Google Shape;73;p15" descr="Google Shape;73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579" y="1152475"/>
            <a:ext cx="8520601" cy="3586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6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Временной ряд: акции сбербанка за 5 лет</a:t>
            </a:r>
          </a:p>
        </p:txBody>
      </p:sp>
      <p:sp>
        <p:nvSpPr>
          <p:cNvPr id="128" name="Google Shape;87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29" name="Screenshot 2020-04-25 at 09.57.09.png" descr="Screenshot 2020-04-25 at 09.57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50" y="1393825"/>
            <a:ext cx="8140700" cy="293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3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Временной ряд</a:t>
            </a:r>
          </a:p>
        </p:txBody>
      </p:sp>
      <p:sp>
        <p:nvSpPr>
          <p:cNvPr id="132" name="Google Shape;94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Временным рядом принято называть последовательно измеренные через некоторые промежутки времени данные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99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Задача анализа временного ряда</a:t>
            </a:r>
          </a:p>
        </p:txBody>
      </p:sp>
      <p:sp>
        <p:nvSpPr>
          <p:cNvPr id="135" name="Google Shape;100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Проявить ситуацию и сделать ее понятной и объяснимой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Предсказание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Оценка факторов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shot 2020-04-25 at 09.54.27.png" descr="Screenshot 2020-04-25 at 09.54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441" y="1049302"/>
            <a:ext cx="7667118" cy="2825574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Проявить ситуацию и сделать ее понятной и объяснимой"/>
          <p:cNvSpPr txBox="1"/>
          <p:nvPr/>
        </p:nvSpPr>
        <p:spPr>
          <a:xfrm>
            <a:off x="387975" y="352272"/>
            <a:ext cx="62443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chemeClr val="accent3"/>
              </a:buClr>
              <a:buFont typeface="Helvetica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Проявить ситуацию и сделать ее понятной и объяснимой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creenshot 2020-04-25 at 09.54.56.png" descr="Screenshot 2020-04-25 at 09.54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062" y="983809"/>
            <a:ext cx="8675876" cy="317588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Проявить ситуацию и сделать ее понятной и объяснимой"/>
          <p:cNvSpPr txBox="1"/>
          <p:nvPr/>
        </p:nvSpPr>
        <p:spPr>
          <a:xfrm>
            <a:off x="335323" y="325946"/>
            <a:ext cx="62443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chemeClr val="accent3"/>
              </a:buClr>
              <a:buFont typeface="Helvetica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Проявить ситуацию и сделать ее понятной и объяснимой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37474F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