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21FC7BE-E6EB-46FD-BAA7-93F2CB5CEC98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070204E-C833-4892-922F-E518799FACFC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4000" cy="514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1440000" y="744480"/>
            <a:ext cx="739224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ru-RU" sz="5200" spc="-1" strike="noStrike">
                <a:solidFill>
                  <a:srgbClr val="e2e2e2"/>
                </a:solidFill>
                <a:latin typeface="Arial"/>
                <a:ea typeface="Arial"/>
              </a:rPr>
              <a:t>Временные ряды 4</a:t>
            </a:r>
            <a:endParaRPr b="0" lang="ru-RU" sz="52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2019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Оценки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219320" y="1152360"/>
            <a:ext cx="76125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MSE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MAE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2800" spc="-1" strike="noStrike">
                <a:solidFill>
                  <a:srgbClr val="595959"/>
                </a:solidFill>
                <a:latin typeface="Arial"/>
                <a:ea typeface="Arial"/>
              </a:rPr>
              <a:t>MAPE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396000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Рекурсивная модель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303560" y="1607760"/>
            <a:ext cx="6993000" cy="1700280"/>
          </a:xfrm>
          <a:custGeom>
            <a:avLst/>
            <a:gdLst/>
            <a:ahLst/>
            <a:rect l="l" t="t" r="r" b="b"/>
            <a:pathLst>
              <a:path w="279739" h="68023">
                <a:moveTo>
                  <a:pt x="0" y="68023"/>
                </a:moveTo>
                <a:cubicBezTo>
                  <a:pt x="3527" y="60970"/>
                  <a:pt x="8967" y="55022"/>
                  <a:pt x="14015" y="48963"/>
                </a:cubicBezTo>
                <a:cubicBezTo>
                  <a:pt x="17667" y="44580"/>
                  <a:pt x="19169" y="38628"/>
                  <a:pt x="22985" y="34387"/>
                </a:cubicBezTo>
                <a:cubicBezTo>
                  <a:pt x="27776" y="29063"/>
                  <a:pt x="36620" y="27893"/>
                  <a:pt x="43727" y="28781"/>
                </a:cubicBezTo>
                <a:cubicBezTo>
                  <a:pt x="48548" y="29384"/>
                  <a:pt x="54266" y="30500"/>
                  <a:pt x="57181" y="34387"/>
                </a:cubicBezTo>
                <a:cubicBezTo>
                  <a:pt x="63305" y="42554"/>
                  <a:pt x="59771" y="59372"/>
                  <a:pt x="69514" y="62417"/>
                </a:cubicBezTo>
                <a:cubicBezTo>
                  <a:pt x="74165" y="63870"/>
                  <a:pt x="79527" y="65249"/>
                  <a:pt x="84090" y="63538"/>
                </a:cubicBezTo>
                <a:cubicBezTo>
                  <a:pt x="90730" y="61048"/>
                  <a:pt x="97210" y="56169"/>
                  <a:pt x="104272" y="56811"/>
                </a:cubicBezTo>
                <a:cubicBezTo>
                  <a:pt x="112178" y="57530"/>
                  <a:pt x="117715" y="66339"/>
                  <a:pt x="125574" y="67463"/>
                </a:cubicBezTo>
                <a:cubicBezTo>
                  <a:pt x="131723" y="68342"/>
                  <a:pt x="138307" y="67528"/>
                  <a:pt x="144074" y="65220"/>
                </a:cubicBezTo>
                <a:cubicBezTo>
                  <a:pt x="151583" y="62216"/>
                  <a:pt x="154644" y="51110"/>
                  <a:pt x="162574" y="49523"/>
                </a:cubicBezTo>
                <a:cubicBezTo>
                  <a:pt x="171530" y="47731"/>
                  <a:pt x="177773" y="67247"/>
                  <a:pt x="186119" y="63538"/>
                </a:cubicBezTo>
                <a:cubicBezTo>
                  <a:pt x="191935" y="60953"/>
                  <a:pt x="196788" y="56229"/>
                  <a:pt x="200695" y="51205"/>
                </a:cubicBezTo>
                <a:cubicBezTo>
                  <a:pt x="202649" y="48693"/>
                  <a:pt x="203716" y="44401"/>
                  <a:pt x="206861" y="43917"/>
                </a:cubicBezTo>
                <a:cubicBezTo>
                  <a:pt x="216224" y="42477"/>
                  <a:pt x="228555" y="58714"/>
                  <a:pt x="234331" y="51205"/>
                </a:cubicBezTo>
                <a:cubicBezTo>
                  <a:pt x="243973" y="38670"/>
                  <a:pt x="251163" y="24226"/>
                  <a:pt x="261800" y="12524"/>
                </a:cubicBezTo>
                <a:cubicBezTo>
                  <a:pt x="265711" y="8222"/>
                  <a:pt x="268432" y="1332"/>
                  <a:pt x="274133" y="191"/>
                </a:cubicBezTo>
                <a:cubicBezTo>
                  <a:pt x="276046" y="-192"/>
                  <a:pt x="277846" y="1399"/>
                  <a:pt x="279739" y="1872"/>
                </a:cubicBezTo>
              </a:path>
            </a:pathLst>
          </a:custGeom>
          <a:noFill/>
          <a:ln w="38160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415520" y="2467080"/>
            <a:ext cx="7301520" cy="1094040"/>
          </a:xfrm>
          <a:custGeom>
            <a:avLst/>
            <a:gdLst/>
            <a:ahLst/>
            <a:rect l="l" t="t" r="r" b="b"/>
            <a:pathLst>
              <a:path w="292072" h="43774">
                <a:moveTo>
                  <a:pt x="0" y="38133"/>
                </a:moveTo>
                <a:cubicBezTo>
                  <a:pt x="6073" y="31780"/>
                  <a:pt x="25040" y="-81"/>
                  <a:pt x="36439" y="12"/>
                </a:cubicBezTo>
                <a:cubicBezTo>
                  <a:pt x="47838" y="105"/>
                  <a:pt x="56434" y="36264"/>
                  <a:pt x="68393" y="38693"/>
                </a:cubicBezTo>
                <a:cubicBezTo>
                  <a:pt x="80353" y="41122"/>
                  <a:pt x="95956" y="13747"/>
                  <a:pt x="108196" y="14588"/>
                </a:cubicBezTo>
                <a:cubicBezTo>
                  <a:pt x="120436" y="15429"/>
                  <a:pt x="131648" y="44019"/>
                  <a:pt x="141832" y="43739"/>
                </a:cubicBezTo>
                <a:cubicBezTo>
                  <a:pt x="152016" y="43459"/>
                  <a:pt x="160238" y="13560"/>
                  <a:pt x="169301" y="12906"/>
                </a:cubicBezTo>
                <a:cubicBezTo>
                  <a:pt x="178364" y="12252"/>
                  <a:pt x="187988" y="38881"/>
                  <a:pt x="196210" y="39815"/>
                </a:cubicBezTo>
                <a:cubicBezTo>
                  <a:pt x="204432" y="40749"/>
                  <a:pt x="210879" y="18606"/>
                  <a:pt x="218634" y="18512"/>
                </a:cubicBezTo>
                <a:cubicBezTo>
                  <a:pt x="226389" y="18419"/>
                  <a:pt x="233676" y="40749"/>
                  <a:pt x="242739" y="39254"/>
                </a:cubicBezTo>
                <a:cubicBezTo>
                  <a:pt x="251802" y="37759"/>
                  <a:pt x="264790" y="12065"/>
                  <a:pt x="273012" y="9542"/>
                </a:cubicBezTo>
                <a:cubicBezTo>
                  <a:pt x="281234" y="7019"/>
                  <a:pt x="288895" y="21689"/>
                  <a:pt x="292072" y="24118"/>
                </a:cubicBezTo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 flipH="1">
            <a:off x="1850040" y="2327400"/>
            <a:ext cx="49032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 rot="10800000">
            <a:off x="2831040" y="2733840"/>
            <a:ext cx="364320" cy="33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6"/>
          <p:cNvSpPr/>
          <p:nvPr/>
        </p:nvSpPr>
        <p:spPr>
          <a:xfrm rot="10800000">
            <a:off x="3293640" y="3182400"/>
            <a:ext cx="322200" cy="30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 flipH="1">
            <a:off x="1737360" y="2593800"/>
            <a:ext cx="111960" cy="39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"/>
          <p:cNvSpPr/>
          <p:nvPr/>
        </p:nvSpPr>
        <p:spPr>
          <a:xfrm>
            <a:off x="1653840" y="3028320"/>
            <a:ext cx="195840" cy="97920"/>
          </a:xfrm>
          <a:prstGeom prst="ellipse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 rot="10800000">
            <a:off x="1555920" y="3714840"/>
            <a:ext cx="97920" cy="180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 flipH="1" rot="10800000">
            <a:off x="8646480" y="3841200"/>
            <a:ext cx="7707960" cy="6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План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ДЗ 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Общая схема обработки при решении задачи прогнозирования временного ряда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Построение признаков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Оценка признаков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Оценка модели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Модель с рекурсивным формированием ответиа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0" y="396000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311760" y="372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e2e2e2"/>
                </a:solidFill>
                <a:latin typeface="Arial"/>
                <a:ea typeface="Arial"/>
              </a:rPr>
              <a:t>ДЗ 3</a:t>
            </a:r>
            <a:endParaRPr b="0" lang="ru-RU" sz="36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Критерий AIC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68;p15" descr=""/>
          <p:cNvPicPr/>
          <p:nvPr/>
        </p:nvPicPr>
        <p:blipFill>
          <a:blip r:embed="rId1"/>
          <a:stretch/>
        </p:blipFill>
        <p:spPr>
          <a:xfrm>
            <a:off x="518760" y="1638000"/>
            <a:ext cx="4249080" cy="635040"/>
          </a:xfrm>
          <a:prstGeom prst="rect">
            <a:avLst/>
          </a:prstGeom>
          <a:ln>
            <a:noFill/>
          </a:ln>
        </p:spPr>
      </p:pic>
      <p:sp>
        <p:nvSpPr>
          <p:cNvPr id="88" name="CustomShape 4"/>
          <p:cNvSpPr/>
          <p:nvPr/>
        </p:nvSpPr>
        <p:spPr>
          <a:xfrm>
            <a:off x="0" y="396000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2"/>
          <p:cNvSpPr txBox="1"/>
          <p:nvPr/>
        </p:nvSpPr>
        <p:spPr>
          <a:xfrm>
            <a:off x="311760" y="300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e2e2e2"/>
                </a:solidFill>
                <a:latin typeface="Arial"/>
                <a:ea typeface="Arial"/>
              </a:rPr>
              <a:t>ДЗ 3</a:t>
            </a:r>
            <a:endParaRPr b="0" lang="ru-RU" sz="3600" spc="-1" strike="noStrike">
              <a:solidFill>
                <a:srgbClr val="e2e2e2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Модель без сезона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75;p16" descr=""/>
          <p:cNvPicPr/>
          <p:nvPr/>
        </p:nvPicPr>
        <p:blipFill>
          <a:blip r:embed="rId1"/>
          <a:stretch/>
        </p:blipFill>
        <p:spPr>
          <a:xfrm>
            <a:off x="224640" y="1971720"/>
            <a:ext cx="8105400" cy="31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444960"/>
            <a:ext cx="8520120" cy="802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Общая схема обработки при прогнозировании временного ряда: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023840"/>
            <a:ext cx="8520120" cy="3979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получить исходный ряд,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определить список экзогенных факторов (внешних по отношению к прогнозируемому ряду), которые вероятно влияют на прогноз,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определить глубину связей внутри ряда (ACF, PACF в помощь),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преобразовать признаки - feature engenering,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признаков на важность и отделить важные - feature selection,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построить первичный набор моделей и выбрать модель для тонкой настройки,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подобрать гиперпараметры и провести обучение финальной модели,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оценить качество модели и вернуться к предшествующим этапам при необходимости.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88;p18" descr=""/>
          <p:cNvPicPr/>
          <p:nvPr/>
        </p:nvPicPr>
        <p:blipFill>
          <a:blip r:embed="rId1"/>
          <a:stretch/>
        </p:blipFill>
        <p:spPr>
          <a:xfrm>
            <a:off x="0" y="224640"/>
            <a:ext cx="9143640" cy="46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Декомпозиция - тренд</a:t>
            </a:r>
            <a:endParaRPr b="0" lang="ru-RU" sz="2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</a:rPr>
              <a:t>Линейный</a:t>
            </a: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</a:rPr>
              <a:t>Аддитивный</a:t>
            </a: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  <p:sp>
        <p:nvSpPr>
          <p:cNvPr id="100" name="Line 3"/>
          <p:cNvSpPr/>
          <p:nvPr/>
        </p:nvSpPr>
        <p:spPr>
          <a:xfrm flipV="1">
            <a:off x="792000" y="1800000"/>
            <a:ext cx="5184000" cy="25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4"/>
          <p:cNvSpPr/>
          <p:nvPr/>
        </p:nvSpPr>
        <p:spPr>
          <a:xfrm flipV="1">
            <a:off x="792000" y="2160000"/>
            <a:ext cx="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5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1368000" y="3744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1872000" y="3528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2736000" y="3168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9"/>
          <p:cNvSpPr/>
          <p:nvPr/>
        </p:nvSpPr>
        <p:spPr>
          <a:xfrm>
            <a:off x="1728000" y="3888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0"/>
          <p:cNvSpPr/>
          <p:nvPr/>
        </p:nvSpPr>
        <p:spPr>
          <a:xfrm>
            <a:off x="2160000" y="3672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1"/>
          <p:cNvSpPr/>
          <p:nvPr/>
        </p:nvSpPr>
        <p:spPr>
          <a:xfrm>
            <a:off x="2376000" y="3384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2"/>
          <p:cNvSpPr/>
          <p:nvPr/>
        </p:nvSpPr>
        <p:spPr>
          <a:xfrm>
            <a:off x="2628360" y="3132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3"/>
          <p:cNvSpPr/>
          <p:nvPr/>
        </p:nvSpPr>
        <p:spPr>
          <a:xfrm>
            <a:off x="3132360" y="2916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4"/>
          <p:cNvSpPr/>
          <p:nvPr/>
        </p:nvSpPr>
        <p:spPr>
          <a:xfrm>
            <a:off x="3996360" y="2556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5"/>
          <p:cNvSpPr/>
          <p:nvPr/>
        </p:nvSpPr>
        <p:spPr>
          <a:xfrm>
            <a:off x="2988360" y="3276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6"/>
          <p:cNvSpPr/>
          <p:nvPr/>
        </p:nvSpPr>
        <p:spPr>
          <a:xfrm>
            <a:off x="3420360" y="3060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7"/>
          <p:cNvSpPr/>
          <p:nvPr/>
        </p:nvSpPr>
        <p:spPr>
          <a:xfrm>
            <a:off x="3636360" y="2772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8"/>
          <p:cNvSpPr/>
          <p:nvPr/>
        </p:nvSpPr>
        <p:spPr>
          <a:xfrm>
            <a:off x="2196720" y="3348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9"/>
          <p:cNvSpPr/>
          <p:nvPr/>
        </p:nvSpPr>
        <p:spPr>
          <a:xfrm>
            <a:off x="2700720" y="3132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0"/>
          <p:cNvSpPr/>
          <p:nvPr/>
        </p:nvSpPr>
        <p:spPr>
          <a:xfrm>
            <a:off x="3564720" y="2772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1"/>
          <p:cNvSpPr/>
          <p:nvPr/>
        </p:nvSpPr>
        <p:spPr>
          <a:xfrm>
            <a:off x="2556720" y="3492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2"/>
          <p:cNvSpPr/>
          <p:nvPr/>
        </p:nvSpPr>
        <p:spPr>
          <a:xfrm>
            <a:off x="2988720" y="3276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3"/>
          <p:cNvSpPr/>
          <p:nvPr/>
        </p:nvSpPr>
        <p:spPr>
          <a:xfrm>
            <a:off x="3204720" y="2988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4"/>
          <p:cNvSpPr/>
          <p:nvPr/>
        </p:nvSpPr>
        <p:spPr>
          <a:xfrm>
            <a:off x="3637080" y="2881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5"/>
          <p:cNvSpPr/>
          <p:nvPr/>
        </p:nvSpPr>
        <p:spPr>
          <a:xfrm>
            <a:off x="4141080" y="2665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6"/>
          <p:cNvSpPr/>
          <p:nvPr/>
        </p:nvSpPr>
        <p:spPr>
          <a:xfrm>
            <a:off x="5005080" y="2305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7"/>
          <p:cNvSpPr/>
          <p:nvPr/>
        </p:nvSpPr>
        <p:spPr>
          <a:xfrm>
            <a:off x="3997080" y="3025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8"/>
          <p:cNvSpPr/>
          <p:nvPr/>
        </p:nvSpPr>
        <p:spPr>
          <a:xfrm>
            <a:off x="4429080" y="2809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9"/>
          <p:cNvSpPr/>
          <p:nvPr/>
        </p:nvSpPr>
        <p:spPr>
          <a:xfrm>
            <a:off x="4645080" y="2521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0"/>
          <p:cNvSpPr/>
          <p:nvPr/>
        </p:nvSpPr>
        <p:spPr>
          <a:xfrm>
            <a:off x="3817440" y="2413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1"/>
          <p:cNvSpPr/>
          <p:nvPr/>
        </p:nvSpPr>
        <p:spPr>
          <a:xfrm>
            <a:off x="4321440" y="2197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2"/>
          <p:cNvSpPr/>
          <p:nvPr/>
        </p:nvSpPr>
        <p:spPr>
          <a:xfrm>
            <a:off x="5185440" y="1837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3"/>
          <p:cNvSpPr/>
          <p:nvPr/>
        </p:nvSpPr>
        <p:spPr>
          <a:xfrm>
            <a:off x="4177440" y="2557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4"/>
          <p:cNvSpPr/>
          <p:nvPr/>
        </p:nvSpPr>
        <p:spPr>
          <a:xfrm>
            <a:off x="4609440" y="2341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5"/>
          <p:cNvSpPr/>
          <p:nvPr/>
        </p:nvSpPr>
        <p:spPr>
          <a:xfrm>
            <a:off x="4825440" y="20534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Декомпозиция - сезон</a:t>
            </a:r>
            <a:endParaRPr b="0" lang="ru-RU" sz="2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</a:rPr>
              <a:t>Аддитивный</a:t>
            </a: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b="0" lang="ru-RU" sz="1800" spc="-1" strike="noStrike">
              <a:solidFill>
                <a:srgbClr val="595959"/>
              </a:solidFill>
              <a:latin typeface="Arial"/>
              <a:ea typeface="Arial"/>
            </a:endParaRPr>
          </a:p>
        </p:txBody>
      </p:sp>
      <p:sp>
        <p:nvSpPr>
          <p:cNvPr id="135" name="Line 3"/>
          <p:cNvSpPr/>
          <p:nvPr/>
        </p:nvSpPr>
        <p:spPr>
          <a:xfrm flipV="1">
            <a:off x="792000" y="2160000"/>
            <a:ext cx="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4"/>
          <p:cNvSpPr/>
          <p:nvPr/>
        </p:nvSpPr>
        <p:spPr>
          <a:xfrm flipV="1">
            <a:off x="864000" y="4176000"/>
            <a:ext cx="5616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1800000" y="2952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1224000" y="3744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2736000" y="3168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1008000" y="39744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9"/>
          <p:cNvSpPr/>
          <p:nvPr/>
        </p:nvSpPr>
        <p:spPr>
          <a:xfrm>
            <a:off x="1368000" y="3384000"/>
            <a:ext cx="144000" cy="14400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2304000" y="2736000"/>
            <a:ext cx="144000" cy="14400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1"/>
          <p:cNvSpPr/>
          <p:nvPr/>
        </p:nvSpPr>
        <p:spPr>
          <a:xfrm>
            <a:off x="2628360" y="3132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2"/>
          <p:cNvSpPr/>
          <p:nvPr/>
        </p:nvSpPr>
        <p:spPr>
          <a:xfrm>
            <a:off x="3132360" y="2916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4463640" y="30949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4"/>
          <p:cNvSpPr/>
          <p:nvPr/>
        </p:nvSpPr>
        <p:spPr>
          <a:xfrm>
            <a:off x="2988360" y="327636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>
            <a:off x="3384000" y="3672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6"/>
          <p:cNvSpPr/>
          <p:nvPr/>
        </p:nvSpPr>
        <p:spPr>
          <a:xfrm>
            <a:off x="4103640" y="3310920"/>
            <a:ext cx="144000" cy="144000"/>
          </a:xfrm>
          <a:prstGeom prst="ellipse">
            <a:avLst/>
          </a:prstGeom>
          <a:solidFill>
            <a:srgbClr val="6ebc8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7"/>
          <p:cNvSpPr/>
          <p:nvPr/>
        </p:nvSpPr>
        <p:spPr>
          <a:xfrm>
            <a:off x="1584000" y="3168000"/>
            <a:ext cx="144000" cy="1807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8"/>
          <p:cNvSpPr/>
          <p:nvPr/>
        </p:nvSpPr>
        <p:spPr>
          <a:xfrm>
            <a:off x="2700720" y="3132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9"/>
          <p:cNvSpPr/>
          <p:nvPr/>
        </p:nvSpPr>
        <p:spPr>
          <a:xfrm>
            <a:off x="4032000" y="33112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0"/>
          <p:cNvSpPr/>
          <p:nvPr/>
        </p:nvSpPr>
        <p:spPr>
          <a:xfrm>
            <a:off x="2556720" y="3492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1"/>
          <p:cNvSpPr/>
          <p:nvPr/>
        </p:nvSpPr>
        <p:spPr>
          <a:xfrm>
            <a:off x="3024000" y="3456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2"/>
          <p:cNvSpPr/>
          <p:nvPr/>
        </p:nvSpPr>
        <p:spPr>
          <a:xfrm>
            <a:off x="3204720" y="298872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3"/>
          <p:cNvSpPr/>
          <p:nvPr/>
        </p:nvSpPr>
        <p:spPr>
          <a:xfrm>
            <a:off x="3888000" y="3600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4"/>
          <p:cNvSpPr/>
          <p:nvPr/>
        </p:nvSpPr>
        <p:spPr>
          <a:xfrm>
            <a:off x="4608360" y="32036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5"/>
          <p:cNvSpPr/>
          <p:nvPr/>
        </p:nvSpPr>
        <p:spPr>
          <a:xfrm>
            <a:off x="5256000" y="284364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6"/>
          <p:cNvSpPr/>
          <p:nvPr/>
        </p:nvSpPr>
        <p:spPr>
          <a:xfrm>
            <a:off x="3997080" y="3025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7"/>
          <p:cNvSpPr/>
          <p:nvPr/>
        </p:nvSpPr>
        <p:spPr>
          <a:xfrm>
            <a:off x="4429080" y="2809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8"/>
          <p:cNvSpPr/>
          <p:nvPr/>
        </p:nvSpPr>
        <p:spPr>
          <a:xfrm>
            <a:off x="4645080" y="252108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9"/>
          <p:cNvSpPr/>
          <p:nvPr/>
        </p:nvSpPr>
        <p:spPr>
          <a:xfrm>
            <a:off x="4284720" y="2952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0"/>
          <p:cNvSpPr/>
          <p:nvPr/>
        </p:nvSpPr>
        <p:spPr>
          <a:xfrm>
            <a:off x="4788720" y="2736000"/>
            <a:ext cx="144000" cy="144000"/>
          </a:xfrm>
          <a:prstGeom prst="ellipse">
            <a:avLst/>
          </a:prstGeom>
          <a:solidFill>
            <a:srgbClr val="cf406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1"/>
          <p:cNvSpPr/>
          <p:nvPr/>
        </p:nvSpPr>
        <p:spPr>
          <a:xfrm>
            <a:off x="5400000" y="3096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2"/>
          <p:cNvSpPr/>
          <p:nvPr/>
        </p:nvSpPr>
        <p:spPr>
          <a:xfrm>
            <a:off x="4644720" y="3096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3"/>
          <p:cNvSpPr/>
          <p:nvPr/>
        </p:nvSpPr>
        <p:spPr>
          <a:xfrm>
            <a:off x="4860360" y="2880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4"/>
          <p:cNvSpPr/>
          <p:nvPr/>
        </p:nvSpPr>
        <p:spPr>
          <a:xfrm>
            <a:off x="5076360" y="2592000"/>
            <a:ext cx="144000" cy="144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Признаки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  <a:spcAft>
                <a:spcPts val="1599"/>
              </a:spcAft>
            </a:pPr>
            <a:r>
              <a:rPr b="0" lang="ru-RU" sz="3000" spc="-1" strike="noStrike">
                <a:solidFill>
                  <a:srgbClr val="595959"/>
                </a:solidFill>
                <a:latin typeface="Arial"/>
                <a:ea typeface="Arial"/>
              </a:rPr>
              <a:t>ВСЕ , что МОЖЕМ в разумных рамках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480" y="973080"/>
            <a:ext cx="9144000" cy="11836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0" y="4568400"/>
            <a:ext cx="9144000" cy="575280"/>
          </a:xfrm>
          <a:prstGeom prst="rect">
            <a:avLst/>
          </a:prstGeom>
          <a:solidFill>
            <a:srgbClr val="91919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2020-04-16T19:43:21Z</dcterms:modified>
  <cp:revision>2</cp:revision>
  <dc:subject/>
  <dc:title/>
</cp:coreProperties>
</file>