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slides/slide99.xml" ContentType="application/vnd.openxmlformats-officedocument.presentationml.slide+xml"/>
  <Override PartName="/ppt/tags/tag41.xml" ContentType="application/vnd.openxmlformats-officedocument.presentationml.tag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slides/slide89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slides/slide98.xml" ContentType="application/vnd.openxmlformats-officedocument.presentationml.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57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7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0D651-85FE-447B-820D-25948D8D1FD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6910-730A-4AB6-A4A4-D7083DB7C0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spark-submit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作业之后，这个作业就会启动一个对应的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进程。根据你使用的部署模式（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deploy-mode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进程可能在本地启动，也可能在集群中某个工作节点上启动。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进程本身会根据我们设置的参数，占有一定数量的内存和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进程要做的第一件事情，就是向集群管理器（可以是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Standalone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集群，也可以是其他的资源管理集群，美团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大众点评使用的是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作为资源管理集群）申请运行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作业需要使用的资源，这里的资源指的就是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集群管理器会根据我们为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作业设置的资源参数，在各个工作节点上，启动一定数量的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进程都占有一定数量的内存和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在申请到了作业执行所需的资源之后，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进程就会开始调度和执行我们编写的作业代码了。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进程会将我们编写的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作业代码分拆为多个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执行一部分代码片段，并为每个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，然后将这些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分配到各个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进程中执行。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是最小的计算单元，负责执行一模一样的计算逻辑（也就是我们自己编写的某个代码片段），只是每个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处理的数据不同而已。一个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都执行完毕之后，会在各个节点本地的磁盘文件中写入计算中间结果，然后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就会调度运行下一个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的输入数据就是上一个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输出的中间结果。如此循环往复，直到将我们自己编写的代码逻辑全部执行完，并且计算完所有的数据，得到我们想要的结果为止。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类算子来进行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的划分。如果我们的代码中执行了某个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类算子（比如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reduceByKey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等），那么就会在该算子处，划分出一个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界限来。可以大致理解为，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算子执行之前的代码会被划分为一个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算子执行以及之后的代码会被划分为下一个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。因此一个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刚开始执行的时候，它的每个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可能都会从上一个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所在的节点，去通过网络传输拉取需要自己处理的所有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，然后对拉取到的所有相同的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使用我们自己编写的算子函数执行聚合操作（比如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reduceByKey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算子接收的函数）。这个过程就是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当我们在代码中执行了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cache/persist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等持久化操作时，根据我们选择的持久化级别的不同，每个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计算出来的数据也会保存到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进程的内存或者所在节点的磁盘文件中。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的内存主要分为三块：第一块是让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执行我们自己编写的代码时使用，默认是占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；第二块是让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过程拉取了上一个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的输出后，进行聚合等操作时使用，默认也是占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；第三块是让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持久化时使用，默认占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的执行速度是跟每个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数量有直接关系的。一个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同一时间只能执行一个线程。而每个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进程上分配到的多个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，都是以每个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一条线程的方式，多线程并发运行的。如果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数量比较充足，而且分配到的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数量比较合理，那么通常来说，可以比较快速和高效地执行完这些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86910-730A-4AB6-A4A4-D7083DB7C0BE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* Internally, each RDD is characterized by five main properties:</a:t>
            </a:r>
          </a:p>
          <a:p>
            <a:r>
              <a:rPr lang="zh-CN" altLang="en-US"/>
              <a:t>*  - A list of partitions  一系列的分区</a:t>
            </a:r>
          </a:p>
          <a:p>
            <a:r>
              <a:rPr lang="zh-CN" altLang="en-US"/>
              <a:t>*  - A function for computing each split 一个函数会作用在每个分区上</a:t>
            </a:r>
          </a:p>
          <a:p>
            <a:r>
              <a:rPr lang="zh-CN" altLang="en-US"/>
              <a:t>*  - A list of dependencies on other RDDs RDD之间有一系列的依赖</a:t>
            </a:r>
          </a:p>
          <a:p>
            <a:r>
              <a:rPr lang="zh-CN" altLang="en-US"/>
              <a:t>*  - Optionally, a Partitioner for key-value RDDs (e.g. to say that the RDD is hash-partitioned) 分区器(RDD是K/V型的)</a:t>
            </a:r>
          </a:p>
          <a:p>
            <a:r>
              <a:rPr lang="zh-CN" altLang="en-US"/>
              <a:t>*  - Optionally, a list of preferred locations to compute each split on (e.g. block locations for an HDFS file) RDD会有一个最佳位置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不适合存储小文件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元信息存储在</a:t>
            </a:r>
            <a:r>
              <a:rPr lang="en-US" altLang="zh-CN"/>
              <a:t>NameNode</a:t>
            </a:r>
            <a:r>
              <a:rPr lang="zh-CN" altLang="en-US"/>
              <a:t>内存中</a:t>
            </a:r>
          </a:p>
          <a:p>
            <a:pPr lvl="1"/>
            <a:r>
              <a:rPr lang="zh-CN" altLang="en-US"/>
              <a:t>一个节点的内存是有限的</a:t>
            </a:r>
          </a:p>
          <a:p>
            <a:pPr lvl="0"/>
            <a:r>
              <a:rPr lang="zh-CN" altLang="en-US"/>
              <a:t>存取大量小文件消耗大量的寻道时间</a:t>
            </a:r>
          </a:p>
          <a:p>
            <a:pPr lvl="1"/>
            <a:r>
              <a:rPr lang="zh-CN" altLang="en-US"/>
              <a:t>类比拷贝大量小文件与拷贝同等大小的一个大文件</a:t>
            </a:r>
          </a:p>
          <a:p>
            <a:pPr lvl="0"/>
            <a:r>
              <a:rPr lang="en-US" altLang="zh-CN"/>
              <a:t>NameNode</a:t>
            </a:r>
            <a:r>
              <a:rPr lang="zh-CN" altLang="en-US"/>
              <a:t>存储</a:t>
            </a:r>
            <a:r>
              <a:rPr lang="en-US" altLang="zh-CN"/>
              <a:t>block</a:t>
            </a:r>
            <a:r>
              <a:rPr lang="zh-CN" altLang="en-US"/>
              <a:t>数目上有限的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元信息消耗大约</a:t>
            </a:r>
            <a:r>
              <a:rPr lang="en-US" altLang="zh-CN"/>
              <a:t>150byte</a:t>
            </a:r>
            <a:r>
              <a:rPr lang="zh-CN" altLang="en-US"/>
              <a:t>内存</a:t>
            </a:r>
          </a:p>
          <a:p>
            <a:pPr lvl="1"/>
            <a:r>
              <a:rPr lang="zh-CN" altLang="en-US"/>
              <a:t>存储一亿个</a:t>
            </a:r>
            <a:r>
              <a:rPr lang="en-US" altLang="zh-CN"/>
              <a:t>block</a:t>
            </a:r>
            <a:r>
              <a:rPr lang="zh-CN" altLang="en-US"/>
              <a:t>，大约消耗</a:t>
            </a:r>
            <a:r>
              <a:rPr lang="en-US" altLang="zh-CN"/>
              <a:t>20G</a:t>
            </a:r>
            <a:r>
              <a:rPr lang="zh-CN" altLang="en-US"/>
              <a:t>内存</a:t>
            </a:r>
          </a:p>
          <a:p>
            <a:pPr lvl="1"/>
            <a:r>
              <a:rPr lang="zh-CN" altLang="en-US"/>
              <a:t>如果一个文件大小为</a:t>
            </a:r>
            <a:r>
              <a:rPr lang="en-US" altLang="zh-CN"/>
              <a:t>10k</a:t>
            </a:r>
            <a:r>
              <a:rPr lang="zh-CN" altLang="en-US"/>
              <a:t>，则一亿个文件大小仅为</a:t>
            </a:r>
            <a:r>
              <a:rPr lang="en-US" altLang="zh-CN"/>
              <a:t>1TB(</a:t>
            </a:r>
            <a:r>
              <a:rPr lang="zh-CN" altLang="en-US"/>
              <a:t>但要消耗掉</a:t>
            </a:r>
            <a:r>
              <a:rPr lang="en-US" altLang="zh-CN"/>
              <a:t>NameNode 20G</a:t>
            </a:r>
            <a:r>
              <a:rPr lang="zh-CN" altLang="en-US"/>
              <a:t>内存</a:t>
            </a:r>
            <a:r>
              <a:rPr lang="en-US" altLang="zh-CN"/>
              <a:t>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性能优化：资源调优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num-executors</a:t>
            </a:r>
          </a:p>
          <a:p>
            <a:r>
              <a:rPr lang="en-US" altLang="zh-CN" dirty="0" smtClean="0"/>
              <a:t>Executor-memory</a:t>
            </a:r>
          </a:p>
          <a:p>
            <a:r>
              <a:rPr lang="en-US" altLang="zh-CN" dirty="0" smtClean="0"/>
              <a:t>Executor-cores</a:t>
            </a:r>
          </a:p>
          <a:p>
            <a:r>
              <a:rPr lang="en-US" altLang="zh-CN" dirty="0" smtClean="0"/>
              <a:t>Driver-memory</a:t>
            </a:r>
          </a:p>
          <a:p>
            <a:r>
              <a:rPr lang="en-US" altLang="zh-CN" dirty="0" err="1" smtClean="0"/>
              <a:t>Spark.default.parallelism</a:t>
            </a:r>
            <a:endParaRPr lang="en-US" altLang="zh-CN" dirty="0" smtClean="0"/>
          </a:p>
          <a:p>
            <a:r>
              <a:rPr lang="en-US" altLang="zh-CN" dirty="0" err="1" smtClean="0"/>
              <a:t>Spark.storage.memoryFraction</a:t>
            </a:r>
            <a:endParaRPr lang="en-US" altLang="zh-CN" dirty="0" smtClean="0"/>
          </a:p>
          <a:p>
            <a:r>
              <a:rPr lang="en-US" altLang="zh-CN" dirty="0" err="1" smtClean="0"/>
              <a:t>Spark.shuffle.memoryFraction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./bin/spark-submit \</a:t>
            </a:r>
          </a:p>
          <a:p>
            <a:pPr lvl="1">
              <a:buNone/>
            </a:pPr>
            <a:r>
              <a:rPr lang="en-US" altLang="zh-CN" dirty="0" smtClean="0"/>
              <a:t>--master yarn-cluster \</a:t>
            </a:r>
          </a:p>
          <a:p>
            <a:pPr lvl="1">
              <a:buNone/>
            </a:pPr>
            <a:r>
              <a:rPr lang="en-US" altLang="zh-CN" dirty="0" smtClean="0"/>
              <a:t>--num-executors 100 \</a:t>
            </a:r>
          </a:p>
          <a:p>
            <a:pPr lvl="1">
              <a:buNone/>
            </a:pPr>
            <a:r>
              <a:rPr lang="en-US" altLang="zh-CN" dirty="0" smtClean="0"/>
              <a:t>--executor-memory 6G \</a:t>
            </a:r>
          </a:p>
          <a:p>
            <a:pPr lvl="1">
              <a:buNone/>
            </a:pPr>
            <a:r>
              <a:rPr lang="en-US" altLang="zh-CN" dirty="0" smtClean="0"/>
              <a:t>--executor-cores 4 \</a:t>
            </a:r>
          </a:p>
          <a:p>
            <a:pPr lvl="1">
              <a:buNone/>
            </a:pPr>
            <a:r>
              <a:rPr lang="en-US" altLang="zh-CN" dirty="0" smtClean="0"/>
              <a:t>--driver-memory 1G \</a:t>
            </a:r>
          </a:p>
          <a:p>
            <a:pPr lvl="1">
              <a:buNone/>
            </a:pPr>
            <a:r>
              <a:rPr lang="en-US" altLang="zh-CN" dirty="0" smtClean="0"/>
              <a:t>--conf </a:t>
            </a:r>
            <a:r>
              <a:rPr lang="en-US" altLang="zh-CN" dirty="0" err="1" smtClean="0"/>
              <a:t>spark.default.parallelism</a:t>
            </a:r>
            <a:r>
              <a:rPr lang="en-US" altLang="zh-CN" dirty="0" smtClean="0"/>
              <a:t>=1000 \</a:t>
            </a:r>
          </a:p>
          <a:p>
            <a:pPr lvl="1">
              <a:buNone/>
            </a:pPr>
            <a:r>
              <a:rPr lang="en-US" altLang="zh-CN" dirty="0" smtClean="0"/>
              <a:t>--conf </a:t>
            </a:r>
            <a:r>
              <a:rPr lang="en-US" altLang="zh-CN" dirty="0" err="1" smtClean="0"/>
              <a:t>spark.storage.memoryFraction</a:t>
            </a:r>
            <a:r>
              <a:rPr lang="en-US" altLang="zh-CN" dirty="0" smtClean="0"/>
              <a:t>=0.5 \</a:t>
            </a:r>
          </a:p>
          <a:p>
            <a:pPr lvl="1">
              <a:buNone/>
            </a:pPr>
            <a:r>
              <a:rPr lang="en-US" altLang="zh-CN" dirty="0" smtClean="0"/>
              <a:t>--conf </a:t>
            </a:r>
            <a:r>
              <a:rPr lang="en-US" altLang="zh-CN" dirty="0" err="1" smtClean="0"/>
              <a:t>spark.shuffle.memoryFraction</a:t>
            </a:r>
            <a:r>
              <a:rPr lang="en-US" altLang="zh-CN" dirty="0" smtClean="0"/>
              <a:t>=0.3 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性能优化：数据倾斜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方案一：使用</a:t>
            </a:r>
            <a:r>
              <a:rPr lang="en-US" altLang="zh-CN" dirty="0" smtClean="0"/>
              <a:t>Hive ETL</a:t>
            </a:r>
            <a:r>
              <a:rPr lang="zh-CN" altLang="en-US" dirty="0" smtClean="0"/>
              <a:t>预处理数据</a:t>
            </a:r>
            <a:endParaRPr lang="en-US" altLang="zh-CN" dirty="0" smtClean="0"/>
          </a:p>
          <a:p>
            <a:r>
              <a:rPr lang="zh-CN" altLang="en-US" dirty="0" smtClean="0"/>
              <a:t>方案二：过滤少数导致倾斜的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方案三：提高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操作的并行度</a:t>
            </a:r>
            <a:endParaRPr lang="en-US" altLang="zh-CN" dirty="0" smtClean="0"/>
          </a:p>
          <a:p>
            <a:r>
              <a:rPr lang="zh-CN" altLang="en-US" dirty="0" smtClean="0"/>
              <a:t>方案四：两阶段聚合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局部聚合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全局聚合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方案五：将</a:t>
            </a:r>
            <a:r>
              <a:rPr lang="en-US" altLang="zh-CN" dirty="0" err="1" smtClean="0"/>
              <a:t>ruduce</a:t>
            </a:r>
            <a:r>
              <a:rPr lang="en-US" altLang="zh-CN" dirty="0" smtClean="0"/>
              <a:t> join </a:t>
            </a:r>
            <a:r>
              <a:rPr lang="zh-CN" altLang="en-US" dirty="0" smtClean="0"/>
              <a:t>转为 </a:t>
            </a:r>
            <a:r>
              <a:rPr lang="en-US" altLang="zh-CN" dirty="0" smtClean="0"/>
              <a:t>map join</a:t>
            </a:r>
          </a:p>
          <a:p>
            <a:r>
              <a:rPr lang="zh-CN" altLang="en-US" dirty="0" smtClean="0"/>
              <a:t>方案六：采样倾斜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并分拆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方案七：使用随机前缀和扩容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方案八：多种方案组合使用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Spark</a:t>
            </a:r>
            <a:r>
              <a:rPr lang="zh-CN" altLang="en-US" sz="3600" dirty="0" smtClean="0"/>
              <a:t>性能优化：</a:t>
            </a:r>
            <a:r>
              <a:rPr lang="en-US" altLang="zh-CN" sz="3600" dirty="0" smtClean="0"/>
              <a:t>shuffle</a:t>
            </a:r>
            <a:r>
              <a:rPr lang="zh-CN" altLang="en-US" sz="3600" dirty="0" smtClean="0"/>
              <a:t>相关参数调优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Spark.shuffle.file.buffer</a:t>
            </a:r>
            <a:endParaRPr lang="en-US" altLang="zh-CN" dirty="0" smtClean="0"/>
          </a:p>
          <a:p>
            <a:r>
              <a:rPr lang="en-US" altLang="zh-CN" dirty="0" err="1" smtClean="0"/>
              <a:t>Spark.reducer.maxSizeInFlight</a:t>
            </a:r>
            <a:endParaRPr lang="en-US" altLang="zh-CN" dirty="0" smtClean="0"/>
          </a:p>
          <a:p>
            <a:r>
              <a:rPr lang="en-US" altLang="zh-CN" dirty="0" err="1" smtClean="0"/>
              <a:t>Spark.shuffle.io.maxRetries</a:t>
            </a:r>
            <a:endParaRPr lang="en-US" altLang="zh-CN" dirty="0" smtClean="0"/>
          </a:p>
          <a:p>
            <a:r>
              <a:rPr lang="en-US" altLang="zh-CN" dirty="0" err="1" smtClean="0"/>
              <a:t>Spark.shuffle.io.retryWait</a:t>
            </a:r>
            <a:endParaRPr lang="en-US" altLang="zh-CN" dirty="0" smtClean="0"/>
          </a:p>
          <a:p>
            <a:r>
              <a:rPr lang="en-US" altLang="zh-CN" dirty="0" err="1" smtClean="0"/>
              <a:t>Spark.shuffle.memoryFraction</a:t>
            </a:r>
            <a:endParaRPr lang="en-US" altLang="zh-CN" dirty="0" smtClean="0"/>
          </a:p>
          <a:p>
            <a:r>
              <a:rPr lang="en-US" altLang="zh-CN" dirty="0" err="1" smtClean="0"/>
              <a:t>Spark.shuffle.manager</a:t>
            </a:r>
            <a:endParaRPr lang="en-US" altLang="zh-CN" dirty="0" smtClean="0"/>
          </a:p>
          <a:p>
            <a:r>
              <a:rPr lang="en-US" altLang="zh-CN" dirty="0" err="1" smtClean="0"/>
              <a:t>Spark.shuffle.sort.bypassMergeThreshold</a:t>
            </a:r>
            <a:endParaRPr lang="en-US" altLang="zh-CN" dirty="0" smtClean="0"/>
          </a:p>
          <a:p>
            <a:r>
              <a:rPr lang="en-US" altLang="zh-CN" dirty="0" err="1" smtClean="0"/>
              <a:t>Spark.shuffle.consolidateFiles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HDFS</a:t>
            </a:r>
            <a:r>
              <a:rPr lang="zh-CN" altLang="en-US" smtClean="0"/>
              <a:t>优点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2500" lnSpcReduction="20000"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数据自动保存多个副本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副本丢失后，自动恢复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适合批处理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移动计算而非数据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数据位置暴露给计算框架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适合大数据处理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流式文件访问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一次性写入，多次 读取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保证数据一致性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可构建在廉价机器上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通过多副本提高可靠性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提供了容错和恢复机制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低延迟数据访问</a:t>
            </a:r>
          </a:p>
          <a:p>
            <a:pPr lvl="1"/>
            <a:r>
              <a:rPr lang="zh-CN" altLang="en-US"/>
              <a:t>比如毫秒级</a:t>
            </a:r>
          </a:p>
          <a:p>
            <a:pPr lvl="1"/>
            <a:r>
              <a:rPr lang="zh-CN" altLang="en-US"/>
              <a:t>低延迟与高吞吐率</a:t>
            </a:r>
          </a:p>
          <a:p>
            <a:pPr lvl="0"/>
            <a:r>
              <a:rPr lang="zh-CN" altLang="en-US"/>
              <a:t>小文件存取</a:t>
            </a:r>
          </a:p>
          <a:p>
            <a:pPr lvl="1"/>
            <a:r>
              <a:rPr lang="zh-CN" altLang="en-US"/>
              <a:t>占用</a:t>
            </a:r>
            <a:r>
              <a:rPr lang="en-US" altLang="zh-CN"/>
              <a:t>NameNode</a:t>
            </a:r>
            <a:r>
              <a:rPr lang="zh-CN" altLang="en-US"/>
              <a:t>大量内存</a:t>
            </a:r>
          </a:p>
          <a:p>
            <a:pPr lvl="1"/>
            <a:r>
              <a:rPr lang="zh-CN" altLang="en-US"/>
              <a:t>寻道时间超过读取时间</a:t>
            </a:r>
          </a:p>
          <a:p>
            <a:pPr lvl="0"/>
            <a:r>
              <a:rPr lang="zh-CN" altLang="en-US"/>
              <a:t>并发写入、文件随机修改</a:t>
            </a:r>
          </a:p>
          <a:p>
            <a:pPr lvl="1"/>
            <a:r>
              <a:rPr lang="zh-CN" altLang="en-US"/>
              <a:t>一个文件只能有一个写者</a:t>
            </a:r>
          </a:p>
          <a:p>
            <a:pPr lvl="1"/>
            <a:r>
              <a:rPr lang="zh-CN" altLang="en-US"/>
              <a:t>仅支持</a:t>
            </a:r>
            <a:r>
              <a:rPr lang="en-US" altLang="zh-CN"/>
              <a:t>append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常见数据来源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非结构化数据：</a:t>
            </a:r>
          </a:p>
          <a:p>
            <a:pPr lvl="1"/>
            <a:r>
              <a:rPr lang="zh-CN" altLang="en-US"/>
              <a:t>用户访问日志</a:t>
            </a:r>
          </a:p>
          <a:p>
            <a:pPr lvl="1"/>
            <a:r>
              <a:rPr lang="zh-CN" altLang="en-US"/>
              <a:t>用户购买日志</a:t>
            </a:r>
          </a:p>
          <a:p>
            <a:pPr lvl="0"/>
            <a:r>
              <a:rPr lang="zh-CN" altLang="en-US"/>
              <a:t>结构化数据：</a:t>
            </a:r>
          </a:p>
          <a:p>
            <a:pPr lvl="1"/>
            <a:r>
              <a:rPr lang="zh-CN" altLang="en-US"/>
              <a:t>传统关系型数据库：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等</a:t>
            </a:r>
          </a:p>
          <a:p>
            <a:pPr lvl="2"/>
            <a:r>
              <a:rPr lang="zh-CN" altLang="en-US"/>
              <a:t>商家商品信息</a:t>
            </a:r>
          </a:p>
          <a:p>
            <a:pPr lvl="2"/>
            <a:r>
              <a:rPr lang="zh-CN" altLang="en-US"/>
              <a:t>用户基本信息</a:t>
            </a:r>
          </a:p>
          <a:p>
            <a:pPr lvl="1"/>
            <a:r>
              <a:rPr lang="zh-CN" altLang="en-US"/>
              <a:t>如何导入到大数据系统</a:t>
            </a:r>
            <a:r>
              <a:rPr lang="en-US" altLang="zh-CN"/>
              <a:t>Hadoop</a:t>
            </a:r>
            <a:r>
              <a:rPr lang="zh-CN" altLang="en-US"/>
              <a:t>中</a:t>
            </a:r>
          </a:p>
          <a:p>
            <a:pPr lvl="2"/>
            <a:r>
              <a:rPr lang="zh-CN" altLang="en-US"/>
              <a:t>全量导入</a:t>
            </a:r>
          </a:p>
          <a:p>
            <a:pPr lvl="2"/>
            <a:r>
              <a:rPr lang="zh-CN" altLang="en-US"/>
              <a:t>增量导入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数据收集与入库要求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分布式</a:t>
            </a:r>
          </a:p>
          <a:p>
            <a:pPr lvl="1"/>
            <a:r>
              <a:rPr lang="zh-CN" altLang="en-US"/>
              <a:t>数据源多样化</a:t>
            </a:r>
          </a:p>
          <a:p>
            <a:pPr lvl="1"/>
            <a:r>
              <a:rPr lang="zh-CN" altLang="en-US"/>
              <a:t>数据源分散</a:t>
            </a:r>
          </a:p>
          <a:p>
            <a:pPr lvl="0"/>
            <a:r>
              <a:rPr lang="zh-CN" altLang="en-US"/>
              <a:t>可靠性</a:t>
            </a:r>
          </a:p>
          <a:p>
            <a:pPr lvl="1"/>
            <a:r>
              <a:rPr lang="zh-CN" altLang="en-US"/>
              <a:t>保证不丢数据</a:t>
            </a:r>
          </a:p>
          <a:p>
            <a:pPr lvl="1"/>
            <a:r>
              <a:rPr lang="zh-CN" altLang="en-US"/>
              <a:t>允许丢部分数据</a:t>
            </a:r>
          </a:p>
          <a:p>
            <a:pPr lvl="0"/>
            <a:r>
              <a:rPr lang="zh-CN" altLang="en-US" sz="2400"/>
              <a:t>可扩展</a:t>
            </a:r>
          </a:p>
          <a:p>
            <a:pPr lvl="1"/>
            <a:r>
              <a:rPr lang="zh-CN" altLang="en-US" sz="2000"/>
              <a:t>数据源可能会不断增加</a:t>
            </a:r>
          </a:p>
          <a:p>
            <a:pPr lvl="0"/>
            <a:r>
              <a:rPr lang="zh-CN" altLang="en-US" sz="2400"/>
              <a:t>通过并行提高性能</a:t>
            </a:r>
            <a:r>
              <a:rPr lang="en-US" altLang="zh-CN"/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Flume(</a:t>
            </a:r>
            <a:r>
              <a:rPr lang="zh-CN" altLang="en-US" smtClean="0"/>
              <a:t>非结构化数据收集</a:t>
            </a:r>
            <a:r>
              <a:rPr lang="en-US" altLang="zh-CN" smtClean="0"/>
              <a:t>)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用于 非结构化数据收集</a:t>
            </a:r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Flume</a:t>
            </a:r>
            <a:r>
              <a:rPr lang="zh-CN" altLang="en-US"/>
              <a:t>特点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高可靠性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易于定制与扩展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NG</a:t>
            </a:r>
            <a:r>
              <a:rPr lang="zh-CN" altLang="en-US"/>
              <a:t>基本架构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12" y="1153795"/>
            <a:ext cx="5340668" cy="5495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Source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/>
              <a:t>Source</a:t>
            </a:r>
            <a:r>
              <a:rPr lang="zh-CN" altLang="en-US"/>
              <a:t>负责接收</a:t>
            </a:r>
            <a:r>
              <a:rPr lang="en-US" altLang="zh-CN"/>
              <a:t>event</a:t>
            </a:r>
            <a:r>
              <a:rPr lang="zh-CN" altLang="en-US"/>
              <a:t>或通过特殊机制产生</a:t>
            </a:r>
            <a:r>
              <a:rPr lang="en-US" altLang="zh-CN"/>
              <a:t>event</a:t>
            </a:r>
            <a:r>
              <a:rPr lang="zh-CN" altLang="en-US"/>
              <a:t>，并将</a:t>
            </a:r>
            <a:r>
              <a:rPr lang="en-US" altLang="zh-CN"/>
              <a:t>events</a:t>
            </a:r>
            <a:r>
              <a:rPr lang="zh-CN" altLang="en-US"/>
              <a:t>批量的放到一个或多个</a:t>
            </a:r>
            <a:r>
              <a:rPr lang="en-US" altLang="zh-CN"/>
              <a:t>channel</a:t>
            </a:r>
          </a:p>
          <a:p>
            <a:r>
              <a:rPr lang="zh-CN" altLang="en-US"/>
              <a:t>包含</a:t>
            </a:r>
            <a:r>
              <a:rPr lang="en-US" altLang="zh-CN"/>
              <a:t>event</a:t>
            </a:r>
            <a:r>
              <a:rPr lang="zh-CN" altLang="en-US"/>
              <a:t>驱动和轮询两种类型</a:t>
            </a:r>
          </a:p>
          <a:p>
            <a:r>
              <a:rPr lang="zh-CN" altLang="en-US"/>
              <a:t>不同类型的</a:t>
            </a:r>
            <a:r>
              <a:rPr lang="en-US" altLang="zh-CN"/>
              <a:t>Source:</a:t>
            </a:r>
          </a:p>
          <a:p>
            <a:pPr lvl="1"/>
            <a:r>
              <a:rPr lang="zh-CN" altLang="en-US"/>
              <a:t>与系统集成的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syslog</a:t>
            </a:r>
            <a:r>
              <a:rPr lang="zh-CN" altLang="en-US"/>
              <a:t>，</a:t>
            </a:r>
            <a:r>
              <a:rPr lang="en-US" altLang="zh-CN"/>
              <a:t>netcat</a:t>
            </a:r>
          </a:p>
          <a:p>
            <a:pPr lvl="1"/>
            <a:r>
              <a:rPr lang="zh-CN" altLang="en-US"/>
              <a:t>自动生成事件的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exec</a:t>
            </a:r>
          </a:p>
          <a:p>
            <a:pPr lvl="1"/>
            <a:r>
              <a:rPr lang="zh-CN" altLang="en-US"/>
              <a:t>监听文件夹下文件变化：</a:t>
            </a:r>
            <a:r>
              <a:rPr lang="en-US" altLang="zh-CN"/>
              <a:t>spooling directory source, taildir source</a:t>
            </a:r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和</a:t>
            </a:r>
            <a:r>
              <a:rPr lang="en-US" altLang="zh-CN"/>
              <a:t>agent</a:t>
            </a:r>
            <a:r>
              <a:rPr lang="zh-CN" altLang="en-US"/>
              <a:t>之间通信的</a:t>
            </a:r>
            <a:r>
              <a:rPr lang="en-US" altLang="zh-CN"/>
              <a:t>IPC Source</a:t>
            </a:r>
            <a:r>
              <a:rPr lang="zh-CN" altLang="en-US"/>
              <a:t>：</a:t>
            </a:r>
            <a:r>
              <a:rPr lang="en-US" altLang="zh-CN"/>
              <a:t>avro, thrift</a:t>
            </a:r>
          </a:p>
          <a:p>
            <a:pPr lvl="0"/>
            <a:r>
              <a:rPr lang="en-US" altLang="zh-CN" sz="2400"/>
              <a:t>Source</a:t>
            </a:r>
            <a:r>
              <a:rPr lang="zh-CN" altLang="en-US" sz="2400"/>
              <a:t>必须至少和一个</a:t>
            </a:r>
            <a:r>
              <a:rPr lang="en-US" altLang="zh-CN" sz="2400"/>
              <a:t>channel</a:t>
            </a:r>
            <a:r>
              <a:rPr lang="zh-CN" altLang="en-US" sz="2400"/>
              <a:t>关联</a:t>
            </a:r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Channel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/>
              <a:t>channel</a:t>
            </a:r>
            <a:r>
              <a:rPr lang="zh-CN" altLang="en-US"/>
              <a:t>位于</a:t>
            </a:r>
            <a:r>
              <a:rPr lang="en-US" altLang="zh-CN"/>
              <a:t>source</a:t>
            </a:r>
            <a:r>
              <a:rPr lang="zh-CN" altLang="en-US"/>
              <a:t>和 </a:t>
            </a:r>
            <a:r>
              <a:rPr lang="en-US" altLang="zh-CN"/>
              <a:t>sink</a:t>
            </a:r>
            <a:r>
              <a:rPr lang="zh-CN" altLang="en-US"/>
              <a:t>之间，用于 缓存</a:t>
            </a:r>
            <a:r>
              <a:rPr lang="en-US" altLang="zh-CN"/>
              <a:t>event</a:t>
            </a:r>
          </a:p>
          <a:p>
            <a:r>
              <a:rPr lang="zh-CN" altLang="en-US"/>
              <a:t>当</a:t>
            </a:r>
            <a:r>
              <a:rPr lang="en-US" altLang="zh-CN"/>
              <a:t>sink</a:t>
            </a:r>
            <a:r>
              <a:rPr lang="zh-CN" altLang="en-US"/>
              <a:t>成功将</a:t>
            </a:r>
            <a:r>
              <a:rPr lang="en-US" altLang="zh-CN"/>
              <a:t>event</a:t>
            </a:r>
            <a:r>
              <a:rPr lang="zh-CN" altLang="en-US"/>
              <a:t>发送到下一跳的</a:t>
            </a:r>
            <a:r>
              <a:rPr lang="en-US" altLang="zh-CN"/>
              <a:t>channel</a:t>
            </a:r>
            <a:r>
              <a:rPr lang="zh-CN" altLang="en-US"/>
              <a:t>或最终目的，</a:t>
            </a:r>
            <a:r>
              <a:rPr lang="en-US" altLang="zh-CN"/>
              <a:t>event</a:t>
            </a:r>
            <a:r>
              <a:rPr lang="zh-CN" altLang="en-US"/>
              <a:t>将从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</a:p>
          <a:p>
            <a:r>
              <a:rPr lang="zh-CN" altLang="en-US"/>
              <a:t>不同的</a:t>
            </a:r>
            <a:r>
              <a:rPr lang="en-US" altLang="zh-CN"/>
              <a:t>channel</a:t>
            </a:r>
            <a:r>
              <a:rPr lang="zh-CN" altLang="en-US"/>
              <a:t>提供的持久化水平也是不一样的：</a:t>
            </a:r>
          </a:p>
          <a:p>
            <a:pPr lvl="1"/>
            <a:r>
              <a:rPr lang="en-US" altLang="zh-CN"/>
              <a:t>Memory channel</a:t>
            </a:r>
            <a:r>
              <a:rPr lang="zh-CN" altLang="en-US"/>
              <a:t>：</a:t>
            </a:r>
            <a:r>
              <a:rPr lang="en-US" altLang="zh-CN"/>
              <a:t>volatile</a:t>
            </a:r>
          </a:p>
          <a:p>
            <a:pPr lvl="1"/>
            <a:r>
              <a:rPr lang="en-US" altLang="zh-CN"/>
              <a:t>File Channel</a:t>
            </a:r>
            <a:r>
              <a:rPr lang="zh-CN" altLang="en-US"/>
              <a:t>：基于</a:t>
            </a:r>
            <a:r>
              <a:rPr lang="en-US" altLang="zh-CN"/>
              <a:t>WAL(</a:t>
            </a:r>
            <a:r>
              <a:rPr lang="zh-CN" altLang="en-US"/>
              <a:t>预写式日志</a:t>
            </a:r>
            <a:r>
              <a:rPr lang="en-US" altLang="zh-CN"/>
              <a:t>Write-Ahead-Logging)</a:t>
            </a:r>
            <a:r>
              <a:rPr lang="zh-CN" altLang="en-US"/>
              <a:t>实现</a:t>
            </a:r>
          </a:p>
          <a:p>
            <a:pPr lvl="1"/>
            <a:r>
              <a:rPr lang="en-US" altLang="zh-CN"/>
              <a:t>JDBC Channel</a:t>
            </a:r>
            <a:r>
              <a:rPr lang="zh-CN" altLang="en-US"/>
              <a:t>：基于嵌入</a:t>
            </a:r>
            <a:r>
              <a:rPr lang="en-US" altLang="zh-CN"/>
              <a:t>Database</a:t>
            </a:r>
            <a:r>
              <a:rPr lang="zh-CN" altLang="en-US"/>
              <a:t>实现</a:t>
            </a:r>
          </a:p>
          <a:p>
            <a:pPr lvl="0"/>
            <a:r>
              <a:rPr lang="en-US" altLang="zh-CN"/>
              <a:t>Channel</a:t>
            </a:r>
            <a:r>
              <a:rPr lang="zh-CN" altLang="en-US"/>
              <a:t>支持事务，提供较弱的顺序保证</a:t>
            </a:r>
          </a:p>
          <a:p>
            <a:pPr lvl="0"/>
            <a:r>
              <a:rPr lang="zh-CN" altLang="en-US"/>
              <a:t>可以和任意数量的</a:t>
            </a:r>
            <a:r>
              <a:rPr lang="en-US" altLang="zh-CN"/>
              <a:t>Source</a:t>
            </a:r>
            <a:r>
              <a:rPr lang="zh-CN" altLang="en-US"/>
              <a:t>和</a:t>
            </a:r>
            <a:r>
              <a:rPr lang="en-US" altLang="zh-CN"/>
              <a:t>sink</a:t>
            </a:r>
            <a:r>
              <a:rPr lang="zh-CN" altLang="en-US"/>
              <a:t>工作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Sink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Sink</a:t>
            </a:r>
            <a:r>
              <a:rPr lang="zh-CN" altLang="en-US"/>
              <a:t>负责将</a:t>
            </a:r>
            <a:r>
              <a:rPr lang="en-US" altLang="zh-CN"/>
              <a:t>event</a:t>
            </a:r>
            <a:r>
              <a:rPr lang="zh-CN" altLang="en-US"/>
              <a:t>传输到下一跳或最终目的，成功完成后将</a:t>
            </a:r>
            <a:r>
              <a:rPr lang="en-US" altLang="zh-CN"/>
              <a:t>event</a:t>
            </a:r>
            <a:r>
              <a:rPr lang="zh-CN" altLang="en-US"/>
              <a:t>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</a:p>
          <a:p>
            <a:r>
              <a:rPr lang="zh-CN" altLang="en-US"/>
              <a:t>不同类型的</a:t>
            </a:r>
            <a:r>
              <a:rPr lang="en-US" altLang="zh-CN"/>
              <a:t>Sink:</a:t>
            </a:r>
          </a:p>
          <a:p>
            <a:pPr lvl="1"/>
            <a:r>
              <a:rPr lang="zh-CN" altLang="en-US"/>
              <a:t>存储</a:t>
            </a:r>
            <a:r>
              <a:rPr lang="en-US" altLang="zh-CN"/>
              <a:t>event</a:t>
            </a:r>
            <a:r>
              <a:rPr lang="zh-CN" altLang="en-US"/>
              <a:t>到最终目的的终端</a:t>
            </a:r>
            <a:r>
              <a:rPr lang="en-US" altLang="zh-CN"/>
              <a:t>Sink</a:t>
            </a:r>
            <a:r>
              <a:rPr lang="zh-CN" altLang="en-US"/>
              <a:t>，比如</a:t>
            </a:r>
            <a:r>
              <a:rPr lang="en-US" altLang="zh-CN"/>
              <a:t>:HDFS</a:t>
            </a:r>
            <a:r>
              <a:rPr lang="zh-CN" altLang="en-US"/>
              <a:t>，</a:t>
            </a:r>
            <a:r>
              <a:rPr lang="en-US" altLang="zh-CN"/>
              <a:t>HBase</a:t>
            </a:r>
          </a:p>
          <a:p>
            <a:pPr lvl="1"/>
            <a:r>
              <a:rPr lang="zh-CN" altLang="en-US"/>
              <a:t>自动消耗的</a:t>
            </a:r>
            <a:r>
              <a:rPr lang="en-US" altLang="zh-CN"/>
              <a:t>Sink</a:t>
            </a:r>
            <a:r>
              <a:rPr lang="zh-CN" altLang="en-US"/>
              <a:t>，比如：</a:t>
            </a:r>
            <a:r>
              <a:rPr lang="en-US" altLang="zh-CN"/>
              <a:t>Null Sink</a:t>
            </a:r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之间的</a:t>
            </a:r>
            <a:r>
              <a:rPr lang="en-US" altLang="zh-CN"/>
              <a:t>IPC sink </a:t>
            </a:r>
            <a:r>
              <a:rPr lang="zh-CN" altLang="en-US"/>
              <a:t>： </a:t>
            </a:r>
            <a:r>
              <a:rPr lang="en-US" altLang="zh-CN"/>
              <a:t>avro</a:t>
            </a:r>
          </a:p>
          <a:p>
            <a:pPr lvl="0"/>
            <a:r>
              <a:rPr lang="zh-CN" altLang="en-US"/>
              <a:t>必须作用于一个确切的</a:t>
            </a:r>
            <a:r>
              <a:rPr lang="en-US" altLang="zh-CN"/>
              <a:t>channel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r>
              <a:rPr lang="zh-CN" altLang="en-US"/>
              <a:t>生态系统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0711" y="1405255"/>
            <a:ext cx="5381625" cy="462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Sqoop(</a:t>
            </a:r>
            <a:r>
              <a:rPr lang="zh-CN" altLang="en-US" smtClean="0"/>
              <a:t>结构化数据收集</a:t>
            </a:r>
            <a:r>
              <a:rPr lang="en-US" altLang="zh-CN" smtClean="0"/>
              <a:t>)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Sqoop:SQL-to-Hadoop</a:t>
            </a:r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连接传统型数据库和</a:t>
            </a:r>
            <a:r>
              <a:rPr lang="en-US" altLang="zh-CN"/>
              <a:t>Hadoop</a:t>
            </a:r>
            <a:r>
              <a:rPr lang="zh-CN" altLang="en-US"/>
              <a:t>的桥梁</a:t>
            </a:r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把关系型数据库的数据导入到</a:t>
            </a:r>
            <a:r>
              <a:rPr lang="en-US" altLang="zh-CN"/>
              <a:t>Hadoop</a:t>
            </a:r>
            <a:r>
              <a:rPr lang="zh-CN" altLang="en-US"/>
              <a:t>系统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HDFS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r>
              <a:rPr lang="zh-CN" altLang="en-US"/>
              <a:t>和</a:t>
            </a:r>
            <a:r>
              <a:rPr lang="en-US" altLang="zh-CN"/>
              <a:t>Hive)</a:t>
            </a:r>
            <a:r>
              <a:rPr lang="zh-CN" altLang="en-US"/>
              <a:t>中</a:t>
            </a:r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把数据从</a:t>
            </a:r>
            <a:r>
              <a:rPr lang="en-US" altLang="zh-CN"/>
              <a:t>Hadoop</a:t>
            </a:r>
            <a:r>
              <a:rPr lang="zh-CN" altLang="en-US"/>
              <a:t>系统里抽取并导出到关系型数据库里</a:t>
            </a:r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利用</a:t>
            </a:r>
            <a:r>
              <a:rPr lang="en-US" altLang="zh-CN"/>
              <a:t>MapReduce</a:t>
            </a:r>
            <a:r>
              <a:rPr lang="zh-CN" altLang="en-US"/>
              <a:t>加快数据传输速度</a:t>
            </a:r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批处理方式进行数据传输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Sqoop import</a:t>
            </a:r>
            <a:r>
              <a:rPr lang="zh-CN" altLang="en-US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sqoop import \</a:t>
            </a:r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</a:p>
          <a:p>
            <a:pPr marL="457200" lvl="1" indent="0">
              <a:buNone/>
            </a:pPr>
            <a:r>
              <a:rPr lang="en-US" altLang="zh-CN"/>
              <a:t>--username sqoop \</a:t>
            </a:r>
          </a:p>
          <a:p>
            <a:pPr marL="457200" lvl="1" indent="0">
              <a:buNone/>
            </a:pPr>
            <a:r>
              <a:rPr lang="en-US" altLang="zh-CN"/>
              <a:t>--password sqoop \</a:t>
            </a:r>
          </a:p>
          <a:p>
            <a:pPr marL="457200" lvl="1" indent="0">
              <a:buNone/>
            </a:pPr>
            <a:r>
              <a:rPr lang="en-US" altLang="zh-CN"/>
              <a:t>--table cities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Sqoop export</a:t>
            </a:r>
            <a:r>
              <a:rPr lang="zh-CN" altLang="en-US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sqoop export \</a:t>
            </a:r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</a:p>
          <a:p>
            <a:pPr marL="457200" lvl="1" indent="0">
              <a:buNone/>
            </a:pPr>
            <a:r>
              <a:rPr lang="en-US" altLang="zh-CN"/>
              <a:t>--username sqoop \</a:t>
            </a:r>
          </a:p>
          <a:p>
            <a:pPr marL="457200" lvl="1" indent="0">
              <a:buNone/>
            </a:pPr>
            <a:r>
              <a:rPr lang="en-US" altLang="zh-CN"/>
              <a:t>--password sqoop \</a:t>
            </a:r>
          </a:p>
          <a:p>
            <a:pPr marL="457200" lvl="1" indent="0">
              <a:buNone/>
            </a:pPr>
            <a:r>
              <a:rPr lang="en-US" altLang="zh-CN"/>
              <a:t>--table cities \</a:t>
            </a:r>
          </a:p>
          <a:p>
            <a:pPr marL="457200" lvl="1" indent="0">
              <a:buNone/>
            </a:pPr>
            <a:r>
              <a:rPr lang="en-US" altLang="zh-CN"/>
              <a:t>--export-dir cities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与其它系统结合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sqoop import \</a:t>
            </a:r>
          </a:p>
          <a:p>
            <a:pPr marL="457200" lvl="1" indent="0">
              <a:buNone/>
            </a:pPr>
            <a:r>
              <a:rPr lang="en-US" altLang="zh-CN"/>
              <a:t>--connect jdbc:mysqld://mysql.example.comsqoop \</a:t>
            </a:r>
          </a:p>
          <a:p>
            <a:pPr marL="457200" lvl="1" indent="0">
              <a:buNone/>
            </a:pPr>
            <a:r>
              <a:rPr lang="en-US" altLang="zh-CN"/>
              <a:t>--username sqoop \</a:t>
            </a:r>
          </a:p>
          <a:p>
            <a:pPr marL="457200" lvl="1" indent="0">
              <a:buNone/>
            </a:pPr>
            <a:r>
              <a:rPr lang="en-US" altLang="zh-CN"/>
              <a:t>--password sqoop \</a:t>
            </a:r>
          </a:p>
          <a:p>
            <a:pPr marL="457200" lvl="1" indent="0">
              <a:buNone/>
            </a:pPr>
            <a:r>
              <a:rPr lang="en-US" altLang="zh-CN"/>
              <a:t>--table cities \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--hive-import</a:t>
            </a:r>
          </a:p>
          <a:p>
            <a:r>
              <a:rPr lang="en-US" altLang="zh-CN"/>
              <a:t>sqoop import \</a:t>
            </a:r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</a:p>
          <a:p>
            <a:pPr marL="457200" lvl="1" indent="0">
              <a:buNone/>
            </a:pPr>
            <a:r>
              <a:rPr lang="en-US" altLang="zh-CN"/>
              <a:t>--username sqoop \</a:t>
            </a:r>
          </a:p>
          <a:p>
            <a:pPr marL="457200" lvl="1" indent="0">
              <a:buNone/>
            </a:pPr>
            <a:r>
              <a:rPr lang="en-US" altLang="zh-CN"/>
              <a:t>--password sqoop \</a:t>
            </a:r>
          </a:p>
          <a:p>
            <a:pPr marL="457200" lvl="1" indent="0">
              <a:buNone/>
            </a:pPr>
            <a:r>
              <a:rPr lang="en-US" altLang="zh-CN"/>
              <a:t>--table cities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--hbase-table cities \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--column-family world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Kafka(</a:t>
            </a:r>
            <a:r>
              <a:rPr lang="zh-CN" altLang="en-US"/>
              <a:t>分布式消息队列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LinkedIn</a:t>
            </a:r>
            <a:r>
              <a:rPr lang="zh-CN" altLang="en-US"/>
              <a:t>开源的分布式发布</a:t>
            </a:r>
            <a:r>
              <a:rPr lang="en-US" altLang="zh-CN"/>
              <a:t>-</a:t>
            </a:r>
            <a:r>
              <a:rPr lang="zh-CN" altLang="en-US"/>
              <a:t>订阅 消息系统</a:t>
            </a:r>
          </a:p>
          <a:p>
            <a:pPr lvl="1"/>
            <a:r>
              <a:rPr lang="zh-CN" altLang="en-US"/>
              <a:t>数据管道</a:t>
            </a:r>
          </a:p>
          <a:p>
            <a:pPr lvl="1"/>
            <a:r>
              <a:rPr lang="zh-CN" altLang="en-US"/>
              <a:t>消息队列</a:t>
            </a:r>
          </a:p>
          <a:p>
            <a:pPr lvl="0"/>
            <a:r>
              <a:rPr lang="en-US" altLang="zh-CN"/>
              <a:t>kafka</a:t>
            </a:r>
            <a:r>
              <a:rPr lang="zh-CN" altLang="en-US"/>
              <a:t>特点</a:t>
            </a:r>
          </a:p>
          <a:p>
            <a:pPr lvl="1"/>
            <a:r>
              <a:rPr lang="zh-CN" altLang="en-US"/>
              <a:t>高吞吐率、低延迟</a:t>
            </a:r>
          </a:p>
          <a:p>
            <a:pPr lvl="2"/>
            <a:r>
              <a:rPr lang="zh-CN" altLang="en-US"/>
              <a:t>每秒处理几十万条消息，延迟最低几毫秒</a:t>
            </a:r>
          </a:p>
          <a:p>
            <a:pPr lvl="1"/>
            <a:r>
              <a:rPr lang="zh-CN" altLang="en-US"/>
              <a:t>可扩展性</a:t>
            </a:r>
          </a:p>
          <a:p>
            <a:pPr lvl="2"/>
            <a:r>
              <a:rPr lang="zh-CN" altLang="en-US"/>
              <a:t>支持动态扩展节点数据</a:t>
            </a:r>
          </a:p>
          <a:p>
            <a:pPr lvl="1"/>
            <a:r>
              <a:rPr lang="zh-CN" altLang="en-US"/>
              <a:t>持久性与可靠性</a:t>
            </a:r>
          </a:p>
          <a:p>
            <a:pPr lvl="2"/>
            <a:r>
              <a:rPr lang="zh-CN" altLang="en-US"/>
              <a:t>数据被持久化到磁盘上，支持数据多副本防止数据丢失</a:t>
            </a:r>
          </a:p>
          <a:p>
            <a:pPr lvl="1"/>
            <a:r>
              <a:rPr lang="zh-CN" altLang="en-US"/>
              <a:t>高容错</a:t>
            </a:r>
          </a:p>
          <a:p>
            <a:pPr lvl="2"/>
            <a:r>
              <a:rPr lang="zh-CN" altLang="en-US"/>
              <a:t>允许节点 失败</a:t>
            </a:r>
          </a:p>
          <a:p>
            <a:pPr lvl="1"/>
            <a:r>
              <a:rPr lang="zh-CN" altLang="en-US"/>
              <a:t>高并发</a:t>
            </a:r>
          </a:p>
          <a:p>
            <a:pPr lvl="2"/>
            <a:r>
              <a:rPr lang="zh-CN" altLang="en-US"/>
              <a:t>支持上千个客户端同时读写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架构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6326" y="1136015"/>
            <a:ext cx="6200775" cy="5367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producer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向</a:t>
            </a:r>
            <a:r>
              <a:rPr lang="en-US" altLang="zh-CN"/>
              <a:t>broker</a:t>
            </a:r>
            <a:r>
              <a:rPr lang="zh-CN" altLang="en-US"/>
              <a:t>发送消息</a:t>
            </a:r>
          </a:p>
          <a:p>
            <a:r>
              <a:rPr lang="zh-CN" altLang="en-US"/>
              <a:t>可通过任意一个</a:t>
            </a:r>
            <a:r>
              <a:rPr lang="en-US" altLang="zh-CN"/>
              <a:t>broker</a:t>
            </a:r>
            <a:r>
              <a:rPr lang="zh-CN" altLang="en-US"/>
              <a:t>发现其它</a:t>
            </a:r>
            <a:r>
              <a:rPr lang="en-US" altLang="zh-CN"/>
              <a:t>broker</a:t>
            </a:r>
            <a:r>
              <a:rPr lang="zh-CN" altLang="en-US"/>
              <a:t>的位置信息</a:t>
            </a:r>
          </a:p>
          <a:p>
            <a:r>
              <a:rPr lang="zh-CN" altLang="en-US"/>
              <a:t>消息组成</a:t>
            </a:r>
          </a:p>
          <a:p>
            <a:pPr lvl="1"/>
            <a:r>
              <a:rPr lang="en-US" altLang="zh-CN"/>
              <a:t>topic</a:t>
            </a:r>
          </a:p>
          <a:p>
            <a:pPr lvl="1"/>
            <a:r>
              <a:rPr lang="en-US" altLang="zh-CN"/>
              <a:t>key</a:t>
            </a:r>
          </a:p>
          <a:p>
            <a:pPr lvl="1"/>
            <a:r>
              <a:rPr lang="en-US" altLang="zh-CN"/>
              <a:t>value</a:t>
            </a:r>
          </a:p>
          <a:p>
            <a:pPr lvl="1"/>
            <a:r>
              <a:rPr lang="en-US" altLang="zh-CN"/>
              <a:t>timestamp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broker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producer</a:t>
            </a:r>
            <a:r>
              <a:rPr lang="zh-CN" altLang="en-US"/>
              <a:t>和 </a:t>
            </a:r>
            <a:r>
              <a:rPr lang="en-US" altLang="zh-CN"/>
              <a:t>consumer</a:t>
            </a:r>
            <a:r>
              <a:rPr lang="zh-CN" altLang="en-US"/>
              <a:t>之间的桥梁</a:t>
            </a:r>
          </a:p>
          <a:p>
            <a:pPr lvl="1"/>
            <a:r>
              <a:rPr lang="zh-CN" altLang="en-US"/>
              <a:t>从</a:t>
            </a:r>
            <a:r>
              <a:rPr lang="en-US" altLang="zh-CN"/>
              <a:t>producer</a:t>
            </a:r>
            <a:r>
              <a:rPr lang="zh-CN" altLang="en-US"/>
              <a:t>端接收消息，并 保存下来</a:t>
            </a:r>
          </a:p>
          <a:p>
            <a:pPr lvl="1"/>
            <a:r>
              <a:rPr lang="zh-CN" altLang="en-US"/>
              <a:t>将消息 发送 给订阅的</a:t>
            </a:r>
            <a:r>
              <a:rPr lang="en-US" altLang="zh-CN"/>
              <a:t>consumer</a:t>
            </a:r>
          </a:p>
          <a:p>
            <a:pPr lvl="0"/>
            <a:r>
              <a:rPr lang="zh-CN" altLang="en-US"/>
              <a:t>可将消息可靠地缓存一段时间</a:t>
            </a:r>
          </a:p>
          <a:p>
            <a:pPr lvl="1"/>
            <a:r>
              <a:rPr lang="zh-CN" altLang="en-US"/>
              <a:t>每个消息保存成多副本</a:t>
            </a:r>
            <a:r>
              <a:rPr lang="en-US" altLang="zh-CN"/>
              <a:t>(</a:t>
            </a:r>
            <a:r>
              <a:rPr lang="zh-CN" altLang="en-US"/>
              <a:t>默认是</a:t>
            </a:r>
            <a:r>
              <a:rPr lang="en-US" altLang="zh-CN"/>
              <a:t>3)</a:t>
            </a:r>
          </a:p>
          <a:p>
            <a:pPr lvl="1"/>
            <a:r>
              <a:rPr lang="zh-CN" altLang="en-US"/>
              <a:t>可 设置保存时间</a:t>
            </a:r>
            <a:r>
              <a:rPr lang="en-US" altLang="zh-CN"/>
              <a:t>(</a:t>
            </a:r>
            <a:r>
              <a:rPr lang="zh-CN" altLang="en-US"/>
              <a:t>默认一周</a:t>
            </a:r>
            <a:r>
              <a:rPr lang="en-US" altLang="zh-CN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Kafka:partition</a:t>
            </a:r>
            <a:r>
              <a:rPr lang="zh-CN" altLang="en-US"/>
              <a:t>与 </a:t>
            </a:r>
            <a:r>
              <a:rPr lang="en-US" altLang="zh-CN"/>
              <a:t>topic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Topic</a:t>
            </a:r>
          </a:p>
          <a:p>
            <a:pPr lvl="1"/>
            <a:r>
              <a:rPr lang="zh-CN" altLang="en-US"/>
              <a:t>用户划分</a:t>
            </a:r>
            <a:r>
              <a:rPr lang="en-US" altLang="zh-CN"/>
              <a:t>message</a:t>
            </a:r>
            <a:r>
              <a:rPr lang="zh-CN" altLang="en-US"/>
              <a:t>的逻辑 概念，一个</a:t>
            </a:r>
            <a:r>
              <a:rPr lang="en-US" altLang="zh-CN"/>
              <a:t>topic</a:t>
            </a:r>
            <a:r>
              <a:rPr lang="zh-CN" altLang="en-US"/>
              <a:t>可以分布 到不同</a:t>
            </a:r>
            <a:r>
              <a:rPr lang="en-US" altLang="zh-CN"/>
              <a:t>broker</a:t>
            </a:r>
            <a:r>
              <a:rPr lang="zh-CN" altLang="en-US"/>
              <a:t>上</a:t>
            </a:r>
          </a:p>
          <a:p>
            <a:pPr lvl="0"/>
            <a:r>
              <a:rPr lang="en-US" altLang="zh-CN"/>
              <a:t>Partition</a:t>
            </a:r>
          </a:p>
          <a:p>
            <a:pPr lvl="1"/>
            <a:r>
              <a:rPr lang="en-US" altLang="zh-CN"/>
              <a:t>kafka</a:t>
            </a:r>
            <a:r>
              <a:rPr lang="zh-CN" altLang="en-US"/>
              <a:t>横向扩展和一切并行化的基础，每个</a:t>
            </a:r>
            <a:r>
              <a:rPr lang="en-US" altLang="zh-CN"/>
              <a:t>topic</a:t>
            </a:r>
            <a:r>
              <a:rPr lang="zh-CN" altLang="en-US"/>
              <a:t>至少被切分成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partition</a:t>
            </a:r>
          </a:p>
          <a:p>
            <a:pPr lvl="1"/>
            <a:r>
              <a:rPr lang="zh-CN" altLang="en-US"/>
              <a:t>消息在</a:t>
            </a:r>
            <a:r>
              <a:rPr lang="en-US" altLang="zh-CN"/>
              <a:t>partition</a:t>
            </a:r>
            <a:r>
              <a:rPr lang="zh-CN" altLang="en-US"/>
              <a:t>中是有编号的，称为</a:t>
            </a:r>
            <a:r>
              <a:rPr lang="en-US" altLang="zh-CN"/>
              <a:t>“offset”</a:t>
            </a:r>
          </a:p>
          <a:p>
            <a:pPr lvl="1"/>
            <a:r>
              <a:rPr lang="en-US" altLang="zh-CN"/>
              <a:t>kafka</a:t>
            </a:r>
            <a:r>
              <a:rPr lang="zh-CN" altLang="en-US"/>
              <a:t>以</a:t>
            </a:r>
            <a:r>
              <a:rPr lang="en-US" altLang="zh-CN"/>
              <a:t>partition</a:t>
            </a:r>
            <a:r>
              <a:rPr lang="zh-CN" altLang="en-US"/>
              <a:t>为单位对消息进行备份</a:t>
            </a:r>
            <a:r>
              <a:rPr lang="en-US" altLang="zh-CN"/>
              <a:t>(replica)</a:t>
            </a:r>
            <a:r>
              <a:rPr lang="zh-CN" altLang="en-US"/>
              <a:t>，每个</a:t>
            </a:r>
            <a:r>
              <a:rPr lang="en-US" altLang="zh-CN"/>
              <a:t>partition</a:t>
            </a:r>
            <a:r>
              <a:rPr lang="zh-CN" altLang="en-US"/>
              <a:t>可以配置至少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replica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consumer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基本职责</a:t>
            </a:r>
          </a:p>
          <a:p>
            <a:pPr lvl="1"/>
            <a:r>
              <a:rPr lang="zh-CN" altLang="en-US"/>
              <a:t>用户应用程序，负责从</a:t>
            </a:r>
            <a:r>
              <a:rPr lang="en-US" altLang="zh-CN"/>
              <a:t>kafka</a:t>
            </a:r>
            <a:r>
              <a:rPr lang="zh-CN" altLang="en-US"/>
              <a:t>中读取 数据，并进行处理</a:t>
            </a:r>
          </a:p>
          <a:p>
            <a:pPr lvl="0"/>
            <a:r>
              <a:rPr lang="en-US" altLang="zh-CN"/>
              <a:t>consumer group</a:t>
            </a:r>
          </a:p>
          <a:p>
            <a:pPr lvl="1"/>
            <a:r>
              <a:rPr lang="zh-CN" altLang="en-US"/>
              <a:t>多个</a:t>
            </a:r>
            <a:r>
              <a:rPr lang="en-US" altLang="zh-CN"/>
              <a:t>consumer</a:t>
            </a:r>
            <a:r>
              <a:rPr lang="zh-CN" altLang="en-US"/>
              <a:t>可形成一个</a:t>
            </a:r>
            <a:r>
              <a:rPr lang="en-US" altLang="zh-CN"/>
              <a:t>group</a:t>
            </a:r>
            <a:r>
              <a:rPr lang="zh-CN" altLang="en-US"/>
              <a:t>，同时读取某个</a:t>
            </a:r>
            <a:r>
              <a:rPr lang="en-US" altLang="zh-CN"/>
              <a:t>topic</a:t>
            </a:r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读取一个或多个</a:t>
            </a:r>
            <a:r>
              <a:rPr lang="en-US" altLang="zh-CN"/>
              <a:t>partition</a:t>
            </a:r>
          </a:p>
          <a:p>
            <a:pPr lvl="0"/>
            <a:r>
              <a:rPr lang="en-US" altLang="zh-CN"/>
              <a:t>consumer position</a:t>
            </a:r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自己 维护读取的位置</a:t>
            </a:r>
            <a:r>
              <a:rPr lang="en-US" altLang="zh-CN"/>
              <a:t>(offset</a:t>
            </a:r>
            <a:r>
              <a:rPr lang="zh-CN" altLang="en-US"/>
              <a:t>，一旦挂掉后，重启可继续 读取</a:t>
            </a:r>
            <a:r>
              <a:rPr lang="en-US" altLang="zh-CN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HDFS(</a:t>
            </a:r>
            <a:r>
              <a:rPr lang="zh-CN" altLang="en-US" smtClean="0"/>
              <a:t>分布式文件系统</a:t>
            </a:r>
            <a:r>
              <a:rPr lang="en-US" altLang="zh-CN" smtClean="0"/>
              <a:t>)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HDFS</a:t>
            </a:r>
            <a:r>
              <a:rPr lang="zh-CN" altLang="en-US"/>
              <a:t>特点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</a:t>
            </a:r>
            <a:r>
              <a:rPr lang="en-US" altLang="zh-CN"/>
              <a:t>PB</a:t>
            </a:r>
            <a:r>
              <a:rPr lang="zh-CN" altLang="en-US"/>
              <a:t>级以上海量数据的存储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基本原理：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将文件切分成等大的数据块，存储到多台机器上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将数据切分、容错、负载均衡等功能透明化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可将</a:t>
            </a:r>
            <a:r>
              <a:rPr lang="en-US" altLang="zh-CN"/>
              <a:t>HDFS</a:t>
            </a:r>
            <a:r>
              <a:rPr lang="zh-CN" altLang="en-US"/>
              <a:t>看成一个容量巨大、具有高容错性的磁盘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log-based queue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Message</a:t>
            </a:r>
            <a:r>
              <a:rPr lang="zh-CN" altLang="en-US"/>
              <a:t>被 追加到</a:t>
            </a:r>
            <a:r>
              <a:rPr lang="en-US" altLang="zh-CN"/>
              <a:t>append-only</a:t>
            </a:r>
            <a:r>
              <a:rPr lang="zh-CN" altLang="en-US"/>
              <a:t>文件中</a:t>
            </a:r>
          </a:p>
          <a:p>
            <a:pPr lvl="1"/>
            <a:r>
              <a:rPr lang="en-US" altLang="zh-CN"/>
              <a:t>producer</a:t>
            </a:r>
            <a:r>
              <a:rPr lang="zh-CN" altLang="en-US"/>
              <a:t>向文件中追加消息 </a:t>
            </a:r>
            <a:r>
              <a:rPr lang="en-US" altLang="zh-CN"/>
              <a:t>(</a:t>
            </a:r>
            <a:r>
              <a:rPr lang="zh-CN" altLang="en-US"/>
              <a:t>顺序 写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consumer</a:t>
            </a:r>
            <a:r>
              <a:rPr lang="zh-CN" altLang="en-US"/>
              <a:t>从文件中读取一定范围的消息</a:t>
            </a:r>
            <a:r>
              <a:rPr lang="en-US" altLang="zh-CN"/>
              <a:t>(</a:t>
            </a:r>
            <a:r>
              <a:rPr lang="zh-CN" altLang="en-US"/>
              <a:t>顺序读</a:t>
            </a:r>
            <a:r>
              <a:rPr lang="en-US" altLang="zh-CN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1" y="3378201"/>
            <a:ext cx="4852511" cy="2199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：服务保证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顺序保证</a:t>
            </a:r>
          </a:p>
          <a:p>
            <a:pPr lvl="1"/>
            <a:r>
              <a:rPr lang="zh-CN" altLang="en-US"/>
              <a:t>同一个 </a:t>
            </a:r>
            <a:r>
              <a:rPr lang="en-US" altLang="zh-CN"/>
              <a:t>producer</a:t>
            </a:r>
            <a:r>
              <a:rPr lang="zh-CN" altLang="en-US"/>
              <a:t>发送 到某个 </a:t>
            </a:r>
            <a:r>
              <a:rPr lang="en-US" altLang="zh-CN"/>
              <a:t>topic</a:t>
            </a:r>
            <a:r>
              <a:rPr lang="zh-CN" altLang="en-US"/>
              <a:t>的同一个</a:t>
            </a:r>
            <a:r>
              <a:rPr lang="en-US" altLang="zh-CN"/>
              <a:t>partition</a:t>
            </a:r>
            <a:r>
              <a:rPr lang="zh-CN" altLang="en-US"/>
              <a:t>中的消息是顺序的</a:t>
            </a:r>
          </a:p>
          <a:p>
            <a:pPr lvl="1"/>
            <a:r>
              <a:rPr lang="en-US" altLang="zh-CN"/>
              <a:t>consumer</a:t>
            </a:r>
            <a:r>
              <a:rPr lang="zh-CN" altLang="en-US"/>
              <a:t>按照消息在日志中的写入顺序读取消息</a:t>
            </a:r>
          </a:p>
          <a:p>
            <a:pPr lvl="0"/>
            <a:r>
              <a:rPr lang="en-US" altLang="zh-CN"/>
              <a:t>producer</a:t>
            </a:r>
            <a:r>
              <a:rPr lang="zh-CN" altLang="en-US"/>
              <a:t>产生的数据由</a:t>
            </a:r>
            <a:r>
              <a:rPr lang="en-US" altLang="zh-CN"/>
              <a:t>consumer</a:t>
            </a:r>
            <a:r>
              <a:rPr lang="zh-CN" altLang="en-US"/>
              <a:t>消费</a:t>
            </a:r>
          </a:p>
          <a:p>
            <a:pPr lvl="0"/>
            <a:r>
              <a:rPr lang="zh-CN" altLang="en-US"/>
              <a:t>容错性</a:t>
            </a:r>
          </a:p>
          <a:p>
            <a:pPr lvl="1"/>
            <a:r>
              <a:rPr lang="zh-CN" altLang="en-US"/>
              <a:t>如果消息的副本数是</a:t>
            </a:r>
            <a:r>
              <a:rPr lang="en-US" altLang="zh-CN"/>
              <a:t>N</a:t>
            </a:r>
            <a:r>
              <a:rPr lang="zh-CN" altLang="en-US"/>
              <a:t>，则</a:t>
            </a:r>
            <a:r>
              <a:rPr lang="en-US" altLang="zh-CN"/>
              <a:t>N-1</a:t>
            </a:r>
            <a:r>
              <a:rPr lang="zh-CN" altLang="en-US"/>
              <a:t>台机器宕掉后不会 导致数据丢失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Hbase(</a:t>
            </a:r>
            <a:r>
              <a:rPr lang="zh-CN" altLang="en-US"/>
              <a:t>分布式数据库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HBase</a:t>
            </a:r>
            <a:r>
              <a:rPr lang="zh-CN" altLang="en-US"/>
              <a:t>是一个构建在</a:t>
            </a:r>
            <a:r>
              <a:rPr lang="en-US" altLang="zh-CN"/>
              <a:t>HDFS</a:t>
            </a:r>
            <a:r>
              <a:rPr lang="zh-CN" altLang="en-US"/>
              <a:t>上的分布式列存储系统</a:t>
            </a:r>
          </a:p>
          <a:p>
            <a:r>
              <a:rPr lang="en-US" altLang="zh-CN"/>
              <a:t>HBase</a:t>
            </a:r>
            <a:r>
              <a:rPr lang="zh-CN" altLang="en-US"/>
              <a:t>上</a:t>
            </a:r>
            <a:r>
              <a:rPr lang="en-US" altLang="zh-CN"/>
              <a:t>Apache Hadoop</a:t>
            </a:r>
            <a:r>
              <a:rPr lang="zh-CN" altLang="en-US"/>
              <a:t>生态系统中的重要一员，主要用于海量结构化 数据存储</a:t>
            </a:r>
          </a:p>
          <a:p>
            <a:r>
              <a:rPr lang="zh-CN" altLang="en-US"/>
              <a:t>从逻辑上讲，</a:t>
            </a:r>
            <a:r>
              <a:rPr lang="en-US" altLang="zh-CN"/>
              <a:t>Hbase</a:t>
            </a:r>
            <a:r>
              <a:rPr lang="zh-CN" altLang="en-US"/>
              <a:t>将数据按照表、行和列进行存储，它是一个分布式的、稀疏的、持久化存储的多维度排序表</a:t>
            </a:r>
          </a:p>
          <a:p>
            <a:r>
              <a:rPr lang="en-US" altLang="zh-CN"/>
              <a:t>HBase</a:t>
            </a:r>
            <a:r>
              <a:rPr lang="zh-CN" altLang="en-US"/>
              <a:t>特点</a:t>
            </a:r>
          </a:p>
          <a:p>
            <a:pPr lvl="1"/>
            <a:r>
              <a:rPr lang="zh-CN" altLang="en-US"/>
              <a:t>良好的扩展性</a:t>
            </a:r>
          </a:p>
          <a:p>
            <a:pPr lvl="1"/>
            <a:r>
              <a:rPr lang="zh-CN" altLang="en-US"/>
              <a:t>读和写的强一致性</a:t>
            </a:r>
          </a:p>
          <a:p>
            <a:pPr lvl="1"/>
            <a:r>
              <a:rPr lang="zh-CN" altLang="en-US"/>
              <a:t>高可靠性</a:t>
            </a:r>
          </a:p>
          <a:p>
            <a:pPr lvl="1"/>
            <a:r>
              <a:rPr lang="zh-CN" altLang="en-US"/>
              <a:t>与</a:t>
            </a:r>
            <a:r>
              <a:rPr lang="en-US" altLang="zh-CN"/>
              <a:t>MapReduce</a:t>
            </a:r>
            <a:r>
              <a:rPr lang="zh-CN" altLang="en-US"/>
              <a:t>良好的集成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数据模型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在</a:t>
            </a:r>
            <a:r>
              <a:rPr lang="en-US" altLang="zh-CN"/>
              <a:t>HBase</a:t>
            </a:r>
            <a:r>
              <a:rPr lang="zh-CN" altLang="en-US"/>
              <a:t>中，一行数据由行键</a:t>
            </a:r>
            <a:r>
              <a:rPr lang="en-US" altLang="zh-CN"/>
              <a:t>(row key)</a:t>
            </a:r>
            <a:r>
              <a:rPr lang="zh-CN" altLang="en-US"/>
              <a:t>作为键，包含多个列族</a:t>
            </a:r>
            <a:r>
              <a:rPr lang="en-US" altLang="zh-CN"/>
              <a:t>(Family)</a:t>
            </a:r>
            <a:r>
              <a:rPr lang="zh-CN" altLang="en-US"/>
              <a:t>，列族上由具有同时访问特性的多个列</a:t>
            </a:r>
            <a:r>
              <a:rPr lang="en-US" altLang="zh-CN"/>
              <a:t>(Qualifier)</a:t>
            </a:r>
            <a:r>
              <a:rPr lang="zh-CN" altLang="en-US"/>
              <a:t>组成的。数据是可以具有多版本的，由时间戳</a:t>
            </a:r>
            <a:r>
              <a:rPr lang="en-US" altLang="zh-CN"/>
              <a:t>(TimeStamp)</a:t>
            </a:r>
            <a:r>
              <a:rPr lang="zh-CN" altLang="en-US"/>
              <a:t>索引</a:t>
            </a:r>
          </a:p>
          <a:p>
            <a:r>
              <a:rPr lang="zh-CN" altLang="en-US"/>
              <a:t>行键</a:t>
            </a:r>
          </a:p>
          <a:p>
            <a:pPr lvl="1"/>
            <a:r>
              <a:rPr lang="zh-CN" altLang="en-US"/>
              <a:t>行键</a:t>
            </a:r>
            <a:r>
              <a:rPr lang="en-US" altLang="zh-CN"/>
              <a:t>(row key)</a:t>
            </a:r>
            <a:r>
              <a:rPr lang="zh-CN" altLang="en-US"/>
              <a:t>是数据行在表中的唯一标识</a:t>
            </a:r>
          </a:p>
          <a:p>
            <a:pPr lvl="1"/>
            <a:r>
              <a:rPr lang="zh-CN" altLang="en-US"/>
              <a:t>所有操作都是基于主键的</a:t>
            </a:r>
          </a:p>
          <a:p>
            <a:pPr lvl="0"/>
            <a:r>
              <a:rPr lang="zh-CN" altLang="en-US"/>
              <a:t>表</a:t>
            </a:r>
          </a:p>
          <a:p>
            <a:pPr lvl="1"/>
            <a:r>
              <a:rPr lang="zh-CN" altLang="en-US"/>
              <a:t>表可以是稀疏的，空值不被存储</a:t>
            </a:r>
          </a:p>
          <a:p>
            <a:pPr lvl="1"/>
            <a:r>
              <a:rPr lang="zh-CN" altLang="en-US"/>
              <a:t>表中的数据按照行键排序</a:t>
            </a:r>
          </a:p>
          <a:p>
            <a:pPr lvl="1"/>
            <a:r>
              <a:rPr lang="zh-CN" altLang="en-US"/>
              <a:t>无模式：每行都有一个可排序的主键和任意多的列，列可以根据需要动态的增加，同一张表中不同的行可以有截然不同的列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数据模型：特点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大</a:t>
            </a:r>
          </a:p>
          <a:p>
            <a:pPr lvl="1"/>
            <a:r>
              <a:rPr lang="zh-CN" altLang="en-US"/>
              <a:t>一个表可以有数十亿行，上百万列</a:t>
            </a:r>
          </a:p>
          <a:p>
            <a:pPr lvl="0"/>
            <a:r>
              <a:rPr lang="zh-CN" altLang="en-US"/>
              <a:t>面向列</a:t>
            </a:r>
          </a:p>
          <a:p>
            <a:pPr lvl="1"/>
            <a:r>
              <a:rPr lang="zh-CN" altLang="en-US"/>
              <a:t>面向列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的存储，列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独立索引</a:t>
            </a:r>
          </a:p>
          <a:p>
            <a:pPr lvl="0"/>
            <a:r>
              <a:rPr lang="zh-CN" altLang="en-US"/>
              <a:t>稀疏</a:t>
            </a:r>
          </a:p>
          <a:p>
            <a:pPr lvl="1"/>
            <a:r>
              <a:rPr lang="zh-CN" altLang="en-US"/>
              <a:t>对于空</a:t>
            </a:r>
            <a:r>
              <a:rPr lang="en-US" altLang="zh-CN"/>
              <a:t>(null)</a:t>
            </a:r>
            <a:r>
              <a:rPr lang="zh-CN" altLang="en-US"/>
              <a:t>的列，并不占用存储空间，表可以设计的非常稀疏</a:t>
            </a:r>
          </a:p>
          <a:p>
            <a:pPr lvl="0"/>
            <a:r>
              <a:rPr lang="zh-CN" altLang="en-US"/>
              <a:t>数据多版本</a:t>
            </a:r>
          </a:p>
          <a:p>
            <a:pPr lvl="1"/>
            <a:r>
              <a:rPr lang="zh-CN" altLang="en-US"/>
              <a:t>每个单元中的数据可以有多个版本</a:t>
            </a:r>
          </a:p>
          <a:p>
            <a:pPr lvl="0"/>
            <a:r>
              <a:rPr lang="zh-CN" altLang="en-US"/>
              <a:t>数据类型单一</a:t>
            </a:r>
          </a:p>
          <a:p>
            <a:pPr lvl="1"/>
            <a:r>
              <a:rPr lang="en-US" altLang="zh-CN"/>
              <a:t>Hbase</a:t>
            </a:r>
            <a:r>
              <a:rPr lang="zh-CN" altLang="en-US"/>
              <a:t>中的数据都是字节，没有类型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物理模型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Table</a:t>
            </a:r>
            <a:r>
              <a:rPr lang="zh-CN" altLang="en-US"/>
              <a:t>中的所有行都按照</a:t>
            </a:r>
            <a:r>
              <a:rPr lang="en-US" altLang="zh-CN"/>
              <a:t>row key</a:t>
            </a:r>
            <a:r>
              <a:rPr lang="zh-CN" altLang="en-US"/>
              <a:t>的字典序排列</a:t>
            </a:r>
          </a:p>
          <a:p>
            <a:r>
              <a:rPr lang="en-US" altLang="zh-CN"/>
              <a:t>Table</a:t>
            </a:r>
            <a:r>
              <a:rPr lang="zh-CN" altLang="en-US"/>
              <a:t>在 行的方向上分割为多个</a:t>
            </a:r>
            <a:r>
              <a:rPr lang="en-US" altLang="zh-CN"/>
              <a:t>Region</a:t>
            </a:r>
          </a:p>
          <a:p>
            <a:r>
              <a:rPr lang="en-US" altLang="zh-CN"/>
              <a:t>Region</a:t>
            </a:r>
            <a:r>
              <a:rPr lang="zh-CN" altLang="en-US"/>
              <a:t>按大小分割的，每个表开始只有 一个</a:t>
            </a:r>
            <a:r>
              <a:rPr lang="en-US" altLang="zh-CN"/>
              <a:t>Region</a:t>
            </a:r>
            <a:r>
              <a:rPr lang="zh-CN" altLang="en-US"/>
              <a:t>，随着数据增多，</a:t>
            </a:r>
            <a:r>
              <a:rPr lang="en-US" altLang="zh-CN"/>
              <a:t>Region</a:t>
            </a:r>
            <a:r>
              <a:rPr lang="zh-CN" altLang="en-US"/>
              <a:t>不断增大，当增大到一个阀值的时候，</a:t>
            </a:r>
            <a:r>
              <a:rPr lang="en-US" altLang="zh-CN"/>
              <a:t>Region</a:t>
            </a:r>
            <a:r>
              <a:rPr lang="zh-CN" altLang="en-US"/>
              <a:t>就会等分为两个新的</a:t>
            </a:r>
            <a:r>
              <a:rPr lang="en-US" altLang="zh-CN"/>
              <a:t>Region</a:t>
            </a:r>
            <a:r>
              <a:rPr lang="zh-CN" altLang="en-US"/>
              <a:t>，之后 会有越来越多的</a:t>
            </a:r>
            <a:r>
              <a:rPr lang="en-US" altLang="zh-CN"/>
              <a:t>Region</a:t>
            </a:r>
          </a:p>
          <a:p>
            <a:r>
              <a:rPr lang="en-US" altLang="zh-CN"/>
              <a:t>Region</a:t>
            </a:r>
            <a:r>
              <a:rPr lang="zh-CN" altLang="en-US"/>
              <a:t>是</a:t>
            </a:r>
            <a:r>
              <a:rPr lang="en-US" altLang="zh-CN"/>
              <a:t>HBase</a:t>
            </a:r>
            <a:r>
              <a:rPr lang="zh-CN" altLang="en-US"/>
              <a:t>中分布式存储和负载均衡的最小单元，不同</a:t>
            </a:r>
            <a:r>
              <a:rPr lang="en-US" altLang="zh-CN"/>
              <a:t>Region</a:t>
            </a:r>
            <a:r>
              <a:rPr lang="zh-CN" altLang="en-US"/>
              <a:t>分布到不同</a:t>
            </a:r>
            <a:r>
              <a:rPr lang="en-US" altLang="zh-CN"/>
              <a:t>RegionServer</a:t>
            </a:r>
            <a:r>
              <a:rPr lang="zh-CN" altLang="en-US"/>
              <a:t>上</a:t>
            </a:r>
          </a:p>
          <a:p>
            <a:r>
              <a:rPr lang="en-US" altLang="zh-CN"/>
              <a:t>Region</a:t>
            </a:r>
            <a:r>
              <a:rPr lang="zh-CN" altLang="en-US"/>
              <a:t>虽然上分布式存储的最小单元，但并不是存储的最小单元。</a:t>
            </a:r>
          </a:p>
          <a:p>
            <a:pPr lvl="1"/>
            <a:r>
              <a:rPr lang="en-US" altLang="zh-CN"/>
              <a:t>Region</a:t>
            </a:r>
            <a:r>
              <a:rPr lang="zh-CN" altLang="en-US"/>
              <a:t>由一个或者多个</a:t>
            </a:r>
            <a:r>
              <a:rPr lang="en-US" altLang="zh-CN"/>
              <a:t>Store</a:t>
            </a:r>
            <a:r>
              <a:rPr lang="zh-CN" altLang="en-US"/>
              <a:t>组成，每个</a:t>
            </a:r>
            <a:r>
              <a:rPr lang="en-US" altLang="zh-CN"/>
              <a:t>store</a:t>
            </a:r>
            <a:r>
              <a:rPr lang="zh-CN" altLang="en-US"/>
              <a:t>保存一个</a:t>
            </a:r>
            <a:r>
              <a:rPr lang="en-US" altLang="zh-CN"/>
              <a:t>columns family</a:t>
            </a:r>
          </a:p>
          <a:p>
            <a:pPr lvl="1"/>
            <a:r>
              <a:rPr lang="zh-CN" altLang="en-US"/>
              <a:t>每个 </a:t>
            </a:r>
            <a:r>
              <a:rPr lang="en-US" altLang="zh-CN"/>
              <a:t>Store</a:t>
            </a:r>
            <a:r>
              <a:rPr lang="zh-CN" altLang="en-US"/>
              <a:t>又由一个</a:t>
            </a:r>
            <a:r>
              <a:rPr lang="en-US" altLang="zh-CN"/>
              <a:t>MemStore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至多个 </a:t>
            </a:r>
            <a:r>
              <a:rPr lang="en-US" altLang="zh-CN"/>
              <a:t>StoreFile</a:t>
            </a:r>
            <a:r>
              <a:rPr lang="zh-CN" altLang="en-US"/>
              <a:t>组成</a:t>
            </a:r>
          </a:p>
          <a:p>
            <a:pPr lvl="1"/>
            <a:r>
              <a:rPr lang="en-US" altLang="zh-CN"/>
              <a:t>MemStore</a:t>
            </a:r>
            <a:r>
              <a:rPr lang="zh-CN" altLang="en-US"/>
              <a:t>存储在内存中，</a:t>
            </a:r>
            <a:r>
              <a:rPr lang="en-US" altLang="zh-CN"/>
              <a:t>StoreFile</a:t>
            </a:r>
            <a:r>
              <a:rPr lang="zh-CN" altLang="en-US"/>
              <a:t>存储在 </a:t>
            </a:r>
            <a:r>
              <a:rPr lang="en-US" altLang="zh-CN"/>
              <a:t>HDFS</a:t>
            </a:r>
            <a:r>
              <a:rPr lang="zh-CN" altLang="en-US"/>
              <a:t>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369" y="1078230"/>
            <a:ext cx="7762875" cy="5661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HRegion(</a:t>
            </a:r>
            <a:r>
              <a:rPr lang="zh-CN" altLang="en-US"/>
              <a:t>区域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/>
              <a:t>HBase</a:t>
            </a:r>
            <a:r>
              <a:rPr lang="zh-CN" altLang="en-US"/>
              <a:t>会自动地将表划分为不同的区域</a:t>
            </a:r>
          </a:p>
          <a:p>
            <a:r>
              <a:rPr lang="zh-CN" altLang="en-US"/>
              <a:t>每个区域包含所有行的一个子集</a:t>
            </a:r>
          </a:p>
          <a:p>
            <a:r>
              <a:rPr lang="zh-CN" altLang="en-US"/>
              <a:t>对用户来说，每个表是一堆数据的集合，靠主键来区分</a:t>
            </a:r>
          </a:p>
          <a:p>
            <a:r>
              <a:rPr lang="zh-CN" altLang="en-US"/>
              <a:t>从物理上来说，一张表被 拆分成了多块，每一块是一个</a:t>
            </a:r>
            <a:r>
              <a:rPr lang="en-US" altLang="zh-CN"/>
              <a:t>HRegion</a:t>
            </a:r>
          </a:p>
          <a:p>
            <a:r>
              <a:rPr lang="zh-CN" altLang="en-US"/>
              <a:t>用表名</a:t>
            </a:r>
            <a:r>
              <a:rPr lang="en-US" altLang="zh-CN"/>
              <a:t>+</a:t>
            </a:r>
            <a:r>
              <a:rPr lang="zh-CN" altLang="en-US"/>
              <a:t>开始和结束主键，来区分每一个</a:t>
            </a:r>
            <a:r>
              <a:rPr lang="en-US" altLang="zh-CN"/>
              <a:t>HRegion</a:t>
            </a:r>
          </a:p>
          <a:p>
            <a:r>
              <a:rPr lang="zh-CN" altLang="en-US"/>
              <a:t>一个</a:t>
            </a:r>
            <a:r>
              <a:rPr lang="en-US" altLang="zh-CN"/>
              <a:t>HRegion</a:t>
            </a:r>
            <a:r>
              <a:rPr lang="zh-CN" altLang="en-US"/>
              <a:t>会保存一个表里面某段连续的数据，从开始主键到结束主键</a:t>
            </a:r>
          </a:p>
          <a:p>
            <a:r>
              <a:rPr lang="zh-CN" altLang="en-US"/>
              <a:t>一张完整的表格是保存在多个</a:t>
            </a:r>
            <a:r>
              <a:rPr lang="en-US" altLang="zh-CN"/>
              <a:t>HRegion</a:t>
            </a:r>
            <a:r>
              <a:rPr lang="zh-CN" altLang="en-US"/>
              <a:t>上面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HRegionServer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929" y="1282435"/>
            <a:ext cx="7886700" cy="4498288"/>
          </a:xfrm>
        </p:spPr>
        <p:txBody>
          <a:bodyPr/>
          <a:lstStyle/>
          <a:p>
            <a:r>
              <a:rPr lang="zh-CN" altLang="en-US">
                <a:sym typeface="+mn-ea"/>
              </a:rPr>
              <a:t>所有的数据库数据都保存在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上面</a:t>
            </a:r>
            <a:endParaRPr lang="zh-CN" altLang="en-US"/>
          </a:p>
          <a:p>
            <a:r>
              <a:rPr lang="zh-CN" altLang="en-US">
                <a:sym typeface="+mn-ea"/>
              </a:rPr>
              <a:t>用户通过访问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获取这些数据</a:t>
            </a:r>
            <a:endParaRPr lang="zh-CN" altLang="en-US"/>
          </a:p>
          <a:p>
            <a:r>
              <a:rPr lang="zh-CN" altLang="en-US">
                <a:sym typeface="+mn-ea"/>
              </a:rPr>
              <a:t>一台机器上面一般只运行一个</a:t>
            </a:r>
            <a:r>
              <a:rPr lang="en-US" altLang="zh-CN">
                <a:sym typeface="+mn-ea"/>
              </a:rPr>
              <a:t>HRegionServer</a:t>
            </a:r>
            <a:endParaRPr lang="en-US" altLang="zh-CN"/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上面有多个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，一个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也只会被一个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维护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68" y="3385185"/>
            <a:ext cx="5347335" cy="3359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HRegionServer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HRegionServer</a:t>
            </a:r>
            <a:r>
              <a:rPr lang="zh-CN" altLang="en-US"/>
              <a:t>主要负责响应用户</a:t>
            </a:r>
            <a:r>
              <a:rPr lang="en-US" altLang="zh-CN"/>
              <a:t>I/O</a:t>
            </a:r>
            <a:r>
              <a:rPr lang="zh-CN" altLang="en-US"/>
              <a:t>请求，从 </a:t>
            </a:r>
            <a:r>
              <a:rPr lang="en-US" altLang="zh-CN"/>
              <a:t>HDFS</a:t>
            </a:r>
            <a:r>
              <a:rPr lang="zh-CN" altLang="en-US"/>
              <a:t>读取数据，是</a:t>
            </a:r>
            <a:r>
              <a:rPr lang="en-US" altLang="zh-CN"/>
              <a:t>HBase</a:t>
            </a:r>
            <a:r>
              <a:rPr lang="zh-CN" altLang="en-US"/>
              <a:t>中最核心的模块</a:t>
            </a:r>
          </a:p>
          <a:p>
            <a:r>
              <a:rPr lang="en-US" altLang="zh-CN"/>
              <a:t>HRegionServer</a:t>
            </a:r>
            <a:r>
              <a:rPr lang="zh-CN" altLang="en-US"/>
              <a:t>内部管理了一系列</a:t>
            </a:r>
            <a:r>
              <a:rPr lang="en-US" altLang="zh-CN"/>
              <a:t>HRegion</a:t>
            </a:r>
            <a:r>
              <a:rPr lang="zh-CN" altLang="en-US"/>
              <a:t>对象</a:t>
            </a:r>
          </a:p>
          <a:p>
            <a:r>
              <a:rPr lang="zh-CN" altLang="en-US"/>
              <a:t>每个</a:t>
            </a:r>
            <a:r>
              <a:rPr lang="en-US" altLang="zh-CN"/>
              <a:t>HRegion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Region</a:t>
            </a:r>
            <a:r>
              <a:rPr lang="zh-CN" altLang="en-US"/>
              <a:t>，</a:t>
            </a:r>
            <a:r>
              <a:rPr lang="en-US" altLang="zh-CN"/>
              <a:t>HRegion</a:t>
            </a:r>
            <a:r>
              <a:rPr lang="zh-CN" altLang="en-US"/>
              <a:t>中由多个</a:t>
            </a:r>
            <a:r>
              <a:rPr lang="en-US" altLang="zh-CN"/>
              <a:t>HStore</a:t>
            </a:r>
            <a:r>
              <a:rPr lang="zh-CN" altLang="en-US"/>
              <a:t>组成</a:t>
            </a:r>
          </a:p>
          <a:p>
            <a:r>
              <a:rPr lang="zh-CN" altLang="en-US"/>
              <a:t>每个</a:t>
            </a:r>
            <a:r>
              <a:rPr lang="en-US" altLang="zh-CN"/>
              <a:t>HStore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Column Family</a:t>
            </a:r>
            <a:r>
              <a:rPr lang="zh-CN" altLang="en-US"/>
              <a:t>的存储</a:t>
            </a:r>
          </a:p>
          <a:p>
            <a:r>
              <a:rPr lang="zh-CN" altLang="en-US"/>
              <a:t>最好将具备共同</a:t>
            </a:r>
            <a:r>
              <a:rPr lang="en-US" altLang="zh-CN"/>
              <a:t>IO</a:t>
            </a:r>
            <a:r>
              <a:rPr lang="zh-CN" altLang="en-US"/>
              <a:t>特性的</a:t>
            </a:r>
            <a:r>
              <a:rPr lang="en-US" altLang="zh-CN"/>
              <a:t>Column</a:t>
            </a:r>
            <a:r>
              <a:rPr lang="zh-CN" altLang="en-US"/>
              <a:t>放在一个</a:t>
            </a:r>
            <a:r>
              <a:rPr lang="en-US" altLang="zh-CN"/>
              <a:t>Column Family</a:t>
            </a:r>
            <a:r>
              <a:rPr lang="zh-CN" altLang="en-US"/>
              <a:t>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646" y="1282701"/>
            <a:ext cx="6296978" cy="53384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HMaster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79830"/>
            <a:ext cx="7886700" cy="52190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每个 </a:t>
            </a:r>
            <a:r>
              <a:rPr lang="en-US" altLang="zh-CN"/>
              <a:t>HRegionServer</a:t>
            </a:r>
            <a:r>
              <a:rPr lang="zh-CN" altLang="en-US"/>
              <a:t>都会与</a:t>
            </a:r>
            <a:r>
              <a:rPr lang="en-US" altLang="zh-CN"/>
              <a:t>HMaster</a:t>
            </a:r>
            <a:r>
              <a:rPr lang="zh-CN" altLang="en-US"/>
              <a:t>通信</a:t>
            </a:r>
          </a:p>
          <a:p>
            <a:r>
              <a:rPr lang="en-US" altLang="zh-CN"/>
              <a:t>HMaster</a:t>
            </a:r>
            <a:r>
              <a:rPr lang="zh-CN" altLang="en-US"/>
              <a:t>的 主要任务就是给</a:t>
            </a:r>
            <a:r>
              <a:rPr lang="en-US" altLang="zh-CN"/>
              <a:t>HRegionServer</a:t>
            </a:r>
            <a:r>
              <a:rPr lang="zh-CN" altLang="en-US"/>
              <a:t>分配</a:t>
            </a:r>
            <a:r>
              <a:rPr lang="en-US" altLang="zh-CN"/>
              <a:t>HRegion</a:t>
            </a:r>
          </a:p>
          <a:p>
            <a:r>
              <a:rPr lang="en-US" altLang="zh-CN"/>
              <a:t>HMaster</a:t>
            </a:r>
            <a:r>
              <a:rPr lang="zh-CN" altLang="en-US"/>
              <a:t>指定</a:t>
            </a:r>
            <a:r>
              <a:rPr lang="en-US" altLang="zh-CN"/>
              <a:t>HRegionServer</a:t>
            </a:r>
            <a:r>
              <a:rPr lang="zh-CN" altLang="en-US"/>
              <a:t>要维护哪些</a:t>
            </a:r>
            <a:r>
              <a:rPr lang="en-US" altLang="zh-CN"/>
              <a:t>HRegion</a:t>
            </a:r>
          </a:p>
          <a:p>
            <a:r>
              <a:rPr lang="zh-CN" altLang="en-US"/>
              <a:t>当一台</a:t>
            </a:r>
            <a:r>
              <a:rPr lang="en-US" altLang="zh-CN"/>
              <a:t>HRegionServer</a:t>
            </a:r>
            <a:r>
              <a:rPr lang="zh-CN" altLang="en-US"/>
              <a:t>宕机时，</a:t>
            </a:r>
            <a:r>
              <a:rPr lang="en-US" altLang="zh-CN"/>
              <a:t>HMaster</a:t>
            </a:r>
            <a:r>
              <a:rPr lang="zh-CN" altLang="en-US"/>
              <a:t>会 把它负责的</a:t>
            </a:r>
            <a:r>
              <a:rPr lang="en-US" altLang="zh-CN"/>
              <a:t>HRegion</a:t>
            </a:r>
            <a:r>
              <a:rPr lang="zh-CN" altLang="en-US"/>
              <a:t>标记为未分配，然后再把它们分配到其它</a:t>
            </a:r>
            <a:r>
              <a:rPr lang="en-US" altLang="zh-CN"/>
              <a:t>HRegionServer</a:t>
            </a:r>
            <a:r>
              <a:rPr lang="zh-CN" altLang="en-US"/>
              <a:t>中</a:t>
            </a:r>
          </a:p>
          <a:p>
            <a:r>
              <a:rPr lang="en-US" altLang="zh-CN"/>
              <a:t>HMaster</a:t>
            </a:r>
            <a:r>
              <a:rPr lang="zh-CN" altLang="en-US"/>
              <a:t>没有单点问题，</a:t>
            </a:r>
            <a:r>
              <a:rPr lang="en-US" altLang="zh-CN"/>
              <a:t>HBase</a:t>
            </a:r>
            <a:r>
              <a:rPr lang="zh-CN" altLang="en-US"/>
              <a:t>中可以启动多个</a:t>
            </a:r>
            <a:r>
              <a:rPr lang="en-US" altLang="zh-CN"/>
              <a:t>HMaster</a:t>
            </a:r>
            <a:r>
              <a:rPr lang="zh-CN" altLang="en-US"/>
              <a:t>，通过</a:t>
            </a:r>
            <a:r>
              <a:rPr lang="en-US" altLang="zh-CN"/>
              <a:t>Zookeeper</a:t>
            </a:r>
            <a:r>
              <a:rPr lang="zh-CN" altLang="en-US"/>
              <a:t>的</a:t>
            </a:r>
            <a:r>
              <a:rPr lang="en-US" altLang="zh-CN"/>
              <a:t>Master Election</a:t>
            </a:r>
            <a:r>
              <a:rPr lang="zh-CN" altLang="en-US"/>
              <a:t>机制保证总有一个</a:t>
            </a:r>
            <a:r>
              <a:rPr lang="en-US" altLang="zh-CN"/>
              <a:t>Master</a:t>
            </a:r>
            <a:r>
              <a:rPr lang="zh-CN" altLang="en-US"/>
              <a:t>运行，</a:t>
            </a:r>
            <a:r>
              <a:rPr lang="en-US" altLang="zh-CN"/>
              <a:t>HMaster</a:t>
            </a:r>
            <a:r>
              <a:rPr lang="zh-CN" altLang="en-US"/>
              <a:t>在功能上主要负责</a:t>
            </a:r>
            <a:r>
              <a:rPr lang="en-US" altLang="zh-CN"/>
              <a:t>Table</a:t>
            </a:r>
            <a:r>
              <a:rPr lang="zh-CN" altLang="en-US"/>
              <a:t>和</a:t>
            </a:r>
            <a:r>
              <a:rPr lang="en-US" altLang="zh-CN"/>
              <a:t>Region</a:t>
            </a:r>
            <a:r>
              <a:rPr lang="zh-CN" altLang="en-US"/>
              <a:t>的管理工作</a:t>
            </a:r>
          </a:p>
          <a:p>
            <a:pPr lvl="1"/>
            <a:r>
              <a:rPr lang="zh-CN" altLang="en-US"/>
              <a:t>管理用户对</a:t>
            </a:r>
            <a:r>
              <a:rPr lang="en-US" altLang="zh-CN"/>
              <a:t>Table</a:t>
            </a:r>
            <a:r>
              <a:rPr lang="zh-CN" altLang="en-US"/>
              <a:t>的增删改查操作</a:t>
            </a:r>
          </a:p>
          <a:p>
            <a:pPr lvl="1"/>
            <a:r>
              <a:rPr lang="zh-CN" altLang="en-US"/>
              <a:t>管理</a:t>
            </a:r>
            <a:r>
              <a:rPr lang="en-US" altLang="zh-CN"/>
              <a:t>HRegionServer</a:t>
            </a:r>
            <a:r>
              <a:rPr lang="zh-CN" altLang="en-US"/>
              <a:t>的负载均衡，调整</a:t>
            </a:r>
            <a:r>
              <a:rPr lang="en-US" altLang="zh-CN"/>
              <a:t>HRegion</a:t>
            </a:r>
            <a:r>
              <a:rPr lang="zh-CN" altLang="en-US"/>
              <a:t>分布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Region Split</a:t>
            </a:r>
            <a:r>
              <a:rPr lang="zh-CN" altLang="en-US"/>
              <a:t>后，负责新</a:t>
            </a:r>
            <a:r>
              <a:rPr lang="en-US" altLang="zh-CN"/>
              <a:t>Region</a:t>
            </a:r>
            <a:r>
              <a:rPr lang="zh-CN" altLang="en-US"/>
              <a:t>的分配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HRegion Server</a:t>
            </a:r>
            <a:r>
              <a:rPr lang="zh-CN" altLang="en-US"/>
              <a:t>停机后，负责 失效</a:t>
            </a:r>
            <a:r>
              <a:rPr lang="en-US" altLang="zh-CN"/>
              <a:t>HRegion Server</a:t>
            </a:r>
            <a:r>
              <a:rPr lang="zh-CN" altLang="en-US"/>
              <a:t>上的</a:t>
            </a:r>
            <a:r>
              <a:rPr lang="en-US" altLang="zh-CN"/>
              <a:t>Regions</a:t>
            </a:r>
            <a:r>
              <a:rPr lang="zh-CN" altLang="en-US"/>
              <a:t>迁移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MapReduce(</a:t>
            </a:r>
            <a:r>
              <a:rPr lang="zh-CN" altLang="en-US"/>
              <a:t>分布式计算引擎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解决哪些问题</a:t>
            </a:r>
          </a:p>
          <a:p>
            <a:pPr lvl="1"/>
            <a:r>
              <a:rPr lang="zh-CN" altLang="en-US"/>
              <a:t>任务的拆分</a:t>
            </a:r>
          </a:p>
          <a:p>
            <a:pPr lvl="2"/>
            <a:r>
              <a:rPr lang="zh-CN" altLang="en-US"/>
              <a:t>将大的任务拆解为小的任务</a:t>
            </a:r>
          </a:p>
          <a:p>
            <a:pPr lvl="1"/>
            <a:r>
              <a:rPr lang="zh-CN" altLang="en-US"/>
              <a:t>任务的执行</a:t>
            </a:r>
          </a:p>
          <a:p>
            <a:pPr lvl="2"/>
            <a:r>
              <a:rPr lang="zh-CN" altLang="en-US"/>
              <a:t>并行调度和执行这些小的任务</a:t>
            </a:r>
          </a:p>
          <a:p>
            <a:pPr lvl="1"/>
            <a:r>
              <a:rPr lang="zh-CN" altLang="en-US"/>
              <a:t>结果的聚合</a:t>
            </a:r>
          </a:p>
          <a:p>
            <a:pPr lvl="2"/>
            <a:r>
              <a:rPr lang="zh-CN" altLang="en-US"/>
              <a:t>将各个小任务的结果汇聚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将作业的整个运行过程分为两个阶段：</a:t>
            </a:r>
            <a:r>
              <a:rPr lang="en-US" altLang="zh-CN"/>
              <a:t>Map</a:t>
            </a:r>
            <a:r>
              <a:rPr lang="zh-CN" altLang="en-US"/>
              <a:t>阶段</a:t>
            </a:r>
            <a:r>
              <a:rPr lang="en-US" altLang="zh-CN"/>
              <a:t>+Reduce</a:t>
            </a:r>
            <a:r>
              <a:rPr lang="zh-CN" altLang="en-US"/>
              <a:t>阶段</a:t>
            </a:r>
          </a:p>
          <a:p>
            <a:r>
              <a:rPr lang="en-US" altLang="zh-CN"/>
              <a:t>Map</a:t>
            </a:r>
            <a:r>
              <a:rPr lang="zh-CN" altLang="en-US"/>
              <a:t>阶段由一定数量的</a:t>
            </a:r>
            <a:r>
              <a:rPr lang="en-US" altLang="zh-CN"/>
              <a:t>Map Task</a:t>
            </a:r>
            <a:r>
              <a:rPr lang="zh-CN" altLang="en-US"/>
              <a:t>组成</a:t>
            </a:r>
          </a:p>
          <a:p>
            <a:pPr lvl="1"/>
            <a:r>
              <a:rPr lang="zh-CN" altLang="en-US"/>
              <a:t>输入数据格式解析：</a:t>
            </a:r>
            <a:r>
              <a:rPr lang="en-US" altLang="zh-CN"/>
              <a:t>InputFormat</a:t>
            </a:r>
          </a:p>
          <a:p>
            <a:pPr lvl="1"/>
            <a:r>
              <a:rPr lang="zh-CN" altLang="en-US"/>
              <a:t>输入数据处理：</a:t>
            </a:r>
            <a:r>
              <a:rPr lang="en-US" altLang="zh-CN"/>
              <a:t>Mapper</a:t>
            </a:r>
          </a:p>
          <a:p>
            <a:pPr lvl="1"/>
            <a:r>
              <a:rPr lang="zh-CN" altLang="en-US"/>
              <a:t>数据分组：</a:t>
            </a:r>
            <a:r>
              <a:rPr lang="en-US" altLang="zh-CN"/>
              <a:t>Partitioner</a:t>
            </a:r>
          </a:p>
          <a:p>
            <a:pPr lvl="0"/>
            <a:r>
              <a:rPr lang="en-US" altLang="zh-CN"/>
              <a:t>Reduce</a:t>
            </a:r>
            <a:r>
              <a:rPr lang="zh-CN" altLang="en-US"/>
              <a:t>阶段由一定数量的</a:t>
            </a:r>
            <a:r>
              <a:rPr lang="en-US" altLang="zh-CN"/>
              <a:t>Reduce Task</a:t>
            </a:r>
            <a:r>
              <a:rPr lang="zh-CN" altLang="en-US"/>
              <a:t>组成</a:t>
            </a:r>
          </a:p>
          <a:p>
            <a:pPr lvl="1"/>
            <a:r>
              <a:rPr lang="zh-CN" altLang="en-US"/>
              <a:t>数据远程拷贝</a:t>
            </a:r>
          </a:p>
          <a:p>
            <a:pPr lvl="1"/>
            <a:r>
              <a:rPr lang="zh-CN" altLang="en-US"/>
              <a:t>数据按照</a:t>
            </a:r>
            <a:r>
              <a:rPr lang="en-US" altLang="zh-CN"/>
              <a:t>key</a:t>
            </a:r>
            <a:r>
              <a:rPr lang="zh-CN" altLang="en-US"/>
              <a:t>排序</a:t>
            </a:r>
          </a:p>
          <a:p>
            <a:pPr lvl="1"/>
            <a:r>
              <a:rPr lang="zh-CN" altLang="en-US"/>
              <a:t>数据处理：</a:t>
            </a:r>
            <a:r>
              <a:rPr lang="en-US" altLang="zh-CN"/>
              <a:t>Reducer</a:t>
            </a:r>
          </a:p>
          <a:p>
            <a:pPr lvl="1"/>
            <a:r>
              <a:rPr lang="zh-CN" altLang="en-US"/>
              <a:t>数据输出格式：</a:t>
            </a:r>
            <a:r>
              <a:rPr lang="en-US" altLang="zh-CN"/>
              <a:t>OutputFormat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—InputFormat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文件分片</a:t>
            </a:r>
            <a:r>
              <a:rPr lang="en-US" altLang="zh-CN"/>
              <a:t>(InputSplit)</a:t>
            </a:r>
            <a:r>
              <a:rPr lang="zh-CN" altLang="en-US"/>
              <a:t>方法</a:t>
            </a:r>
          </a:p>
          <a:p>
            <a:pPr lvl="1"/>
            <a:r>
              <a:rPr lang="zh-CN" altLang="en-US"/>
              <a:t>处理跨行问题</a:t>
            </a:r>
          </a:p>
          <a:p>
            <a:pPr lvl="0"/>
            <a:r>
              <a:rPr lang="zh-CN" altLang="en-US"/>
              <a:t>将分片数据解析成</a:t>
            </a:r>
            <a:r>
              <a:rPr lang="en-US" altLang="zh-CN"/>
              <a:t>key/value</a:t>
            </a:r>
            <a:r>
              <a:rPr lang="zh-CN" altLang="en-US"/>
              <a:t>对</a:t>
            </a:r>
          </a:p>
          <a:p>
            <a:pPr lvl="1"/>
            <a:r>
              <a:rPr lang="zh-CN" altLang="en-US"/>
              <a:t>默认实现是</a:t>
            </a:r>
            <a:r>
              <a:rPr lang="en-US" altLang="zh-CN"/>
              <a:t>TextInputFormat</a:t>
            </a:r>
          </a:p>
          <a:p>
            <a:pPr lvl="0"/>
            <a:r>
              <a:rPr lang="en-US" altLang="zh-CN"/>
              <a:t>TextInputFormat</a:t>
            </a:r>
          </a:p>
          <a:p>
            <a:pPr lvl="1"/>
            <a:r>
              <a:rPr lang="en-US" altLang="zh-CN"/>
              <a:t>Key</a:t>
            </a:r>
            <a:r>
              <a:rPr lang="zh-CN" altLang="en-US"/>
              <a:t>是行在文件中的偏移量，</a:t>
            </a:r>
            <a:r>
              <a:rPr lang="en-US" altLang="zh-CN"/>
              <a:t>value</a:t>
            </a:r>
            <a:r>
              <a:rPr lang="zh-CN" altLang="en-US"/>
              <a:t>是行内容</a:t>
            </a:r>
          </a:p>
          <a:p>
            <a:pPr lvl="1"/>
            <a:r>
              <a:rPr lang="zh-CN" altLang="en-US"/>
              <a:t>若行被截断，则读取下一个</a:t>
            </a:r>
            <a:r>
              <a:rPr lang="en-US" altLang="zh-CN"/>
              <a:t>block</a:t>
            </a:r>
            <a:r>
              <a:rPr lang="zh-CN" altLang="en-US"/>
              <a:t>的前几个字符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—Split</a:t>
            </a:r>
            <a:r>
              <a:rPr lang="zh-CN" altLang="en-US"/>
              <a:t>与</a:t>
            </a:r>
            <a:r>
              <a:rPr lang="en-US" altLang="zh-CN"/>
              <a:t>Block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Block</a:t>
            </a:r>
          </a:p>
          <a:p>
            <a:pPr lvl="1"/>
            <a:r>
              <a:rPr lang="en-US" altLang="zh-CN"/>
              <a:t>HDFS</a:t>
            </a:r>
            <a:r>
              <a:rPr lang="zh-CN" altLang="en-US"/>
              <a:t>中最小的数据存储单位</a:t>
            </a:r>
          </a:p>
          <a:p>
            <a:pPr lvl="1"/>
            <a:r>
              <a:rPr lang="zh-CN" altLang="en-US"/>
              <a:t>默认是</a:t>
            </a:r>
            <a:r>
              <a:rPr lang="en-US" altLang="zh-CN"/>
              <a:t>128M</a:t>
            </a:r>
          </a:p>
          <a:p>
            <a:pPr lvl="0"/>
            <a:r>
              <a:rPr lang="en-US" altLang="zh-CN"/>
              <a:t>Split</a:t>
            </a:r>
          </a:p>
          <a:p>
            <a:pPr lvl="1"/>
            <a:r>
              <a:rPr lang="en-US" altLang="zh-CN"/>
              <a:t>MapReduce</a:t>
            </a:r>
            <a:r>
              <a:rPr lang="zh-CN" altLang="en-US"/>
              <a:t>中最小的计算单元</a:t>
            </a:r>
          </a:p>
          <a:p>
            <a:pPr lvl="1"/>
            <a:r>
              <a:rPr lang="zh-CN" altLang="en-US"/>
              <a:t>默认与</a:t>
            </a:r>
            <a:r>
              <a:rPr lang="en-US" altLang="zh-CN"/>
              <a:t>Block</a:t>
            </a:r>
            <a:r>
              <a:rPr lang="zh-CN" altLang="en-US"/>
              <a:t>一一对应</a:t>
            </a:r>
          </a:p>
          <a:p>
            <a:pPr lvl="0"/>
            <a:r>
              <a:rPr lang="en-US" altLang="zh-CN"/>
              <a:t>Block</a:t>
            </a:r>
            <a:r>
              <a:rPr lang="zh-CN" altLang="en-US"/>
              <a:t>与</a:t>
            </a:r>
            <a:r>
              <a:rPr lang="en-US" altLang="zh-CN"/>
              <a:t>Split</a:t>
            </a:r>
          </a:p>
          <a:p>
            <a:pPr lvl="1"/>
            <a:r>
              <a:rPr lang="en-US" altLang="zh-CN"/>
              <a:t>Split</a:t>
            </a:r>
            <a:r>
              <a:rPr lang="zh-CN" altLang="en-US"/>
              <a:t>与</a:t>
            </a:r>
            <a:r>
              <a:rPr lang="en-US" altLang="zh-CN"/>
              <a:t>Block</a:t>
            </a:r>
            <a:r>
              <a:rPr lang="zh-CN" altLang="en-US"/>
              <a:t>的对应关系是任意的，由用户控制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—Combiner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Combiner</a:t>
            </a:r>
            <a:r>
              <a:rPr lang="zh-CN" altLang="en-US"/>
              <a:t>可看作</a:t>
            </a:r>
            <a:r>
              <a:rPr lang="en-US" altLang="zh-CN"/>
              <a:t>local reducer</a:t>
            </a:r>
          </a:p>
          <a:p>
            <a:pPr lvl="1"/>
            <a:r>
              <a:rPr lang="zh-CN" altLang="en-US"/>
              <a:t>合并相同的</a:t>
            </a:r>
            <a:r>
              <a:rPr lang="en-US" altLang="zh-CN"/>
              <a:t>key</a:t>
            </a:r>
            <a:r>
              <a:rPr lang="zh-CN" altLang="en-US"/>
              <a:t>对应的</a:t>
            </a:r>
            <a:r>
              <a:rPr lang="en-US" altLang="zh-CN"/>
              <a:t>value</a:t>
            </a:r>
          </a:p>
          <a:p>
            <a:pPr lvl="1"/>
            <a:r>
              <a:rPr lang="zh-CN" altLang="en-US"/>
              <a:t>通常与</a:t>
            </a:r>
            <a:r>
              <a:rPr lang="en-US" altLang="zh-CN"/>
              <a:t>Reducer</a:t>
            </a:r>
            <a:r>
              <a:rPr lang="zh-CN" altLang="en-US"/>
              <a:t>逻辑一样</a:t>
            </a:r>
          </a:p>
          <a:p>
            <a:pPr lvl="0"/>
            <a:r>
              <a:rPr lang="zh-CN" altLang="en-US"/>
              <a:t>好处</a:t>
            </a:r>
          </a:p>
          <a:p>
            <a:pPr lvl="1"/>
            <a:r>
              <a:rPr lang="zh-CN" altLang="en-US"/>
              <a:t>减少</a:t>
            </a:r>
            <a:r>
              <a:rPr lang="en-US" altLang="zh-CN"/>
              <a:t>Map Task</a:t>
            </a:r>
            <a:r>
              <a:rPr lang="zh-CN" altLang="en-US"/>
              <a:t>输出数据量</a:t>
            </a:r>
            <a:r>
              <a:rPr lang="en-US" altLang="zh-CN"/>
              <a:t>(</a:t>
            </a:r>
            <a:r>
              <a:rPr lang="zh-CN" altLang="en-US"/>
              <a:t>磁盘</a:t>
            </a:r>
            <a:r>
              <a:rPr lang="en-US" altLang="zh-CN"/>
              <a:t>IO)</a:t>
            </a:r>
          </a:p>
          <a:p>
            <a:pPr lvl="1"/>
            <a:r>
              <a:rPr lang="zh-CN" altLang="en-US"/>
              <a:t>减少</a:t>
            </a:r>
            <a:r>
              <a:rPr lang="en-US" altLang="zh-CN"/>
              <a:t>Reduce-Map</a:t>
            </a:r>
            <a:r>
              <a:rPr lang="zh-CN" altLang="en-US"/>
              <a:t>网络传输数据量</a:t>
            </a:r>
            <a:r>
              <a:rPr lang="en-US" altLang="zh-CN"/>
              <a:t>(</a:t>
            </a:r>
            <a:r>
              <a:rPr lang="zh-CN" altLang="en-US"/>
              <a:t>网络</a:t>
            </a:r>
            <a:r>
              <a:rPr lang="en-US" altLang="zh-CN"/>
              <a:t>IO)</a:t>
            </a:r>
          </a:p>
          <a:p>
            <a:pPr lvl="0"/>
            <a:r>
              <a:rPr lang="zh-CN" altLang="en-US"/>
              <a:t>如何正确使用</a:t>
            </a:r>
          </a:p>
          <a:p>
            <a:pPr lvl="1"/>
            <a:r>
              <a:rPr lang="zh-CN" altLang="en-US"/>
              <a:t>结果可叠加</a:t>
            </a:r>
          </a:p>
          <a:p>
            <a:pPr lvl="1"/>
            <a:r>
              <a:rPr lang="en-US" altLang="zh-CN"/>
              <a:t>Sum(YES!)</a:t>
            </a:r>
            <a:r>
              <a:rPr lang="zh-CN" altLang="en-US"/>
              <a:t>，</a:t>
            </a:r>
            <a:r>
              <a:rPr lang="en-US" altLang="zh-CN"/>
              <a:t>Average(NO!)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—Partitioner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Partitioner</a:t>
            </a:r>
            <a:r>
              <a:rPr lang="zh-CN" altLang="en-US"/>
              <a:t>决定了</a:t>
            </a:r>
            <a:r>
              <a:rPr lang="en-US" altLang="zh-CN"/>
              <a:t>Map Task</a:t>
            </a:r>
            <a:r>
              <a:rPr lang="zh-CN" altLang="en-US"/>
              <a:t>输出的每条数据交给哪个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</a:p>
          <a:p>
            <a:r>
              <a:rPr lang="zh-CN" altLang="en-US"/>
              <a:t>默认实现：</a:t>
            </a:r>
            <a:r>
              <a:rPr lang="en-US" altLang="zh-CN"/>
              <a:t>hash(key) mod R</a:t>
            </a:r>
          </a:p>
          <a:p>
            <a:pPr lvl="1"/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Reduce Task</a:t>
            </a:r>
            <a:r>
              <a:rPr lang="zh-CN" altLang="en-US"/>
              <a:t>数目</a:t>
            </a:r>
          </a:p>
          <a:p>
            <a:pPr lvl="1"/>
            <a:r>
              <a:rPr lang="zh-CN" altLang="en-US"/>
              <a:t>允许用户自定义</a:t>
            </a:r>
          </a:p>
          <a:p>
            <a:pPr lvl="0"/>
            <a:r>
              <a:rPr lang="zh-CN" altLang="en-US"/>
              <a:t>很多情况下需自定义</a:t>
            </a:r>
            <a:r>
              <a:rPr lang="en-US" altLang="zh-CN"/>
              <a:t>Partitioner</a:t>
            </a:r>
          </a:p>
          <a:p>
            <a:pPr lvl="1"/>
            <a:r>
              <a:rPr lang="zh-CN" altLang="en-US"/>
              <a:t>比如</a:t>
            </a:r>
            <a:r>
              <a:rPr lang="en-US" altLang="zh-CN"/>
              <a:t>“hash(hostname(URL)) mod R”</a:t>
            </a:r>
            <a:r>
              <a:rPr lang="zh-CN" altLang="en-US"/>
              <a:t>确保相同域名的网页交给同一个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MapReduce2.0</a:t>
            </a:r>
            <a:r>
              <a:rPr lang="zh-CN" altLang="en-US"/>
              <a:t>运行流程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057" y="1282700"/>
            <a:ext cx="6594634" cy="5375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MapReduce2.0</a:t>
            </a:r>
            <a:r>
              <a:rPr lang="zh-CN" altLang="en-US"/>
              <a:t>容错性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MRAppMaster</a:t>
            </a:r>
            <a:r>
              <a:rPr lang="zh-CN" altLang="en-US"/>
              <a:t>容错性</a:t>
            </a:r>
          </a:p>
          <a:p>
            <a:pPr lvl="1"/>
            <a:r>
              <a:rPr lang="zh-CN" altLang="en-US"/>
              <a:t>一旦运行失败，由</a:t>
            </a:r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ResourceManager</a:t>
            </a:r>
            <a:r>
              <a:rPr lang="zh-CN" altLang="en-US"/>
              <a:t>负责重新启动，最多重启次数可由用户设置，默认是</a:t>
            </a:r>
            <a:r>
              <a:rPr lang="en-US" altLang="zh-CN"/>
              <a:t>2</a:t>
            </a:r>
            <a:r>
              <a:rPr lang="zh-CN" altLang="en-US"/>
              <a:t>次。一旦超过最高重启次数，则作业运行失败</a:t>
            </a:r>
          </a:p>
          <a:p>
            <a:pPr lvl="0"/>
            <a:r>
              <a:rPr lang="en-US" altLang="zh-CN"/>
              <a:t>Map Task/ Reuce Task</a:t>
            </a:r>
          </a:p>
          <a:p>
            <a:pPr lvl="1"/>
            <a:r>
              <a:rPr lang="en-US" altLang="zh-CN"/>
              <a:t>Task</a:t>
            </a:r>
            <a:r>
              <a:rPr lang="zh-CN" altLang="en-US"/>
              <a:t>周期性向</a:t>
            </a:r>
            <a:r>
              <a:rPr lang="en-US" altLang="zh-CN"/>
              <a:t>MRAppMaster</a:t>
            </a:r>
            <a:r>
              <a:rPr lang="zh-CN" altLang="en-US"/>
              <a:t>汇报心跳</a:t>
            </a:r>
          </a:p>
          <a:p>
            <a:pPr lvl="1"/>
            <a:r>
              <a:rPr lang="zh-CN" altLang="en-US"/>
              <a:t>一旦</a:t>
            </a:r>
            <a:r>
              <a:rPr lang="en-US" altLang="zh-CN"/>
              <a:t>Task</a:t>
            </a:r>
            <a:r>
              <a:rPr lang="zh-CN" altLang="en-US"/>
              <a:t>挂掉，则</a:t>
            </a:r>
            <a:r>
              <a:rPr lang="en-US" altLang="zh-CN"/>
              <a:t>MRAppMaster</a:t>
            </a:r>
            <a:r>
              <a:rPr lang="zh-CN" altLang="en-US"/>
              <a:t>将为之重新申请资源并运行。最多重新运行次数可由用户设置，默认</a:t>
            </a:r>
            <a:r>
              <a:rPr lang="en-US" altLang="zh-CN"/>
              <a:t>4</a:t>
            </a:r>
            <a:r>
              <a:rPr lang="zh-CN" altLang="en-US"/>
              <a:t>次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r>
              <a:rPr lang="zh-CN" altLang="en-US"/>
              <a:t>计算框架</a:t>
            </a:r>
            <a:r>
              <a:rPr lang="en-US" altLang="zh-CN"/>
              <a:t>—</a:t>
            </a:r>
            <a:r>
              <a:rPr lang="zh-CN" altLang="en-US"/>
              <a:t>推测执行机制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作业完成时间取决于最慢的任务完成时间</a:t>
            </a:r>
          </a:p>
          <a:p>
            <a:pPr lvl="1"/>
            <a:r>
              <a:rPr lang="zh-CN" altLang="en-US"/>
              <a:t>一个作业由若干个</a:t>
            </a:r>
            <a:r>
              <a:rPr lang="en-US" altLang="zh-CN"/>
              <a:t>Map</a:t>
            </a:r>
            <a:r>
              <a:rPr lang="zh-CN" altLang="en-US"/>
              <a:t>任务和</a:t>
            </a:r>
            <a:r>
              <a:rPr lang="en-US" altLang="zh-CN"/>
              <a:t>Reduce</a:t>
            </a:r>
            <a:r>
              <a:rPr lang="zh-CN" altLang="en-US"/>
              <a:t>任务构成</a:t>
            </a:r>
          </a:p>
          <a:p>
            <a:pPr lvl="1"/>
            <a:r>
              <a:rPr lang="zh-CN" altLang="en-US"/>
              <a:t>因硬件老化、软件</a:t>
            </a:r>
            <a:r>
              <a:rPr lang="en-US" altLang="zh-CN"/>
              <a:t>Bug</a:t>
            </a:r>
            <a:r>
              <a:rPr lang="zh-CN" altLang="en-US"/>
              <a:t>等，某些任务可能运行非常慢</a:t>
            </a:r>
          </a:p>
          <a:p>
            <a:pPr lvl="0"/>
            <a:r>
              <a:rPr lang="zh-CN" altLang="en-US"/>
              <a:t>推测执行机制</a:t>
            </a:r>
          </a:p>
          <a:p>
            <a:pPr lvl="1"/>
            <a:r>
              <a:rPr lang="zh-CN" altLang="en-US"/>
              <a:t>发现拖后腿的任务，比如某个任务运行速度远慢于任务平均速度</a:t>
            </a:r>
          </a:p>
          <a:p>
            <a:pPr lvl="1"/>
            <a:r>
              <a:rPr lang="zh-CN" altLang="en-US"/>
              <a:t>为拖后腿任务启动一个备份任务，同时运行</a:t>
            </a:r>
          </a:p>
          <a:p>
            <a:pPr lvl="1"/>
            <a:r>
              <a:rPr lang="zh-CN" altLang="en-US"/>
              <a:t>谁先运行完，则采用谁的结果</a:t>
            </a:r>
          </a:p>
          <a:p>
            <a:pPr lvl="0"/>
            <a:r>
              <a:rPr lang="zh-CN" altLang="en-US"/>
              <a:t>不能启动推测执行机制</a:t>
            </a:r>
          </a:p>
          <a:p>
            <a:pPr lvl="1"/>
            <a:r>
              <a:rPr lang="zh-CN" altLang="en-US"/>
              <a:t>任务间存在严重的负载倾斜</a:t>
            </a:r>
          </a:p>
          <a:p>
            <a:pPr lvl="1"/>
            <a:r>
              <a:rPr lang="zh-CN" altLang="en-US"/>
              <a:t>特殊任务，比如任务向数据库中写数据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fsimage</a:t>
            </a:r>
            <a:r>
              <a:rPr lang="zh-CN" altLang="en-US"/>
              <a:t>与 </a:t>
            </a:r>
            <a:r>
              <a:rPr lang="en-US" altLang="zh-CN"/>
              <a:t>edits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NameNode</a:t>
            </a:r>
            <a:r>
              <a:rPr lang="zh-CN" altLang="en-US"/>
              <a:t>两个重要文件</a:t>
            </a:r>
          </a:p>
          <a:p>
            <a:pPr lvl="1"/>
            <a:r>
              <a:rPr lang="en-US" altLang="zh-CN"/>
              <a:t>fsimage</a:t>
            </a:r>
            <a:r>
              <a:rPr lang="zh-CN" altLang="en-US"/>
              <a:t>：元数据镜像文件</a:t>
            </a:r>
            <a:r>
              <a:rPr lang="en-US" altLang="zh-CN"/>
              <a:t>(</a:t>
            </a:r>
            <a:r>
              <a:rPr lang="zh-CN" altLang="en-US"/>
              <a:t>保存文件系统的目录树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edits</a:t>
            </a:r>
            <a:r>
              <a:rPr lang="zh-CN" altLang="en-US"/>
              <a:t>：元数据操作日志</a:t>
            </a:r>
            <a:r>
              <a:rPr lang="en-US" altLang="zh-CN"/>
              <a:t>(</a:t>
            </a:r>
            <a:r>
              <a:rPr lang="zh-CN" altLang="en-US"/>
              <a:t>针对目录树的修改操作</a:t>
            </a:r>
            <a:r>
              <a:rPr lang="en-US" altLang="zh-CN"/>
              <a:t>)</a:t>
            </a:r>
            <a:r>
              <a:rPr lang="zh-CN" altLang="en-US"/>
              <a:t>，被写入共享存储系统中，比如</a:t>
            </a:r>
            <a:r>
              <a:rPr lang="en-US" altLang="zh-CN"/>
              <a:t>NFS</a:t>
            </a:r>
            <a:r>
              <a:rPr lang="zh-CN" altLang="en-US"/>
              <a:t>、</a:t>
            </a:r>
            <a:r>
              <a:rPr lang="en-US" altLang="zh-CN"/>
              <a:t>JournalNode</a:t>
            </a:r>
          </a:p>
          <a:p>
            <a:pPr lvl="0"/>
            <a:r>
              <a:rPr lang="zh-CN" altLang="en-US" sz="2400"/>
              <a:t>元数据镜像</a:t>
            </a:r>
          </a:p>
          <a:p>
            <a:pPr lvl="1"/>
            <a:r>
              <a:rPr lang="zh-CN" altLang="en-US" sz="2000"/>
              <a:t>内存中保存一份最新的</a:t>
            </a:r>
          </a:p>
          <a:p>
            <a:pPr lvl="1"/>
            <a:r>
              <a:rPr lang="zh-CN" altLang="en-US" sz="2000"/>
              <a:t>内存中的镜像</a:t>
            </a:r>
            <a:r>
              <a:rPr lang="en-US" altLang="zh-CN" sz="2000"/>
              <a:t>=fsimage+edits</a:t>
            </a:r>
          </a:p>
          <a:p>
            <a:pPr lvl="0"/>
            <a:r>
              <a:rPr lang="zh-CN" altLang="en-US" sz="2400"/>
              <a:t>合并</a:t>
            </a:r>
            <a:r>
              <a:rPr lang="en-US" altLang="zh-CN" sz="2400"/>
              <a:t>fsimage</a:t>
            </a:r>
            <a:r>
              <a:rPr lang="zh-CN" altLang="en-US" sz="2400"/>
              <a:t>与</a:t>
            </a:r>
            <a:r>
              <a:rPr lang="en-US" altLang="zh-CN" sz="2400"/>
              <a:t>edits</a:t>
            </a:r>
          </a:p>
          <a:p>
            <a:pPr lvl="1"/>
            <a:r>
              <a:rPr lang="en-US" altLang="zh-CN" sz="2000"/>
              <a:t>edist</a:t>
            </a:r>
            <a:r>
              <a:rPr lang="zh-CN" altLang="en-US" sz="2000"/>
              <a:t>文件过大将导致</a:t>
            </a:r>
            <a:r>
              <a:rPr lang="en-US" altLang="zh-CN" sz="2000"/>
              <a:t>NameNode</a:t>
            </a:r>
            <a:r>
              <a:rPr lang="zh-CN" altLang="en-US" sz="2000"/>
              <a:t>重启速度慢</a:t>
            </a:r>
          </a:p>
          <a:p>
            <a:pPr lvl="1"/>
            <a:r>
              <a:rPr lang="en-US" altLang="zh-CN" sz="2000"/>
              <a:t>Standby NameNode</a:t>
            </a:r>
            <a:r>
              <a:rPr lang="zh-CN" altLang="en-US" sz="2000"/>
              <a:t>负责定期合并它们</a:t>
            </a: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Hive(</a:t>
            </a:r>
            <a:r>
              <a:rPr lang="zh-CN" altLang="en-US"/>
              <a:t>数据分析引擎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是一个构建在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</a:p>
          <a:p>
            <a:r>
              <a:rPr lang="zh-CN" altLang="en-US"/>
              <a:t>和传统的数据仓库一样</a:t>
            </a:r>
          </a:p>
          <a:p>
            <a:pPr lvl="1"/>
            <a:r>
              <a:rPr lang="zh-CN" altLang="en-US"/>
              <a:t>主要用来访问和管理数据</a:t>
            </a:r>
          </a:p>
          <a:p>
            <a:pPr lvl="1"/>
            <a:r>
              <a:rPr lang="zh-CN" altLang="en-US"/>
              <a:t>同样提供了类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</a:p>
          <a:p>
            <a:pPr lvl="0"/>
            <a:r>
              <a:rPr lang="zh-CN" altLang="en-US"/>
              <a:t>和传统数据仓库不一样</a:t>
            </a:r>
          </a:p>
          <a:p>
            <a:pPr lvl="1"/>
            <a:r>
              <a:rPr lang="zh-CN" altLang="en-US"/>
              <a:t>可以处理超大规模的数据</a:t>
            </a:r>
          </a:p>
          <a:p>
            <a:pPr lvl="1"/>
            <a:r>
              <a:rPr lang="zh-CN" altLang="en-US"/>
              <a:t>可扩展性和容错性非常强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不能做什么？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OLAP(On-Line Analytical Processing)</a:t>
            </a:r>
            <a:r>
              <a:rPr lang="zh-CN" altLang="en-US"/>
              <a:t>系统</a:t>
            </a:r>
          </a:p>
          <a:p>
            <a:pPr lvl="1"/>
            <a:r>
              <a:rPr lang="zh-CN" altLang="en-US"/>
              <a:t>响应时间慢</a:t>
            </a:r>
          </a:p>
          <a:p>
            <a:pPr lvl="1"/>
            <a:r>
              <a:rPr lang="zh-CN" altLang="en-US"/>
              <a:t>无法实时更新数据</a:t>
            </a:r>
          </a:p>
          <a:p>
            <a:pPr lvl="0"/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OLTP(On-Line Transaction Processing)</a:t>
            </a:r>
            <a:r>
              <a:rPr lang="zh-CN" altLang="en-US"/>
              <a:t>系统</a:t>
            </a:r>
          </a:p>
          <a:p>
            <a:pPr lvl="1"/>
            <a:r>
              <a:rPr lang="zh-CN" altLang="en-US"/>
              <a:t>对事务的支持很弱</a:t>
            </a:r>
          </a:p>
          <a:p>
            <a:pPr lvl="0"/>
            <a:r>
              <a:rPr lang="en-US" altLang="zh-CN"/>
              <a:t>Hive</a:t>
            </a:r>
            <a:r>
              <a:rPr lang="zh-CN" altLang="en-US"/>
              <a:t>的表达能力有限</a:t>
            </a:r>
          </a:p>
          <a:p>
            <a:pPr lvl="1"/>
            <a:r>
              <a:rPr lang="zh-CN" altLang="en-US"/>
              <a:t>不支持迭代式计算</a:t>
            </a:r>
          </a:p>
          <a:p>
            <a:pPr lvl="1"/>
            <a:r>
              <a:rPr lang="zh-CN" altLang="en-US"/>
              <a:t>有些复杂计算用</a:t>
            </a:r>
            <a:r>
              <a:rPr lang="en-US" altLang="zh-CN"/>
              <a:t>SQL</a:t>
            </a:r>
            <a:r>
              <a:rPr lang="zh-CN" altLang="en-US"/>
              <a:t>不易表达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数据模型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Databases</a:t>
            </a:r>
          </a:p>
          <a:p>
            <a:pPr lvl="1"/>
            <a:r>
              <a:rPr lang="zh-CN" altLang="en-US"/>
              <a:t>和关系型数据库中的数据库一样</a:t>
            </a:r>
          </a:p>
          <a:p>
            <a:pPr lvl="0"/>
            <a:r>
              <a:rPr lang="en-US" altLang="zh-CN"/>
              <a:t>Tables</a:t>
            </a:r>
          </a:p>
          <a:p>
            <a:pPr lvl="1"/>
            <a:r>
              <a:rPr lang="zh-CN" altLang="en-US"/>
              <a:t>和关系型数据库中的表一样</a:t>
            </a:r>
          </a:p>
          <a:p>
            <a:pPr lvl="0"/>
            <a:r>
              <a:rPr lang="en-US" altLang="zh-CN"/>
              <a:t>Partitions</a:t>
            </a:r>
          </a:p>
          <a:p>
            <a:pPr lvl="1"/>
            <a:r>
              <a:rPr lang="zh-CN" altLang="en-US"/>
              <a:t>一些特殊的列，用于优化数据的存储和查询</a:t>
            </a:r>
          </a:p>
          <a:p>
            <a:pPr lvl="0"/>
            <a:r>
              <a:rPr lang="en-US" altLang="zh-CN"/>
              <a:t>Files</a:t>
            </a:r>
          </a:p>
          <a:p>
            <a:pPr lvl="1"/>
            <a:r>
              <a:rPr lang="zh-CN" altLang="en-US"/>
              <a:t>实际数据的物理存储单元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数据定义语句</a:t>
            </a:r>
            <a:r>
              <a:rPr lang="en-US" altLang="zh-CN"/>
              <a:t>(DDL)</a:t>
            </a:r>
            <a:r>
              <a:rPr lang="zh-CN" altLang="en-US"/>
              <a:t>：示例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/>
              <a:t>CREATE TABLE IF NOT EXISTS employees(</a:t>
            </a:r>
          </a:p>
          <a:p>
            <a:pPr marL="457200" lvl="1" indent="0">
              <a:buNone/>
            </a:pPr>
            <a:r>
              <a:rPr lang="en-US" altLang="zh-CN"/>
              <a:t>name STRING,</a:t>
            </a:r>
          </a:p>
          <a:p>
            <a:pPr marL="457200" lvl="1" indent="0">
              <a:buNone/>
            </a:pPr>
            <a:r>
              <a:rPr lang="en-US" altLang="zh-CN"/>
              <a:t>salary FLOAT,</a:t>
            </a:r>
          </a:p>
          <a:p>
            <a:pPr marL="457200" lvl="1" indent="0">
              <a:buNone/>
            </a:pPr>
            <a:r>
              <a:rPr lang="en-US" altLang="zh-CN"/>
              <a:t>subordinates ARRAY&lt;STRING&gt;,</a:t>
            </a:r>
          </a:p>
          <a:p>
            <a:pPr marL="457200" lvl="1" indent="0">
              <a:buNone/>
            </a:pPr>
            <a:r>
              <a:rPr lang="en-US" altLang="zh-CN"/>
              <a:t>deductions MAP&lt;STRING,FLOAT&gt;,</a:t>
            </a:r>
          </a:p>
          <a:p>
            <a:pPr marL="457200" lvl="1" indent="0">
              <a:buNone/>
            </a:pPr>
            <a:r>
              <a:rPr lang="en-US" altLang="zh-CN"/>
              <a:t>address STRUCT&lt;stree:STRING, city:STRING, state:STRING, zip:INT&gt;</a:t>
            </a:r>
          </a:p>
          <a:p>
            <a:pPr marL="0" lvl="0" indent="0">
              <a:buNone/>
            </a:pPr>
            <a:r>
              <a:rPr lang="en-US" altLang="zh-CN"/>
              <a:t>)</a:t>
            </a:r>
          </a:p>
          <a:p>
            <a:pPr marL="0" lvl="0" indent="0">
              <a:buNone/>
            </a:pPr>
            <a:r>
              <a:rPr lang="en-US" altLang="zh-CN"/>
              <a:t>ROW FORMAT DELIMITED</a:t>
            </a:r>
          </a:p>
          <a:p>
            <a:pPr marL="0" lvl="0" indent="0">
              <a:buNone/>
            </a:pPr>
            <a:r>
              <a:rPr lang="en-US" altLang="zh-CN"/>
              <a:t>FIELDS TERMINATED BY '\001'</a:t>
            </a:r>
          </a:p>
          <a:p>
            <a:pPr marL="0" lvl="0" indent="0">
              <a:buNone/>
            </a:pPr>
            <a:r>
              <a:rPr lang="en-US" altLang="zh-CN"/>
              <a:t>COLLECTION ITEMS TERMINATED BY '\002'</a:t>
            </a:r>
          </a:p>
          <a:p>
            <a:pPr marL="0" lvl="0" indent="0">
              <a:buNone/>
            </a:pPr>
            <a:r>
              <a:rPr lang="en-US" altLang="zh-CN"/>
              <a:t>MAP KEYS TERMINATED BY '\003'</a:t>
            </a:r>
          </a:p>
          <a:p>
            <a:pPr marL="0" lvl="0" indent="0">
              <a:buNone/>
            </a:pPr>
            <a:r>
              <a:rPr lang="en-US" altLang="zh-CN"/>
              <a:t>LINE TERMINATED BY '\n'</a:t>
            </a:r>
          </a:p>
          <a:p>
            <a:pPr marL="0" lvl="0" indent="0">
              <a:buNone/>
            </a:pPr>
            <a:r>
              <a:rPr lang="en-US" altLang="zh-CN"/>
              <a:t>STORED AS TEXTFILE;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数据操作语句</a:t>
            </a:r>
            <a:r>
              <a:rPr lang="en-US" altLang="zh-CN"/>
              <a:t>(DML)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数据加载与插入语句</a:t>
            </a:r>
          </a:p>
          <a:p>
            <a:pPr lvl="1"/>
            <a:r>
              <a:rPr lang="en-US" altLang="zh-CN"/>
              <a:t>LOAD</a:t>
            </a:r>
          </a:p>
          <a:p>
            <a:pPr lvl="1"/>
            <a:r>
              <a:rPr lang="en-US" altLang="zh-CN"/>
              <a:t>INSERT</a:t>
            </a:r>
          </a:p>
          <a:p>
            <a:pPr lvl="0"/>
            <a:r>
              <a:rPr lang="zh-CN" altLang="en-US"/>
              <a:t>数据查询语句</a:t>
            </a:r>
          </a:p>
          <a:p>
            <a:pPr lvl="1"/>
            <a:r>
              <a:rPr lang="en-US" altLang="zh-CN"/>
              <a:t>SELECT</a:t>
            </a:r>
          </a:p>
          <a:p>
            <a:pPr lvl="0"/>
            <a:r>
              <a:rPr lang="zh-CN" altLang="en-US"/>
              <a:t>查询</a:t>
            </a:r>
            <a:r>
              <a:rPr lang="en-US" altLang="zh-CN"/>
              <a:t>HQL</a:t>
            </a:r>
            <a:r>
              <a:rPr lang="zh-CN" altLang="en-US"/>
              <a:t>执行计划</a:t>
            </a:r>
          </a:p>
          <a:p>
            <a:pPr lvl="1"/>
            <a:r>
              <a:rPr lang="en-US" altLang="zh-CN"/>
              <a:t>explain</a:t>
            </a:r>
          </a:p>
          <a:p>
            <a:pPr lvl="0"/>
            <a:r>
              <a:rPr lang="zh-CN" altLang="en-US"/>
              <a:t>表</a:t>
            </a:r>
            <a:r>
              <a:rPr lang="en-US" altLang="zh-CN"/>
              <a:t>/</a:t>
            </a:r>
            <a:r>
              <a:rPr lang="zh-CN" altLang="en-US"/>
              <a:t>分区导入导出</a:t>
            </a:r>
          </a:p>
          <a:p>
            <a:pPr lvl="1"/>
            <a:r>
              <a:rPr lang="en-US" altLang="zh-CN"/>
              <a:t>export/import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几个实例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76020"/>
            <a:ext cx="7886700" cy="5610860"/>
          </a:xfrm>
        </p:spPr>
        <p:txBody>
          <a:bodyPr>
            <a:normAutofit fontScale="57500" lnSpcReduction="20000"/>
          </a:bodyPr>
          <a:lstStyle/>
          <a:p>
            <a:pPr marL="0" indent="0">
              <a:buNone/>
            </a:pPr>
            <a:r>
              <a:rPr lang="en-US" altLang="zh-CN"/>
              <a:t>LOAD DATA LOCAL INPATH '${env:HOME}/california-employees'</a:t>
            </a:r>
          </a:p>
          <a:p>
            <a:pPr marL="0" indent="0">
              <a:buNone/>
            </a:pPr>
            <a:r>
              <a:rPr lang="en-US" altLang="zh-CN"/>
              <a:t>OVERWRITE INTO TABLE employees</a:t>
            </a:r>
          </a:p>
          <a:p>
            <a:pPr marL="0" indent="0">
              <a:buNone/>
            </a:pPr>
            <a:r>
              <a:rPr lang="en-US" altLang="zh-CN"/>
              <a:t>PARTITION(country='US', state='CA')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</a:p>
          <a:p>
            <a:pPr marL="0" indent="0">
              <a:buNone/>
            </a:pPr>
            <a:r>
              <a:rPr lang="en-US" altLang="zh-CN"/>
              <a:t>PARTITION(country='US',state='OR')</a:t>
            </a:r>
          </a:p>
          <a:p>
            <a:pPr marL="0" indent="0">
              <a:buNone/>
            </a:pPr>
            <a:r>
              <a:rPr lang="en-US" altLang="zh-CN"/>
              <a:t>SELECT * FROM staged_employees se</a:t>
            </a:r>
          </a:p>
          <a:p>
            <a:pPr marL="0" indent="0">
              <a:buNone/>
            </a:pPr>
            <a:r>
              <a:rPr lang="en-US" altLang="zh-CN"/>
              <a:t>WHERE se.cnty='US' AND se.st='OR';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FROM staged_employees se</a:t>
            </a:r>
          </a:p>
          <a:p>
            <a:pPr marL="0" indent="0">
              <a:buNone/>
            </a:pPr>
            <a:r>
              <a:rPr lang="en-US" altLang="zh-CN"/>
              <a:t>INSERT OVERWRITE TABLE employees</a:t>
            </a:r>
          </a:p>
          <a:p>
            <a:pPr marL="0" indent="0">
              <a:buNone/>
            </a:pPr>
            <a:r>
              <a:rPr lang="en-US" altLang="zh-CN"/>
              <a:t>	PARTITION(country='US',state='OR')</a:t>
            </a:r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</a:p>
          <a:p>
            <a:pPr marL="0" indent="0">
              <a:buNone/>
            </a:pPr>
            <a:r>
              <a:rPr lang="en-US" altLang="zh-CN"/>
              <a:t>INSET OVERWRITE TABLE employees</a:t>
            </a:r>
          </a:p>
          <a:p>
            <a:pPr marL="0" indent="0">
              <a:buNone/>
            </a:pPr>
            <a:r>
              <a:rPr lang="en-US" altLang="zh-CN"/>
              <a:t>	PARTITION(country='US', state='CA')</a:t>
            </a:r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</a:p>
          <a:p>
            <a:pPr marL="0" indent="0">
              <a:buNone/>
            </a:pPr>
            <a:r>
              <a:rPr lang="en-US" altLang="zh-CN"/>
              <a:t>INSET OVERWRITE TABLE employees</a:t>
            </a:r>
          </a:p>
          <a:p>
            <a:pPr marL="0" indent="0">
              <a:buNone/>
            </a:pPr>
            <a:r>
              <a:rPr lang="en-US" altLang="zh-CN"/>
              <a:t>	PARTITION(county='US',state='IL')</a:t>
            </a:r>
          </a:p>
          <a:p>
            <a:pPr marL="0" indent="0">
              <a:buNone/>
            </a:pPr>
            <a:r>
              <a:rPr lang="en-US" altLang="zh-CN"/>
              <a:t>	SELECT * WHERE se.cnty='US' AND se.st='IL'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数据验证方式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传统数据库：写时校验模式</a:t>
            </a:r>
          </a:p>
          <a:p>
            <a:r>
              <a:rPr lang="en-US" altLang="zh-CN"/>
              <a:t>Hive</a:t>
            </a:r>
            <a:r>
              <a:rPr lang="zh-CN" altLang="en-US"/>
              <a:t>：读时校验模式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load</a:t>
            </a:r>
            <a:r>
              <a:rPr lang="zh-CN" altLang="en-US"/>
              <a:t>时不检查数据是否符合</a:t>
            </a:r>
            <a:r>
              <a:rPr lang="en-US" altLang="zh-CN"/>
              <a:t>schema</a:t>
            </a:r>
          </a:p>
          <a:p>
            <a:pPr lvl="1"/>
            <a:r>
              <a:rPr lang="zh-CN" altLang="en-US"/>
              <a:t>在读的时候检查、解析具体的数据字段、</a:t>
            </a:r>
            <a:r>
              <a:rPr lang="en-US" altLang="zh-CN"/>
              <a:t>schema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678940"/>
            <a:ext cx="8103870" cy="44983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为减少不必要的暴力数据扫描，可以对表进行分区</a:t>
            </a:r>
          </a:p>
          <a:p>
            <a:r>
              <a:rPr lang="zh-CN" altLang="en-US"/>
              <a:t>为避免产生过多小文件，建议只对离散字段进行分区</a:t>
            </a:r>
          </a:p>
          <a:p>
            <a:pPr marL="0" indent="0">
              <a:buNone/>
            </a:pPr>
            <a:r>
              <a:rPr lang="en-US" altLang="zh-CN"/>
              <a:t>CREATE TABLE employees(</a:t>
            </a:r>
          </a:p>
          <a:p>
            <a:pPr marL="0" indent="0">
              <a:buNone/>
            </a:pPr>
            <a:r>
              <a:rPr lang="en-US" altLang="zh-CN"/>
              <a:t>	name STRING,</a:t>
            </a:r>
          </a:p>
          <a:p>
            <a:pPr marL="0" indent="0">
              <a:buNone/>
            </a:pPr>
            <a:r>
              <a:rPr lang="en-US" altLang="zh-CN"/>
              <a:t>	salary FLOAT,</a:t>
            </a:r>
          </a:p>
          <a:p>
            <a:pPr marL="0" indent="0">
              <a:buNone/>
            </a:pPr>
            <a:r>
              <a:rPr lang="en-US" altLang="zh-CN"/>
              <a:t>	subordinates ARRAY&lt;STRING&gt;,</a:t>
            </a:r>
          </a:p>
          <a:p>
            <a:pPr marL="0" indent="0">
              <a:buNone/>
            </a:pPr>
            <a:r>
              <a:rPr lang="en-US" altLang="zh-CN"/>
              <a:t>	deductions MAP&lt;STRING,FLOAT&gt;,</a:t>
            </a:r>
          </a:p>
          <a:p>
            <a:pPr marL="0" indent="0">
              <a:buNone/>
            </a:pPr>
            <a:r>
              <a:rPr lang="en-US" altLang="zh-CN"/>
              <a:t>	address STRUCT&lt;street:STRING, city:STRING,state:STRING,zip:INT&gt;</a:t>
            </a:r>
          </a:p>
          <a:p>
            <a:pPr marL="0" indent="0">
              <a:buNone/>
            </a:pP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PATITIONED BY(country STRING, state STRING);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external</a:t>
            </a:r>
            <a:r>
              <a:rPr lang="zh-CN" altLang="en-US"/>
              <a:t>关键字</a:t>
            </a:r>
          </a:p>
          <a:p>
            <a:r>
              <a:rPr lang="zh-CN" altLang="en-US"/>
              <a:t>删除表时，外部表只删除元数据，不删除数据</a:t>
            </a:r>
          </a:p>
          <a:p>
            <a:r>
              <a:rPr lang="zh-CN" altLang="en-US"/>
              <a:t>更加安全</a:t>
            </a: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行存储和列存储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752" y="1678940"/>
            <a:ext cx="7828598" cy="44983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传统行式存储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text, sequece file)</a:t>
            </a:r>
          </a:p>
          <a:p>
            <a:pPr lvl="1"/>
            <a:r>
              <a:rPr lang="zh-CN" altLang="en-US"/>
              <a:t>数据是按行存储的</a:t>
            </a:r>
          </a:p>
          <a:p>
            <a:pPr lvl="1"/>
            <a:r>
              <a:rPr lang="zh-CN" altLang="en-US"/>
              <a:t>没有索引的查询使用大量</a:t>
            </a:r>
            <a:r>
              <a:rPr lang="en-US" altLang="zh-CN"/>
              <a:t>IO</a:t>
            </a:r>
          </a:p>
          <a:p>
            <a:pPr lvl="1"/>
            <a:r>
              <a:rPr lang="zh-CN" altLang="en-US"/>
              <a:t>建立索引和物化视图需要花费大量时间和资源</a:t>
            </a:r>
          </a:p>
          <a:p>
            <a:pPr lvl="1"/>
            <a:r>
              <a:rPr lang="zh-CN" altLang="en-US"/>
              <a:t>面向查询的需求，数据库必须被大量膨胀才能满足性能要求</a:t>
            </a:r>
          </a:p>
          <a:p>
            <a:pPr lvl="0"/>
            <a:r>
              <a:rPr lang="zh-CN" altLang="en-US"/>
              <a:t>列式存储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ORCFile, Parquet)</a:t>
            </a:r>
          </a:p>
          <a:p>
            <a:pPr lvl="1"/>
            <a:r>
              <a:rPr lang="zh-CN" altLang="en-US"/>
              <a:t>数据是按列存储</a:t>
            </a:r>
            <a:r>
              <a:rPr lang="en-US" altLang="zh-CN"/>
              <a:t>-</a:t>
            </a:r>
            <a:r>
              <a:rPr lang="zh-CN" altLang="en-US"/>
              <a:t>每一列单独存放</a:t>
            </a:r>
          </a:p>
          <a:p>
            <a:pPr lvl="1"/>
            <a:r>
              <a:rPr lang="zh-CN" altLang="en-US"/>
              <a:t>数据即是索引</a:t>
            </a:r>
          </a:p>
          <a:p>
            <a:pPr lvl="1"/>
            <a:r>
              <a:rPr lang="zh-CN" altLang="en-US"/>
              <a:t>只访问查询涉及的列</a:t>
            </a:r>
            <a:r>
              <a:rPr lang="en-US" altLang="zh-CN"/>
              <a:t>-</a:t>
            </a:r>
            <a:r>
              <a:rPr lang="zh-CN" altLang="en-US"/>
              <a:t>大量降低系统</a:t>
            </a:r>
            <a:r>
              <a:rPr lang="en-US" altLang="zh-CN"/>
              <a:t>I/O</a:t>
            </a:r>
          </a:p>
          <a:p>
            <a:pPr lvl="1"/>
            <a:r>
              <a:rPr lang="zh-CN" altLang="en-US"/>
              <a:t>每一列由一个索引来处理</a:t>
            </a:r>
            <a:r>
              <a:rPr lang="en-US" altLang="zh-CN"/>
              <a:t>-</a:t>
            </a:r>
            <a:r>
              <a:rPr lang="zh-CN" altLang="en-US"/>
              <a:t>查询的并发处理</a:t>
            </a:r>
          </a:p>
          <a:p>
            <a:pPr lvl="1"/>
            <a:r>
              <a:rPr lang="zh-CN" altLang="en-US"/>
              <a:t>数据类型一致，数据特征相似</a:t>
            </a:r>
            <a:r>
              <a:rPr lang="en-US" altLang="zh-CN"/>
              <a:t>-</a:t>
            </a:r>
            <a:r>
              <a:rPr lang="zh-CN" altLang="en-US"/>
              <a:t>高效压缩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数据块</a:t>
            </a:r>
            <a:r>
              <a:rPr lang="en-US" altLang="zh-CN"/>
              <a:t>(block)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文件被切分成固定大小的数据块</a:t>
            </a:r>
          </a:p>
          <a:p>
            <a:pPr lvl="1"/>
            <a:r>
              <a:rPr lang="zh-CN" altLang="en-US"/>
              <a:t>默认数据块大小为</a:t>
            </a:r>
            <a:r>
              <a:rPr lang="en-US" altLang="zh-CN"/>
              <a:t>128M</a:t>
            </a:r>
            <a:r>
              <a:rPr lang="zh-CN" altLang="en-US"/>
              <a:t>，可配置</a:t>
            </a:r>
          </a:p>
          <a:p>
            <a:pPr lvl="1"/>
            <a:r>
              <a:rPr lang="zh-CN" altLang="en-US"/>
              <a:t>若文件大小不到</a:t>
            </a:r>
            <a:r>
              <a:rPr lang="en-US" altLang="zh-CN"/>
              <a:t>128M</a:t>
            </a:r>
            <a:r>
              <a:rPr lang="zh-CN" altLang="en-US"/>
              <a:t>，则单独存成一个</a:t>
            </a:r>
            <a:r>
              <a:rPr lang="en-US" altLang="zh-CN"/>
              <a:t>block</a:t>
            </a:r>
          </a:p>
          <a:p>
            <a:pPr lvl="0"/>
            <a:r>
              <a:rPr lang="zh-CN" altLang="en-US"/>
              <a:t>为何数据块如此之大</a:t>
            </a:r>
          </a:p>
          <a:p>
            <a:pPr lvl="1"/>
            <a:r>
              <a:rPr lang="zh-CN" altLang="en-US"/>
              <a:t>数据传输时间超过寻道时间</a:t>
            </a:r>
            <a:r>
              <a:rPr lang="en-US" altLang="zh-CN"/>
              <a:t>(</a:t>
            </a:r>
            <a:r>
              <a:rPr lang="zh-CN" altLang="en-US"/>
              <a:t>高吞吐率</a:t>
            </a:r>
            <a:r>
              <a:rPr lang="en-US" altLang="zh-CN"/>
              <a:t>)</a:t>
            </a:r>
          </a:p>
          <a:p>
            <a:pPr lvl="0"/>
            <a:r>
              <a:rPr lang="zh-CN" altLang="en-US"/>
              <a:t>一个文件存储方式</a:t>
            </a:r>
          </a:p>
          <a:p>
            <a:pPr lvl="1"/>
            <a:r>
              <a:rPr lang="zh-CN" altLang="en-US"/>
              <a:t>按大小被切分成若干个</a:t>
            </a:r>
            <a:r>
              <a:rPr lang="en-US" altLang="zh-CN"/>
              <a:t>block</a:t>
            </a:r>
            <a:r>
              <a:rPr lang="zh-CN" altLang="en-US"/>
              <a:t>，存储到不同节点上</a:t>
            </a:r>
          </a:p>
          <a:p>
            <a:pPr lvl="1"/>
            <a:r>
              <a:rPr lang="zh-CN" altLang="en-US"/>
              <a:t>默认情况下每个</a:t>
            </a:r>
            <a:r>
              <a:rPr lang="en-US" altLang="zh-CN"/>
              <a:t>block</a:t>
            </a:r>
            <a:r>
              <a:rPr lang="zh-CN" altLang="en-US"/>
              <a:t>有三个副本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用户自定义函数</a:t>
            </a:r>
            <a:r>
              <a:rPr lang="en-US" altLang="zh-CN"/>
              <a:t>(UDF)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UDF</a:t>
            </a:r>
            <a:r>
              <a:rPr lang="zh-CN" altLang="en-US"/>
              <a:t>：扩展</a:t>
            </a:r>
            <a:r>
              <a:rPr lang="en-US" altLang="zh-CN"/>
              <a:t>HQL</a:t>
            </a:r>
            <a:r>
              <a:rPr lang="zh-CN" altLang="en-US"/>
              <a:t>能力的一种方式</a:t>
            </a:r>
          </a:p>
          <a:p>
            <a:r>
              <a:rPr lang="zh-CN" altLang="en-US"/>
              <a:t>三种</a:t>
            </a:r>
            <a:r>
              <a:rPr lang="en-US" altLang="zh-CN"/>
              <a:t>UDF:</a:t>
            </a:r>
          </a:p>
          <a:p>
            <a:pPr lvl="1"/>
            <a:r>
              <a:rPr lang="zh-CN" altLang="en-US"/>
              <a:t>普通</a:t>
            </a:r>
            <a:r>
              <a:rPr lang="en-US" altLang="zh-CN"/>
              <a:t>UDF(1</a:t>
            </a:r>
            <a:r>
              <a:rPr lang="zh-CN" altLang="en-US"/>
              <a:t>对</a:t>
            </a:r>
            <a:r>
              <a:rPr lang="en-US" altLang="zh-CN"/>
              <a:t>1)</a:t>
            </a:r>
          </a:p>
          <a:p>
            <a:pPr lvl="1"/>
            <a:r>
              <a:rPr lang="en-US" altLang="zh-CN"/>
              <a:t>UDAF</a:t>
            </a:r>
            <a:r>
              <a:rPr lang="zh-CN" altLang="en-US"/>
              <a:t>：用户自定义聚集函数</a:t>
            </a:r>
            <a:r>
              <a:rPr lang="en-US" altLang="zh-CN"/>
              <a:t>(</a:t>
            </a:r>
            <a:r>
              <a:rPr lang="zh-CN" altLang="en-US"/>
              <a:t>多对</a:t>
            </a:r>
            <a:r>
              <a:rPr lang="en-US" altLang="zh-CN"/>
              <a:t>1)</a:t>
            </a:r>
          </a:p>
          <a:p>
            <a:pPr lvl="1"/>
            <a:r>
              <a:rPr lang="en-US" altLang="zh-CN"/>
              <a:t>UDTF</a:t>
            </a:r>
            <a:r>
              <a:rPr lang="zh-CN" altLang="en-US"/>
              <a:t>：用户自定义产生表函数</a:t>
            </a:r>
            <a:r>
              <a:rPr lang="en-US" altLang="zh-CN"/>
              <a:t>(1</a:t>
            </a:r>
            <a:r>
              <a:rPr lang="zh-CN" altLang="en-US"/>
              <a:t>对多</a:t>
            </a:r>
            <a:r>
              <a:rPr lang="en-US" altLang="zh-CN"/>
              <a:t>)</a:t>
            </a:r>
          </a:p>
          <a:p>
            <a:pPr lvl="0"/>
            <a:r>
              <a:rPr lang="zh-CN" altLang="en-US"/>
              <a:t>函数相关操作：</a:t>
            </a:r>
          </a:p>
          <a:p>
            <a:pPr lvl="1"/>
            <a:r>
              <a:rPr lang="en-US" altLang="zh-CN"/>
              <a:t>show functions;</a:t>
            </a:r>
          </a:p>
          <a:p>
            <a:pPr lvl="1"/>
            <a:r>
              <a:rPr lang="en-US" altLang="zh-CN"/>
              <a:t>describe function concat;</a:t>
            </a:r>
          </a:p>
          <a:p>
            <a:pPr lvl="1"/>
            <a:r>
              <a:rPr lang="en-US" altLang="zh-CN"/>
              <a:t>describe function extended concat;</a:t>
            </a:r>
          </a:p>
          <a:p>
            <a:pPr lvl="1"/>
            <a:r>
              <a:rPr lang="en-US" altLang="zh-CN"/>
              <a:t>select concat(column1, column2) as x from table;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Hive</a:t>
            </a:r>
            <a:r>
              <a:rPr lang="zh-CN" altLang="en-US"/>
              <a:t>中的</a:t>
            </a:r>
            <a:r>
              <a:rPr lang="en-US" altLang="zh-CN"/>
              <a:t>UDTF</a:t>
            </a:r>
            <a:r>
              <a:rPr lang="zh-CN" altLang="en-US"/>
              <a:t>：</a:t>
            </a:r>
            <a:r>
              <a:rPr lang="en-US" altLang="zh-CN"/>
              <a:t>explode</a:t>
            </a:r>
            <a:r>
              <a:rPr lang="zh-CN" altLang="en-US"/>
              <a:t>与</a:t>
            </a:r>
            <a:r>
              <a:rPr lang="en-US" altLang="zh-CN"/>
              <a:t>lateral 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8675"/>
            <a:ext cx="7886700" cy="4498288"/>
          </a:xfrm>
        </p:spPr>
        <p:txBody>
          <a:bodyPr/>
          <a:lstStyle/>
          <a:p>
            <a:r>
              <a:rPr lang="en-US" altLang="zh-CN"/>
              <a:t>explode()</a:t>
            </a:r>
            <a:r>
              <a:rPr lang="zh-CN" altLang="en-US"/>
              <a:t>将数组作为输入，然后将数组里的元素拆成多行输出</a:t>
            </a:r>
          </a:p>
          <a:p>
            <a:r>
              <a:rPr lang="en-US" altLang="zh-CN"/>
              <a:t>select pageid, adid from pageAds lateral view explode(adid_list) adTable as adid;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73" y="3642995"/>
            <a:ext cx="2271236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30" y="3295016"/>
            <a:ext cx="2321243" cy="2200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877628" y="4223386"/>
            <a:ext cx="531019" cy="248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语法：</a:t>
            </a:r>
            <a:r>
              <a:rPr lang="en-US" altLang="zh-CN"/>
              <a:t>EXPLAIN [EXTENDED] query</a:t>
            </a:r>
          </a:p>
          <a:p>
            <a:r>
              <a:rPr lang="zh-CN" altLang="en-US"/>
              <a:t>作用：查看</a:t>
            </a:r>
            <a:r>
              <a:rPr lang="en-US" altLang="zh-CN"/>
              <a:t>Query</a:t>
            </a:r>
            <a:r>
              <a:rPr lang="zh-CN" altLang="en-US"/>
              <a:t>的执行计划</a:t>
            </a:r>
          </a:p>
          <a:p>
            <a:r>
              <a:rPr lang="zh-CN" altLang="en-US"/>
              <a:t>例子：</a:t>
            </a:r>
          </a:p>
          <a:p>
            <a:r>
              <a:rPr lang="en-US" altLang="zh-CN"/>
              <a:t>EXPLAIN FROM src INSERT OVERWRITE TABLE dest_g1 SELECT src.key, sum(substr(src.value,4)) GROUP BY src.key;</a:t>
            </a:r>
          </a:p>
          <a:p>
            <a:r>
              <a:rPr lang="zh-CN" altLang="en-US"/>
              <a:t>输出：</a:t>
            </a:r>
          </a:p>
          <a:p>
            <a:pPr lvl="1"/>
            <a:r>
              <a:rPr lang="zh-CN" altLang="en-US"/>
              <a:t>抽象语法树</a:t>
            </a:r>
          </a:p>
          <a:p>
            <a:pPr lvl="1"/>
            <a:r>
              <a:rPr lang="en-US" altLang="zh-CN"/>
              <a:t>Stage</a:t>
            </a:r>
            <a:r>
              <a:rPr lang="zh-CN" altLang="en-US"/>
              <a:t>划分以及依赖</a:t>
            </a:r>
          </a:p>
          <a:p>
            <a:pPr lvl="1"/>
            <a:r>
              <a:rPr lang="en-US" altLang="zh-CN"/>
              <a:t>Stage</a:t>
            </a:r>
            <a:r>
              <a:rPr lang="zh-CN" altLang="en-US"/>
              <a:t>的详细执行计划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两种分布式</a:t>
            </a:r>
            <a:r>
              <a:rPr lang="en-US" altLang="zh-CN"/>
              <a:t>Join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Map-side Join(Broadcast join)</a:t>
            </a:r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map task</a:t>
            </a:r>
            <a:r>
              <a:rPr lang="zh-CN" altLang="en-US"/>
              <a:t>中完成，因此无需启动</a:t>
            </a:r>
            <a:r>
              <a:rPr lang="en-US" altLang="zh-CN"/>
              <a:t>reduce task</a:t>
            </a:r>
          </a:p>
          <a:p>
            <a:pPr lvl="1"/>
            <a:r>
              <a:rPr lang="zh-CN" altLang="en-US"/>
              <a:t>适合一个大表，一个小表的连接操作</a:t>
            </a:r>
          </a:p>
          <a:p>
            <a:pPr lvl="1"/>
            <a:r>
              <a:rPr lang="zh-CN" altLang="en-US"/>
              <a:t>思想：小表复制到各个节点上，并加载到内存中；大表分片，与小表完成连接操作</a:t>
            </a:r>
          </a:p>
          <a:p>
            <a:pPr lvl="0"/>
            <a:r>
              <a:rPr lang="en-US" altLang="zh-CN"/>
              <a:t>Reduce-side Join (shuffle join)</a:t>
            </a:r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reduce task</a:t>
            </a:r>
            <a:r>
              <a:rPr lang="zh-CN" altLang="en-US"/>
              <a:t>中完成</a:t>
            </a:r>
          </a:p>
          <a:p>
            <a:pPr lvl="1"/>
            <a:r>
              <a:rPr lang="zh-CN" altLang="en-US"/>
              <a:t>适合两个大表连接操作</a:t>
            </a:r>
          </a:p>
          <a:p>
            <a:pPr lvl="1"/>
            <a:r>
              <a:rPr lang="zh-CN" altLang="en-US"/>
              <a:t>思想：</a:t>
            </a:r>
            <a:r>
              <a:rPr lang="en-US" altLang="zh-CN"/>
              <a:t>map</a:t>
            </a:r>
            <a:r>
              <a:rPr lang="zh-CN" altLang="en-US"/>
              <a:t>端按照连接字段进行</a:t>
            </a:r>
            <a:r>
              <a:rPr lang="en-US" altLang="zh-CN"/>
              <a:t>hash</a:t>
            </a:r>
            <a:r>
              <a:rPr lang="zh-CN" altLang="en-US"/>
              <a:t>，</a:t>
            </a:r>
            <a:r>
              <a:rPr lang="en-US" altLang="zh-CN"/>
              <a:t>reduce</a:t>
            </a:r>
            <a:r>
              <a:rPr lang="zh-CN" altLang="en-US"/>
              <a:t>端完成连接操作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YARN(</a:t>
            </a:r>
            <a:r>
              <a:rPr lang="zh-CN" altLang="en-US" smtClean="0"/>
              <a:t>资源管理系统</a:t>
            </a:r>
            <a:r>
              <a:rPr lang="en-US" altLang="zh-CN" smtClean="0"/>
              <a:t>)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YARN</a:t>
            </a:r>
            <a:r>
              <a:rPr lang="zh-CN" altLang="en-US"/>
              <a:t>的特点：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良好的扩展性、高可用性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对多种类型的应用程序进行统一管理和调度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自带了多种多用户调度器，适合共享集群环境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Hive(</a:t>
            </a:r>
            <a:r>
              <a:rPr lang="zh-CN" altLang="en-US" smtClean="0"/>
              <a:t>基于</a:t>
            </a:r>
            <a:r>
              <a:rPr lang="en-US" altLang="zh-CN" smtClean="0"/>
              <a:t>MR</a:t>
            </a:r>
            <a:r>
              <a:rPr lang="zh-CN" altLang="en-US" smtClean="0"/>
              <a:t>的数据仓库</a:t>
            </a:r>
            <a:r>
              <a:rPr lang="en-US" altLang="zh-CN" smtClean="0"/>
              <a:t>)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ETL(Extraction-Transformation-Loading)</a:t>
            </a:r>
            <a:r>
              <a:rPr lang="zh-CN" altLang="en-US"/>
              <a:t>工具</a:t>
            </a:r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数据计算使用</a:t>
            </a:r>
            <a:r>
              <a:rPr lang="en-US" altLang="zh-CN"/>
              <a:t>MR</a:t>
            </a:r>
            <a:r>
              <a:rPr lang="zh-CN" altLang="en-US"/>
              <a:t>，数据存储使用</a:t>
            </a:r>
            <a:r>
              <a:rPr lang="en-US" altLang="zh-CN"/>
              <a:t>HDFS</a:t>
            </a:r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Hive</a:t>
            </a:r>
            <a:r>
              <a:rPr lang="zh-CN" altLang="en-US"/>
              <a:t>定义了一种类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  <a:r>
              <a:rPr lang="en-US" altLang="zh-CN"/>
              <a:t>——HQL</a:t>
            </a:r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类似</a:t>
            </a:r>
            <a:r>
              <a:rPr lang="en-US" altLang="zh-CN"/>
              <a:t>SQL</a:t>
            </a:r>
            <a:r>
              <a:rPr lang="zh-CN" altLang="en-US"/>
              <a:t>，但不完全相同</a:t>
            </a:r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通常用于进行离线数据处理</a:t>
            </a:r>
            <a:r>
              <a:rPr lang="en-US" altLang="zh-CN"/>
              <a:t>(</a:t>
            </a:r>
            <a:r>
              <a:rPr lang="zh-CN" altLang="en-US"/>
              <a:t>采用</a:t>
            </a:r>
            <a:r>
              <a:rPr lang="en-US" altLang="zh-CN"/>
              <a:t>MapReduce)</a:t>
            </a:r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可认为是一个</a:t>
            </a:r>
            <a:r>
              <a:rPr lang="en-US" altLang="zh-CN"/>
              <a:t>HQL&lt;--&gt;MR</a:t>
            </a:r>
            <a:r>
              <a:rPr lang="zh-CN" altLang="en-US"/>
              <a:t>的语言翻译器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Hadoop</a:t>
            </a:r>
            <a:r>
              <a:rPr lang="zh-CN" altLang="en-US" smtClean="0"/>
              <a:t>运行模式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本地模式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一个节点，不会启动任何服务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伪分布式模式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 节点，所有服务均运行在该节点上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分布式模式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多于一个节点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Spark</a:t>
            </a:r>
            <a:r>
              <a:rPr lang="zh-CN" altLang="en-US" b="1" dirty="0" smtClean="0"/>
              <a:t>作业基本运行</a:t>
            </a:r>
            <a:r>
              <a:rPr lang="zh-CN" altLang="en-US" b="1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1"/>
            <a:ext cx="871540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Spark</a:t>
            </a:r>
            <a:r>
              <a:rPr lang="zh-CN" altLang="en-US" smtClean="0"/>
              <a:t>特点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67500" lnSpcReduction="20000"/>
          </a:bodyPr>
          <a:lstStyle/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高效</a:t>
            </a:r>
            <a:r>
              <a:rPr lang="en-US" altLang="zh-CN"/>
              <a:t>(</a:t>
            </a:r>
            <a:r>
              <a:rPr lang="zh-CN" altLang="en-US"/>
              <a:t>比</a:t>
            </a:r>
            <a:r>
              <a:rPr lang="en-US" altLang="zh-CN"/>
              <a:t>MapReduce</a:t>
            </a:r>
            <a:r>
              <a:rPr lang="zh-CN" altLang="en-US"/>
              <a:t>快</a:t>
            </a:r>
            <a:r>
              <a:rPr lang="en-US" altLang="zh-CN"/>
              <a:t>10~100</a:t>
            </a:r>
            <a:r>
              <a:rPr lang="zh-CN" altLang="en-US"/>
              <a:t>倍</a:t>
            </a:r>
            <a:r>
              <a:rPr lang="en-US" altLang="zh-CN"/>
              <a:t>)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内存计算引擎，提供</a:t>
            </a:r>
            <a:r>
              <a:rPr lang="en-US" altLang="zh-CN"/>
              <a:t>Cache</a:t>
            </a:r>
            <a:r>
              <a:rPr lang="zh-CN" altLang="en-US"/>
              <a:t>机制来支持需要反复迭代计算或者多次数据共享，减少数据读写的</a:t>
            </a:r>
            <a:r>
              <a:rPr lang="en-US" altLang="zh-CN"/>
              <a:t>IO</a:t>
            </a:r>
            <a:r>
              <a:rPr lang="zh-CN" altLang="en-US"/>
              <a:t>开销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DAG</a:t>
            </a:r>
            <a:r>
              <a:rPr lang="zh-CN" altLang="en-US"/>
              <a:t>引擎，减少多次计算之间中间结果写到</a:t>
            </a:r>
            <a:r>
              <a:rPr lang="en-US" altLang="zh-CN"/>
              <a:t>HDFS</a:t>
            </a:r>
            <a:r>
              <a:rPr lang="zh-CN" altLang="en-US"/>
              <a:t>的开销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使用多线程池模型来减少</a:t>
            </a:r>
            <a:r>
              <a:rPr lang="en-US" altLang="zh-CN"/>
              <a:t>task</a:t>
            </a:r>
            <a:r>
              <a:rPr lang="zh-CN" altLang="en-US"/>
              <a:t>启动开销，</a:t>
            </a:r>
            <a:r>
              <a:rPr lang="en-US" altLang="zh-CN"/>
              <a:t>shuffle</a:t>
            </a:r>
            <a:r>
              <a:rPr lang="zh-CN" altLang="en-US"/>
              <a:t>过程中避免不必要的</a:t>
            </a:r>
            <a:r>
              <a:rPr lang="en-US" altLang="zh-CN"/>
              <a:t>sort</a:t>
            </a:r>
            <a:r>
              <a:rPr lang="zh-CN" altLang="en-US"/>
              <a:t>操作以及减少磁盘</a:t>
            </a:r>
            <a:r>
              <a:rPr lang="en-US" altLang="zh-CN"/>
              <a:t>IO</a:t>
            </a:r>
            <a:r>
              <a:rPr lang="zh-CN" altLang="en-US"/>
              <a:t>操作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易用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提供了丰富的</a:t>
            </a:r>
            <a:r>
              <a:rPr lang="en-US" altLang="zh-CN"/>
              <a:t>API</a:t>
            </a:r>
            <a:r>
              <a:rPr lang="zh-CN" altLang="en-US"/>
              <a:t>，支持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Scala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四种语言</a:t>
            </a:r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集成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读写</a:t>
            </a:r>
            <a:r>
              <a:rPr lang="en-US" altLang="zh-CN"/>
              <a:t>HDFS/HBase</a:t>
            </a:r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YARN</a:t>
            </a:r>
            <a:r>
              <a:rPr lang="zh-CN" altLang="en-US"/>
              <a:t>集成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写流程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438" y="1132205"/>
            <a:ext cx="6570821" cy="5336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Spark</a:t>
            </a:r>
            <a:r>
              <a:rPr lang="zh-CN" altLang="en-US" smtClean="0"/>
              <a:t>核心概念</a:t>
            </a:r>
            <a:r>
              <a:rPr lang="en-US" altLang="zh-CN" smtClean="0"/>
              <a:t>-RDD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RDD: Resilient Distributed Datasets</a:t>
            </a:r>
            <a:r>
              <a:rPr lang="zh-CN" altLang="en-US"/>
              <a:t>，弹性分布式数据集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分布式存储在集群的各个节点上</a:t>
            </a:r>
            <a:r>
              <a:rPr lang="en-US" altLang="zh-CN"/>
              <a:t>(</a:t>
            </a:r>
            <a:r>
              <a:rPr lang="zh-CN" altLang="en-US"/>
              <a:t>每一部分称为一个</a:t>
            </a:r>
            <a:r>
              <a:rPr lang="en-US" altLang="zh-CN"/>
              <a:t>partition)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可以选择不同的存储方式</a:t>
            </a:r>
            <a:r>
              <a:rPr lang="en-US" altLang="zh-CN"/>
              <a:t>(</a:t>
            </a:r>
            <a:r>
              <a:rPr lang="zh-CN" altLang="en-US"/>
              <a:t>磁盘或内存</a:t>
            </a:r>
            <a:r>
              <a:rPr lang="en-US" altLang="zh-CN"/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可以由一个</a:t>
            </a:r>
            <a:r>
              <a:rPr lang="en-US" altLang="zh-CN"/>
              <a:t>RDD</a:t>
            </a:r>
            <a:r>
              <a:rPr lang="zh-CN" altLang="en-US"/>
              <a:t>生成另一个</a:t>
            </a:r>
            <a:r>
              <a:rPr lang="en-US" altLang="zh-CN"/>
              <a:t>RDD(</a:t>
            </a:r>
            <a:r>
              <a:rPr lang="zh-CN" altLang="en-US"/>
              <a:t>转换操作</a:t>
            </a:r>
            <a:r>
              <a:rPr lang="en-US" altLang="zh-CN"/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数据丢失后可以自动恢复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628650" y="1282890"/>
            <a:ext cx="78867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RDD</a:t>
            </a:r>
            <a:r>
              <a:rPr lang="zh-CN" altLang="en-US" smtClean="0"/>
              <a:t>基本操作</a:t>
            </a:r>
            <a:r>
              <a:rPr lang="en-US" altLang="zh-CN" smtClean="0"/>
              <a:t>(operator)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Transformation(</a:t>
            </a:r>
            <a:r>
              <a:rPr lang="zh-CN" altLang="en-US" dirty="0"/>
              <a:t>转换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通过已有的</a:t>
            </a:r>
            <a:r>
              <a:rPr lang="en-US" altLang="zh-CN" dirty="0"/>
              <a:t>RDD</a:t>
            </a:r>
            <a:r>
              <a:rPr lang="zh-CN" altLang="en-US" dirty="0"/>
              <a:t>产生新的</a:t>
            </a:r>
            <a:r>
              <a:rPr lang="en-US" altLang="zh-CN" dirty="0"/>
              <a:t>RDD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map, filter, groupBy, reduceBy</a:t>
            </a:r>
          </a:p>
          <a:p>
            <a:pPr lvl="0">
              <a:lnSpc>
                <a:spcPct val="130000"/>
              </a:lnSpc>
            </a:pPr>
            <a:r>
              <a:rPr lang="en-US" altLang="zh-CN" dirty="0"/>
              <a:t>Action(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RDD</a:t>
            </a:r>
            <a:r>
              <a:rPr lang="zh-CN" altLang="en-US" dirty="0"/>
              <a:t>计算得到一个或者一组值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count, reduce, saveAsTextFile</a:t>
            </a:r>
          </a:p>
          <a:p>
            <a:pPr lvl="0">
              <a:lnSpc>
                <a:spcPct val="130000"/>
              </a:lnSpc>
            </a:pPr>
            <a:r>
              <a:rPr lang="zh-CN" altLang="en-US" dirty="0"/>
              <a:t>初始</a:t>
            </a:r>
            <a:r>
              <a:rPr lang="en-US" altLang="zh-CN" dirty="0"/>
              <a:t>RDD</a:t>
            </a:r>
            <a:r>
              <a:rPr lang="zh-CN" altLang="en-US" dirty="0"/>
              <a:t>的生成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可通过</a:t>
            </a:r>
            <a:r>
              <a:rPr lang="en-US" altLang="zh-CN" dirty="0"/>
              <a:t>Scala</a:t>
            </a:r>
            <a:r>
              <a:rPr lang="zh-CN" altLang="en-US" dirty="0"/>
              <a:t>集合或者</a:t>
            </a:r>
            <a:r>
              <a:rPr lang="en-US" altLang="zh-CN" dirty="0"/>
              <a:t>Hadoop</a:t>
            </a:r>
            <a:r>
              <a:rPr lang="zh-CN" altLang="en-US" dirty="0"/>
              <a:t>数据集构造</a:t>
            </a:r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 RDD cache/persist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8940"/>
            <a:ext cx="7886700" cy="500761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/>
              <a:t>Spark RDD Cache</a:t>
            </a:r>
          </a:p>
          <a:p>
            <a:pPr lvl="1"/>
            <a:r>
              <a:rPr lang="zh-CN" altLang="en-US"/>
              <a:t>允许将</a:t>
            </a:r>
            <a:r>
              <a:rPr lang="en-US" altLang="zh-CN"/>
              <a:t>RDD</a:t>
            </a:r>
            <a:r>
              <a:rPr lang="zh-CN" altLang="en-US"/>
              <a:t>缓存到内存中或磁盘上，以便于重用</a:t>
            </a:r>
          </a:p>
          <a:p>
            <a:pPr lvl="1"/>
            <a:r>
              <a:rPr lang="en-US" altLang="zh-CN"/>
              <a:t>Spark</a:t>
            </a:r>
            <a:r>
              <a:rPr lang="zh-CN" altLang="en-US"/>
              <a:t>提供了多种缓存级别，以便于用户根据实际需求进行调整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en-US" altLang="zh-CN"/>
          </a:p>
          <a:p>
            <a:pPr lvl="0"/>
            <a:r>
              <a:rPr lang="en-US" altLang="zh-CN"/>
              <a:t>RDD cache</a:t>
            </a:r>
            <a:r>
              <a:rPr lang="zh-CN" altLang="en-US"/>
              <a:t>使用</a:t>
            </a:r>
          </a:p>
          <a:p>
            <a:pPr marL="457200" lvl="1" indent="0">
              <a:buNone/>
            </a:pPr>
            <a:r>
              <a:rPr lang="en-US" altLang="zh-CN"/>
              <a:t>val data = sc.textFile(“hdfs://nn:8020/input”)</a:t>
            </a:r>
          </a:p>
          <a:p>
            <a:pPr marL="457200" lvl="1" indent="0">
              <a:buNone/>
            </a:pPr>
            <a:r>
              <a:rPr lang="en-US" altLang="zh-CN"/>
              <a:t>data.cache()//</a:t>
            </a:r>
            <a:r>
              <a:rPr lang="zh-CN" altLang="en-US"/>
              <a:t>实际上是</a:t>
            </a:r>
            <a:r>
              <a:rPr lang="en-US" altLang="zh-CN"/>
              <a:t>data.persist(StorageLevel.MEMORY_ONLY)</a:t>
            </a:r>
          </a:p>
          <a:p>
            <a:pPr marL="457200" lvl="1" indent="0">
              <a:buNone/>
            </a:pPr>
            <a:r>
              <a:rPr lang="en-US" altLang="zh-CN"/>
              <a:t>//data.persist(StorageLevel.DISK_ONLY_2)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62" y="2531111"/>
            <a:ext cx="4864894" cy="2265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广播机制</a:t>
            </a:r>
          </a:p>
          <a:p>
            <a:pPr lvl="1"/>
            <a:r>
              <a:rPr lang="zh-CN" altLang="en-US"/>
              <a:t>高效分发大对象，比如字典</a:t>
            </a:r>
            <a:r>
              <a:rPr lang="en-US" altLang="zh-CN"/>
              <a:t>(map)</a:t>
            </a:r>
            <a:r>
              <a:rPr lang="zh-CN" altLang="en-US"/>
              <a:t>，集合</a:t>
            </a:r>
            <a:r>
              <a:rPr lang="en-US" altLang="zh-CN"/>
              <a:t>(set)</a:t>
            </a:r>
            <a:r>
              <a:rPr lang="zh-CN" altLang="en-US"/>
              <a:t>等，每个</a:t>
            </a:r>
            <a:r>
              <a:rPr lang="en-US" altLang="zh-CN"/>
              <a:t>executor</a:t>
            </a:r>
            <a:r>
              <a:rPr lang="zh-CN" altLang="en-US"/>
              <a:t>一份，而不是每个</a:t>
            </a:r>
            <a:r>
              <a:rPr lang="en-US" altLang="zh-CN"/>
              <a:t>task</a:t>
            </a:r>
            <a:r>
              <a:rPr lang="zh-CN" altLang="en-US"/>
              <a:t>一份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HttpBroadcast</a:t>
            </a:r>
            <a:r>
              <a:rPr lang="zh-CN" altLang="en-US"/>
              <a:t>和</a:t>
            </a:r>
            <a:r>
              <a:rPr lang="en-US" altLang="zh-CN"/>
              <a:t>TorrentBroadcast</a:t>
            </a:r>
            <a:r>
              <a:rPr lang="zh-CN" altLang="en-US"/>
              <a:t>两种</a:t>
            </a: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累加计数器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Accumulator(</a:t>
            </a:r>
            <a:r>
              <a:rPr lang="zh-CN" altLang="en-US"/>
              <a:t>累加器，计数器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类似于</a:t>
            </a: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counter</a:t>
            </a:r>
            <a:r>
              <a:rPr lang="zh-CN" altLang="en-US"/>
              <a:t>，将数据从一个节点发送到其他各个节点上去</a:t>
            </a:r>
          </a:p>
          <a:p>
            <a:pPr lvl="1"/>
            <a:r>
              <a:rPr lang="zh-CN" altLang="en-US"/>
              <a:t>通常用于监控，调试，记录符合某类特征的数据数目等</a:t>
            </a:r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foreachPartition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logRDD.foreachPartition{ partitionOfRecords =&gt;</a:t>
            </a:r>
          </a:p>
          <a:p>
            <a:pPr marL="457200" lvl="1" indent="0">
              <a:buNone/>
            </a:pPr>
            <a:r>
              <a:rPr lang="en-US" altLang="zh-CN"/>
              <a:t>val connection = ConnectionPool.getConnection()</a:t>
            </a:r>
          </a:p>
          <a:p>
            <a:pPr marL="457200" lvl="1" indent="0">
              <a:buNone/>
            </a:pPr>
            <a:r>
              <a:rPr lang="en-US" altLang="zh-CN"/>
              <a:t>partitionOfRecords.foreach{ record =&gt;</a:t>
            </a:r>
          </a:p>
          <a:p>
            <a:pPr marL="457200" lvl="1" indent="0">
              <a:buNone/>
            </a:pPr>
            <a:r>
              <a:rPr lang="en-US" altLang="zh-CN"/>
              <a:t>	connection.send(record)</a:t>
            </a:r>
          </a:p>
          <a:p>
            <a:pPr marL="457200" lvl="1" indent="0">
              <a:buNone/>
            </a:pPr>
            <a:r>
              <a:rPr lang="en-US" altLang="zh-CN"/>
              <a:t>}</a:t>
            </a:r>
          </a:p>
          <a:p>
            <a:pPr marL="457200" lvl="1" indent="0">
              <a:buNone/>
            </a:pPr>
            <a:r>
              <a:rPr lang="en-US" altLang="zh-CN"/>
              <a:t>ConnectionPool.returnConnection(connection)</a:t>
            </a:r>
          </a:p>
          <a:p>
            <a:pPr marL="0" lvl="0" indent="0">
              <a:buNone/>
            </a:pPr>
            <a:r>
              <a:rPr lang="en-US" altLang="zh-CN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DataFrame = Dataset[Row]</a:t>
            </a:r>
          </a:p>
          <a:p>
            <a:pPr lvl="1"/>
            <a:r>
              <a:rPr lang="en-US" altLang="zh-CN"/>
              <a:t>Row</a:t>
            </a:r>
            <a:r>
              <a:rPr lang="zh-CN" altLang="en-US"/>
              <a:t>表示一行数据，比如</a:t>
            </a:r>
            <a:r>
              <a:rPr lang="en-US" altLang="zh-CN"/>
              <a:t>Row=[“a”,12,123]</a:t>
            </a:r>
          </a:p>
          <a:p>
            <a:pPr lvl="1"/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r>
              <a:rPr lang="zh-CN" altLang="en-US"/>
              <a:t>之间可以相互转化</a:t>
            </a:r>
          </a:p>
          <a:p>
            <a:pPr lvl="0"/>
            <a:r>
              <a:rPr lang="en-US" altLang="zh-CN"/>
              <a:t>DataFrame</a:t>
            </a:r>
          </a:p>
          <a:p>
            <a:pPr lvl="1"/>
            <a:r>
              <a:rPr lang="zh-CN" altLang="en-US"/>
              <a:t>内部数据无类型，统一为</a:t>
            </a:r>
            <a:r>
              <a:rPr lang="en-US" altLang="zh-CN"/>
              <a:t>Row</a:t>
            </a:r>
          </a:p>
          <a:p>
            <a:pPr lvl="1"/>
            <a:r>
              <a:rPr lang="en-US" altLang="zh-CN"/>
              <a:t>DataFrame</a:t>
            </a:r>
            <a:r>
              <a:rPr lang="zh-CN" altLang="en-US"/>
              <a:t>是一种特殊类型的</a:t>
            </a:r>
            <a:r>
              <a:rPr lang="en-US" altLang="zh-CN"/>
              <a:t>Dataset</a:t>
            </a:r>
          </a:p>
          <a:p>
            <a:pPr lvl="0"/>
            <a:r>
              <a:rPr lang="en-US" altLang="zh-CN"/>
              <a:t>Dataset</a:t>
            </a:r>
          </a:p>
          <a:p>
            <a:pPr lvl="1"/>
            <a:r>
              <a:rPr lang="zh-CN" altLang="en-US"/>
              <a:t>内部数据由类型，需要由用户定义</a:t>
            </a:r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RDD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 DataFrame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case class, </a:t>
            </a:r>
            <a:r>
              <a:rPr lang="zh-CN" altLang="en-US"/>
              <a:t>作为</a:t>
            </a:r>
            <a:r>
              <a:rPr lang="en-US" altLang="zh-CN"/>
              <a:t>RDD</a:t>
            </a:r>
            <a:r>
              <a:rPr lang="zh-CN" altLang="en-US"/>
              <a:t>的</a:t>
            </a:r>
            <a:r>
              <a:rPr lang="en-US" altLang="zh-CN"/>
              <a:t>schema</a:t>
            </a:r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RDD.toDF</a:t>
            </a:r>
            <a:r>
              <a:rPr lang="zh-CN" altLang="en-US"/>
              <a:t>将</a:t>
            </a:r>
            <a:r>
              <a:rPr lang="en-US" altLang="zh-CN"/>
              <a:t>RDD</a:t>
            </a:r>
            <a:r>
              <a:rPr lang="zh-CN" altLang="en-US"/>
              <a:t>转换为</a:t>
            </a:r>
            <a:r>
              <a:rPr lang="en-US" altLang="zh-CN"/>
              <a:t>DataFrame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org.apache.spark.sql.SparkSession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org.apache.spark.sql.Row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case class User(userID:Long, gender:String, age:Int, occupation:String,zipcode:String)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usersRdd = sc.textFile("/tmp/ml-1m/users.dat")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userRDD = usersRdd.map(_.split("::")).map(p=&gt;User(p(0).toLong,p(1).trim,p(2).toInt,p(3),p(4)))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userDataFrame = userRDD.toDF()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userDataFrame.take(10)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userDataFrame.count()</a:t>
            </a: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RDD-&gt;DataFrame</a:t>
            </a:r>
            <a:r>
              <a:rPr lang="zh-CN" altLang="en-US"/>
              <a:t>：显示注入</a:t>
            </a:r>
            <a:r>
              <a:rPr lang="en-US" altLang="zh-CN"/>
              <a:t>Schema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82700"/>
            <a:ext cx="7886700" cy="5169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RDD schema(</a:t>
            </a:r>
            <a:r>
              <a:rPr lang="zh-CN" altLang="en-US"/>
              <a:t>由</a:t>
            </a:r>
            <a:r>
              <a:rPr lang="en-US" altLang="zh-CN"/>
              <a:t>StructField/StructType</a:t>
            </a:r>
            <a:r>
              <a:rPr lang="zh-CN" altLang="en-US"/>
              <a:t>构成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spark.createDataFrame</a:t>
            </a:r>
            <a:r>
              <a:rPr lang="zh-CN" altLang="en-US"/>
              <a:t>生成</a:t>
            </a:r>
            <a:r>
              <a:rPr lang="en-US" altLang="zh-CN"/>
              <a:t>DF</a:t>
            </a:r>
          </a:p>
          <a:p>
            <a:pPr marL="0" indent="0">
              <a:buNone/>
            </a:pPr>
            <a:r>
              <a:rPr lang="en-US" altLang="zh-CN"/>
              <a:t>import org.apache.spark.sql.{SaveMode,SparkSession,Row}</a:t>
            </a:r>
          </a:p>
          <a:p>
            <a:pPr marL="0" indent="0">
              <a:buNone/>
            </a:pPr>
            <a:r>
              <a:rPr lang="en-US" altLang="zh-CN"/>
              <a:t>import org.apache.spark.sql.types.{StringType,StructField,StructType}</a:t>
            </a:r>
          </a:p>
          <a:p>
            <a:pPr marL="0" indent="0">
              <a:buNone/>
            </a:pPr>
            <a:r>
              <a:rPr lang="en-US" altLang="zh-CN"/>
              <a:t>val schemaString = "userID gender age occupation zipcode"</a:t>
            </a:r>
          </a:p>
          <a:p>
            <a:pPr marL="0" indent="0">
              <a:buNone/>
            </a:pPr>
            <a:r>
              <a:rPr lang="en-US" altLang="zh-CN"/>
              <a:t>val schema=StructType(schemaString.split(" ").map(fieldName=&gt;StructField(fieldName,StringType,true)))</a:t>
            </a:r>
          </a:p>
          <a:p>
            <a:pPr marL="0" indent="0">
              <a:buNone/>
            </a:pPr>
            <a:r>
              <a:rPr lang="en-US" altLang="zh-CN"/>
              <a:t>val usersRdd = sc.textFile("/tmp/ml-1m/users.dat")</a:t>
            </a:r>
          </a:p>
          <a:p>
            <a:pPr marL="0" indent="0">
              <a:buNone/>
            </a:pPr>
            <a:r>
              <a:rPr lang="en-US" altLang="zh-CN"/>
              <a:t>val userRDD2 = usersRdd.map(_.split("::")).map(p=&gt;Row(p(0),p(1).trim,p(2).trim,p(3).trim,p(4).trim))</a:t>
            </a:r>
          </a:p>
          <a:p>
            <a:pPr marL="0" indent="0">
              <a:buNone/>
            </a:pPr>
            <a:r>
              <a:rPr lang="en-US" altLang="zh-CN"/>
              <a:t>val userDataFrame2 = spark.createDataFrame(userRDD2,schema)</a:t>
            </a:r>
          </a:p>
          <a:p>
            <a:pPr marL="0" indent="0">
              <a:buNone/>
            </a:pPr>
            <a:r>
              <a:rPr lang="en-US" altLang="zh-CN"/>
              <a:t>userDataFrame2.take(10)</a:t>
            </a:r>
          </a:p>
          <a:p>
            <a:pPr marL="0" indent="0">
              <a:buNone/>
            </a:pPr>
            <a:r>
              <a:rPr lang="en-US" altLang="zh-CN"/>
              <a:t>userDataFrame2.count()</a:t>
            </a:r>
          </a:p>
          <a:p>
            <a:pPr marL="0" indent="0">
              <a:buNone/>
            </a:pPr>
            <a:r>
              <a:rPr lang="en-US" altLang="zh-CN"/>
              <a:t>userDataFrame2.write.mode(SaveMode.Overwrite).json("/tmp/user.json")</a:t>
            </a:r>
          </a:p>
          <a:p>
            <a:pPr marL="0" indent="0">
              <a:buNone/>
            </a:pPr>
            <a:r>
              <a:rPr lang="en-US" altLang="zh-CN"/>
              <a:t>userDataFrame2.write.mode(SaveMode.Overwrite).parquet("/tmp/user.parquet")</a:t>
            </a:r>
          </a:p>
        </p:txBody>
      </p: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-&gt; DataFrame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/>
              <a:t>1. spark.read.format("json").load(...)</a:t>
            </a:r>
          </a:p>
          <a:p>
            <a:pPr marL="0" indent="0">
              <a:buNone/>
            </a:pPr>
            <a:r>
              <a:rPr lang="en-US" altLang="zh-CN"/>
              <a:t>2. spark.read.json(...)</a:t>
            </a:r>
          </a:p>
          <a:p>
            <a:pPr marL="0" indent="0">
              <a:buNone/>
            </a:pPr>
            <a:r>
              <a:rPr lang="en-US" altLang="zh-CN"/>
              <a:t>3. SQL</a:t>
            </a:r>
          </a:p>
          <a:p>
            <a:pPr marL="0" indent="0">
              <a:buNone/>
            </a:pPr>
            <a:r>
              <a:rPr lang="en-US" altLang="zh-CN"/>
              <a:t>val userJsonDF = spark.read.format("json").load("/tmp/user.json")</a:t>
            </a:r>
          </a:p>
          <a:p>
            <a:pPr marL="0" indent="0">
              <a:buNone/>
            </a:pPr>
            <a:r>
              <a:rPr lang="en-US" altLang="zh-CN"/>
              <a:t>userJsonDF.take(10)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userJsonDF2 = spark.read.json("/tmp/user.json")</a:t>
            </a:r>
          </a:p>
          <a:p>
            <a:pPr marL="0" indent="0">
              <a:buNone/>
            </a:pPr>
            <a:r>
              <a:rPr lang="en-US" altLang="zh-CN"/>
              <a:t>userJsonDF2.take(10)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进入bin/spark-sql,输入</a:t>
            </a:r>
          </a:p>
          <a:p>
            <a:pPr marL="0" indent="0">
              <a:buNone/>
            </a:pPr>
            <a:r>
              <a:rPr lang="en-US" altLang="zh-CN"/>
              <a:t>CREATE TABLE user USING json OPTIONS (path "/tmp/user.json")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读流程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044" y="1282701"/>
            <a:ext cx="6459379" cy="5108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parquet -&gt; DataFrame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pPr marL="0" indent="0">
              <a:buNone/>
            </a:pPr>
            <a:r>
              <a:rPr lang="zh-CN" altLang="en-US"/>
              <a:t>1. spark.read.format("parquet").load(...)</a:t>
            </a:r>
          </a:p>
          <a:p>
            <a:pPr marL="0" indent="0">
              <a:buNone/>
            </a:pPr>
            <a:r>
              <a:rPr lang="zh-CN" altLang="en-US"/>
              <a:t>2. spark.read.parquet(...)</a:t>
            </a:r>
          </a:p>
          <a:p>
            <a:pPr marL="0" indent="0">
              <a:buNone/>
            </a:pPr>
            <a:r>
              <a:rPr lang="zh-CN" altLang="en-US"/>
              <a:t>3. SQL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userParquetDF = spark.read.format("parquet").load("/tmp/user.parquet")</a:t>
            </a:r>
          </a:p>
          <a:p>
            <a:pPr marL="0" indent="0">
              <a:buNone/>
            </a:pPr>
            <a:r>
              <a:rPr lang="zh-CN" altLang="en-US"/>
              <a:t>userJsonDF.take(10)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userJsonDF2 = spark.read.parquet("/tmp/user.parquet")</a:t>
            </a:r>
          </a:p>
          <a:p>
            <a:pPr marL="0" indent="0">
              <a:buNone/>
            </a:pPr>
            <a:r>
              <a:rPr lang="zh-CN" altLang="en-US"/>
              <a:t>userJsonDF2.take(10)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进入bin/spark-sql,输入：</a:t>
            </a:r>
          </a:p>
          <a:p>
            <a:pPr marL="0" indent="0">
              <a:buNone/>
            </a:pPr>
            <a:r>
              <a:rPr lang="zh-CN" altLang="en-US"/>
              <a:t>CREATE TABLE user USING parquet OPTIONS("path /tmp/user.parquet")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 -&gt; DataFrame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zh-CN" altLang="en-US"/>
              <a:t>1. spark.read.format("jdbc").options(...)</a:t>
            </a:r>
          </a:p>
          <a:p>
            <a:pPr marL="0" indent="0">
              <a:buNone/>
            </a:pPr>
            <a:r>
              <a:rPr lang="zh-CN" altLang="en-US"/>
              <a:t>2. SQL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SPARK_CLASSPATH = &lt;mysql-connector-java-5.1.26.jar&gt;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jdbcDF = spark.read.format("jdbc").options(</a:t>
            </a:r>
          </a:p>
          <a:p>
            <a:pPr marL="0" indent="0">
              <a:buNone/>
            </a:pPr>
            <a:r>
              <a:rPr lang="zh-CN" altLang="en-US"/>
              <a:t>  Map("url"-&gt;"jdbc:mysql://mysql_hostname:mysql_port/testDB",</a:t>
            </a:r>
          </a:p>
          <a:p>
            <a:pPr marL="0" indent="0">
              <a:buNone/>
            </a:pPr>
            <a:r>
              <a:rPr lang="zh-CN" altLang="en-US"/>
              <a:t>  "dbtable"-&gt;"testTable")).load()</a:t>
            </a:r>
          </a:p>
          <a:p>
            <a:pPr marL="0" indent="0">
              <a:buNone/>
            </a:pPr>
            <a:r>
              <a:rPr lang="zh-CN" altLang="en-US"/>
              <a:t>  </a:t>
            </a:r>
          </a:p>
          <a:p>
            <a:pPr marL="0" indent="0">
              <a:buNone/>
            </a:pPr>
            <a:r>
              <a:rPr lang="zh-CN" altLang="en-US"/>
              <a:t>进入bin/spark-sql，输入：</a:t>
            </a:r>
          </a:p>
          <a:p>
            <a:pPr marL="0" indent="0">
              <a:buNone/>
            </a:pPr>
            <a:r>
              <a:rPr lang="zh-CN" altLang="en-US"/>
              <a:t>CREATE TABLE user USING jdbc OPTIONS ("jdbc:mysql://mysql_hostname:mysql_port/testDB","dbtable"-&gt;"testTable")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 -&gt; DataFrame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1. spark.read.text(...) //返回DataFrame</a:t>
            </a:r>
          </a:p>
          <a:p>
            <a:pPr marL="0" indent="0">
              <a:buNone/>
            </a:pPr>
            <a:r>
              <a:rPr lang="zh-CN" altLang="en-US"/>
              <a:t>2. spark.read.textFile(...) //返回Dataset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userDf = spark.read.text("ml-1m/user.data").map(_.getString(0).split("::"))</a:t>
            </a:r>
          </a:p>
          <a:p>
            <a:pPr marL="0" indent="0">
              <a:buNone/>
            </a:pPr>
            <a:r>
              <a:rPr lang="zh-CN" altLang="en-US"/>
              <a:t>val userDs = spark.read.textFile("ml-1m/users.dat").map(_.split("::"))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 SQL</a:t>
            </a:r>
            <a:r>
              <a:rPr lang="zh-CN" altLang="en-US"/>
              <a:t>中的表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session</a:t>
            </a:r>
            <a:r>
              <a:rPr lang="zh-CN" altLang="en-US"/>
              <a:t>范围内的临时表</a:t>
            </a:r>
          </a:p>
          <a:p>
            <a:pPr lvl="1"/>
            <a:r>
              <a:rPr lang="en-US" altLang="zh-CN"/>
              <a:t>df.createOrReplaceTempView(“people”)</a:t>
            </a:r>
          </a:p>
          <a:p>
            <a:pPr lvl="1"/>
            <a:r>
              <a:rPr lang="zh-CN" altLang="en-US"/>
              <a:t>只在</a:t>
            </a:r>
            <a:r>
              <a:rPr lang="en-US" altLang="zh-CN"/>
              <a:t>session</a:t>
            </a:r>
            <a:r>
              <a:rPr lang="zh-CN" altLang="en-US"/>
              <a:t>范围内有效，</a:t>
            </a:r>
            <a:r>
              <a:rPr lang="en-US" altLang="zh-CN"/>
              <a:t>session</a:t>
            </a:r>
            <a:r>
              <a:rPr lang="zh-CN" altLang="en-US"/>
              <a:t>结束表自动删除</a:t>
            </a:r>
          </a:p>
          <a:p>
            <a:pPr lvl="0"/>
            <a:r>
              <a:rPr lang="zh-CN" altLang="en-US"/>
              <a:t>全局范围内的临时表</a:t>
            </a:r>
          </a:p>
          <a:p>
            <a:pPr lvl="1"/>
            <a:r>
              <a:rPr lang="en-US" altLang="zh-CN"/>
              <a:t>df.createGlobalTempView(“people”)</a:t>
            </a:r>
          </a:p>
          <a:p>
            <a:pPr lvl="1"/>
            <a:r>
              <a:rPr lang="zh-CN" altLang="en-US"/>
              <a:t>所有</a:t>
            </a:r>
            <a:r>
              <a:rPr lang="en-US" altLang="zh-CN"/>
              <a:t>session</a:t>
            </a:r>
            <a:r>
              <a:rPr lang="zh-CN" altLang="en-US"/>
              <a:t>共享</a:t>
            </a:r>
          </a:p>
          <a:p>
            <a:pPr marL="457200" lvl="1" indent="0">
              <a:buNone/>
            </a:pPr>
            <a:r>
              <a:rPr lang="en-US" altLang="zh-CN"/>
              <a:t>df.createGloadTempView(“people”)</a:t>
            </a:r>
          </a:p>
          <a:p>
            <a:pPr marL="457200" lvl="1" indent="0">
              <a:buNone/>
            </a:pPr>
            <a:r>
              <a:rPr lang="en-US" altLang="zh-CN"/>
              <a:t>spark.sql(“SELECT * FROM global_temp.peopel”).show()</a:t>
            </a:r>
          </a:p>
          <a:p>
            <a:pPr marL="457200" lvl="1" indent="0">
              <a:buNone/>
            </a:pPr>
            <a:r>
              <a:rPr lang="en-US" altLang="zh-CN"/>
              <a:t>spark.newSession().sql(“SELECT * FROM global_temp.people”).show()</a:t>
            </a:r>
          </a:p>
          <a:p>
            <a:pPr lvl="0"/>
            <a:r>
              <a:rPr lang="zh-CN" altLang="en-US"/>
              <a:t>将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r>
              <a:rPr lang="zh-CN" altLang="en-US"/>
              <a:t>持久化到</a:t>
            </a:r>
            <a:r>
              <a:rPr lang="en-US" altLang="zh-CN"/>
              <a:t>hive</a:t>
            </a:r>
            <a:r>
              <a:rPr lang="zh-CN" altLang="en-US"/>
              <a:t>中</a:t>
            </a:r>
            <a:r>
              <a:rPr lang="en-US" altLang="zh-CN"/>
              <a:t>(</a:t>
            </a:r>
            <a:r>
              <a:rPr lang="zh-CN" altLang="en-US"/>
              <a:t>需把</a:t>
            </a:r>
            <a:r>
              <a:rPr lang="en-US" altLang="zh-CN"/>
              <a:t>hive</a:t>
            </a:r>
            <a:r>
              <a:rPr lang="zh-CN" altLang="en-US"/>
              <a:t>配置放到环境中</a:t>
            </a:r>
            <a:r>
              <a:rPr lang="en-US" altLang="zh-CN"/>
              <a:t>)</a:t>
            </a:r>
          </a:p>
          <a:p>
            <a:pPr lvl="1"/>
            <a:r>
              <a:rPr lang="en-US" altLang="zh-CN" sz="2000"/>
              <a:t>df.write.mode(“overwrite”).saveAsTable(“database.tableName”)</a:t>
            </a:r>
            <a:r>
              <a:rPr lang="en-US" altLang="zh-CN"/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 SLQ</a:t>
            </a:r>
            <a:r>
              <a:rPr lang="zh-CN" altLang="en-US"/>
              <a:t>万能思路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第一步：得到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</a:p>
          <a:p>
            <a:pPr marL="0" indent="0">
              <a:buNone/>
            </a:pPr>
            <a:r>
              <a:rPr lang="en-US" altLang="zh-CN"/>
              <a:t>	val ds = ...</a:t>
            </a:r>
          </a:p>
          <a:p>
            <a:pPr marL="0" indent="0">
              <a:buNone/>
            </a:pPr>
            <a:r>
              <a:rPr lang="zh-CN" altLang="en-US"/>
              <a:t>第二步：注册成临时表</a:t>
            </a:r>
          </a:p>
          <a:p>
            <a:pPr marL="0" indent="0">
              <a:buNone/>
            </a:pPr>
            <a:r>
              <a:rPr lang="en-US" altLang="zh-CN"/>
              <a:t>	ds.registerTempTable(“xxx”)</a:t>
            </a:r>
          </a:p>
          <a:p>
            <a:pPr marL="0" indent="0">
              <a:buNone/>
            </a:pPr>
            <a:r>
              <a:rPr lang="zh-CN" altLang="en-US"/>
              <a:t>第三步：用</a:t>
            </a:r>
            <a:r>
              <a:rPr lang="en-US" altLang="zh-CN"/>
              <a:t>SQL</a:t>
            </a:r>
            <a:r>
              <a:rPr lang="zh-CN" altLang="en-US"/>
              <a:t>计算</a:t>
            </a:r>
          </a:p>
          <a:p>
            <a:pPr marL="0" indent="0">
              <a:buNone/>
            </a:pPr>
            <a:r>
              <a:rPr lang="en-US" altLang="zh-CN"/>
              <a:t>	spark.sql(“SELECT ...”)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Spark SQL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：与</a:t>
            </a:r>
            <a:r>
              <a:rPr lang="en-US" altLang="zh-CN"/>
              <a:t>Hive Metastore</a:t>
            </a:r>
            <a:r>
              <a:rPr lang="zh-CN" altLang="en-US"/>
              <a:t>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782" y="1678940"/>
            <a:ext cx="7969568" cy="44983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将</a:t>
            </a:r>
            <a:r>
              <a:rPr lang="en-US" altLang="zh-CN"/>
              <a:t>core-site.xml</a:t>
            </a:r>
            <a:r>
              <a:rPr lang="zh-CN" altLang="en-US"/>
              <a:t>、</a:t>
            </a:r>
            <a:r>
              <a:rPr lang="en-US" altLang="zh-CN"/>
              <a:t>hdfs-site.xml</a:t>
            </a:r>
            <a:r>
              <a:rPr lang="zh-CN" altLang="en-US"/>
              <a:t>和</a:t>
            </a:r>
            <a:r>
              <a:rPr lang="en-US" altLang="zh-CN"/>
              <a:t>hive-site.xml</a:t>
            </a:r>
            <a:r>
              <a:rPr lang="zh-CN" altLang="en-US"/>
              <a:t>拷入</a:t>
            </a:r>
            <a:r>
              <a:rPr lang="en-US" altLang="zh-CN"/>
              <a:t>spark</a:t>
            </a:r>
            <a:r>
              <a:rPr lang="zh-CN" altLang="en-US"/>
              <a:t>安装目录下的</a:t>
            </a:r>
            <a:r>
              <a:rPr lang="en-US" altLang="zh-CN"/>
              <a:t>conf/</a:t>
            </a:r>
            <a:r>
              <a:rPr lang="zh-CN" altLang="en-US"/>
              <a:t>中</a:t>
            </a:r>
          </a:p>
          <a:p>
            <a:r>
              <a:rPr lang="en-US" altLang="zh-CN"/>
              <a:t>Spark SQL</a:t>
            </a:r>
            <a:r>
              <a:rPr lang="zh-CN" altLang="en-US"/>
              <a:t>与</a:t>
            </a:r>
            <a:r>
              <a:rPr lang="en-US" altLang="zh-CN"/>
              <a:t>Hive Metastore</a:t>
            </a:r>
            <a:r>
              <a:rPr lang="zh-CN" altLang="en-US"/>
              <a:t>结合：直接使用</a:t>
            </a:r>
            <a:r>
              <a:rPr lang="en-US" altLang="zh-CN"/>
              <a:t>spark.sql(“SELECT ... FROM table WHERE ...”)</a:t>
            </a:r>
          </a:p>
          <a:p>
            <a:pPr lvl="1"/>
            <a:r>
              <a:rPr lang="en-US" altLang="zh-CN"/>
              <a:t>spark-shell --master local</a:t>
            </a:r>
          </a:p>
          <a:p>
            <a:pPr lvl="1"/>
            <a:r>
              <a:rPr lang="en-US" altLang="zh-CN"/>
              <a:t>spark-shell --master yarn-client</a:t>
            </a:r>
          </a:p>
          <a:p>
            <a:pPr lvl="1"/>
            <a:r>
              <a:rPr lang="en-US" altLang="zh-CN"/>
              <a:t>spark-submit --master yarn-cluster --class z.y.x.jar</a:t>
            </a:r>
          </a:p>
          <a:p>
            <a:pPr lvl="2"/>
            <a:r>
              <a:rPr lang="zh-CN" altLang="en-US"/>
              <a:t>需将</a:t>
            </a:r>
            <a:r>
              <a:rPr lang="en-US" altLang="zh-CN"/>
              <a:t>hive-site.xml</a:t>
            </a:r>
            <a:r>
              <a:rPr lang="zh-CN" altLang="en-US"/>
              <a:t>打包到</a:t>
            </a:r>
            <a:r>
              <a:rPr lang="en-US" altLang="zh-CN"/>
              <a:t>x.jar</a:t>
            </a:r>
            <a:r>
              <a:rPr lang="zh-CN" altLang="en-US"/>
              <a:t>中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CLI</a:t>
            </a:r>
          </a:p>
          <a:p>
            <a:pPr lvl="2"/>
            <a:r>
              <a:rPr lang="en-US" altLang="zh-CN"/>
              <a:t>./bin/spark-sql</a:t>
            </a:r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 SQL</a:t>
            </a:r>
            <a:r>
              <a:rPr lang="zh-CN" altLang="en-US"/>
              <a:t>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DataFrame</a:t>
            </a:r>
            <a:r>
              <a:rPr lang="zh-CN" altLang="en-US"/>
              <a:t>缓存</a:t>
            </a:r>
          </a:p>
          <a:p>
            <a:pPr lvl="1"/>
            <a:r>
              <a:rPr lang="en-US" altLang="zh-CN"/>
              <a:t>spark.sqlContext.cacheTable(“tableName”)</a:t>
            </a:r>
          </a:p>
          <a:p>
            <a:pPr lvl="1"/>
            <a:r>
              <a:rPr lang="en-US" altLang="zh-CN"/>
              <a:t>dataFrame.cache()</a:t>
            </a:r>
          </a:p>
          <a:p>
            <a:pPr lvl="0"/>
            <a:r>
              <a:rPr lang="zh-CN" altLang="en-US"/>
              <a:t>参数调优</a:t>
            </a:r>
          </a:p>
          <a:p>
            <a:pPr lvl="1"/>
            <a:r>
              <a:rPr lang="en-US" altLang="zh-CN"/>
              <a:t>Reduce task</a:t>
            </a:r>
            <a:r>
              <a:rPr lang="zh-CN" altLang="en-US"/>
              <a:t>数目：</a:t>
            </a:r>
            <a:r>
              <a:rPr lang="en-US" altLang="zh-CN"/>
              <a:t>spark.sql.shuffle.partitions(</a:t>
            </a:r>
            <a:r>
              <a:rPr lang="zh-CN" altLang="en-US"/>
              <a:t>默认是</a:t>
            </a:r>
            <a:r>
              <a:rPr lang="en-US" altLang="zh-CN"/>
              <a:t>200)</a:t>
            </a:r>
          </a:p>
          <a:p>
            <a:pPr lvl="1"/>
            <a:r>
              <a:rPr lang="zh-CN" altLang="en-US"/>
              <a:t>读数据时每个</a:t>
            </a:r>
            <a:r>
              <a:rPr lang="en-US" altLang="zh-CN"/>
              <a:t>Partition</a:t>
            </a:r>
            <a:r>
              <a:rPr lang="zh-CN" altLang="en-US"/>
              <a:t>大小：</a:t>
            </a:r>
            <a:r>
              <a:rPr lang="en-US" altLang="zh-CN"/>
              <a:t>spark.sql.files.maxPartitionBytes(</a:t>
            </a:r>
            <a:r>
              <a:rPr lang="zh-CN" altLang="en-US"/>
              <a:t>默认</a:t>
            </a:r>
            <a:r>
              <a:rPr lang="en-US" altLang="zh-CN"/>
              <a:t>128M)</a:t>
            </a:r>
          </a:p>
          <a:p>
            <a:pPr lvl="1"/>
            <a:r>
              <a:rPr lang="zh-CN" altLang="en-US"/>
              <a:t>小文件合并读：</a:t>
            </a:r>
            <a:r>
              <a:rPr lang="en-US" altLang="zh-CN"/>
              <a:t>spark.sql.files.openCostInBytes(</a:t>
            </a:r>
            <a:r>
              <a:rPr lang="zh-CN" altLang="en-US"/>
              <a:t>默认</a:t>
            </a:r>
            <a:r>
              <a:rPr lang="en-US" altLang="zh-CN"/>
              <a:t>4194304(4M))</a:t>
            </a:r>
          </a:p>
          <a:p>
            <a:pPr lvl="1"/>
            <a:r>
              <a:rPr lang="zh-CN" altLang="en-US"/>
              <a:t>广播小表大小：</a:t>
            </a:r>
            <a:r>
              <a:rPr lang="en-US" altLang="zh-CN"/>
              <a:t>spark.sql.autoBroadcastJoinThreshold(</a:t>
            </a:r>
            <a:r>
              <a:rPr lang="zh-CN" altLang="en-US"/>
              <a:t>默认</a:t>
            </a:r>
            <a:r>
              <a:rPr lang="en-US" altLang="zh-CN"/>
              <a:t>10485760(10M))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 Streaming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易用性好</a:t>
            </a:r>
          </a:p>
          <a:p>
            <a:pPr lvl="1"/>
            <a:r>
              <a:rPr lang="zh-CN" altLang="en-US"/>
              <a:t>提供很多高级算子，实现复杂运算非常简单</a:t>
            </a:r>
          </a:p>
          <a:p>
            <a:pPr lvl="1"/>
            <a:r>
              <a:rPr lang="zh-CN" altLang="en-US"/>
              <a:t>流式</a:t>
            </a:r>
            <a:r>
              <a:rPr lang="en-US" altLang="zh-CN"/>
              <a:t>API</a:t>
            </a:r>
            <a:r>
              <a:rPr lang="zh-CN" altLang="en-US"/>
              <a:t>和批处理</a:t>
            </a:r>
            <a:r>
              <a:rPr lang="en-US" altLang="zh-CN"/>
              <a:t>API</a:t>
            </a:r>
            <a:r>
              <a:rPr lang="zh-CN" altLang="en-US"/>
              <a:t>很类似，学习成本低</a:t>
            </a:r>
          </a:p>
          <a:p>
            <a:pPr lvl="0"/>
            <a:r>
              <a:rPr lang="zh-CN" altLang="en-US"/>
              <a:t>平台同一</a:t>
            </a:r>
          </a:p>
          <a:p>
            <a:pPr lvl="1"/>
            <a:r>
              <a:rPr lang="zh-CN" altLang="en-US"/>
              <a:t>不需要维护两套系统分别用于批处理和流式处理</a:t>
            </a:r>
          </a:p>
          <a:p>
            <a:pPr lvl="1"/>
            <a:r>
              <a:rPr lang="zh-CN" altLang="en-US"/>
              <a:t>可以自由调用</a:t>
            </a:r>
            <a:r>
              <a:rPr lang="en-US" altLang="zh-CN"/>
              <a:t>Spark</a:t>
            </a:r>
            <a:r>
              <a:rPr lang="zh-CN" altLang="en-US"/>
              <a:t>的组件如</a:t>
            </a:r>
            <a:r>
              <a:rPr lang="en-US" altLang="zh-CN"/>
              <a:t>Spark SQL&amp;MLlib</a:t>
            </a:r>
          </a:p>
          <a:p>
            <a:pPr lvl="0"/>
            <a:r>
              <a:rPr lang="zh-CN" altLang="en-US"/>
              <a:t>生态丰富</a:t>
            </a:r>
          </a:p>
          <a:p>
            <a:pPr lvl="1"/>
            <a:r>
              <a:rPr lang="zh-CN" altLang="en-US"/>
              <a:t>支持各种数据源和数据格式</a:t>
            </a:r>
          </a:p>
          <a:p>
            <a:pPr lvl="1"/>
            <a:r>
              <a:rPr lang="zh-CN" altLang="en-US"/>
              <a:t>社区活跃，发展迅猛</a:t>
            </a:r>
          </a:p>
        </p:txBody>
      </p: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基本原理：微批处理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将流式计算转化为一批很小的、确定的批处理作业</a:t>
            </a:r>
            <a:r>
              <a:rPr lang="en-US" altLang="zh-CN"/>
              <a:t>(micro-batch)</a:t>
            </a:r>
          </a:p>
          <a:p>
            <a:pPr lvl="1"/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秒为单位将数据流切分成离散的作业</a:t>
            </a:r>
          </a:p>
          <a:p>
            <a:pPr lvl="1"/>
            <a:r>
              <a:rPr lang="zh-CN" altLang="en-US"/>
              <a:t>将每批数据看做</a:t>
            </a:r>
            <a:r>
              <a:rPr lang="en-US" altLang="zh-CN"/>
              <a:t>RDD,</a:t>
            </a:r>
            <a:r>
              <a:rPr lang="zh-CN" altLang="en-US"/>
              <a:t>使用</a:t>
            </a:r>
            <a:r>
              <a:rPr lang="en-US" altLang="zh-CN"/>
              <a:t>RDD</a:t>
            </a:r>
            <a:r>
              <a:rPr lang="zh-CN" altLang="en-US"/>
              <a:t>操作符处理</a:t>
            </a:r>
          </a:p>
          <a:p>
            <a:pPr lvl="1"/>
            <a:r>
              <a:rPr lang="zh-CN" altLang="en-US"/>
              <a:t>最终结果以</a:t>
            </a:r>
            <a:r>
              <a:rPr lang="en-US" altLang="zh-CN"/>
              <a:t>RDD</a:t>
            </a:r>
            <a:r>
              <a:rPr lang="zh-CN" altLang="en-US"/>
              <a:t>为单位返回</a:t>
            </a:r>
            <a:r>
              <a:rPr lang="en-US" altLang="zh-CN"/>
              <a:t>(</a:t>
            </a:r>
            <a:r>
              <a:rPr lang="zh-CN" altLang="en-US"/>
              <a:t>写入</a:t>
            </a:r>
            <a:r>
              <a:rPr lang="en-US" altLang="zh-CN"/>
              <a:t>HDFS</a:t>
            </a:r>
            <a:r>
              <a:rPr lang="zh-CN" altLang="en-US"/>
              <a:t>或者其他系统</a:t>
            </a:r>
            <a:r>
              <a:rPr lang="en-US" altLang="zh-CN"/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关键概念：</a:t>
            </a:r>
            <a:r>
              <a:rPr lang="en-US" altLang="zh-CN"/>
              <a:t>DStream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DStream</a:t>
            </a:r>
            <a:r>
              <a:rPr lang="zh-CN" altLang="en-US"/>
              <a:t>：将连续的数据进行离散表示</a:t>
            </a:r>
          </a:p>
          <a:p>
            <a:r>
              <a:rPr lang="zh-CN" altLang="en-US"/>
              <a:t>It represents a continuous stream of data, either the input data stream received from source, or the processed data stream generated by transforming the input stream.</a:t>
            </a:r>
          </a:p>
          <a:p>
            <a:r>
              <a:rPr lang="en-US" altLang="zh-CN"/>
              <a:t>DStream</a:t>
            </a:r>
            <a:r>
              <a:rPr lang="zh-CN" altLang="en-US"/>
              <a:t>中每一个离散的片段都是一个</a:t>
            </a:r>
            <a:r>
              <a:rPr lang="en-US" altLang="zh-CN"/>
              <a:t>RDD</a:t>
            </a:r>
          </a:p>
          <a:p>
            <a:r>
              <a:rPr lang="en-US" altLang="zh-CN"/>
              <a:t>DStream</a:t>
            </a:r>
            <a:r>
              <a:rPr lang="zh-CN" altLang="en-US"/>
              <a:t>可以变换成另外一个</a:t>
            </a:r>
            <a:r>
              <a:rPr lang="en-US" altLang="zh-CN"/>
              <a:t>DStream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可靠性策略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常见的三种错误情况：</a:t>
            </a:r>
          </a:p>
          <a:p>
            <a:pPr lvl="1"/>
            <a:r>
              <a:rPr lang="zh-CN" altLang="en-US"/>
              <a:t>文件损坏</a:t>
            </a:r>
          </a:p>
          <a:p>
            <a:pPr lvl="1"/>
            <a:r>
              <a:rPr lang="zh-CN" altLang="en-US"/>
              <a:t>网络或者机器失效</a:t>
            </a:r>
          </a:p>
          <a:p>
            <a:pPr lvl="1"/>
            <a:r>
              <a:rPr lang="en-US" altLang="zh-CN"/>
              <a:t>NameNode</a:t>
            </a:r>
            <a:r>
              <a:rPr lang="zh-CN" altLang="en-US"/>
              <a:t>挂掉</a:t>
            </a:r>
          </a:p>
          <a:p>
            <a:pPr lvl="0"/>
            <a:r>
              <a:rPr lang="zh-CN" altLang="en-US"/>
              <a:t>文件完整性</a:t>
            </a:r>
          </a:p>
          <a:p>
            <a:pPr lvl="1"/>
            <a:r>
              <a:rPr lang="en-US" altLang="zh-CN"/>
              <a:t>CRC32</a:t>
            </a:r>
            <a:r>
              <a:rPr lang="zh-CN" altLang="en-US"/>
              <a:t>校验</a:t>
            </a:r>
          </a:p>
          <a:p>
            <a:pPr lvl="1"/>
            <a:r>
              <a:rPr lang="zh-CN" altLang="en-US"/>
              <a:t>用其它副本取代损坏文件</a:t>
            </a:r>
          </a:p>
          <a:p>
            <a:pPr lvl="0"/>
            <a:r>
              <a:rPr lang="en-US" altLang="zh-CN"/>
              <a:t>Heartbeat</a:t>
            </a:r>
          </a:p>
          <a:p>
            <a:pPr lvl="1"/>
            <a:r>
              <a:rPr lang="en-US" altLang="zh-CN"/>
              <a:t>DataNode</a:t>
            </a:r>
            <a:r>
              <a:rPr lang="zh-CN" altLang="en-US"/>
              <a:t>定期向</a:t>
            </a:r>
            <a:r>
              <a:rPr lang="en-US" altLang="zh-CN"/>
              <a:t>NameNode</a:t>
            </a:r>
            <a:r>
              <a:rPr lang="zh-CN" altLang="en-US"/>
              <a:t>发</a:t>
            </a:r>
            <a:r>
              <a:rPr lang="en-US" altLang="zh-CN"/>
              <a:t>hearbeat</a:t>
            </a:r>
          </a:p>
          <a:p>
            <a:pPr lvl="0"/>
            <a:r>
              <a:rPr lang="zh-CN" altLang="en-US"/>
              <a:t>元数据信息</a:t>
            </a:r>
          </a:p>
          <a:p>
            <a:pPr lvl="1"/>
            <a:r>
              <a:rPr lang="en-US" altLang="zh-CN"/>
              <a:t>FSImage(</a:t>
            </a:r>
            <a:r>
              <a:rPr lang="zh-CN" altLang="en-US"/>
              <a:t>文件系统镜像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Editlog(</a:t>
            </a:r>
            <a:r>
              <a:rPr lang="zh-CN" altLang="en-US"/>
              <a:t>操作日志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多份存储</a:t>
            </a:r>
          </a:p>
          <a:p>
            <a:pPr lvl="1"/>
            <a:r>
              <a:rPr lang="zh-CN" altLang="en-US"/>
              <a:t>主备</a:t>
            </a:r>
            <a:r>
              <a:rPr lang="en-US" altLang="zh-CN"/>
              <a:t>NameNode</a:t>
            </a:r>
            <a:r>
              <a:rPr lang="zh-CN" altLang="en-US"/>
              <a:t>实时切换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内置数据源</a:t>
            </a:r>
            <a:r>
              <a:rPr lang="en-US" altLang="zh-CN"/>
              <a:t>(StreamingContext)</a:t>
            </a:r>
          </a:p>
          <a:p>
            <a:pPr lvl="1"/>
            <a:r>
              <a:rPr lang="en-US" altLang="zh-CN"/>
              <a:t>socketStream/rawSocketStream/socketTextStream</a:t>
            </a:r>
          </a:p>
          <a:p>
            <a:pPr lvl="1"/>
            <a:r>
              <a:rPr lang="en-US" altLang="zh-CN"/>
              <a:t>fileStream/textFileStream</a:t>
            </a:r>
          </a:p>
          <a:p>
            <a:pPr lvl="1"/>
            <a:r>
              <a:rPr lang="en-US" altLang="zh-CN"/>
              <a:t>receiverStream</a:t>
            </a:r>
          </a:p>
          <a:p>
            <a:pPr lvl="1"/>
            <a:r>
              <a:rPr lang="zh-CN" altLang="en-US"/>
              <a:t>其它</a:t>
            </a:r>
          </a:p>
          <a:p>
            <a:r>
              <a:rPr lang="zh-CN" altLang="en-US"/>
              <a:t>外部 数据源</a:t>
            </a:r>
          </a:p>
          <a:p>
            <a:pPr lvl="1"/>
            <a:r>
              <a:rPr lang="en-US" altLang="zh-CN"/>
              <a:t>KafkaUtils</a:t>
            </a:r>
            <a:r>
              <a:rPr lang="zh-CN" altLang="en-US"/>
              <a:t>：</a:t>
            </a:r>
            <a:r>
              <a:rPr lang="en-US" altLang="zh-CN"/>
              <a:t>createStream/createDirectStream</a:t>
            </a:r>
          </a:p>
          <a:p>
            <a:pPr lvl="1"/>
            <a:r>
              <a:rPr lang="en-US" altLang="zh-CN"/>
              <a:t>FlumeUtils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</a:p>
          <a:p>
            <a:pPr lvl="1"/>
            <a:r>
              <a:rPr lang="en-US" altLang="zh-CN"/>
              <a:t>MQTTUtils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</a:p>
          <a:p>
            <a:pPr lvl="1"/>
            <a:r>
              <a:rPr lang="en-US" altLang="zh-CN"/>
              <a:t>TwitterUtils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</a:p>
          <a:p>
            <a:pPr lvl="1"/>
            <a:r>
              <a:rPr lang="en-US" altLang="zh-CN"/>
              <a:t>ZeroMQUtils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</a:p>
        </p:txBody>
      </p: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输入流</a:t>
            </a:r>
            <a:r>
              <a:rPr lang="en-US" altLang="zh-CN"/>
              <a:t>-textFileStream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HDFS</a:t>
            </a:r>
            <a:r>
              <a:rPr lang="zh-CN" altLang="en-US"/>
              <a:t>的目录作为流式数据源</a:t>
            </a:r>
          </a:p>
          <a:p>
            <a:r>
              <a:rPr lang="zh-CN" altLang="en-US"/>
              <a:t>每隔固定周期扫描该目录，将新出现的文件当作本次</a:t>
            </a:r>
            <a:r>
              <a:rPr lang="en-US" altLang="zh-CN"/>
              <a:t>Batch</a:t>
            </a:r>
            <a:r>
              <a:rPr lang="zh-CN" altLang="en-US"/>
              <a:t>需要处理的数据</a:t>
            </a:r>
          </a:p>
          <a:p>
            <a:r>
              <a:rPr lang="zh-CN" altLang="en-US"/>
              <a:t>输出是一个文本流，流中每一条记录代表了原始文件中的一个文本行</a:t>
            </a:r>
          </a:p>
          <a:p>
            <a:r>
              <a:rPr lang="zh-CN" altLang="en-US"/>
              <a:t>注意事项：新文件最好通过</a:t>
            </a:r>
            <a:r>
              <a:rPr lang="en-US" altLang="zh-CN"/>
              <a:t>move</a:t>
            </a:r>
            <a:r>
              <a:rPr lang="zh-CN" altLang="en-US"/>
              <a:t>的方式移动到目录中</a:t>
            </a:r>
          </a:p>
          <a:p>
            <a:r>
              <a:rPr lang="zh-CN" altLang="en-US"/>
              <a:t>应用场景：日志处理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流式转换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</a:t>
            </a:r>
            <a:r>
              <a:rPr lang="en-US" altLang="zh-CN"/>
              <a:t>RDD</a:t>
            </a:r>
            <a:r>
              <a:rPr lang="zh-CN" altLang="en-US"/>
              <a:t>转换</a:t>
            </a:r>
          </a:p>
          <a:p>
            <a:pPr lvl="1"/>
            <a:r>
              <a:rPr lang="en-US" altLang="zh-CN"/>
              <a:t>map, flatMap, filter, reduce</a:t>
            </a:r>
          </a:p>
          <a:p>
            <a:pPr lvl="1"/>
            <a:r>
              <a:rPr lang="en-US" altLang="zh-CN"/>
              <a:t>groupByKey, reduceByKey, sortByKey, join, etc</a:t>
            </a:r>
          </a:p>
          <a:p>
            <a:pPr lvl="1"/>
            <a:r>
              <a:rPr lang="en-US" altLang="zh-CN"/>
              <a:t>count</a:t>
            </a:r>
          </a:p>
          <a:p>
            <a:r>
              <a:rPr lang="en-US" altLang="zh-CN"/>
              <a:t>Streaming</a:t>
            </a:r>
            <a:r>
              <a:rPr lang="zh-CN" altLang="en-US"/>
              <a:t>独有转换</a:t>
            </a:r>
          </a:p>
          <a:p>
            <a:pPr lvl="1"/>
            <a:r>
              <a:rPr lang="en-US" altLang="zh-CN"/>
              <a:t>window</a:t>
            </a:r>
          </a:p>
          <a:p>
            <a:pPr lvl="1"/>
            <a:r>
              <a:rPr lang="en-US" altLang="zh-CN"/>
              <a:t>mapWithState</a:t>
            </a:r>
          </a:p>
          <a:p>
            <a:pPr lvl="1"/>
            <a:r>
              <a:rPr lang="en-US" altLang="zh-CN"/>
              <a:t>transform</a:t>
            </a:r>
          </a:p>
        </p:txBody>
      </p: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val windowStream = origionDStream.window(Seconds(3),Seconds(2))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3" y="2757170"/>
            <a:ext cx="7034689" cy="2484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mapWithState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Spark Streaming</a:t>
            </a:r>
            <a:r>
              <a:rPr lang="zh-CN" altLang="en-US"/>
              <a:t>自己维护历史状态信息</a:t>
            </a:r>
          </a:p>
          <a:p>
            <a:r>
              <a:rPr lang="zh-CN" altLang="en-US"/>
              <a:t>而不是借助外部存储系统，比如</a:t>
            </a:r>
            <a:r>
              <a:rPr lang="en-US" altLang="zh-CN"/>
              <a:t>redis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4" y="2781935"/>
            <a:ext cx="6411278" cy="3562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DStream</a:t>
            </a:r>
            <a:r>
              <a:rPr lang="zh-CN" altLang="en-US"/>
              <a:t>的每个</a:t>
            </a:r>
            <a:r>
              <a:rPr lang="en-US" altLang="zh-CN"/>
              <a:t>RDD</a:t>
            </a:r>
            <a:r>
              <a:rPr lang="zh-CN" altLang="en-US"/>
              <a:t>转变为另外一个</a:t>
            </a:r>
            <a:r>
              <a:rPr lang="en-US" altLang="zh-CN"/>
              <a:t>RDD</a:t>
            </a:r>
          </a:p>
          <a:p>
            <a:pPr lvl="1"/>
            <a:r>
              <a:rPr lang="zh-CN" altLang="en-US"/>
              <a:t>例子：</a:t>
            </a:r>
            <a:r>
              <a:rPr lang="en-US" altLang="zh-CN"/>
              <a:t>dstream.transform{rdd=&gt;rdd.map(_+1).reduce}</a:t>
            </a:r>
          </a:p>
          <a:p>
            <a:r>
              <a:rPr lang="zh-CN" altLang="en-US"/>
              <a:t>定制化计算</a:t>
            </a:r>
          </a:p>
          <a:p>
            <a:r>
              <a:rPr lang="zh-CN" altLang="en-US"/>
              <a:t>应用场景：</a:t>
            </a:r>
          </a:p>
          <a:p>
            <a:pPr lvl="1"/>
            <a:r>
              <a:rPr lang="zh-CN" altLang="en-US"/>
              <a:t>实现其它的算子，例如</a:t>
            </a:r>
            <a:r>
              <a:rPr lang="en-US" altLang="zh-CN"/>
              <a:t>repartition, join</a:t>
            </a:r>
          </a:p>
          <a:p>
            <a:pPr lvl="1"/>
            <a:r>
              <a:rPr lang="zh-CN" altLang="en-US"/>
              <a:t>实现</a:t>
            </a:r>
            <a:r>
              <a:rPr lang="en-US" altLang="zh-CN"/>
              <a:t>DStream</a:t>
            </a:r>
            <a:r>
              <a:rPr lang="zh-CN" altLang="en-US"/>
              <a:t>和外部数据交互，例如和外部数据</a:t>
            </a:r>
            <a:r>
              <a:rPr lang="en-US" altLang="zh-CN"/>
              <a:t>join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将处理过的数据输出到外部系统</a:t>
            </a:r>
          </a:p>
          <a:p>
            <a:pPr lvl="1"/>
            <a:r>
              <a:rPr lang="zh-CN" altLang="en-US"/>
              <a:t>不叫</a:t>
            </a:r>
            <a:r>
              <a:rPr lang="en-US" altLang="zh-CN"/>
              <a:t>“action”</a:t>
            </a:r>
          </a:p>
          <a:p>
            <a:r>
              <a:rPr lang="zh-CN" altLang="en-US"/>
              <a:t>内置输出</a:t>
            </a:r>
          </a:p>
          <a:p>
            <a:pPr lvl="1"/>
            <a:r>
              <a:rPr lang="en-US" altLang="zh-CN"/>
              <a:t>print</a:t>
            </a:r>
          </a:p>
          <a:p>
            <a:pPr lvl="1"/>
            <a:r>
              <a:rPr lang="en-US" altLang="zh-CN"/>
              <a:t>saveAsTextFiles/saveAsObjectFiles/saveAsHadoopFiles</a:t>
            </a:r>
          </a:p>
          <a:p>
            <a:r>
              <a:rPr lang="zh-CN" altLang="en-US"/>
              <a:t>自定义输出</a:t>
            </a:r>
          </a:p>
          <a:p>
            <a:pPr lvl="1"/>
            <a:r>
              <a:rPr lang="en-US" altLang="zh-CN"/>
              <a:t>foreachRDD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foreachRDD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输出参数：</a:t>
            </a:r>
            <a:r>
              <a:rPr lang="en-US" altLang="zh-CN"/>
              <a:t>foreachFunc</a:t>
            </a:r>
            <a:r>
              <a:rPr lang="zh-CN" altLang="en-US"/>
              <a:t>：</a:t>
            </a:r>
            <a:r>
              <a:rPr lang="en-US" altLang="zh-CN"/>
              <a:t>RDD[T]=&gt;Unit</a:t>
            </a:r>
          </a:p>
          <a:p>
            <a:r>
              <a:rPr lang="zh-CN" altLang="en-US"/>
              <a:t>每个</a:t>
            </a:r>
            <a:r>
              <a:rPr lang="en-US" altLang="zh-CN"/>
              <a:t>Batch</a:t>
            </a:r>
            <a:r>
              <a:rPr lang="zh-CN" altLang="en-US"/>
              <a:t>间隔都执行一次该函数</a:t>
            </a:r>
          </a:p>
          <a:p>
            <a:r>
              <a:rPr lang="zh-CN" altLang="en-US"/>
              <a:t>函数中可以执行各种操作</a:t>
            </a:r>
          </a:p>
          <a:p>
            <a:r>
              <a:rPr lang="zh-CN" altLang="en-US"/>
              <a:t>应用场景：</a:t>
            </a:r>
          </a:p>
          <a:p>
            <a:pPr lvl="1"/>
            <a:r>
              <a:rPr lang="zh-CN" altLang="en-US"/>
              <a:t>实现其它算子，如</a:t>
            </a:r>
            <a:r>
              <a:rPr lang="en-US" altLang="zh-CN"/>
              <a:t>print</a:t>
            </a:r>
          </a:p>
          <a:p>
            <a:pPr lvl="1"/>
            <a:r>
              <a:rPr lang="zh-CN" altLang="en-US"/>
              <a:t>更新外部存储如</a:t>
            </a:r>
            <a:r>
              <a:rPr lang="en-US" altLang="zh-CN"/>
              <a:t>redis</a:t>
            </a:r>
            <a:r>
              <a:rPr lang="zh-CN" altLang="en-US"/>
              <a:t>， </a:t>
            </a:r>
            <a:r>
              <a:rPr lang="en-US" altLang="zh-CN"/>
              <a:t>hbase</a:t>
            </a:r>
            <a:r>
              <a:rPr lang="zh-CN" altLang="en-US"/>
              <a:t>等</a:t>
            </a:r>
          </a:p>
          <a:p>
            <a:pPr lvl="1"/>
            <a:r>
              <a:rPr lang="zh-CN" altLang="en-US"/>
              <a:t>更新内部 缓存</a:t>
            </a: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将结果保存到</a:t>
            </a:r>
            <a:r>
              <a:rPr lang="en-US" altLang="zh-CN"/>
              <a:t>Hbase</a:t>
            </a:r>
            <a:r>
              <a:rPr lang="zh-CN" altLang="en-US"/>
              <a:t>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性能优化：开发调优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原则一：避免创建重复的</a:t>
            </a:r>
            <a:r>
              <a:rPr lang="en-US" altLang="zh-CN" dirty="0" smtClean="0"/>
              <a:t>RDD</a:t>
            </a:r>
          </a:p>
          <a:p>
            <a:r>
              <a:rPr lang="zh-CN" altLang="en-US" dirty="0" smtClean="0"/>
              <a:t>原则二：尽可能复用同一个</a:t>
            </a:r>
            <a:r>
              <a:rPr lang="en-US" altLang="zh-CN" dirty="0" smtClean="0"/>
              <a:t>RDD</a:t>
            </a:r>
          </a:p>
          <a:p>
            <a:r>
              <a:rPr lang="zh-CN" altLang="en-US" dirty="0" smtClean="0"/>
              <a:t>原则三：对多次使用的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进行持久化</a:t>
            </a:r>
            <a:endParaRPr lang="en-US" altLang="zh-CN" dirty="0" smtClean="0"/>
          </a:p>
          <a:p>
            <a:r>
              <a:rPr lang="zh-CN" altLang="en-US" dirty="0" smtClean="0"/>
              <a:t>原则四：尽量避免使用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类算子</a:t>
            </a:r>
            <a:endParaRPr lang="en-US" altLang="zh-CN" dirty="0" smtClean="0"/>
          </a:p>
          <a:p>
            <a:r>
              <a:rPr lang="zh-CN" altLang="en-US" dirty="0" smtClean="0"/>
              <a:t>原则五：使用</a:t>
            </a:r>
            <a:r>
              <a:rPr lang="en-US" altLang="zh-CN" dirty="0" smtClean="0"/>
              <a:t>map-side</a:t>
            </a:r>
            <a:r>
              <a:rPr lang="zh-CN" altLang="en-US" dirty="0" smtClean="0"/>
              <a:t>预聚合的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原则六：使用高性能的算子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aggregateByKey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groupByKey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mapPartitions</a:t>
            </a:r>
            <a:r>
              <a:rPr lang="zh-CN" altLang="en-US" dirty="0" smtClean="0"/>
              <a:t>替换普通</a:t>
            </a:r>
            <a:r>
              <a:rPr lang="en-US" altLang="zh-CN" dirty="0" smtClean="0"/>
              <a:t>map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foreachPartitions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之后进行</a:t>
            </a:r>
            <a:r>
              <a:rPr lang="en-US" altLang="zh-CN" dirty="0" smtClean="0"/>
              <a:t>coalesce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repartitionAndSortWithinPartitions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repartition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原则七：广播大变量</a:t>
            </a:r>
            <a:endParaRPr lang="en-US" altLang="zh-CN" dirty="0" smtClean="0"/>
          </a:p>
          <a:p>
            <a:r>
              <a:rPr lang="zh-CN" altLang="en-US" dirty="0" smtClean="0"/>
              <a:t>原则八：使用</a:t>
            </a:r>
            <a:r>
              <a:rPr lang="en-US" altLang="zh-CN" dirty="0" err="1" smtClean="0"/>
              <a:t>Kryo</a:t>
            </a:r>
            <a:r>
              <a:rPr lang="zh-CN" altLang="en-US" dirty="0" smtClean="0"/>
              <a:t>优化序列化性能</a:t>
            </a:r>
            <a:endParaRPr lang="en-US" altLang="zh-CN" dirty="0" smtClean="0"/>
          </a:p>
          <a:p>
            <a:r>
              <a:rPr lang="zh-CN" altLang="en-US" dirty="0" smtClean="0"/>
              <a:t>原则九：优化数据结构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AEACE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90</TotalTime>
  <Words>6359</Words>
  <PresentationFormat>全屏显示(4:3)</PresentationFormat>
  <Paragraphs>831</Paragraphs>
  <Slides>102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3" baseType="lpstr">
      <vt:lpstr>龙腾四海</vt:lpstr>
      <vt:lpstr>Hadoop</vt:lpstr>
      <vt:lpstr>Hadoop生态系统</vt:lpstr>
      <vt:lpstr>HDFS(分布式文件系统)</vt:lpstr>
      <vt:lpstr>HDFS架构</vt:lpstr>
      <vt:lpstr>fsimage与 edits</vt:lpstr>
      <vt:lpstr>HDFS数据块(block)</vt:lpstr>
      <vt:lpstr>HDFS内部机制——写流程</vt:lpstr>
      <vt:lpstr>HDFS内部机制——读流程</vt:lpstr>
      <vt:lpstr>HDFS内部机制——可靠性策略</vt:lpstr>
      <vt:lpstr>HDFS不适合存储小文件</vt:lpstr>
      <vt:lpstr>HDFS优点</vt:lpstr>
      <vt:lpstr>HDFS缺点</vt:lpstr>
      <vt:lpstr>常见数据来源</vt:lpstr>
      <vt:lpstr>数据收集与入库要求</vt:lpstr>
      <vt:lpstr>Flume(非结构化数据收集)</vt:lpstr>
      <vt:lpstr>Flume NG基本架构</vt:lpstr>
      <vt:lpstr>Agent之Source概述</vt:lpstr>
      <vt:lpstr>Agent之Channel概述</vt:lpstr>
      <vt:lpstr>Agent之Sink概述</vt:lpstr>
      <vt:lpstr>Sqoop(结构化数据收集)</vt:lpstr>
      <vt:lpstr>Sqoop import使用方法</vt:lpstr>
      <vt:lpstr>Sqoop export使用方法</vt:lpstr>
      <vt:lpstr>Sqoop与其它系统结合</vt:lpstr>
      <vt:lpstr>Kafka(分布式消息队列)</vt:lpstr>
      <vt:lpstr>Kafka架构 </vt:lpstr>
      <vt:lpstr>kafka：producer</vt:lpstr>
      <vt:lpstr>kafka：broker</vt:lpstr>
      <vt:lpstr>Kafka:partition与 topic</vt:lpstr>
      <vt:lpstr>Kafka：consumer</vt:lpstr>
      <vt:lpstr>Kafka：log-based queue</vt:lpstr>
      <vt:lpstr>Kafka：服务保证</vt:lpstr>
      <vt:lpstr>Hbase(分布式数据库)</vt:lpstr>
      <vt:lpstr>Hbase数据模型</vt:lpstr>
      <vt:lpstr>HBase数据模型：特点</vt:lpstr>
      <vt:lpstr>HBase物理模型</vt:lpstr>
      <vt:lpstr>HBase架构</vt:lpstr>
      <vt:lpstr>HRegion(区域)</vt:lpstr>
      <vt:lpstr>HRegionServer</vt:lpstr>
      <vt:lpstr>HRegionServer</vt:lpstr>
      <vt:lpstr>HMaster</vt:lpstr>
      <vt:lpstr>MapReduce(分布式计算引擎)</vt:lpstr>
      <vt:lpstr>MapReduce编程模型</vt:lpstr>
      <vt:lpstr>MapReduce编程模型—InputFormat</vt:lpstr>
      <vt:lpstr>MapReduce编程模型—Split与Block</vt:lpstr>
      <vt:lpstr>MapReduce编程模型—Combiner</vt:lpstr>
      <vt:lpstr>MapReduce编程模型—Partitioner</vt:lpstr>
      <vt:lpstr>MapReduce2.0运行流程</vt:lpstr>
      <vt:lpstr>MapReduce2.0容错性</vt:lpstr>
      <vt:lpstr>MapReduce计算框架—推测执行机制</vt:lpstr>
      <vt:lpstr>Hive(数据分析引擎)</vt:lpstr>
      <vt:lpstr>Hive不能做什么？</vt:lpstr>
      <vt:lpstr>Hive数据模型</vt:lpstr>
      <vt:lpstr>数据定义语句(DDL)：示例</vt:lpstr>
      <vt:lpstr>数据操作语句(DML)</vt:lpstr>
      <vt:lpstr>几个实例</vt:lpstr>
      <vt:lpstr>数据验证方式</vt:lpstr>
      <vt:lpstr>数据模型-分区</vt:lpstr>
      <vt:lpstr>外部表</vt:lpstr>
      <vt:lpstr>行存储和列存储</vt:lpstr>
      <vt:lpstr>用户自定义函数(UDF)</vt:lpstr>
      <vt:lpstr>Hive中的UDTF：explode与lateral view</vt:lpstr>
      <vt:lpstr>Explain</vt:lpstr>
      <vt:lpstr>两种分布式Join算法</vt:lpstr>
      <vt:lpstr>YARN(资源管理系统)</vt:lpstr>
      <vt:lpstr>Hive(基于MR的数据仓库)</vt:lpstr>
      <vt:lpstr>Hadoop运行模式</vt:lpstr>
      <vt:lpstr>Spark</vt:lpstr>
      <vt:lpstr>Spark作业基本运行原理</vt:lpstr>
      <vt:lpstr>Spark特点</vt:lpstr>
      <vt:lpstr>Spark核心概念-RDD</vt:lpstr>
      <vt:lpstr>RDD基本操作(operator)</vt:lpstr>
      <vt:lpstr>Spark RDD cache/persist</vt:lpstr>
      <vt:lpstr>广播变量</vt:lpstr>
      <vt:lpstr>累加计数器</vt:lpstr>
      <vt:lpstr>foreachPartition</vt:lpstr>
      <vt:lpstr>DataFrame与Dataset</vt:lpstr>
      <vt:lpstr>RDD-&gt; DataFrame：反射方式</vt:lpstr>
      <vt:lpstr>RDD-&gt;DataFrame：显示注入Schema</vt:lpstr>
      <vt:lpstr>json -&gt; DataFrame</vt:lpstr>
      <vt:lpstr>parquet -&gt; DataFrame</vt:lpstr>
      <vt:lpstr>JDBC -&gt; DataFrame</vt:lpstr>
      <vt:lpstr>text -&gt; DataFrame</vt:lpstr>
      <vt:lpstr>Spark SQL中的表</vt:lpstr>
      <vt:lpstr>Spark SLQ万能思路</vt:lpstr>
      <vt:lpstr>Spark SQL中的SQL：与Hive Metastore结合</vt:lpstr>
      <vt:lpstr>Spark SQL调优</vt:lpstr>
      <vt:lpstr>Spark Streaming</vt:lpstr>
      <vt:lpstr>基本原理：微批处理</vt:lpstr>
      <vt:lpstr>关键概念：DStream</vt:lpstr>
      <vt:lpstr>输入流</vt:lpstr>
      <vt:lpstr>输入流-textFileStream</vt:lpstr>
      <vt:lpstr>流式转换</vt:lpstr>
      <vt:lpstr>window</vt:lpstr>
      <vt:lpstr>mapWithState</vt:lpstr>
      <vt:lpstr>transform</vt:lpstr>
      <vt:lpstr>输出流</vt:lpstr>
      <vt:lpstr>foreachRDD</vt:lpstr>
      <vt:lpstr>将结果保存到Hbase中</vt:lpstr>
      <vt:lpstr>Spark性能优化：开发调优</vt:lpstr>
      <vt:lpstr>Spark性能优化：资源调优</vt:lpstr>
      <vt:lpstr>Spark性能优化：数据倾斜</vt:lpstr>
      <vt:lpstr>Spark性能优化：shuffle相关参数调优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zhouning</dc:creator>
  <cp:lastModifiedBy>zhouning</cp:lastModifiedBy>
  <cp:revision>9</cp:revision>
  <dcterms:created xsi:type="dcterms:W3CDTF">2017-12-27T03:11:33Z</dcterms:created>
  <dcterms:modified xsi:type="dcterms:W3CDTF">2017-12-27T04:52:02Z</dcterms:modified>
</cp:coreProperties>
</file>