
<file path=[Content_Types].xml><?xml version="1.0" encoding="utf-8"?>
<Types xmlns="http://schemas.openxmlformats.org/package/2006/content-types">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tags/tag36.xml" ContentType="application/vnd.openxmlformats-officedocument.presentationml.tags+xml"/>
  <Override PartName="/ppt/tags/tag45.xml" ContentType="application/vnd.openxmlformats-officedocument.presentationml.tags+xml"/>
  <Override PartName="/docProps/custom.xml" ContentType="application/vnd.openxmlformats-officedocument.custom-propertie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43.xml" ContentType="application/vnd.openxmlformats-officedocument.presentationml.tag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notesSlides/notesSlide10.xml" ContentType="application/vnd.openxmlformats-officedocument.presentationml.notesSlide+xml"/>
  <Override PartName="/ppt/tags/tag50.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Override PartName="/ppt/tags/tag39.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notesSlides/notesSlide8.xml" ContentType="application/vnd.openxmlformats-officedocument.presentationml.notesSlide+xml"/>
  <Override PartName="/ppt/tags/tag44.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notesSlides/notesSlide6.xml" ContentType="application/vnd.openxmlformats-officedocument.presentationml.notesSlide+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90" r:id="rId3"/>
    <p:sldId id="289" r:id="rId4"/>
    <p:sldId id="283" r:id="rId5"/>
    <p:sldId id="284" r:id="rId6"/>
    <p:sldId id="266" r:id="rId7"/>
    <p:sldId id="258" r:id="rId8"/>
    <p:sldId id="270" r:id="rId9"/>
    <p:sldId id="271" r:id="rId10"/>
    <p:sldId id="272" r:id="rId11"/>
    <p:sldId id="273" r:id="rId12"/>
    <p:sldId id="274" r:id="rId13"/>
    <p:sldId id="267" r:id="rId14"/>
    <p:sldId id="276" r:id="rId15"/>
    <p:sldId id="277" r:id="rId16"/>
    <p:sldId id="278" r:id="rId17"/>
    <p:sldId id="279" r:id="rId18"/>
    <p:sldId id="280" r:id="rId19"/>
    <p:sldId id="281" r:id="rId20"/>
    <p:sldId id="282" r:id="rId21"/>
    <p:sldId id="268" r:id="rId22"/>
    <p:sldId id="291" r:id="rId23"/>
    <p:sldId id="269" r:id="rId24"/>
    <p:sldId id="292" r:id="rId25"/>
    <p:sldId id="285" r:id="rId26"/>
    <p:sldId id="286" r:id="rId27"/>
    <p:sldId id="287" r:id="rId28"/>
    <p:sldId id="288"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87" autoAdjust="0"/>
    <p:restoredTop sz="94397" autoAdjust="0"/>
  </p:normalViewPr>
  <p:slideViewPr>
    <p:cSldViewPr snapToGrid="0">
      <p:cViewPr varScale="1">
        <p:scale>
          <a:sx n="103" d="100"/>
          <a:sy n="103" d="100"/>
        </p:scale>
        <p:origin x="-1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2017/12/27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pPr>
                <a:defRPr/>
              </a:pPr>
              <a:t>6</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所谓解析就是将符号引用转为直接引用，也就是得到类或者字段、方法在内存中的指针或者偏移量，因此，可以说，如果直接引用存在，那么可以肯定系统中存在该类、方法或者字段。但只存在符号引用，不能确定系统中一定存在该对象。</a:t>
            </a:r>
          </a:p>
          <a:p>
            <a:r>
              <a:rPr lang="zh-CN" altLang="en-US" dirty="0" smtClean="0"/>
              <a:t>在</a:t>
            </a:r>
            <a:r>
              <a:rPr lang="en-US" altLang="zh-CN" dirty="0" smtClean="0"/>
              <a:t>Java</a:t>
            </a:r>
            <a:r>
              <a:rPr lang="zh-CN" altLang="en-US" dirty="0" smtClean="0"/>
              <a:t>虚拟机内部运行时的常量池中，会维护一张字段拘留表</a:t>
            </a:r>
            <a:r>
              <a:rPr lang="en-US" altLang="zh-CN" dirty="0" smtClean="0"/>
              <a:t>(intern)</a:t>
            </a:r>
            <a:r>
              <a:rPr lang="zh-CN" altLang="en-US" dirty="0" smtClean="0"/>
              <a:t>，它会保存所有出现过的字符串常量，并且没有重复项。</a:t>
            </a:r>
          </a:p>
          <a:p>
            <a:r>
              <a:rPr lang="zh-CN" altLang="en-US" dirty="0" smtClean="0"/>
              <a:t>由于在加载一个类之前，虚拟机总是会试图加载该类的父类，因此父类的</a:t>
            </a:r>
            <a:r>
              <a:rPr lang="en-US" altLang="zh-CN" dirty="0" smtClean="0"/>
              <a:t>&lt;</a:t>
            </a:r>
            <a:r>
              <a:rPr lang="en-US" altLang="zh-CN" dirty="0" err="1" smtClean="0"/>
              <a:t>clinit</a:t>
            </a:r>
            <a:r>
              <a:rPr lang="en-US" altLang="zh-CN" dirty="0" smtClean="0"/>
              <a:t>&gt;</a:t>
            </a:r>
            <a:r>
              <a:rPr lang="zh-CN" altLang="en-US" dirty="0" smtClean="0"/>
              <a:t>总是在子类</a:t>
            </a:r>
            <a:r>
              <a:rPr lang="en-US" altLang="zh-CN" dirty="0" smtClean="0"/>
              <a:t>&lt;</a:t>
            </a:r>
            <a:r>
              <a:rPr lang="en-US" altLang="zh-CN" dirty="0" err="1" smtClean="0"/>
              <a:t>clinit</a:t>
            </a:r>
            <a:r>
              <a:rPr lang="en-US" altLang="zh-CN" dirty="0" smtClean="0"/>
              <a:t>&gt;</a:t>
            </a:r>
            <a:r>
              <a:rPr lang="zh-CN" altLang="en-US" dirty="0" smtClean="0"/>
              <a:t>之前被调用</a:t>
            </a:r>
          </a:p>
          <a:p>
            <a:r>
              <a:rPr lang="zh-CN" altLang="en-US" dirty="0" smtClean="0"/>
              <a:t>如果一个类既没有静态成员赋值语句，也没有</a:t>
            </a:r>
            <a:r>
              <a:rPr lang="en-US" altLang="zh-CN" dirty="0" smtClean="0"/>
              <a:t>static</a:t>
            </a:r>
            <a:r>
              <a:rPr lang="zh-CN" altLang="en-US" dirty="0" smtClean="0"/>
              <a:t>语句块，那么生成的</a:t>
            </a:r>
            <a:r>
              <a:rPr lang="en-US" altLang="zh-CN" dirty="0" smtClean="0"/>
              <a:t>&lt;</a:t>
            </a:r>
            <a:r>
              <a:rPr lang="en-US" altLang="zh-CN" dirty="0" err="1" smtClean="0"/>
              <a:t>clinit</a:t>
            </a:r>
            <a:r>
              <a:rPr lang="en-US" altLang="zh-CN" dirty="0" smtClean="0"/>
              <a:t>&gt;</a:t>
            </a:r>
            <a:r>
              <a:rPr lang="zh-CN" altLang="en-US" dirty="0" smtClean="0"/>
              <a:t>函数就应该为空，编译器就不会为该类插入</a:t>
            </a:r>
            <a:r>
              <a:rPr lang="en-US" altLang="zh-CN" dirty="0" smtClean="0"/>
              <a:t>&lt;</a:t>
            </a:r>
            <a:r>
              <a:rPr lang="en-US" altLang="zh-CN" dirty="0" err="1" smtClean="0"/>
              <a:t>clinit</a:t>
            </a:r>
            <a:r>
              <a:rPr lang="en-US" altLang="zh-CN" dirty="0" smtClean="0"/>
              <a:t>&gt;</a:t>
            </a:r>
            <a:r>
              <a:rPr lang="zh-CN" altLang="en-US" dirty="0" smtClean="0"/>
              <a:t>函数</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18</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启动类加载器负载加载系统的核心类，比如</a:t>
            </a:r>
            <a:r>
              <a:rPr lang="en-US" altLang="zh-CN" dirty="0" smtClean="0"/>
              <a:t>rt.jar</a:t>
            </a:r>
            <a:r>
              <a:rPr lang="zh-CN" altLang="en-US" dirty="0" smtClean="0"/>
              <a:t>中的</a:t>
            </a:r>
            <a:r>
              <a:rPr lang="en-US" altLang="zh-CN" dirty="0" smtClean="0"/>
              <a:t>Java</a:t>
            </a:r>
            <a:r>
              <a:rPr lang="zh-CN" altLang="en-US" dirty="0" smtClean="0"/>
              <a:t>类；</a:t>
            </a:r>
          </a:p>
          <a:p>
            <a:r>
              <a:rPr lang="zh-CN" altLang="en-US" dirty="0" smtClean="0"/>
              <a:t>扩展类加载器用于加载</a:t>
            </a:r>
            <a:r>
              <a:rPr lang="en-US" altLang="zh-CN" dirty="0" smtClean="0"/>
              <a:t>%JAVA_HOME%/lib/ext/*.jar</a:t>
            </a:r>
            <a:r>
              <a:rPr lang="zh-CN" altLang="en-US" dirty="0" smtClean="0"/>
              <a:t>中的</a:t>
            </a:r>
            <a:r>
              <a:rPr lang="en-US" altLang="zh-CN" dirty="0" smtClean="0"/>
              <a:t>Java</a:t>
            </a:r>
            <a:r>
              <a:rPr lang="zh-CN" altLang="en-US" dirty="0" smtClean="0"/>
              <a:t>类；</a:t>
            </a:r>
          </a:p>
          <a:p>
            <a:r>
              <a:rPr lang="zh-CN" altLang="en-US" dirty="0" smtClean="0"/>
              <a:t>应用类加载器用于加载用户类，也就是用户程序的类；</a:t>
            </a:r>
          </a:p>
          <a:p>
            <a:r>
              <a:rPr lang="zh-CN" altLang="en-US" dirty="0" smtClean="0"/>
              <a:t>自定义类加载器用于加载一些特殊途径的类，一般也是用户程序的类。</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19</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pPr>
                <a:defRPr/>
              </a:pPr>
              <a:t>21</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pPr>
                <a:defRPr/>
              </a:pPr>
              <a:t>23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-XX:+DoEscapeAnalysis</a:t>
            </a:r>
            <a:r>
              <a:rPr lang="zh-CN" altLang="en-US"/>
              <a:t>启动逃逸分析</a:t>
            </a:r>
          </a:p>
          <a:p>
            <a:r>
              <a:rPr lang="en-US" altLang="zh-CN"/>
              <a:t>-Xms:</a:t>
            </a:r>
            <a:r>
              <a:rPr lang="zh-CN" altLang="en-US"/>
              <a:t>指定堆空间最大为</a:t>
            </a:r>
            <a:r>
              <a:rPr lang="en-US" altLang="zh-CN"/>
              <a:t>10m</a:t>
            </a:r>
          </a:p>
          <a:p>
            <a:r>
              <a:rPr lang="en-US" altLang="zh-CN"/>
              <a:t>-XX:+PrintGC</a:t>
            </a:r>
            <a:r>
              <a:rPr lang="zh-CN" altLang="en-US"/>
              <a:t>打印</a:t>
            </a:r>
            <a:r>
              <a:rPr lang="en-US" altLang="zh-CN"/>
              <a:t>GC</a:t>
            </a:r>
            <a:r>
              <a:rPr lang="zh-CN" altLang="en-US"/>
              <a:t>日志</a:t>
            </a:r>
          </a:p>
          <a:p>
            <a:r>
              <a:rPr lang="en-US" altLang="zh-CN"/>
              <a:t>-XX:+EliminateAllocations</a:t>
            </a:r>
            <a:r>
              <a:rPr lang="zh-CN" altLang="en-US"/>
              <a:t>开启标量替换</a:t>
            </a:r>
            <a:r>
              <a:rPr lang="en-US" altLang="zh-CN"/>
              <a:t>(</a:t>
            </a:r>
            <a:r>
              <a:rPr lang="zh-CN" altLang="en-US"/>
              <a:t>默认打开</a:t>
            </a:r>
            <a:r>
              <a:rPr lang="en-US" altLang="zh-CN"/>
              <a:t>)</a:t>
            </a:r>
            <a:r>
              <a:rPr lang="zh-CN" altLang="en-US"/>
              <a:t>，允许将对象打散分配在栈上</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Garbage First Garbage Collector </a:t>
            </a:r>
            <a:r>
              <a:rPr lang="zh-CN" altLang="en-US"/>
              <a:t>垃圾优先的垃圾回收器</a:t>
            </a:r>
          </a:p>
          <a:p>
            <a:r>
              <a:rPr lang="en-US" altLang="zh-CN"/>
              <a:t>Garbage First,</a:t>
            </a:r>
            <a:r>
              <a:rPr lang="zh-CN" altLang="en-US"/>
              <a:t>垃圾优先，回收时优先选取垃圾比例最高的区域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混合回收，在这个阶段，既会执行正常的年轻代</a:t>
            </a:r>
            <a:r>
              <a:rPr lang="en-US" altLang="zh-CN"/>
              <a:t>GC</a:t>
            </a:r>
            <a:r>
              <a:rPr lang="zh-CN" altLang="en-US"/>
              <a:t>，又会选取一些 被标记的老年代区域进行回收，它同时处理了新生代和老年代</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直接 内存不一定能够触发</a:t>
            </a:r>
            <a:r>
              <a:rPr lang="en-US" altLang="zh-CN"/>
              <a:t>GC</a:t>
            </a:r>
            <a:r>
              <a:rPr lang="zh-CN" altLang="en-US"/>
              <a:t>（除非直接内存使用量达到了</a:t>
            </a:r>
            <a:r>
              <a:rPr lang="en-US" altLang="zh-CN"/>
              <a:t>-XX:MaxDirectMemorySize</a:t>
            </a:r>
            <a:r>
              <a:rPr lang="zh-CN" altLang="en-US"/>
              <a:t>的 设置），所以保证直接内存不溢出的方法上合理地进行</a:t>
            </a:r>
            <a:r>
              <a:rPr lang="en-US" altLang="zh-CN"/>
              <a:t>Full GC</a:t>
            </a:r>
            <a:r>
              <a:rPr lang="zh-CN" altLang="en-US"/>
              <a:t>的执行，或者设定一个系统 实际可达的</a:t>
            </a:r>
            <a:r>
              <a:rPr lang="en-US" altLang="zh-CN"/>
              <a:t>-XX:MaxDirectMemorySize(</a:t>
            </a:r>
            <a:r>
              <a:rPr lang="zh-CN" altLang="en-US"/>
              <a:t>默认情况下等于</a:t>
            </a:r>
            <a:r>
              <a:rPr lang="en-US" altLang="zh-CN"/>
              <a:t>-Xmx</a:t>
            </a:r>
            <a:r>
              <a:rPr lang="zh-CN" altLang="en-US"/>
              <a:t>的设置</a:t>
            </a:r>
            <a:r>
              <a:rPr lang="en-US" altLang="zh-CN"/>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pPr>
                <a:defRPr/>
              </a:pPr>
              <a:t>13</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ConcurrentHashMap</a:t>
            </a:r>
            <a:r>
              <a:rPr lang="zh-CN" altLang="en-US"/>
              <a:t>将整个</a:t>
            </a:r>
            <a:r>
              <a:rPr lang="en-US" altLang="zh-CN"/>
              <a:t>HashMap</a:t>
            </a:r>
            <a:r>
              <a:rPr lang="zh-CN" altLang="en-US"/>
              <a:t>分成若干个段</a:t>
            </a:r>
            <a:r>
              <a:rPr lang="en-US" altLang="zh-CN"/>
              <a:t>(Segment)</a:t>
            </a:r>
            <a:r>
              <a:rPr lang="zh-CN" altLang="en-US"/>
              <a:t>，每个段都是一个子</a:t>
            </a:r>
            <a:r>
              <a:rPr lang="en-US" altLang="zh-CN"/>
              <a:t>HashMap</a:t>
            </a:r>
          </a:p>
          <a:p>
            <a:r>
              <a:rPr lang="zh-CN" altLang="en-US"/>
              <a:t>如果需要在</a:t>
            </a:r>
            <a:r>
              <a:rPr lang="en-US" altLang="zh-CN"/>
              <a:t>ConcurrentHashMap</a:t>
            </a:r>
            <a:r>
              <a:rPr lang="zh-CN" altLang="en-US"/>
              <a:t>中 增加一个新的表项，并不是将整个</a:t>
            </a:r>
            <a:r>
              <a:rPr lang="en-US" altLang="zh-CN"/>
              <a:t>HashMap</a:t>
            </a:r>
            <a:r>
              <a:rPr lang="zh-CN" altLang="en-US"/>
              <a:t>加锁，而是首先根据</a:t>
            </a:r>
            <a:r>
              <a:rPr lang="en-US" altLang="zh-CN"/>
              <a:t>hashcode</a:t>
            </a:r>
            <a:r>
              <a:rPr lang="zh-CN" altLang="en-US"/>
              <a:t>得到该表项应该被存放到哪个段中，然后对该段加锁，并完成</a:t>
            </a:r>
            <a:r>
              <a:rPr lang="en-US" altLang="zh-CN"/>
              <a:t>put()</a:t>
            </a:r>
            <a:r>
              <a:rPr lang="zh-CN" altLang="en-US"/>
              <a:t>操作。在多线程环境中，如果多个线程同时进行</a:t>
            </a:r>
            <a:r>
              <a:rPr lang="en-US" altLang="zh-CN"/>
              <a:t>put()</a:t>
            </a:r>
            <a:r>
              <a:rPr lang="zh-CN" altLang="en-US"/>
              <a:t>操作，只要被加入的表项不存放在同一个段中，则线程间便可以做到真正的并行。</a:t>
            </a:r>
          </a:p>
          <a:p>
            <a:r>
              <a:rPr lang="zh-CN" altLang="en-US"/>
              <a:t>默认情况下，</a:t>
            </a:r>
            <a:r>
              <a:rPr lang="en-US" altLang="zh-CN"/>
              <a:t>ConcurrentHashMap</a:t>
            </a:r>
            <a:r>
              <a:rPr lang="zh-CN" altLang="en-US"/>
              <a:t>拥有</a:t>
            </a:r>
            <a:r>
              <a:rPr lang="en-US" altLang="zh-CN"/>
              <a:t>16</a:t>
            </a:r>
            <a:r>
              <a:rPr lang="zh-CN" altLang="en-US"/>
              <a:t>个段。</a:t>
            </a:r>
          </a:p>
          <a:p>
            <a:r>
              <a:rPr lang="en-US" altLang="zh-CN"/>
              <a:t>ConcurrentHashMap</a:t>
            </a:r>
            <a:r>
              <a:rPr lang="zh-CN" altLang="en-US"/>
              <a:t>的</a:t>
            </a:r>
            <a:r>
              <a:rPr lang="en-US" altLang="zh-CN"/>
              <a:t>size()</a:t>
            </a:r>
            <a:r>
              <a:rPr lang="zh-CN" altLang="en-US"/>
              <a:t>方法会先使用无锁的方式求和，如果失败才会尝试先获得所有的锁，然后再求和，但是不管怎么说，在高并发场合</a:t>
            </a:r>
            <a:r>
              <a:rPr lang="en-US" altLang="zh-CN"/>
              <a:t>ConcurrentHashMap</a:t>
            </a:r>
            <a:r>
              <a:rPr lang="zh-CN" altLang="en-US"/>
              <a:t>的</a:t>
            </a:r>
            <a:r>
              <a:rPr lang="en-US" altLang="zh-CN"/>
              <a:t>size()</a:t>
            </a:r>
            <a:r>
              <a:rPr lang="zh-CN" altLang="en-US"/>
              <a:t>的性能依然 要差于同步的</a:t>
            </a:r>
            <a:r>
              <a:rPr lang="en-US" altLang="zh-CN"/>
              <a:t>HashMap</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与有锁的实现相比，无锁算法的设计和实现都要复杂得多，但由于其非阻塞性，它对死锁问题天生免疫，并且，线程间的相互影响也远远比基于锁的方式要小。更为重要的是，使用无锁的方式完全没有锁竞争的系统开销，也没有线程间频繁调度带来的开销。因此，它要比基于锁的方式拥有更优越的性能。</a:t>
            </a:r>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即使线程</a:t>
            </a:r>
            <a:r>
              <a:rPr lang="en-US" altLang="zh-CN"/>
              <a:t>A</a:t>
            </a:r>
            <a:r>
              <a:rPr lang="zh-CN" altLang="en-US"/>
              <a:t>进行了指令重排，但在</a:t>
            </a:r>
            <a:r>
              <a:rPr lang="en-US" altLang="zh-CN"/>
              <a:t>writer()</a:t>
            </a:r>
            <a:r>
              <a:rPr lang="zh-CN" altLang="en-US"/>
              <a:t>方法执行时，线程</a:t>
            </a:r>
            <a:r>
              <a:rPr lang="en-US" altLang="zh-CN"/>
              <a:t>B</a:t>
            </a:r>
            <a:r>
              <a:rPr lang="zh-CN" altLang="en-US"/>
              <a:t>无法进入，只有线程</a:t>
            </a:r>
            <a:r>
              <a:rPr lang="en-US" altLang="zh-CN"/>
              <a:t>A</a:t>
            </a:r>
            <a:r>
              <a:rPr lang="zh-CN" altLang="en-US"/>
              <a:t>释放锁，线程</a:t>
            </a:r>
            <a:r>
              <a:rPr lang="en-US" altLang="zh-CN"/>
              <a:t>B</a:t>
            </a:r>
            <a:r>
              <a:rPr lang="zh-CN" altLang="en-US"/>
              <a:t>才得以进入，因此，无论线程</a:t>
            </a:r>
            <a:r>
              <a:rPr lang="en-US" altLang="zh-CN"/>
              <a:t>A</a:t>
            </a:r>
            <a:r>
              <a:rPr lang="zh-CN" altLang="en-US"/>
              <a:t>的指令执行顺序如何，线程</a:t>
            </a:r>
            <a:r>
              <a:rPr lang="en-US" altLang="zh-CN"/>
              <a:t>B</a:t>
            </a:r>
            <a:r>
              <a:rPr lang="zh-CN" altLang="en-US"/>
              <a:t>都会看到相同的最终结果</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19922" y="2012700"/>
            <a:ext cx="6722899" cy="1893792"/>
          </a:xfrm>
        </p:spPr>
        <p:txBody>
          <a:bodyPr anchor="b">
            <a:normAutofit/>
          </a:bodyPr>
          <a:lstStyle>
            <a:lvl1pPr algn="ctr">
              <a:defRPr sz="4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5019922" y="4096590"/>
            <a:ext cx="6722899" cy="601472"/>
          </a:xfrm>
        </p:spPr>
        <p:txBody>
          <a:bodyPr>
            <a:normAutofit/>
          </a:bodyPr>
          <a:lstStyle>
            <a:lvl1pPr marL="0" indent="0" algn="ctr">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A9F0064-1D3A-4468-A1B1-52CF93AA3DB0}" type="datetimeFigureOut">
              <a:rPr lang="zh-CN" altLang="en-US" smtClean="0"/>
              <a:pPr/>
              <a:t>2017/12/27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429EE8-1FE3-4EDB-A8CA-BA68A812CEF7}"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pPr/>
              <a:t>2017/12/27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pPr/>
              <a:t>‹#›</a:t>
            </a:fld>
            <a:endParaRPr lang="zh-CN" altLang="en-US"/>
          </a:p>
        </p:txBody>
      </p:sp>
      <p:sp>
        <p:nvSpPr>
          <p:cNvPr id="9" name="文本占位符 8"/>
          <p:cNvSpPr>
            <a:spLocks noGrp="1"/>
          </p:cNvSpPr>
          <p:nvPr>
            <p:ph type="body" sz="quarter" idx="13"/>
          </p:nvPr>
        </p:nvSpPr>
        <p:spPr>
          <a:xfrm>
            <a:off x="839559" y="255122"/>
            <a:ext cx="10512884" cy="5817709"/>
          </a:xfrm>
        </p:spPr>
        <p:txBody>
          <a:bodyPr>
            <a:normAutofit/>
          </a:bodyPr>
          <a:lstStyle>
            <a:lvl1pPr marL="0" indent="0">
              <a:buFontTx/>
              <a:buNone/>
              <a:defRPr sz="2400">
                <a:solidFill>
                  <a:schemeClr val="accent1"/>
                </a:solidFill>
              </a:defRPr>
            </a:lvl1pPr>
            <a:lvl2pPr marL="393700" indent="0">
              <a:buFontTx/>
              <a:buNone/>
              <a:defRPr sz="2000">
                <a:solidFill>
                  <a:schemeClr val="accent1"/>
                </a:solidFill>
              </a:defRPr>
            </a:lvl2pPr>
            <a:lvl3pPr marL="661035" indent="0">
              <a:buFontTx/>
              <a:buNone/>
              <a:defRPr sz="1800">
                <a:solidFill>
                  <a:schemeClr val="accent1"/>
                </a:solidFill>
              </a:defRPr>
            </a:lvl3pPr>
            <a:lvl4pPr marL="851535" indent="0">
              <a:buFontTx/>
              <a:buNone/>
              <a:defRPr sz="1800">
                <a:solidFill>
                  <a:schemeClr val="accent1"/>
                </a:solidFill>
              </a:defRPr>
            </a:lvl4pPr>
            <a:lvl5pPr marL="1054735" indent="0">
              <a:buFontTx/>
              <a:buNone/>
              <a:defRPr sz="1800">
                <a:solidFill>
                  <a:schemeClr val="accent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A9F0064-1D3A-4468-A1B1-52CF93AA3DB0}" type="datetimeFigureOut">
              <a:rPr lang="zh-CN" altLang="en-US" smtClean="0"/>
              <a:pPr/>
              <a:t>2017/12/27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429EE8-1FE3-4EDB-A8CA-BA68A812CEF7}"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96896" y="1709738"/>
            <a:ext cx="5556503" cy="1524781"/>
          </a:xfrm>
        </p:spPr>
        <p:txBody>
          <a:bodyPr anchor="b">
            <a:noAutofit/>
          </a:bodyPr>
          <a:lstStyle>
            <a:lvl1pPr>
              <a:defRPr sz="4400"/>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5073651" y="3634120"/>
            <a:ext cx="3814318" cy="65127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A9F0064-1D3A-4468-A1B1-52CF93AA3DB0}" type="datetimeFigureOut">
              <a:rPr lang="zh-CN" altLang="en-US" smtClean="0"/>
              <a:pPr/>
              <a:t>2017/12/27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429EE8-1FE3-4EDB-A8CA-BA68A812CEF7}" type="slidenum">
              <a:rPr lang="zh-CN" altLang="en-US" smtClean="0"/>
              <a:pPr/>
              <a:t>‹#›</a:t>
            </a:fld>
            <a:endParaRPr lang="zh-CN" altLang="en-US"/>
          </a:p>
        </p:txBody>
      </p:sp>
      <p:cxnSp>
        <p:nvCxnSpPr>
          <p:cNvPr id="7" name="直接连接符 3"/>
          <p:cNvCxnSpPr>
            <a:cxnSpLocks noChangeShapeType="1"/>
          </p:cNvCxnSpPr>
          <p:nvPr>
            <p:custDataLst>
              <p:tags r:id="rId1"/>
            </p:custDataLst>
          </p:nvPr>
        </p:nvCxnSpPr>
        <p:spPr bwMode="auto">
          <a:xfrm>
            <a:off x="0" y="3330563"/>
            <a:ext cx="8153399" cy="0"/>
          </a:xfrm>
          <a:prstGeom prst="line">
            <a:avLst/>
          </a:prstGeom>
          <a:noFill/>
          <a:ln w="19050" algn="ctr">
            <a:solidFill>
              <a:schemeClr val="accent1"/>
            </a:solidFill>
            <a:miter lim="800000"/>
          </a:ln>
          <a:extLst>
            <a:ext uri="{909E8E84-426E-40DD-AFC4-6F175D3DCCD1}">
              <a14:hiddenFill xmlns:a14="http://schemas.microsoft.com/office/drawing/2010/main" xmlns="">
                <a:noFill/>
              </a14:hiddenFill>
            </a:ext>
          </a:extLst>
        </p:spPr>
      </p:cxnSp>
      <p:cxnSp>
        <p:nvCxnSpPr>
          <p:cNvPr id="8" name="直接连接符 4"/>
          <p:cNvCxnSpPr>
            <a:cxnSpLocks noChangeShapeType="1"/>
          </p:cNvCxnSpPr>
          <p:nvPr>
            <p:custDataLst>
              <p:tags r:id="rId2"/>
            </p:custDataLst>
          </p:nvPr>
        </p:nvCxnSpPr>
        <p:spPr bwMode="auto">
          <a:xfrm>
            <a:off x="5073651" y="3368062"/>
            <a:ext cx="7118348" cy="0"/>
          </a:xfrm>
          <a:prstGeom prst="line">
            <a:avLst/>
          </a:prstGeom>
          <a:noFill/>
          <a:ln w="19050" algn="ctr">
            <a:solidFill>
              <a:schemeClr val="accent1"/>
            </a:solidFill>
            <a:miter lim="800000"/>
          </a:ln>
          <a:extLst>
            <a:ext uri="{909E8E84-426E-40DD-AFC4-6F175D3DCCD1}">
              <a14:hiddenFill xmlns:a14="http://schemas.microsoft.com/office/drawing/2010/main" xmlns="">
                <a:noFill/>
              </a14:hiddenFill>
            </a:ext>
          </a:extLst>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A9F0064-1D3A-4468-A1B1-52CF93AA3DB0}" type="datetimeFigureOut">
              <a:rPr lang="zh-CN" altLang="en-US" smtClean="0"/>
              <a:pPr/>
              <a:t>2017/12/27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429EE8-1FE3-4EDB-A8CA-BA68A812CEF7}"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917765"/>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A9F0064-1D3A-4468-A1B1-52CF93AA3DB0}" type="datetimeFigureOut">
              <a:rPr lang="zh-CN" altLang="en-US" smtClean="0"/>
              <a:pPr/>
              <a:t>2017/12/27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429EE8-1FE3-4EDB-A8CA-BA68A812CEF7}"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3150927" y="2548766"/>
            <a:ext cx="5890146" cy="917765"/>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A9F0064-1D3A-4468-A1B1-52CF93AA3DB0}" type="datetimeFigureOut">
              <a:rPr lang="zh-CN" altLang="en-US" smtClean="0"/>
              <a:pPr/>
              <a:t>2017/12/27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429EE8-1FE3-4EDB-A8CA-BA68A812CEF7}"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9F0064-1D3A-4468-A1B1-52CF93AA3DB0}" type="datetimeFigureOut">
              <a:rPr lang="zh-CN" altLang="en-US" smtClean="0"/>
              <a:pPr/>
              <a:t>2017/12/27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429EE8-1FE3-4EDB-A8CA-BA68A812CEF7}"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dirty="0" smtClean="0"/>
              <a:t>单击此处编辑母版标题样式</a:t>
            </a:r>
            <a:endParaRPr lang="en-US" dirty="0"/>
          </a:p>
        </p:txBody>
      </p:sp>
      <p:sp>
        <p:nvSpPr>
          <p:cNvPr id="3" name="Picture Placeholder 2"/>
          <p:cNvSpPr>
            <a:spLocks noGrp="1"/>
          </p:cNvSpPr>
          <p:nvPr>
            <p:ph type="pic" idx="1"/>
          </p:nvPr>
        </p:nvSpPr>
        <p:spPr>
          <a:xfrm>
            <a:off x="5183188" y="457199"/>
            <a:ext cx="6172200" cy="540360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solidFill>
                  <a:schemeClr val="bg1">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A9F0064-1D3A-4468-A1B1-52CF93AA3DB0}" type="datetimeFigureOut">
              <a:rPr lang="zh-CN" altLang="en-US" smtClean="0"/>
              <a:pPr/>
              <a:t>2017/12/27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429EE8-1FE3-4EDB-A8CA-BA68A812CEF7}"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A9F0064-1D3A-4468-A1B1-52CF93AA3DB0}" type="datetimeFigureOut">
              <a:rPr lang="zh-CN" altLang="en-US" smtClean="0"/>
              <a:pPr/>
              <a:t>2017/12/27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429EE8-1FE3-4EDB-A8CA-BA68A812CEF7}"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17765"/>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678675"/>
            <a:ext cx="10515600" cy="449828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9F0064-1D3A-4468-A1B1-52CF93AA3DB0}" type="datetimeFigureOut">
              <a:rPr lang="zh-CN" altLang="en-US" smtClean="0"/>
              <a:pPr/>
              <a:t>2017/12/27</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429EE8-1FE3-4EDB-A8CA-BA68A812CEF7}" type="slidenum">
              <a:rPr lang="zh-CN" altLang="en-US" smtClean="0"/>
              <a:pPr/>
              <a:t>‹#›</a:t>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25.xml"/></Relationships>
</file>

<file path=ppt/slides/_rels/slide11.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29.xml"/></Relationships>
</file>

<file path=ppt/slides/_rels/slide12.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3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39.xml"/></Relationships>
</file>

<file path=ppt/slides/_rels/slide15.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43.xml"/></Relationships>
</file>

<file path=ppt/slides/_rels/slide16.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4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slideLayout" Target="../slideLayouts/slideLayout2.xml"/><Relationship Id="rId4" Type="http://schemas.openxmlformats.org/officeDocument/2006/relationships/tags" Target="../tags/tag13.xml"/></Relationships>
</file>

<file path=ppt/slides/_rels/slide8.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17.xml"/></Relationships>
</file>

<file path=ppt/slides/_rels/slide9.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slideLayout" Target="../slideLayouts/slideLayout2.xml"/><Relationship Id="rId4" Type="http://schemas.openxmlformats.org/officeDocument/2006/relationships/tags" Target="../tags/tag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ctrTitle"/>
            <p:custDataLst>
              <p:tags r:id="rId2"/>
            </p:custDataLst>
          </p:nvPr>
        </p:nvSpPr>
        <p:spPr>
          <a:xfrm>
            <a:off x="5083810" y="2331085"/>
            <a:ext cx="5967730" cy="1437005"/>
          </a:xfrm>
        </p:spPr>
        <p:txBody>
          <a:bodyPr/>
          <a:lstStyle/>
          <a:p>
            <a:r>
              <a:rPr lang="en-US" altLang="zh-CN" dirty="0"/>
              <a:t>Java</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custDataLst>
              <p:tags r:id="rId2"/>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标题 6"/>
          <p:cNvSpPr>
            <a:spLocks noGrp="1"/>
          </p:cNvSpPr>
          <p:nvPr>
            <p:ph type="title"/>
            <p:custDataLst>
              <p:tags r:id="rId3"/>
            </p:custDataLst>
          </p:nvPr>
        </p:nvSpPr>
        <p:spPr/>
        <p:txBody>
          <a:bodyPr/>
          <a:lstStyle/>
          <a:p>
            <a:r>
              <a:rPr lang="en-US" altLang="zh-CN" smtClean="0"/>
              <a:t>G1</a:t>
            </a:r>
            <a:r>
              <a:rPr lang="zh-CN" altLang="en-US" smtClean="0"/>
              <a:t>回收器</a:t>
            </a:r>
          </a:p>
        </p:txBody>
      </p:sp>
      <p:sp>
        <p:nvSpPr>
          <p:cNvPr id="8" name="内容占位符 7"/>
          <p:cNvSpPr>
            <a:spLocks noGrp="1"/>
          </p:cNvSpPr>
          <p:nvPr>
            <p:ph idx="1"/>
            <p:custDataLst>
              <p:tags r:id="rId4"/>
            </p:custDataLst>
          </p:nvPr>
        </p:nvSpPr>
        <p:spPr/>
        <p:txBody>
          <a:bodyPr>
            <a:normAutofit fontScale="75000" lnSpcReduction="10000"/>
          </a:bodyPr>
          <a:lstStyle/>
          <a:p>
            <a:pPr marL="342900" indent="-342900">
              <a:lnSpc>
                <a:spcPct val="130000"/>
              </a:lnSpc>
              <a:buFont typeface="Arial" panose="020B0604020202020204" pitchFamily="34" charset="0"/>
              <a:buChar char="•"/>
            </a:pPr>
            <a:r>
              <a:rPr lang="zh-CN" altLang="en-US"/>
              <a:t>特点：</a:t>
            </a:r>
          </a:p>
          <a:p>
            <a:pPr marL="800100" lvl="1" indent="-342900">
              <a:lnSpc>
                <a:spcPct val="130000"/>
              </a:lnSpc>
              <a:buFont typeface="Arial" panose="020B0604020202020204" pitchFamily="34" charset="0"/>
              <a:buChar char="•"/>
            </a:pPr>
            <a:r>
              <a:rPr lang="zh-CN" altLang="en-US"/>
              <a:t>并行性</a:t>
            </a:r>
          </a:p>
          <a:p>
            <a:pPr marL="1257300" lvl="2" indent="-342900">
              <a:lnSpc>
                <a:spcPct val="130000"/>
              </a:lnSpc>
              <a:buFont typeface="Arial" panose="020B0604020202020204" pitchFamily="34" charset="0"/>
              <a:buChar char="•"/>
            </a:pPr>
            <a:r>
              <a:rPr lang="en-US" altLang="zh-CN"/>
              <a:t>G1</a:t>
            </a:r>
            <a:r>
              <a:rPr lang="zh-CN" altLang="en-US"/>
              <a:t>在回收期间，可以由多个</a:t>
            </a:r>
            <a:r>
              <a:rPr lang="en-US" altLang="zh-CN"/>
              <a:t>GC</a:t>
            </a:r>
            <a:r>
              <a:rPr lang="zh-CN" altLang="en-US"/>
              <a:t>线程同时工作，有效利用多核计算能力</a:t>
            </a:r>
          </a:p>
          <a:p>
            <a:pPr marL="800100" lvl="1" indent="-342900">
              <a:lnSpc>
                <a:spcPct val="130000"/>
              </a:lnSpc>
              <a:buFont typeface="Arial" panose="020B0604020202020204" pitchFamily="34" charset="0"/>
              <a:buChar char="•"/>
            </a:pPr>
            <a:r>
              <a:rPr lang="zh-CN" altLang="en-US"/>
              <a:t>并发性</a:t>
            </a:r>
          </a:p>
          <a:p>
            <a:pPr marL="1257300" lvl="2" indent="-342900">
              <a:lnSpc>
                <a:spcPct val="130000"/>
              </a:lnSpc>
              <a:buFont typeface="Arial" panose="020B0604020202020204" pitchFamily="34" charset="0"/>
              <a:buChar char="•"/>
            </a:pPr>
            <a:r>
              <a:rPr lang="en-US" altLang="zh-CN"/>
              <a:t>G1</a:t>
            </a:r>
            <a:r>
              <a:rPr lang="zh-CN" altLang="en-US"/>
              <a:t>拥有与应用程序交替执行的能力，部分工作可以和应用程序同时执行，因此一般来说，不会在整个回收期间完全阻塞应用程序</a:t>
            </a:r>
          </a:p>
          <a:p>
            <a:pPr marL="800100" lvl="1" indent="-342900">
              <a:lnSpc>
                <a:spcPct val="130000"/>
              </a:lnSpc>
              <a:buFont typeface="Arial" panose="020B0604020202020204" pitchFamily="34" charset="0"/>
              <a:buChar char="•"/>
            </a:pPr>
            <a:r>
              <a:rPr lang="zh-CN" altLang="en-US"/>
              <a:t>分代</a:t>
            </a:r>
            <a:r>
              <a:rPr lang="en-US" altLang="zh-CN"/>
              <a:t>GC</a:t>
            </a:r>
          </a:p>
          <a:p>
            <a:pPr marL="1257300" lvl="2" indent="-342900">
              <a:lnSpc>
                <a:spcPct val="130000"/>
              </a:lnSpc>
              <a:buFont typeface="Arial" panose="020B0604020202020204" pitchFamily="34" charset="0"/>
              <a:buChar char="•"/>
            </a:pPr>
            <a:r>
              <a:rPr lang="en-US" altLang="zh-CN"/>
              <a:t>G1</a:t>
            </a:r>
            <a:r>
              <a:rPr lang="zh-CN" altLang="en-US"/>
              <a:t>是一个分代收集器，但是和其它回收器不同，它同时兼顾年清代和老年代。对比其它回收器，它们或者工作在年轻代，或者工作在老年代。因此，这里是一个很大的不同。</a:t>
            </a:r>
          </a:p>
          <a:p>
            <a:pPr marL="800100" lvl="1" indent="-342900">
              <a:lnSpc>
                <a:spcPct val="130000"/>
              </a:lnSpc>
              <a:buFont typeface="Arial" panose="020B0604020202020204" pitchFamily="34" charset="0"/>
              <a:buChar char="•"/>
            </a:pPr>
            <a:r>
              <a:rPr lang="zh-CN" altLang="en-US"/>
              <a:t>空间整理 </a:t>
            </a:r>
          </a:p>
          <a:p>
            <a:pPr marL="1257300" lvl="2" indent="-342900">
              <a:lnSpc>
                <a:spcPct val="130000"/>
              </a:lnSpc>
              <a:buFont typeface="Arial" panose="020B0604020202020204" pitchFamily="34" charset="0"/>
              <a:buChar char="•"/>
            </a:pPr>
            <a:r>
              <a:rPr lang="en-US" altLang="zh-CN"/>
              <a:t>G1</a:t>
            </a:r>
            <a:r>
              <a:rPr lang="zh-CN" altLang="en-US"/>
              <a:t>在回收过程中，会进行适当的对象移动，不像</a:t>
            </a:r>
            <a:r>
              <a:rPr lang="en-US" altLang="zh-CN"/>
              <a:t>CMS</a:t>
            </a:r>
            <a:r>
              <a:rPr lang="zh-CN" altLang="en-US"/>
              <a:t>，只是简单地标记清理对象，在若干次</a:t>
            </a:r>
            <a:r>
              <a:rPr lang="en-US" altLang="zh-CN"/>
              <a:t>GC</a:t>
            </a:r>
            <a:r>
              <a:rPr lang="zh-CN" altLang="en-US"/>
              <a:t>后，</a:t>
            </a:r>
            <a:r>
              <a:rPr lang="en-US" altLang="zh-CN"/>
              <a:t>CMS</a:t>
            </a:r>
            <a:r>
              <a:rPr lang="zh-CN" altLang="en-US"/>
              <a:t>必须进行一次碎片整理 。而</a:t>
            </a:r>
            <a:r>
              <a:rPr lang="en-US" altLang="zh-CN"/>
              <a:t>G1</a:t>
            </a:r>
            <a:r>
              <a:rPr lang="zh-CN" altLang="en-US"/>
              <a:t>不同，它每次回收都会有效地复制对象，减少空间碎片。</a:t>
            </a:r>
          </a:p>
          <a:p>
            <a:pPr marL="800100" lvl="1" indent="-342900">
              <a:lnSpc>
                <a:spcPct val="130000"/>
              </a:lnSpc>
              <a:buFont typeface="Arial" panose="020B0604020202020204" pitchFamily="34" charset="0"/>
              <a:buChar char="•"/>
            </a:pPr>
            <a:r>
              <a:rPr lang="zh-CN" altLang="en-US"/>
              <a:t>可预见性</a:t>
            </a:r>
          </a:p>
          <a:p>
            <a:pPr marL="1257300" lvl="2" indent="-342900">
              <a:lnSpc>
                <a:spcPct val="130000"/>
              </a:lnSpc>
              <a:buFont typeface="Arial" panose="020B0604020202020204" pitchFamily="34" charset="0"/>
              <a:buChar char="•"/>
            </a:pPr>
            <a:r>
              <a:rPr lang="zh-CN" altLang="en-US"/>
              <a:t>优于 分区的原因，</a:t>
            </a:r>
            <a:r>
              <a:rPr lang="en-US" altLang="zh-CN"/>
              <a:t>G1</a:t>
            </a:r>
            <a:r>
              <a:rPr lang="zh-CN" altLang="en-US"/>
              <a:t>可以只对选取部分进行内存回收，这样缩短了回收的范围，因此对于全局停顿也能得到较好的控制</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custDataLst>
              <p:tags r:id="rId2"/>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标题 6"/>
          <p:cNvSpPr>
            <a:spLocks noGrp="1"/>
          </p:cNvSpPr>
          <p:nvPr>
            <p:ph type="title"/>
            <p:custDataLst>
              <p:tags r:id="rId3"/>
            </p:custDataLst>
          </p:nvPr>
        </p:nvSpPr>
        <p:spPr/>
        <p:txBody>
          <a:bodyPr/>
          <a:lstStyle/>
          <a:p>
            <a:r>
              <a:rPr lang="en-US" altLang="zh-CN" smtClean="0"/>
              <a:t>G1</a:t>
            </a:r>
            <a:r>
              <a:rPr lang="zh-CN" altLang="en-US" smtClean="0"/>
              <a:t>回收器</a:t>
            </a:r>
          </a:p>
        </p:txBody>
      </p:sp>
      <p:sp>
        <p:nvSpPr>
          <p:cNvPr id="8" name="内容占位符 7"/>
          <p:cNvSpPr>
            <a:spLocks noGrp="1"/>
          </p:cNvSpPr>
          <p:nvPr>
            <p:ph idx="1"/>
            <p:custDataLst>
              <p:tags r:id="rId4"/>
            </p:custDataLst>
          </p:nvPr>
        </p:nvSpPr>
        <p:spPr/>
        <p:txBody>
          <a:bodyPr>
            <a:normAutofit fontScale="90000" lnSpcReduction="10000"/>
          </a:bodyPr>
          <a:lstStyle/>
          <a:p>
            <a:pPr marL="342900" indent="-342900">
              <a:lnSpc>
                <a:spcPct val="130000"/>
              </a:lnSpc>
              <a:buFont typeface="Arial" panose="020B0604020202020204" pitchFamily="34" charset="0"/>
              <a:buChar char="•"/>
            </a:pPr>
            <a:r>
              <a:rPr lang="en-US" altLang="zh-CN"/>
              <a:t>G1</a:t>
            </a:r>
            <a:r>
              <a:rPr lang="zh-CN" altLang="en-US"/>
              <a:t>收集过程</a:t>
            </a:r>
            <a:r>
              <a:rPr lang="en-US" altLang="zh-CN"/>
              <a:t>4</a:t>
            </a:r>
            <a:r>
              <a:rPr lang="zh-CN" altLang="en-US"/>
              <a:t>个阶段</a:t>
            </a:r>
            <a:r>
              <a:rPr lang="en-US" altLang="zh-CN"/>
              <a:t>:</a:t>
            </a:r>
          </a:p>
          <a:p>
            <a:pPr marL="800100" lvl="1" indent="-342900">
              <a:lnSpc>
                <a:spcPct val="130000"/>
              </a:lnSpc>
              <a:buFont typeface="Arial" panose="020B0604020202020204" pitchFamily="34" charset="0"/>
              <a:buChar char="•"/>
            </a:pPr>
            <a:r>
              <a:rPr lang="zh-CN" altLang="en-US"/>
              <a:t>新生代</a:t>
            </a:r>
            <a:r>
              <a:rPr lang="en-US" altLang="zh-CN"/>
              <a:t>GC</a:t>
            </a:r>
          </a:p>
          <a:p>
            <a:pPr marL="800100" lvl="1" indent="-342900">
              <a:lnSpc>
                <a:spcPct val="130000"/>
              </a:lnSpc>
              <a:buFont typeface="Arial" panose="020B0604020202020204" pitchFamily="34" charset="0"/>
              <a:buChar char="•"/>
            </a:pPr>
            <a:r>
              <a:rPr lang="zh-CN" altLang="en-US"/>
              <a:t>并发标记周期</a:t>
            </a:r>
          </a:p>
          <a:p>
            <a:pPr marL="800100" lvl="1" indent="-342900">
              <a:lnSpc>
                <a:spcPct val="130000"/>
              </a:lnSpc>
              <a:buFont typeface="Arial" panose="020B0604020202020204" pitchFamily="34" charset="0"/>
              <a:buChar char="•"/>
            </a:pPr>
            <a:r>
              <a:rPr lang="zh-CN" altLang="en-US"/>
              <a:t>混合收集</a:t>
            </a:r>
          </a:p>
          <a:p>
            <a:pPr marL="800100" lvl="1" indent="-342900">
              <a:lnSpc>
                <a:spcPct val="130000"/>
              </a:lnSpc>
              <a:buFont typeface="Arial" panose="020B0604020202020204" pitchFamily="34" charset="0"/>
              <a:buChar char="•"/>
            </a:pPr>
            <a:r>
              <a:rPr lang="zh-CN" altLang="en-US"/>
              <a:t>如果需要，可能会进行</a:t>
            </a:r>
            <a:r>
              <a:rPr lang="en-US" altLang="zh-CN"/>
              <a:t>Full GC</a:t>
            </a:r>
          </a:p>
          <a:p>
            <a:pPr marL="342900" lvl="0" indent="-342900">
              <a:lnSpc>
                <a:spcPct val="130000"/>
              </a:lnSpc>
              <a:buFont typeface="Arial" panose="020B0604020202020204" pitchFamily="34" charset="0"/>
              <a:buChar char="•"/>
            </a:pPr>
            <a:r>
              <a:rPr lang="zh-CN" altLang="en-US"/>
              <a:t>相关参数：</a:t>
            </a:r>
          </a:p>
          <a:p>
            <a:pPr marL="800100" lvl="1" indent="-342900">
              <a:lnSpc>
                <a:spcPct val="130000"/>
              </a:lnSpc>
              <a:buFont typeface="Arial" panose="020B0604020202020204" pitchFamily="34" charset="0"/>
              <a:buChar char="•"/>
            </a:pPr>
            <a:r>
              <a:rPr lang="en-US" altLang="zh-CN"/>
              <a:t>-XX:+UseG1GC</a:t>
            </a:r>
            <a:r>
              <a:rPr lang="zh-CN" altLang="en-US"/>
              <a:t>，打开</a:t>
            </a:r>
            <a:r>
              <a:rPr lang="en-US" altLang="zh-CN"/>
              <a:t>G1</a:t>
            </a:r>
            <a:r>
              <a:rPr lang="zh-CN" altLang="en-US"/>
              <a:t>收集器开关</a:t>
            </a:r>
          </a:p>
          <a:p>
            <a:pPr marL="800100" lvl="1" indent="-342900">
              <a:lnSpc>
                <a:spcPct val="130000"/>
              </a:lnSpc>
              <a:buFont typeface="Arial" panose="020B0604020202020204" pitchFamily="34" charset="0"/>
              <a:buChar char="•"/>
            </a:pPr>
            <a:r>
              <a:rPr lang="en-US" altLang="zh-CN"/>
              <a:t>-XX:MaxGCPauseMills</a:t>
            </a:r>
            <a:r>
              <a:rPr lang="zh-CN" altLang="en-US"/>
              <a:t>，指定目标最大停顿时间</a:t>
            </a:r>
          </a:p>
          <a:p>
            <a:pPr marL="800100" lvl="1" indent="-342900">
              <a:lnSpc>
                <a:spcPct val="130000"/>
              </a:lnSpc>
              <a:buFont typeface="Arial" panose="020B0604020202020204" pitchFamily="34" charset="0"/>
              <a:buChar char="•"/>
            </a:pPr>
            <a:r>
              <a:rPr lang="en-US" altLang="zh-CN"/>
              <a:t>-XX:ParallelGCThreads</a:t>
            </a:r>
            <a:r>
              <a:rPr lang="zh-CN" altLang="en-US"/>
              <a:t>，设置并发回收时，</a:t>
            </a:r>
            <a:r>
              <a:rPr lang="en-US" altLang="zh-CN"/>
              <a:t>GC</a:t>
            </a:r>
            <a:r>
              <a:rPr lang="zh-CN" altLang="en-US"/>
              <a:t>的工作线程数量</a:t>
            </a:r>
          </a:p>
          <a:p>
            <a:pPr marL="800100" lvl="1" indent="-342900">
              <a:lnSpc>
                <a:spcPct val="130000"/>
              </a:lnSpc>
              <a:buFont typeface="Arial" panose="020B0604020202020204" pitchFamily="34" charset="0"/>
              <a:buChar char="•"/>
            </a:pPr>
            <a:r>
              <a:rPr lang="en-US" altLang="zh-CN"/>
              <a:t>-XX:InitiatingHeapOccupationPercent</a:t>
            </a:r>
            <a:r>
              <a:rPr lang="zh-CN" altLang="en-US"/>
              <a:t>，指定当整个堆使用率达到多少时，触发并发标记周期的执行</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custDataLst>
              <p:tags r:id="rId2"/>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标题 6"/>
          <p:cNvSpPr>
            <a:spLocks noGrp="1"/>
          </p:cNvSpPr>
          <p:nvPr>
            <p:ph type="title"/>
            <p:custDataLst>
              <p:tags r:id="rId3"/>
            </p:custDataLst>
          </p:nvPr>
        </p:nvSpPr>
        <p:spPr/>
        <p:txBody>
          <a:bodyPr/>
          <a:lstStyle/>
          <a:p>
            <a:r>
              <a:rPr lang="zh-CN" altLang="en-US" smtClean="0"/>
              <a:t>内存溢出的原因</a:t>
            </a:r>
          </a:p>
        </p:txBody>
      </p:sp>
      <p:sp>
        <p:nvSpPr>
          <p:cNvPr id="8" name="内容占位符 7"/>
          <p:cNvSpPr>
            <a:spLocks noGrp="1"/>
          </p:cNvSpPr>
          <p:nvPr>
            <p:ph idx="1"/>
            <p:custDataLst>
              <p:tags r:id="rId4"/>
            </p:custDataLst>
          </p:nvPr>
        </p:nvSpPr>
        <p:spPr/>
        <p:txBody>
          <a:bodyPr>
            <a:noAutofit/>
          </a:bodyPr>
          <a:lstStyle/>
          <a:p>
            <a:pPr marL="342900" indent="-342900">
              <a:lnSpc>
                <a:spcPct val="130000"/>
              </a:lnSpc>
              <a:buFont typeface="Arial" panose="020B0604020202020204" pitchFamily="34" charset="0"/>
              <a:buChar char="•"/>
            </a:pPr>
            <a:r>
              <a:rPr lang="zh-CN" altLang="en-US" sz="1200" dirty="0"/>
              <a:t>堆溢出</a:t>
            </a:r>
            <a:r>
              <a:rPr lang="en-US" altLang="zh-CN" sz="1200" dirty="0"/>
              <a:t>:</a:t>
            </a:r>
            <a:r>
              <a:rPr lang="zh-CN" altLang="en-US" sz="1200" dirty="0"/>
              <a:t>大量对象占据了堆空间，而这些对象都持有强引用，导致无法回收，当对象大小之和大于由</a:t>
            </a:r>
            <a:r>
              <a:rPr lang="en-US" altLang="zh-CN" sz="1200" dirty="0" err="1"/>
              <a:t>Xmx</a:t>
            </a:r>
            <a:r>
              <a:rPr lang="zh-CN" altLang="en-US" sz="1200" dirty="0"/>
              <a:t>参数指定的堆空间大小时，就会发生溢出错误</a:t>
            </a:r>
          </a:p>
          <a:p>
            <a:pPr marL="800100" lvl="1" indent="-342900">
              <a:lnSpc>
                <a:spcPct val="130000"/>
              </a:lnSpc>
              <a:buFont typeface="Arial" panose="020B0604020202020204" pitchFamily="34" charset="0"/>
              <a:buChar char="•"/>
            </a:pPr>
            <a:r>
              <a:rPr lang="zh-CN" altLang="en-US" sz="1000" dirty="0"/>
              <a:t>使用</a:t>
            </a:r>
            <a:r>
              <a:rPr lang="en-US" altLang="zh-CN" sz="1000" dirty="0"/>
              <a:t>-</a:t>
            </a:r>
            <a:r>
              <a:rPr lang="en-US" altLang="zh-CN" sz="1000" dirty="0" err="1"/>
              <a:t>Xmx</a:t>
            </a:r>
            <a:r>
              <a:rPr lang="zh-CN" altLang="en-US" sz="1000" dirty="0"/>
              <a:t>参数指定更大的堆空间</a:t>
            </a:r>
          </a:p>
          <a:p>
            <a:pPr marL="800100" lvl="1" indent="-342900">
              <a:lnSpc>
                <a:spcPct val="130000"/>
              </a:lnSpc>
              <a:buFont typeface="Arial" panose="020B0604020202020204" pitchFamily="34" charset="0"/>
              <a:buChar char="•"/>
            </a:pPr>
            <a:r>
              <a:rPr lang="zh-CN" altLang="en-US" sz="1000" dirty="0"/>
              <a:t>通过</a:t>
            </a:r>
            <a:r>
              <a:rPr lang="en-US" altLang="zh-CN" sz="1000" dirty="0"/>
              <a:t>MAT</a:t>
            </a:r>
            <a:r>
              <a:rPr lang="zh-CN" altLang="en-US" sz="1000" dirty="0"/>
              <a:t>或</a:t>
            </a:r>
            <a:r>
              <a:rPr lang="en-US" altLang="zh-CN" sz="1000" dirty="0"/>
              <a:t>Visual VM</a:t>
            </a:r>
            <a:r>
              <a:rPr lang="zh-CN" altLang="en-US" sz="1000" dirty="0"/>
              <a:t>等工具 ，分析找到大量占用堆空间的对象，合理优化</a:t>
            </a:r>
          </a:p>
          <a:p>
            <a:pPr marL="342900" indent="-342900">
              <a:lnSpc>
                <a:spcPct val="130000"/>
              </a:lnSpc>
              <a:buFont typeface="Arial" panose="020B0604020202020204" pitchFamily="34" charset="0"/>
              <a:buChar char="•"/>
            </a:pPr>
            <a:r>
              <a:rPr lang="zh-CN" altLang="en-US" sz="1200" dirty="0"/>
              <a:t>直接内存溢出</a:t>
            </a:r>
          </a:p>
          <a:p>
            <a:pPr marL="800100" lvl="1" indent="-342900">
              <a:lnSpc>
                <a:spcPct val="130000"/>
              </a:lnSpc>
              <a:buFont typeface="Arial" panose="020B0604020202020204" pitchFamily="34" charset="0"/>
              <a:buChar char="•"/>
            </a:pPr>
            <a:r>
              <a:rPr lang="zh-CN" altLang="en-US" sz="1000" dirty="0"/>
              <a:t>在确保空间不浪费的基础上，合理得执行显示</a:t>
            </a:r>
            <a:r>
              <a:rPr lang="en-US" altLang="zh-CN" sz="1000" dirty="0"/>
              <a:t>GC(</a:t>
            </a:r>
            <a:r>
              <a:rPr lang="en-US" altLang="zh-CN" sz="1000" dirty="0" err="1"/>
              <a:t>System.gc</a:t>
            </a:r>
            <a:r>
              <a:rPr lang="en-US" altLang="zh-CN" sz="1000" dirty="0"/>
              <a:t>())</a:t>
            </a:r>
          </a:p>
          <a:p>
            <a:pPr marL="800100" lvl="1" indent="-342900">
              <a:lnSpc>
                <a:spcPct val="130000"/>
              </a:lnSpc>
              <a:buFont typeface="Arial" panose="020B0604020202020204" pitchFamily="34" charset="0"/>
              <a:buChar char="•"/>
            </a:pPr>
            <a:r>
              <a:rPr lang="zh-CN" altLang="en-US" sz="1000" dirty="0"/>
              <a:t>设置合理的</a:t>
            </a:r>
            <a:r>
              <a:rPr lang="en-US" altLang="zh-CN" sz="1000" dirty="0"/>
              <a:t>-</a:t>
            </a:r>
            <a:r>
              <a:rPr lang="en-US" altLang="zh-CN" sz="1000" dirty="0" err="1"/>
              <a:t>XX:MaxDirectMemorySize</a:t>
            </a:r>
            <a:endParaRPr lang="en-US" altLang="zh-CN" sz="1000" dirty="0"/>
          </a:p>
          <a:p>
            <a:pPr marL="342900" indent="-342900">
              <a:lnSpc>
                <a:spcPct val="130000"/>
              </a:lnSpc>
              <a:buFont typeface="Arial" panose="020B0604020202020204" pitchFamily="34" charset="0"/>
              <a:buChar char="•"/>
            </a:pPr>
            <a:r>
              <a:rPr lang="zh-CN" altLang="en-US" sz="1200" dirty="0"/>
              <a:t>过多线程导致</a:t>
            </a:r>
            <a:r>
              <a:rPr lang="en-US" altLang="zh-CN" sz="1200" dirty="0"/>
              <a:t>OOM</a:t>
            </a:r>
          </a:p>
          <a:p>
            <a:pPr marL="800100" lvl="1" indent="-342900">
              <a:lnSpc>
                <a:spcPct val="130000"/>
              </a:lnSpc>
              <a:buFont typeface="Arial" panose="020B0604020202020204" pitchFamily="34" charset="0"/>
              <a:buChar char="•"/>
            </a:pPr>
            <a:r>
              <a:rPr lang="zh-CN" altLang="en-US" sz="1000" dirty="0"/>
              <a:t>合理的减少线程总数</a:t>
            </a:r>
          </a:p>
          <a:p>
            <a:pPr marL="800100" lvl="1" indent="-342900">
              <a:lnSpc>
                <a:spcPct val="130000"/>
              </a:lnSpc>
              <a:buFont typeface="Arial" panose="020B0604020202020204" pitchFamily="34" charset="0"/>
              <a:buChar char="•"/>
            </a:pPr>
            <a:r>
              <a:rPr lang="zh-CN" altLang="en-US" sz="1000" dirty="0"/>
              <a:t>减少最大堆空间</a:t>
            </a:r>
            <a:r>
              <a:rPr lang="en-US" altLang="zh-CN" sz="1000" dirty="0"/>
              <a:t>-</a:t>
            </a:r>
            <a:r>
              <a:rPr lang="en-US" altLang="zh-CN" sz="1000" dirty="0" err="1"/>
              <a:t>Xmx</a:t>
            </a:r>
            <a:endParaRPr lang="en-US" altLang="zh-CN" sz="1000" dirty="0"/>
          </a:p>
          <a:p>
            <a:pPr marL="800100" lvl="1" indent="-342900">
              <a:lnSpc>
                <a:spcPct val="130000"/>
              </a:lnSpc>
              <a:buFont typeface="Arial" panose="020B0604020202020204" pitchFamily="34" charset="0"/>
              <a:buChar char="•"/>
            </a:pPr>
            <a:r>
              <a:rPr lang="zh-CN" altLang="en-US" sz="1000" dirty="0"/>
              <a:t>减少线程的栈空间</a:t>
            </a:r>
            <a:r>
              <a:rPr lang="en-US" altLang="zh-CN" sz="1000" dirty="0"/>
              <a:t>-</a:t>
            </a:r>
            <a:r>
              <a:rPr lang="en-US" altLang="zh-CN" sz="1000" dirty="0" err="1"/>
              <a:t>Xss</a:t>
            </a:r>
            <a:endParaRPr lang="en-US" altLang="zh-CN" sz="1000" dirty="0"/>
          </a:p>
          <a:p>
            <a:pPr marL="342900" indent="-342900">
              <a:lnSpc>
                <a:spcPct val="130000"/>
              </a:lnSpc>
              <a:buFont typeface="Arial" panose="020B0604020202020204" pitchFamily="34" charset="0"/>
              <a:buChar char="•"/>
            </a:pPr>
            <a:r>
              <a:rPr lang="zh-CN" altLang="en-US" sz="1200" dirty="0"/>
              <a:t>永久区溢出</a:t>
            </a:r>
          </a:p>
          <a:p>
            <a:pPr marL="800100" lvl="1" indent="-342900">
              <a:lnSpc>
                <a:spcPct val="130000"/>
              </a:lnSpc>
              <a:buFont typeface="Arial" panose="020B0604020202020204" pitchFamily="34" charset="0"/>
              <a:buChar char="•"/>
            </a:pPr>
            <a:r>
              <a:rPr lang="zh-CN" altLang="en-US" sz="1000" dirty="0"/>
              <a:t>增加</a:t>
            </a:r>
            <a:r>
              <a:rPr lang="en-US" altLang="zh-CN" sz="1000" dirty="0" err="1"/>
              <a:t>MaxPermSize</a:t>
            </a:r>
            <a:r>
              <a:rPr lang="zh-CN" altLang="en-US" sz="1000" dirty="0"/>
              <a:t>的值</a:t>
            </a:r>
          </a:p>
          <a:p>
            <a:pPr marL="800100" lvl="1" indent="-342900">
              <a:lnSpc>
                <a:spcPct val="130000"/>
              </a:lnSpc>
              <a:buFont typeface="Arial" panose="020B0604020202020204" pitchFamily="34" charset="0"/>
              <a:buChar char="•"/>
            </a:pPr>
            <a:r>
              <a:rPr lang="zh-CN" altLang="en-US" sz="1000" dirty="0"/>
              <a:t>减少系统需要的类的数量</a:t>
            </a:r>
          </a:p>
          <a:p>
            <a:pPr marL="800100" lvl="1" indent="-342900">
              <a:lnSpc>
                <a:spcPct val="130000"/>
              </a:lnSpc>
              <a:buFont typeface="Arial" panose="020B0604020202020204" pitchFamily="34" charset="0"/>
              <a:buChar char="•"/>
            </a:pPr>
            <a:r>
              <a:rPr lang="zh-CN" altLang="en-US" sz="1000" dirty="0"/>
              <a:t>使用</a:t>
            </a:r>
            <a:r>
              <a:rPr lang="en-US" altLang="zh-CN" sz="1000" dirty="0" err="1"/>
              <a:t>ClassLoader</a:t>
            </a:r>
            <a:r>
              <a:rPr lang="zh-CN" altLang="en-US" sz="1000" dirty="0"/>
              <a:t>合理地装载各个类，并定期进行回收</a:t>
            </a:r>
          </a:p>
          <a:p>
            <a:pPr marL="342900" indent="-342900">
              <a:lnSpc>
                <a:spcPct val="130000"/>
              </a:lnSpc>
              <a:buFont typeface="Arial" panose="020B0604020202020204" pitchFamily="34" charset="0"/>
              <a:buChar char="•"/>
            </a:pPr>
            <a:r>
              <a:rPr lang="en-US" altLang="zh-CN" sz="1200" dirty="0"/>
              <a:t>GC</a:t>
            </a:r>
            <a:r>
              <a:rPr lang="zh-CN" altLang="en-US" sz="1200" dirty="0"/>
              <a:t>效率低下引起的</a:t>
            </a:r>
            <a:r>
              <a:rPr lang="en-US" altLang="zh-CN" sz="1200" dirty="0"/>
              <a:t>OOM</a:t>
            </a:r>
            <a:r>
              <a:rPr lang="zh-CN" altLang="en-US" sz="1200" dirty="0"/>
              <a:t>（</a:t>
            </a:r>
            <a:r>
              <a:rPr lang="en-US" altLang="zh-CN" sz="1200" dirty="0"/>
              <a:t>GC overhead limit exceed</a:t>
            </a:r>
            <a:r>
              <a:rPr lang="zh-CN" altLang="en-US" sz="1200" dirty="0"/>
              <a:t>）</a:t>
            </a:r>
          </a:p>
          <a:p>
            <a:pPr marL="800100" lvl="1" indent="-342900">
              <a:lnSpc>
                <a:spcPct val="130000"/>
              </a:lnSpc>
              <a:buFont typeface="Arial" panose="020B0604020202020204" pitchFamily="34" charset="0"/>
              <a:buChar char="•"/>
            </a:pPr>
            <a:r>
              <a:rPr lang="en-US" altLang="zh-CN" sz="1000" dirty="0"/>
              <a:t>-XX:-</a:t>
            </a:r>
            <a:r>
              <a:rPr lang="en-US" altLang="zh-CN" sz="1000" dirty="0" err="1"/>
              <a:t>UseGCOverheadLimit</a:t>
            </a:r>
            <a:endParaRPr lang="en-US" altLang="zh-CN" sz="1000" dirty="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2"/>
            </p:custDataLst>
          </p:nvPr>
        </p:nvSpPr>
        <p:spPr>
          <a:xfrm>
            <a:off x="4127500" y="2453629"/>
            <a:ext cx="3022600" cy="812530"/>
          </a:xfrm>
          <a:prstGeom prst="rect">
            <a:avLst/>
          </a:prstGeom>
          <a:noFill/>
        </p:spPr>
        <p:txBody>
          <a:bodyPr wrap="square" rtlCol="0">
            <a:normAutofit/>
          </a:bodyPr>
          <a:lstStyle/>
          <a:p>
            <a:pPr algn="ctr">
              <a:lnSpc>
                <a:spcPct val="130000"/>
              </a:lnSpc>
            </a:pPr>
            <a:r>
              <a:rPr lang="zh-CN" altLang="en-US" sz="3600" smtClean="0">
                <a:solidFill>
                  <a:schemeClr val="accent1"/>
                </a:solidFill>
                <a:latin typeface="+mj-lt"/>
                <a:ea typeface="+mj-ea"/>
                <a:cs typeface="+mj-cs"/>
              </a:rPr>
              <a:t>锁和并发</a:t>
            </a:r>
          </a:p>
          <a:p>
            <a:pPr algn="ctr">
              <a:lnSpc>
                <a:spcPct val="130000"/>
              </a:lnSpc>
            </a:pPr>
            <a:endParaRPr lang="zh-CN" altLang="en-US" sz="3600" smtClean="0">
              <a:solidFill>
                <a:schemeClr val="accent1"/>
              </a:solidFill>
              <a:latin typeface="+mj-lt"/>
              <a:ea typeface="+mj-ea"/>
              <a:cs typeface="+mj-cs"/>
            </a:endParaRP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custDataLst>
              <p:tags r:id="rId2"/>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标题 6"/>
          <p:cNvSpPr>
            <a:spLocks noGrp="1"/>
          </p:cNvSpPr>
          <p:nvPr>
            <p:ph type="title"/>
            <p:custDataLst>
              <p:tags r:id="rId3"/>
            </p:custDataLst>
          </p:nvPr>
        </p:nvSpPr>
        <p:spPr/>
        <p:txBody>
          <a:bodyPr/>
          <a:lstStyle/>
          <a:p>
            <a:r>
              <a:rPr lang="zh-CN" altLang="en-US" smtClean="0"/>
              <a:t>锁在应用层的优化思路</a:t>
            </a:r>
          </a:p>
        </p:txBody>
      </p:sp>
      <p:sp>
        <p:nvSpPr>
          <p:cNvPr id="8" name="内容占位符 7"/>
          <p:cNvSpPr>
            <a:spLocks noGrp="1"/>
          </p:cNvSpPr>
          <p:nvPr>
            <p:ph idx="1"/>
            <p:custDataLst>
              <p:tags r:id="rId4"/>
            </p:custDataLst>
          </p:nvPr>
        </p:nvSpPr>
        <p:spPr/>
        <p:txBody>
          <a:bodyPr>
            <a:normAutofit fontScale="57500" lnSpcReduction="10000"/>
          </a:bodyPr>
          <a:lstStyle/>
          <a:p>
            <a:pPr marL="342900" indent="-342900">
              <a:lnSpc>
                <a:spcPct val="130000"/>
              </a:lnSpc>
              <a:buFont typeface="Arial" panose="020B0604020202020204" pitchFamily="34" charset="0"/>
              <a:buChar char="•"/>
            </a:pPr>
            <a:r>
              <a:rPr lang="zh-CN" altLang="en-US"/>
              <a:t>减少锁的持有时间</a:t>
            </a:r>
          </a:p>
          <a:p>
            <a:pPr marL="800100" lvl="1" indent="-342900">
              <a:lnSpc>
                <a:spcPct val="130000"/>
              </a:lnSpc>
              <a:buFont typeface="Arial" panose="020B0604020202020204" pitchFamily="34" charset="0"/>
              <a:buChar char="•"/>
            </a:pPr>
            <a:r>
              <a:rPr lang="zh-CN" altLang="en-US"/>
              <a:t>较少锁的持有时间，有助于降低锁冲突的可能性，进而提升系统的并发能力</a:t>
            </a:r>
          </a:p>
          <a:p>
            <a:pPr marL="800100" lvl="1" indent="-342900">
              <a:lnSpc>
                <a:spcPct val="130000"/>
              </a:lnSpc>
              <a:buFont typeface="Arial" panose="020B0604020202020204" pitchFamily="34" charset="0"/>
              <a:buChar char="•"/>
            </a:pPr>
            <a:r>
              <a:rPr lang="zh-CN" altLang="en-US"/>
              <a:t>存在的问题：当系统需要取得全局锁时，其消耗的资源会比较多</a:t>
            </a:r>
          </a:p>
          <a:p>
            <a:pPr marL="342900" indent="-342900">
              <a:lnSpc>
                <a:spcPct val="130000"/>
              </a:lnSpc>
              <a:buFont typeface="Arial" panose="020B0604020202020204" pitchFamily="34" charset="0"/>
              <a:buChar char="•"/>
            </a:pPr>
            <a:r>
              <a:rPr lang="zh-CN" altLang="en-US"/>
              <a:t>减小锁粒度</a:t>
            </a:r>
          </a:p>
          <a:p>
            <a:pPr marL="800100" lvl="1" indent="-342900">
              <a:lnSpc>
                <a:spcPct val="130000"/>
              </a:lnSpc>
              <a:buFont typeface="Arial" panose="020B0604020202020204" pitchFamily="34" charset="0"/>
              <a:buChar char="•"/>
            </a:pPr>
            <a:r>
              <a:rPr lang="en-US" altLang="zh-CN"/>
              <a:t>ConcurrentHashMap</a:t>
            </a:r>
          </a:p>
          <a:p>
            <a:pPr marL="800100" lvl="1" indent="-342900">
              <a:lnSpc>
                <a:spcPct val="130000"/>
              </a:lnSpc>
              <a:buFont typeface="Arial" panose="020B0604020202020204" pitchFamily="34" charset="0"/>
              <a:buChar char="•"/>
            </a:pPr>
            <a:r>
              <a:rPr lang="zh-CN" altLang="en-US"/>
              <a:t>所谓减少锁粒度，就是指缩小锁定对象的范围，从而减少锁冲突的可能性，进而提高系统的并发能力</a:t>
            </a:r>
          </a:p>
          <a:p>
            <a:pPr marL="342900" indent="-342900">
              <a:lnSpc>
                <a:spcPct val="130000"/>
              </a:lnSpc>
              <a:buFont typeface="Arial" panose="020B0604020202020204" pitchFamily="34" charset="0"/>
              <a:buChar char="•"/>
            </a:pPr>
            <a:r>
              <a:rPr lang="zh-CN" altLang="en-US"/>
              <a:t>锁分离</a:t>
            </a:r>
          </a:p>
          <a:p>
            <a:pPr marL="800100" lvl="1" indent="-342900">
              <a:lnSpc>
                <a:spcPct val="130000"/>
              </a:lnSpc>
              <a:buFont typeface="Arial" panose="020B0604020202020204" pitchFamily="34" charset="0"/>
              <a:buChar char="•"/>
            </a:pPr>
            <a:r>
              <a:rPr lang="zh-CN" altLang="en-US"/>
              <a:t>减小锁粒度的一个特列，将一个独占锁分成多个锁。</a:t>
            </a:r>
          </a:p>
          <a:p>
            <a:pPr marL="800100" lvl="1" indent="-342900">
              <a:lnSpc>
                <a:spcPct val="130000"/>
              </a:lnSpc>
              <a:buFont typeface="Arial" panose="020B0604020202020204" pitchFamily="34" charset="0"/>
              <a:buChar char="•"/>
            </a:pPr>
            <a:r>
              <a:rPr lang="en-US" altLang="zh-CN"/>
              <a:t>LinkedBlockingQueue</a:t>
            </a:r>
            <a:r>
              <a:rPr lang="zh-CN" altLang="en-US"/>
              <a:t>，通过</a:t>
            </a:r>
            <a:r>
              <a:rPr lang="en-US" altLang="zh-CN"/>
              <a:t>takeLock</a:t>
            </a:r>
            <a:r>
              <a:rPr lang="zh-CN" altLang="en-US"/>
              <a:t>和</a:t>
            </a:r>
            <a:r>
              <a:rPr lang="en-US" altLang="zh-CN"/>
              <a:t>putLock</a:t>
            </a:r>
            <a:r>
              <a:rPr lang="zh-CN" altLang="en-US"/>
              <a:t>两把锁，</a:t>
            </a:r>
            <a:r>
              <a:rPr lang="en-US" altLang="zh-CN"/>
              <a:t>LinkedBlockingQueue</a:t>
            </a:r>
            <a:r>
              <a:rPr lang="zh-CN" altLang="en-US"/>
              <a:t>实现了取数据和写数据的分离，使两者在真正意义上成为可并发的操作</a:t>
            </a:r>
          </a:p>
          <a:p>
            <a:pPr marL="342900" indent="-342900">
              <a:lnSpc>
                <a:spcPct val="130000"/>
              </a:lnSpc>
              <a:buFont typeface="Arial" panose="020B0604020202020204" pitchFamily="34" charset="0"/>
              <a:buChar char="•"/>
            </a:pPr>
            <a:r>
              <a:rPr lang="zh-CN" altLang="en-US"/>
              <a:t>锁粗化</a:t>
            </a:r>
          </a:p>
          <a:p>
            <a:pPr marL="800100" lvl="1" indent="-342900">
              <a:lnSpc>
                <a:spcPct val="130000"/>
              </a:lnSpc>
              <a:buFont typeface="Arial" panose="020B0604020202020204" pitchFamily="34" charset="0"/>
              <a:buChar char="•"/>
            </a:pPr>
            <a:r>
              <a:rPr lang="zh-CN" altLang="en-US"/>
              <a:t>虚拟机在遇到一连串连续地对同一锁不断进行请求和释放的操作时，便会把所有的锁操作整合成对锁的一次请求，从而减少对锁的请求同步次数。例如，循环</a:t>
            </a:r>
          </a:p>
          <a:p>
            <a:pPr marL="800100" lvl="1" indent="-342900">
              <a:lnSpc>
                <a:spcPct val="130000"/>
              </a:lnSpc>
              <a:buFont typeface="Arial" panose="020B0604020202020204" pitchFamily="34" charset="0"/>
              <a:buChar char="•"/>
            </a:pPr>
            <a:r>
              <a:rPr lang="zh-CN" altLang="en-US"/>
              <a:t>性能优化就是根据运行时的真实情况对各个资源点进行权衡折中的过程。</a:t>
            </a:r>
          </a:p>
          <a:p>
            <a:pPr marL="800100" lvl="1" indent="-342900">
              <a:lnSpc>
                <a:spcPct val="130000"/>
              </a:lnSpc>
              <a:buFont typeface="Arial" panose="020B0604020202020204" pitchFamily="34" charset="0"/>
              <a:buChar char="•"/>
            </a:pPr>
            <a:r>
              <a:rPr lang="zh-CN" altLang="en-US"/>
              <a:t>锁粗化的思想和减少锁持有时间是相反的，但在不同的场合，它们的效果并不相同</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custDataLst>
              <p:tags r:id="rId2"/>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标题 6"/>
          <p:cNvSpPr>
            <a:spLocks noGrp="1"/>
          </p:cNvSpPr>
          <p:nvPr>
            <p:ph type="title"/>
            <p:custDataLst>
              <p:tags r:id="rId3"/>
            </p:custDataLst>
          </p:nvPr>
        </p:nvSpPr>
        <p:spPr/>
        <p:txBody>
          <a:bodyPr/>
          <a:lstStyle/>
          <a:p>
            <a:r>
              <a:rPr lang="zh-CN" altLang="en-US" smtClean="0"/>
              <a:t>无招胜有招：无锁</a:t>
            </a:r>
          </a:p>
        </p:txBody>
      </p:sp>
      <p:sp>
        <p:nvSpPr>
          <p:cNvPr id="8" name="内容占位符 7"/>
          <p:cNvSpPr>
            <a:spLocks noGrp="1"/>
          </p:cNvSpPr>
          <p:nvPr>
            <p:ph idx="1"/>
            <p:custDataLst>
              <p:tags r:id="rId4"/>
            </p:custDataLst>
          </p:nvPr>
        </p:nvSpPr>
        <p:spPr/>
        <p:txBody>
          <a:bodyPr>
            <a:normAutofit fontScale="77500" lnSpcReduction="10000"/>
          </a:bodyPr>
          <a:lstStyle/>
          <a:p>
            <a:pPr marL="342900" indent="-342900">
              <a:lnSpc>
                <a:spcPct val="130000"/>
              </a:lnSpc>
              <a:buFont typeface="Arial" panose="020B0604020202020204" pitchFamily="34" charset="0"/>
              <a:buChar char="•"/>
            </a:pPr>
            <a:r>
              <a:rPr lang="en-US" altLang="zh-CN"/>
              <a:t>CAS(Compare And Swap)</a:t>
            </a:r>
            <a:r>
              <a:rPr lang="zh-CN" altLang="en-US"/>
              <a:t>算法过程：</a:t>
            </a:r>
          </a:p>
          <a:p>
            <a:pPr marL="800100" lvl="1" indent="-342900">
              <a:lnSpc>
                <a:spcPct val="130000"/>
              </a:lnSpc>
              <a:buFont typeface="Arial" panose="020B0604020202020204" pitchFamily="34" charset="0"/>
              <a:buChar char="•"/>
            </a:pPr>
            <a:r>
              <a:rPr lang="zh-CN" altLang="en-US"/>
              <a:t>它包含</a:t>
            </a:r>
            <a:r>
              <a:rPr lang="en-US" altLang="zh-CN"/>
              <a:t>3</a:t>
            </a:r>
            <a:r>
              <a:rPr lang="zh-CN" altLang="en-US"/>
              <a:t>个参数</a:t>
            </a:r>
            <a:r>
              <a:rPr lang="en-US" altLang="zh-CN"/>
              <a:t>CAS(V,E,N). V</a:t>
            </a:r>
            <a:r>
              <a:rPr lang="zh-CN" altLang="en-US"/>
              <a:t>表示要更新的变量，</a:t>
            </a:r>
            <a:r>
              <a:rPr lang="en-US" altLang="zh-CN"/>
              <a:t>E</a:t>
            </a:r>
            <a:r>
              <a:rPr lang="zh-CN" altLang="en-US"/>
              <a:t>表示预期值，</a:t>
            </a:r>
            <a:r>
              <a:rPr lang="en-US" altLang="zh-CN"/>
              <a:t>N</a:t>
            </a:r>
            <a:r>
              <a:rPr lang="zh-CN" altLang="en-US"/>
              <a:t>表示新值。仅当</a:t>
            </a:r>
            <a:r>
              <a:rPr lang="en-US" altLang="zh-CN"/>
              <a:t>V</a:t>
            </a:r>
            <a:r>
              <a:rPr lang="zh-CN" altLang="en-US"/>
              <a:t>值等于</a:t>
            </a:r>
            <a:r>
              <a:rPr lang="en-US" altLang="zh-CN"/>
              <a:t>E</a:t>
            </a:r>
            <a:r>
              <a:rPr lang="zh-CN" altLang="en-US"/>
              <a:t>值时，才会将</a:t>
            </a:r>
            <a:r>
              <a:rPr lang="en-US" altLang="zh-CN"/>
              <a:t>V</a:t>
            </a:r>
            <a:r>
              <a:rPr lang="zh-CN" altLang="en-US"/>
              <a:t>的值设为</a:t>
            </a:r>
            <a:r>
              <a:rPr lang="en-US" altLang="zh-CN"/>
              <a:t>N</a:t>
            </a:r>
            <a:r>
              <a:rPr lang="zh-CN" altLang="en-US"/>
              <a:t>，如果</a:t>
            </a:r>
            <a:r>
              <a:rPr lang="en-US" altLang="zh-CN"/>
              <a:t>V</a:t>
            </a:r>
            <a:r>
              <a:rPr lang="zh-CN" altLang="en-US"/>
              <a:t>值和</a:t>
            </a:r>
            <a:r>
              <a:rPr lang="en-US" altLang="zh-CN"/>
              <a:t>E</a:t>
            </a:r>
            <a:r>
              <a:rPr lang="zh-CN" altLang="en-US"/>
              <a:t>值不同，则说明已经有其它线程做了更新，则当前线程什么都不做。最后，</a:t>
            </a:r>
            <a:r>
              <a:rPr lang="en-US" altLang="zh-CN"/>
              <a:t>CAS</a:t>
            </a:r>
            <a:r>
              <a:rPr lang="zh-CN" altLang="en-US"/>
              <a:t>返回当前</a:t>
            </a:r>
            <a:r>
              <a:rPr lang="en-US" altLang="zh-CN"/>
              <a:t>V</a:t>
            </a:r>
            <a:r>
              <a:rPr lang="zh-CN" altLang="en-US"/>
              <a:t>的真实值。</a:t>
            </a:r>
          </a:p>
          <a:p>
            <a:pPr marL="342900" lvl="0" indent="-342900">
              <a:lnSpc>
                <a:spcPct val="130000"/>
              </a:lnSpc>
              <a:buFont typeface="Arial" panose="020B0604020202020204" pitchFamily="34" charset="0"/>
              <a:buChar char="•"/>
            </a:pPr>
            <a:r>
              <a:rPr lang="zh-CN" altLang="en-US"/>
              <a:t>原子操作</a:t>
            </a:r>
          </a:p>
          <a:p>
            <a:pPr marL="800100" lvl="1" indent="-342900">
              <a:lnSpc>
                <a:spcPct val="130000"/>
              </a:lnSpc>
              <a:buFont typeface="Arial" panose="020B0604020202020204" pitchFamily="34" charset="0"/>
              <a:buChar char="•"/>
            </a:pPr>
            <a:r>
              <a:rPr lang="en-US" altLang="zh-CN"/>
              <a:t>AtomicInteger, AtomicIntegerArray, AtomicLong, AtomicLongArray, AtomicReference</a:t>
            </a:r>
          </a:p>
          <a:p>
            <a:pPr marL="800100" lvl="1" indent="-342900">
              <a:lnSpc>
                <a:spcPct val="130000"/>
              </a:lnSpc>
              <a:buFont typeface="Arial" panose="020B0604020202020204" pitchFamily="34" charset="0"/>
              <a:buChar char="•"/>
            </a:pPr>
            <a:r>
              <a:rPr lang="zh-CN" altLang="en-US"/>
              <a:t>首先是一个无穷循环，整个无穷循环用于多线程间的冲突处理，即在当前线程受到其它线程影响而更新失败时，会不停地尝试，直到成功</a:t>
            </a:r>
          </a:p>
          <a:p>
            <a:pPr marL="800100" lvl="1" indent="-342900">
              <a:lnSpc>
                <a:spcPct val="130000"/>
              </a:lnSpc>
              <a:buFont typeface="Arial" panose="020B0604020202020204" pitchFamily="34" charset="0"/>
              <a:buChar char="•"/>
            </a:pPr>
            <a:r>
              <a:rPr lang="zh-CN" altLang="en-US"/>
              <a:t>如果竞争不激烈，那么修改成功的概率就很高，否则，修改失败的概率就很高，在大量修改失败时，这些原子操作就会进行多次循环尝试，因此性能就受到影响。</a:t>
            </a:r>
          </a:p>
          <a:p>
            <a:pPr marL="342900" lvl="0" indent="-342900">
              <a:lnSpc>
                <a:spcPct val="130000"/>
              </a:lnSpc>
              <a:buFont typeface="Arial" panose="020B0604020202020204" pitchFamily="34" charset="0"/>
              <a:buChar char="•"/>
            </a:pPr>
            <a:r>
              <a:rPr lang="zh-CN" altLang="en-US"/>
              <a:t>新宠儿</a:t>
            </a:r>
            <a:r>
              <a:rPr lang="en-US" altLang="zh-CN"/>
              <a:t>LongAdder</a:t>
            </a:r>
          </a:p>
          <a:p>
            <a:pPr marL="800100" lvl="1" indent="-342900">
              <a:lnSpc>
                <a:spcPct val="130000"/>
              </a:lnSpc>
              <a:buFont typeface="Arial" panose="020B0604020202020204" pitchFamily="34" charset="0"/>
              <a:buChar char="•"/>
            </a:pPr>
            <a:r>
              <a:rPr lang="zh-CN" altLang="en-US"/>
              <a:t>将热点数据分离，比如，可以将</a:t>
            </a:r>
            <a:r>
              <a:rPr lang="en-US" altLang="zh-CN"/>
              <a:t>AtomicInteger</a:t>
            </a:r>
            <a:r>
              <a:rPr lang="zh-CN" altLang="en-US"/>
              <a:t>的内部核心数据</a:t>
            </a:r>
            <a:r>
              <a:rPr lang="en-US" altLang="zh-CN"/>
              <a:t>value</a:t>
            </a:r>
            <a:r>
              <a:rPr lang="zh-CN" altLang="en-US"/>
              <a:t>分离成一个数组，每个线程访问时，通过哈希算法映射到其中的一个数字进行计数，而最终的计数结果，则为整个数组的求和累加</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custDataLst>
              <p:tags r:id="rId2"/>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标题 6"/>
          <p:cNvSpPr>
            <a:spLocks noGrp="1"/>
          </p:cNvSpPr>
          <p:nvPr>
            <p:ph type="title"/>
            <p:custDataLst>
              <p:tags r:id="rId3"/>
            </p:custDataLst>
          </p:nvPr>
        </p:nvSpPr>
        <p:spPr/>
        <p:txBody>
          <a:bodyPr/>
          <a:lstStyle/>
          <a:p>
            <a:r>
              <a:rPr lang="zh-CN" altLang="en-US" smtClean="0"/>
              <a:t>将随机变为可控</a:t>
            </a:r>
            <a:r>
              <a:rPr lang="en-US" altLang="zh-CN" smtClean="0"/>
              <a:t>:</a:t>
            </a:r>
            <a:r>
              <a:rPr lang="zh-CN" altLang="en-US" smtClean="0"/>
              <a:t>理解</a:t>
            </a:r>
            <a:r>
              <a:rPr lang="en-US" altLang="zh-CN" smtClean="0"/>
              <a:t>Java</a:t>
            </a:r>
            <a:r>
              <a:rPr lang="zh-CN" altLang="en-US" smtClean="0"/>
              <a:t>内存模型</a:t>
            </a:r>
          </a:p>
        </p:txBody>
      </p:sp>
      <p:sp>
        <p:nvSpPr>
          <p:cNvPr id="8" name="内容占位符 7"/>
          <p:cNvSpPr>
            <a:spLocks noGrp="1"/>
          </p:cNvSpPr>
          <p:nvPr>
            <p:ph idx="1"/>
            <p:custDataLst>
              <p:tags r:id="rId4"/>
            </p:custDataLst>
          </p:nvPr>
        </p:nvSpPr>
        <p:spPr/>
        <p:txBody>
          <a:bodyPr>
            <a:normAutofit fontScale="77500" lnSpcReduction="10000"/>
          </a:bodyPr>
          <a:lstStyle/>
          <a:p>
            <a:pPr marL="342900" indent="-342900">
              <a:lnSpc>
                <a:spcPct val="130000"/>
              </a:lnSpc>
              <a:buFont typeface="Arial" panose="020B0604020202020204" pitchFamily="34" charset="0"/>
              <a:buChar char="•"/>
            </a:pPr>
            <a:r>
              <a:rPr lang="zh-CN" altLang="en-US"/>
              <a:t>目的：访问一致性</a:t>
            </a:r>
          </a:p>
          <a:p>
            <a:pPr marL="342900" indent="-342900">
              <a:lnSpc>
                <a:spcPct val="130000"/>
              </a:lnSpc>
              <a:buFont typeface="Arial" panose="020B0604020202020204" pitchFamily="34" charset="0"/>
              <a:buChar char="•"/>
            </a:pPr>
            <a:r>
              <a:rPr lang="zh-CN" altLang="en-US"/>
              <a:t>原子性：不可分割</a:t>
            </a:r>
          </a:p>
          <a:p>
            <a:pPr marL="800100" lvl="1" indent="-342900">
              <a:lnSpc>
                <a:spcPct val="130000"/>
              </a:lnSpc>
              <a:buFont typeface="Arial" panose="020B0604020202020204" pitchFamily="34" charset="0"/>
              <a:buChar char="•"/>
            </a:pPr>
            <a:r>
              <a:rPr lang="zh-CN" altLang="en-US"/>
              <a:t>原子操作是不可中断的，也不能被多线程干扰</a:t>
            </a:r>
          </a:p>
          <a:p>
            <a:pPr marL="800100" lvl="1" indent="-342900">
              <a:lnSpc>
                <a:spcPct val="130000"/>
              </a:lnSpc>
              <a:buFont typeface="Arial" panose="020B0604020202020204" pitchFamily="34" charset="0"/>
              <a:buChar char="•"/>
            </a:pPr>
            <a:r>
              <a:rPr lang="zh-CN" altLang="en-US"/>
              <a:t>多线程对</a:t>
            </a:r>
            <a:r>
              <a:rPr lang="en-US" altLang="zh-CN"/>
              <a:t>long</a:t>
            </a:r>
            <a:r>
              <a:rPr lang="zh-CN" altLang="en-US"/>
              <a:t>型数据的读写并非原子操作，有可能出现一个线程写了</a:t>
            </a:r>
            <a:r>
              <a:rPr lang="en-US" altLang="zh-CN"/>
              <a:t>long</a:t>
            </a:r>
            <a:r>
              <a:rPr lang="zh-CN" altLang="en-US"/>
              <a:t>型数据中的</a:t>
            </a:r>
            <a:r>
              <a:rPr lang="en-US" altLang="zh-CN"/>
              <a:t>32</a:t>
            </a:r>
            <a:r>
              <a:rPr lang="zh-CN" altLang="en-US"/>
              <a:t>位，而另一个线程写了</a:t>
            </a:r>
            <a:r>
              <a:rPr lang="en-US" altLang="zh-CN"/>
              <a:t>long</a:t>
            </a:r>
            <a:r>
              <a:rPr lang="zh-CN" altLang="en-US"/>
              <a:t>类型的另外</a:t>
            </a:r>
            <a:r>
              <a:rPr lang="en-US" altLang="zh-CN"/>
              <a:t>32</a:t>
            </a:r>
            <a:r>
              <a:rPr lang="zh-CN" altLang="en-US"/>
              <a:t>位</a:t>
            </a:r>
          </a:p>
          <a:p>
            <a:pPr marL="342900" indent="-342900">
              <a:lnSpc>
                <a:spcPct val="130000"/>
              </a:lnSpc>
              <a:buFont typeface="Arial" panose="020B0604020202020204" pitchFamily="34" charset="0"/>
              <a:buChar char="•"/>
            </a:pPr>
            <a:r>
              <a:rPr lang="zh-CN" altLang="en-US"/>
              <a:t>有序性</a:t>
            </a:r>
          </a:p>
          <a:p>
            <a:pPr marL="800100" lvl="1" indent="-342900">
              <a:lnSpc>
                <a:spcPct val="130000"/>
              </a:lnSpc>
              <a:buFont typeface="Arial" panose="020B0604020202020204" pitchFamily="34" charset="0"/>
              <a:buChar char="•"/>
            </a:pPr>
            <a:r>
              <a:rPr lang="zh-CN" altLang="en-US"/>
              <a:t>为了保证指令流水线的顺畅执行，在指令执行时，有可能会对目标指令进行重排。重排不会导致单线程中的语义修改，但会导致多线程中的语义出现不一致。</a:t>
            </a:r>
          </a:p>
          <a:p>
            <a:pPr marL="800100" lvl="1" indent="-342900">
              <a:lnSpc>
                <a:spcPct val="130000"/>
              </a:lnSpc>
              <a:buFont typeface="Arial" panose="020B0604020202020204" pitchFamily="34" charset="0"/>
              <a:buChar char="•"/>
            </a:pPr>
            <a:r>
              <a:rPr lang="zh-CN" altLang="en-US"/>
              <a:t>使用</a:t>
            </a:r>
            <a:r>
              <a:rPr lang="en-US" altLang="zh-CN"/>
              <a:t>synchronized</a:t>
            </a:r>
            <a:r>
              <a:rPr lang="zh-CN" altLang="en-US"/>
              <a:t>，由于同步，可以解决这种语义上的冲突</a:t>
            </a:r>
          </a:p>
          <a:p>
            <a:pPr marL="342900" indent="-342900">
              <a:lnSpc>
                <a:spcPct val="130000"/>
              </a:lnSpc>
              <a:buFont typeface="Arial" panose="020B0604020202020204" pitchFamily="34" charset="0"/>
              <a:buChar char="•"/>
            </a:pPr>
            <a:r>
              <a:rPr lang="zh-CN" altLang="en-US"/>
              <a:t>可见性：当一个线程修改了一个变量的值，在另外一个线程中可以马上得知整个修改</a:t>
            </a:r>
          </a:p>
          <a:p>
            <a:pPr marL="800100" lvl="1" indent="-342900">
              <a:lnSpc>
                <a:spcPct val="130000"/>
              </a:lnSpc>
              <a:buFont typeface="Arial" panose="020B0604020202020204" pitchFamily="34" charset="0"/>
              <a:buChar char="•"/>
            </a:pPr>
            <a:r>
              <a:rPr lang="zh-CN" altLang="en-US"/>
              <a:t>使用</a:t>
            </a:r>
            <a:r>
              <a:rPr lang="en-US" altLang="zh-CN"/>
              <a:t>valatile</a:t>
            </a:r>
            <a:r>
              <a:rPr lang="zh-CN" altLang="en-US"/>
              <a:t>关键字</a:t>
            </a:r>
          </a:p>
          <a:p>
            <a:pPr marL="800100" lvl="1" indent="-342900">
              <a:lnSpc>
                <a:spcPct val="130000"/>
              </a:lnSpc>
              <a:buFont typeface="Arial" panose="020B0604020202020204" pitchFamily="34" charset="0"/>
              <a:buChar char="•"/>
            </a:pPr>
            <a:r>
              <a:rPr lang="zh-CN" altLang="en-US"/>
              <a:t>使用</a:t>
            </a:r>
            <a:r>
              <a:rPr lang="en-US" altLang="zh-CN"/>
              <a:t>synchronized</a:t>
            </a:r>
            <a:r>
              <a:rPr lang="zh-CN" altLang="en-US"/>
              <a:t>关键字</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Class</a:t>
            </a:r>
            <a:r>
              <a:rPr lang="zh-CN" altLang="en-US" dirty="0" smtClean="0"/>
              <a:t>装载系统</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Class</a:t>
            </a:r>
            <a:r>
              <a:rPr lang="zh-CN" altLang="en-US" dirty="0" smtClean="0"/>
              <a:t>文件的装载流程</a:t>
            </a:r>
            <a:endParaRPr lang="zh-CN" altLang="en-US" dirty="0"/>
          </a:p>
        </p:txBody>
      </p:sp>
      <p:sp>
        <p:nvSpPr>
          <p:cNvPr id="3" name="内容占位符 2"/>
          <p:cNvSpPr>
            <a:spLocks noGrp="1"/>
          </p:cNvSpPr>
          <p:nvPr>
            <p:ph idx="1"/>
          </p:nvPr>
        </p:nvSpPr>
        <p:spPr/>
        <p:txBody>
          <a:bodyPr/>
          <a:lstStyle/>
          <a:p>
            <a:r>
              <a:rPr lang="zh-CN" altLang="en-US" dirty="0" smtClean="0"/>
              <a:t>加载</a:t>
            </a:r>
          </a:p>
          <a:p>
            <a:pPr lvl="1"/>
            <a:r>
              <a:rPr lang="zh-CN" altLang="en-US" sz="2400" dirty="0" smtClean="0"/>
              <a:t>通过类的全名，获取类的二进制数据流</a:t>
            </a:r>
          </a:p>
          <a:p>
            <a:pPr lvl="1"/>
            <a:r>
              <a:rPr lang="zh-CN" altLang="en-US" sz="2400" dirty="0" smtClean="0"/>
              <a:t>解析类的二进制数据流为方法区内的数据结构</a:t>
            </a:r>
          </a:p>
          <a:p>
            <a:pPr lvl="1"/>
            <a:r>
              <a:rPr lang="zh-CN" altLang="en-US" sz="2400" dirty="0" smtClean="0"/>
              <a:t>创建</a:t>
            </a:r>
            <a:r>
              <a:rPr lang="en-US" altLang="zh-CN" sz="2400" dirty="0" err="1" smtClean="0"/>
              <a:t>java.lang.Class</a:t>
            </a:r>
            <a:r>
              <a:rPr lang="zh-CN" altLang="en-US" sz="2400" dirty="0" smtClean="0"/>
              <a:t>类的实例，表示该类型</a:t>
            </a:r>
          </a:p>
          <a:p>
            <a:r>
              <a:rPr lang="zh-CN" altLang="en-US" dirty="0" smtClean="0"/>
              <a:t>连接</a:t>
            </a:r>
          </a:p>
          <a:p>
            <a:pPr lvl="1"/>
            <a:r>
              <a:rPr lang="zh-CN" altLang="en-US" sz="2400" dirty="0" smtClean="0"/>
              <a:t>验证：保证加载的字节码是合法、合理并符合规范的</a:t>
            </a:r>
          </a:p>
          <a:p>
            <a:pPr lvl="1"/>
            <a:r>
              <a:rPr lang="zh-CN" altLang="en-US" sz="2400" dirty="0" smtClean="0"/>
              <a:t>准备：虚拟机为类分配相应的内存空间，并设置初始值</a:t>
            </a:r>
          </a:p>
          <a:p>
            <a:pPr lvl="1"/>
            <a:r>
              <a:rPr lang="zh-CN" altLang="en-US" sz="2400" dirty="0" smtClean="0"/>
              <a:t>解析：将类、接口、字段和方法的符号引用转为直接引用</a:t>
            </a:r>
          </a:p>
          <a:p>
            <a:r>
              <a:rPr lang="zh-CN" altLang="en-US" dirty="0" smtClean="0"/>
              <a:t>初始化</a:t>
            </a:r>
          </a:p>
          <a:p>
            <a:pPr lvl="1"/>
            <a:r>
              <a:rPr lang="zh-CN" altLang="en-US" dirty="0" smtClean="0"/>
              <a:t>重要工作是执行类的初始化方法</a:t>
            </a:r>
            <a:r>
              <a:rPr lang="en-US" altLang="zh-CN" dirty="0" smtClean="0"/>
              <a:t>&lt;</a:t>
            </a:r>
            <a:r>
              <a:rPr lang="en-US" altLang="zh-CN" dirty="0" err="1" smtClean="0"/>
              <a:t>clinit</a:t>
            </a:r>
            <a:r>
              <a:rPr lang="en-US" altLang="zh-CN" dirty="0" smtClean="0"/>
              <a:t>&gt;</a:t>
            </a:r>
            <a:r>
              <a:rPr lang="zh-CN" altLang="en-US" dirty="0" smtClean="0"/>
              <a:t>。方法</a:t>
            </a:r>
            <a:r>
              <a:rPr lang="en-US" altLang="zh-CN" dirty="0" smtClean="0"/>
              <a:t>&lt;</a:t>
            </a:r>
            <a:r>
              <a:rPr lang="en-US" altLang="zh-CN" dirty="0" err="1" smtClean="0"/>
              <a:t>clinit</a:t>
            </a:r>
            <a:r>
              <a:rPr lang="en-US" altLang="zh-CN" dirty="0" smtClean="0"/>
              <a:t>&gt;</a:t>
            </a:r>
            <a:r>
              <a:rPr lang="zh-CN" altLang="en-US" dirty="0" smtClean="0"/>
              <a:t>是由编译器自动生成的，它是类静态成员的赋值语句以及</a:t>
            </a:r>
            <a:r>
              <a:rPr lang="en-US" altLang="zh-CN" dirty="0" smtClean="0"/>
              <a:t>static</a:t>
            </a:r>
            <a:r>
              <a:rPr lang="zh-CN" altLang="en-US" dirty="0" smtClean="0"/>
              <a:t>语句块合并产生的。</a:t>
            </a: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一切</a:t>
            </a:r>
            <a:r>
              <a:rPr lang="en-US" altLang="zh-CN" dirty="0" smtClean="0"/>
              <a:t>Class</a:t>
            </a:r>
            <a:r>
              <a:rPr lang="zh-CN" altLang="en-US" dirty="0" smtClean="0"/>
              <a:t>从这里开始：</a:t>
            </a:r>
            <a:r>
              <a:rPr lang="en-US" altLang="zh-CN" dirty="0" err="1" smtClean="0"/>
              <a:t>ClassLoader</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其主要工作在</a:t>
            </a:r>
            <a:r>
              <a:rPr lang="en-US" altLang="zh-CN" dirty="0" smtClean="0"/>
              <a:t>Class</a:t>
            </a:r>
            <a:r>
              <a:rPr lang="zh-CN" altLang="en-US" dirty="0" smtClean="0"/>
              <a:t>装载的加载阶段，其主要作用是从系统外部获得</a:t>
            </a:r>
            <a:r>
              <a:rPr lang="en-US" altLang="zh-CN" dirty="0" smtClean="0"/>
              <a:t>Class</a:t>
            </a:r>
            <a:r>
              <a:rPr lang="zh-CN" altLang="en-US" dirty="0" smtClean="0"/>
              <a:t>二进制数据流。</a:t>
            </a:r>
          </a:p>
          <a:p>
            <a:r>
              <a:rPr lang="en-US" altLang="zh-CN" dirty="0" err="1" smtClean="0"/>
              <a:t>ClassLoader</a:t>
            </a:r>
            <a:r>
              <a:rPr lang="zh-CN" altLang="en-US" dirty="0" smtClean="0"/>
              <a:t>中的</a:t>
            </a:r>
            <a:r>
              <a:rPr lang="en-US" altLang="zh-CN" dirty="0" smtClean="0"/>
              <a:t>parent</a:t>
            </a:r>
            <a:r>
              <a:rPr lang="zh-CN" altLang="en-US" dirty="0" smtClean="0"/>
              <a:t>字段称为这个</a:t>
            </a:r>
            <a:r>
              <a:rPr lang="en-US" altLang="zh-CN" dirty="0" err="1" smtClean="0"/>
              <a:t>ClassLoader</a:t>
            </a:r>
            <a:r>
              <a:rPr lang="zh-CN" altLang="en-US" dirty="0" smtClean="0"/>
              <a:t>的双亲。</a:t>
            </a:r>
          </a:p>
          <a:p>
            <a:r>
              <a:rPr lang="zh-CN" altLang="en-US" dirty="0" smtClean="0"/>
              <a:t>应用类加载器的双亲为扩展类加载器，扩展类加载器的双亲为启动类加载器。</a:t>
            </a:r>
          </a:p>
          <a:p>
            <a:r>
              <a:rPr lang="zh-CN" altLang="en-US" dirty="0" smtClean="0"/>
              <a:t>当系统需要使用一个类时，在判断类是否已经被加载时，会从当前底层类加载器进行判断</a:t>
            </a:r>
          </a:p>
          <a:p>
            <a:r>
              <a:rPr lang="zh-CN" altLang="en-US" dirty="0" smtClean="0"/>
              <a:t>当系统需要加载一个类时，会从顶部类开始加载，依次向下尝试，直到成功。</a:t>
            </a:r>
          </a:p>
          <a:p>
            <a:r>
              <a:rPr lang="zh-CN" altLang="en-US" dirty="0" smtClean="0"/>
              <a:t>无法在</a:t>
            </a:r>
            <a:r>
              <a:rPr lang="en-US" altLang="zh-CN" dirty="0" smtClean="0"/>
              <a:t>Java</a:t>
            </a:r>
            <a:r>
              <a:rPr lang="zh-CN" altLang="en-US" dirty="0" smtClean="0"/>
              <a:t>代码中访问类加载器，当试图获得一个类的</a:t>
            </a:r>
            <a:r>
              <a:rPr lang="en-US" altLang="zh-CN" dirty="0" err="1" smtClean="0"/>
              <a:t>ClassLoader</a:t>
            </a:r>
            <a:r>
              <a:rPr lang="zh-CN" altLang="en-US" dirty="0" smtClean="0"/>
              <a:t>时，如果得到的是</a:t>
            </a:r>
            <a:r>
              <a:rPr lang="en-US" altLang="zh-CN" dirty="0" smtClean="0"/>
              <a:t>null</a:t>
            </a:r>
            <a:r>
              <a:rPr lang="zh-CN" altLang="en-US" dirty="0" smtClean="0"/>
              <a:t>，这并不意味着没有加载器为它服务，而是指加载那个类的为启动类加载器。</a:t>
            </a:r>
          </a:p>
          <a:p>
            <a:r>
              <a:rPr lang="zh-CN" altLang="en-US" dirty="0" smtClean="0"/>
              <a:t>不同层次的类可以由不同的</a:t>
            </a:r>
            <a:r>
              <a:rPr lang="en-US" altLang="zh-CN" dirty="0" err="1" smtClean="0"/>
              <a:t>ClassLoader</a:t>
            </a:r>
            <a:r>
              <a:rPr lang="zh-CN" altLang="en-US" dirty="0" smtClean="0"/>
              <a:t>加载，从而进行划分，这有助于系统的模块化设计。</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Callable</a:t>
            </a:r>
            <a:r>
              <a:rPr lang="zh-CN" altLang="en-US" dirty="0" smtClean="0"/>
              <a:t>和</a:t>
            </a:r>
            <a:r>
              <a:rPr lang="en-US" altLang="zh-CN" dirty="0" err="1" smtClean="0"/>
              <a:t>Runnable</a:t>
            </a:r>
            <a:r>
              <a:rPr lang="zh-CN" altLang="en-US" dirty="0" smtClean="0"/>
              <a:t>异同</a:t>
            </a:r>
            <a:endParaRPr lang="zh-CN" altLang="en-US" dirty="0"/>
          </a:p>
        </p:txBody>
      </p:sp>
      <p:sp>
        <p:nvSpPr>
          <p:cNvPr id="3" name="内容占位符 2"/>
          <p:cNvSpPr>
            <a:spLocks noGrp="1"/>
          </p:cNvSpPr>
          <p:nvPr>
            <p:ph idx="1"/>
          </p:nvPr>
        </p:nvSpPr>
        <p:spPr/>
        <p:txBody>
          <a:bodyPr/>
          <a:lstStyle/>
          <a:p>
            <a:r>
              <a:rPr lang="en-US" altLang="zh-CN" dirty="0" smtClean="0"/>
              <a:t>Callable</a:t>
            </a:r>
            <a:r>
              <a:rPr lang="zh-CN" altLang="en-US" dirty="0" smtClean="0"/>
              <a:t>和</a:t>
            </a:r>
            <a:r>
              <a:rPr lang="en-US" altLang="zh-CN" dirty="0" err="1" smtClean="0"/>
              <a:t>Runnable</a:t>
            </a:r>
            <a:r>
              <a:rPr lang="zh-CN" altLang="en-US" dirty="0" smtClean="0"/>
              <a:t>都可以作为任务去执行</a:t>
            </a:r>
            <a:endParaRPr lang="en-US" altLang="zh-CN" dirty="0" smtClean="0"/>
          </a:p>
          <a:p>
            <a:r>
              <a:rPr lang="zh-CN" altLang="en-US" dirty="0" smtClean="0"/>
              <a:t>异同</a:t>
            </a:r>
            <a:r>
              <a:rPr lang="zh-CN" altLang="en-US" dirty="0" smtClean="0"/>
              <a:t>点：</a:t>
            </a:r>
            <a:endParaRPr lang="en-US" altLang="zh-CN" dirty="0" smtClean="0"/>
          </a:p>
          <a:p>
            <a:pPr marL="914400" lvl="1" indent="-457200">
              <a:buFont typeface="+mj-lt"/>
              <a:buAutoNum type="arabicPeriod"/>
            </a:pPr>
            <a:r>
              <a:rPr lang="en-US" altLang="zh-CN" dirty="0" smtClean="0"/>
              <a:t>Callable</a:t>
            </a:r>
            <a:r>
              <a:rPr lang="zh-CN" altLang="en-US" dirty="0" smtClean="0"/>
              <a:t>是一个接口需要实现</a:t>
            </a:r>
            <a:r>
              <a:rPr lang="en-US" altLang="zh-CN" dirty="0" smtClean="0"/>
              <a:t>call</a:t>
            </a:r>
            <a:r>
              <a:rPr lang="zh-CN" altLang="en-US" dirty="0" smtClean="0"/>
              <a:t>方法，</a:t>
            </a:r>
            <a:r>
              <a:rPr lang="en-US" altLang="zh-CN" dirty="0" err="1" smtClean="0"/>
              <a:t>Runnable</a:t>
            </a:r>
            <a:r>
              <a:rPr lang="zh-CN" altLang="en-US" dirty="0" smtClean="0"/>
              <a:t>也</a:t>
            </a:r>
            <a:r>
              <a:rPr lang="zh-CN" altLang="en-US" dirty="0" smtClean="0"/>
              <a:t>是一个接口需要实现</a:t>
            </a:r>
            <a:r>
              <a:rPr lang="en-US" altLang="zh-CN" dirty="0" smtClean="0"/>
              <a:t>run</a:t>
            </a:r>
            <a:r>
              <a:rPr lang="zh-CN" altLang="en-US" dirty="0" smtClean="0"/>
              <a:t>方法</a:t>
            </a:r>
            <a:endParaRPr lang="en-US" altLang="zh-CN" dirty="0" smtClean="0"/>
          </a:p>
          <a:p>
            <a:pPr marL="914400" lvl="1" indent="-457200">
              <a:buFont typeface="+mj-lt"/>
              <a:buAutoNum type="arabicPeriod"/>
            </a:pPr>
            <a:r>
              <a:rPr lang="en-US" altLang="zh-CN" dirty="0" smtClean="0"/>
              <a:t>Call</a:t>
            </a:r>
            <a:r>
              <a:rPr lang="zh-CN" altLang="en-US" dirty="0" smtClean="0"/>
              <a:t>方法可以抛出异常，</a:t>
            </a:r>
            <a:r>
              <a:rPr lang="en-US" altLang="zh-CN" dirty="0" smtClean="0"/>
              <a:t>run</a:t>
            </a:r>
            <a:r>
              <a:rPr lang="zh-CN" altLang="en-US" dirty="0" smtClean="0"/>
              <a:t>方法无法抛出异常，只能自行处理</a:t>
            </a:r>
            <a:endParaRPr lang="en-US" altLang="zh-CN" dirty="0" smtClean="0"/>
          </a:p>
          <a:p>
            <a:pPr marL="914400" lvl="1" indent="-457200">
              <a:buFont typeface="+mj-lt"/>
              <a:buAutoNum type="arabicPeriod"/>
            </a:pPr>
            <a:r>
              <a:rPr lang="en-US" altLang="zh-CN" dirty="0" smtClean="0"/>
              <a:t>Callable</a:t>
            </a:r>
            <a:r>
              <a:rPr lang="zh-CN" altLang="en-US" dirty="0" smtClean="0"/>
              <a:t>类有泛型，在创建的时候可以传递进去，在实现</a:t>
            </a:r>
            <a:r>
              <a:rPr lang="en-US" altLang="zh-CN" dirty="0" smtClean="0"/>
              <a:t>call</a:t>
            </a:r>
            <a:r>
              <a:rPr lang="zh-CN" altLang="en-US" dirty="0" smtClean="0"/>
              <a:t>方法的时候可以返回</a:t>
            </a:r>
            <a:endParaRPr lang="en-US" altLang="zh-CN" dirty="0" smtClean="0"/>
          </a:p>
          <a:p>
            <a:pPr marL="914400" lvl="1" indent="-457200">
              <a:buFont typeface="+mj-lt"/>
              <a:buAutoNum type="arabicPeriod"/>
            </a:pPr>
            <a:r>
              <a:rPr lang="en-US" altLang="zh-CN" dirty="0" smtClean="0"/>
              <a:t>Callable</a:t>
            </a:r>
            <a:r>
              <a:rPr lang="zh-CN" altLang="en-US" dirty="0" smtClean="0"/>
              <a:t>执行任务的时候可以通过</a:t>
            </a:r>
            <a:r>
              <a:rPr lang="en-US" altLang="zh-CN" dirty="0" err="1" smtClean="0"/>
              <a:t>FutureTask</a:t>
            </a:r>
            <a:r>
              <a:rPr lang="zh-CN" altLang="en-US" dirty="0" smtClean="0"/>
              <a:t>知晓任务执行的状态以及结果</a:t>
            </a:r>
            <a:r>
              <a:rPr lang="en-US" altLang="zh-CN" dirty="0" smtClean="0"/>
              <a:t>(</a:t>
            </a:r>
            <a:r>
              <a:rPr lang="en-US" altLang="zh-CN" dirty="0" err="1" smtClean="0"/>
              <a:t>FutureTask</a:t>
            </a:r>
            <a:r>
              <a:rPr lang="zh-CN" altLang="en-US" dirty="0" smtClean="0"/>
              <a:t>的</a:t>
            </a:r>
            <a:r>
              <a:rPr lang="en-US" altLang="zh-CN" dirty="0" smtClean="0"/>
              <a:t>get</a:t>
            </a:r>
            <a:r>
              <a:rPr lang="zh-CN" altLang="en-US" dirty="0" smtClean="0"/>
              <a:t>方法</a:t>
            </a:r>
            <a:r>
              <a:rPr lang="en-US" altLang="zh-CN" dirty="0" smtClean="0"/>
              <a:t>)</a:t>
            </a:r>
            <a:r>
              <a:rPr lang="zh-CN" altLang="en-US" dirty="0" smtClean="0"/>
              <a:t>，</a:t>
            </a:r>
            <a:r>
              <a:rPr lang="en-US" altLang="zh-CN" dirty="0" err="1" smtClean="0"/>
              <a:t>Runnable</a:t>
            </a:r>
            <a:r>
              <a:rPr lang="zh-CN" altLang="en-US" dirty="0" smtClean="0"/>
              <a:t>无法知晓任务执行状态以及结果</a:t>
            </a:r>
            <a:endParaRPr lang="en-US" altLang="zh-CN" dirty="0" smtClean="0"/>
          </a:p>
          <a:p>
            <a:pPr marL="914400" lvl="1" indent="-457200">
              <a:buFont typeface="+mj-lt"/>
              <a:buAutoNum type="arabicPeriod"/>
            </a:pPr>
            <a:r>
              <a:rPr lang="en-US" altLang="zh-CN" dirty="0" err="1" smtClean="0"/>
              <a:t>Runnable</a:t>
            </a:r>
            <a:r>
              <a:rPr lang="zh-CN" altLang="en-US" dirty="0" smtClean="0"/>
              <a:t>实例对象需要</a:t>
            </a:r>
            <a:r>
              <a:rPr lang="en-US" altLang="zh-CN" dirty="0" smtClean="0"/>
              <a:t>Thread</a:t>
            </a:r>
            <a:r>
              <a:rPr lang="zh-CN" altLang="en-US" dirty="0" smtClean="0"/>
              <a:t>包装启动，</a:t>
            </a:r>
            <a:r>
              <a:rPr lang="en-US" altLang="zh-CN" dirty="0" smtClean="0"/>
              <a:t>Callable</a:t>
            </a:r>
            <a:r>
              <a:rPr lang="zh-CN" altLang="en-US" dirty="0" smtClean="0"/>
              <a:t>实例对象需要先通过</a:t>
            </a:r>
            <a:r>
              <a:rPr lang="en-US" altLang="zh-CN" dirty="0" err="1" smtClean="0"/>
              <a:t>FutureTask</a:t>
            </a:r>
            <a:r>
              <a:rPr lang="zh-CN" altLang="en-US" dirty="0" smtClean="0"/>
              <a:t>包装再丢个</a:t>
            </a:r>
            <a:r>
              <a:rPr lang="en-US" altLang="zh-CN" dirty="0" smtClean="0"/>
              <a:t>Thread</a:t>
            </a:r>
            <a:r>
              <a:rPr lang="zh-CN" altLang="en-US" dirty="0" smtClean="0"/>
              <a:t>包装执行</a:t>
            </a:r>
            <a:r>
              <a:rPr lang="en-US" altLang="zh-CN" dirty="0" smtClean="0"/>
              <a:t>(</a:t>
            </a:r>
            <a:r>
              <a:rPr lang="en-US" altLang="zh-CN" dirty="0" err="1" smtClean="0"/>
              <a:t>FutureTask</a:t>
            </a:r>
            <a:r>
              <a:rPr lang="zh-CN" altLang="en-US" dirty="0" smtClean="0"/>
              <a:t>对象本质还是 </a:t>
            </a:r>
            <a:r>
              <a:rPr lang="en-US" altLang="zh-CN" dirty="0" err="1" smtClean="0"/>
              <a:t>Runnable</a:t>
            </a:r>
            <a:r>
              <a:rPr lang="en-US" altLang="zh-CN" dirty="0" smtClean="0"/>
              <a:t>)</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ClassLoader</a:t>
            </a:r>
            <a:r>
              <a:rPr lang="zh-CN" altLang="en-US" dirty="0" smtClean="0"/>
              <a:t>的双亲委托模式</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双亲委托模式：</a:t>
            </a:r>
          </a:p>
          <a:p>
            <a:pPr lvl="1"/>
            <a:r>
              <a:rPr lang="zh-CN" altLang="en-US" dirty="0" smtClean="0"/>
              <a:t>在类加载的时候，系统会判断当前类是否已经被加载，如果已经被加载，就会直接返回可用的类，否则就会尝试加载，在尝试加载时，会先请求双亲处理，如果双亲请求失败，则会自己加载。</a:t>
            </a:r>
          </a:p>
          <a:p>
            <a:pPr lvl="0"/>
            <a:r>
              <a:rPr lang="zh-CN" altLang="en-US" dirty="0" smtClean="0"/>
              <a:t>双亲为</a:t>
            </a:r>
            <a:r>
              <a:rPr lang="en-US" altLang="zh-CN" dirty="0" smtClean="0"/>
              <a:t>null</a:t>
            </a:r>
            <a:r>
              <a:rPr lang="zh-CN" altLang="en-US" dirty="0" smtClean="0"/>
              <a:t>由两种情况：第一，其双亲就是启动类加载器；第二，当前加载器就是启动类加载器</a:t>
            </a:r>
          </a:p>
          <a:p>
            <a:pPr lvl="0"/>
            <a:r>
              <a:rPr lang="en-US" altLang="zh-CN" dirty="0" smtClean="0"/>
              <a:t>-</a:t>
            </a:r>
            <a:r>
              <a:rPr lang="en-US" altLang="zh-CN" dirty="0" err="1" smtClean="0"/>
              <a:t>Xbootclasspath</a:t>
            </a:r>
            <a:r>
              <a:rPr lang="zh-CN" altLang="en-US" dirty="0" smtClean="0"/>
              <a:t>修改启动</a:t>
            </a:r>
            <a:r>
              <a:rPr lang="en-US" altLang="zh-CN" dirty="0" err="1" smtClean="0"/>
              <a:t>ClassPath</a:t>
            </a:r>
            <a:r>
              <a:rPr lang="zh-CN" altLang="en-US" dirty="0" smtClean="0"/>
              <a:t>，将指定的</a:t>
            </a:r>
            <a:r>
              <a:rPr lang="en-US" altLang="zh-CN" dirty="0" smtClean="0"/>
              <a:t>D:/tmp/clz</a:t>
            </a:r>
            <a:r>
              <a:rPr lang="zh-CN" altLang="en-US" dirty="0" smtClean="0"/>
              <a:t>追加到启动</a:t>
            </a:r>
            <a:r>
              <a:rPr lang="en-US" altLang="zh-CN" dirty="0" err="1" smtClean="0"/>
              <a:t>ClassPath</a:t>
            </a:r>
            <a:r>
              <a:rPr lang="zh-CN" altLang="en-US" dirty="0" smtClean="0"/>
              <a:t>之后，该参数指明的路径下的类，将会被启动类加载器搜索到。</a:t>
            </a:r>
          </a:p>
          <a:p>
            <a:pPr lvl="0"/>
            <a:r>
              <a:rPr lang="zh-CN" altLang="en-US" dirty="0" smtClean="0"/>
              <a:t>判断类是否被加载时，应用类加载器会顺着双亲路径往上判断，直到启动类加载器。但是启动类加载器不会往下询问，这个委托路线是单向的。</a:t>
            </a:r>
          </a:p>
          <a:p>
            <a:pPr lvl="0"/>
            <a:r>
              <a:rPr lang="zh-CN" altLang="en-US" dirty="0" smtClean="0"/>
              <a:t>突破双亲模式：</a:t>
            </a:r>
          </a:p>
          <a:p>
            <a:pPr lvl="1"/>
            <a:r>
              <a:rPr lang="zh-CN" altLang="en-US" dirty="0" smtClean="0"/>
              <a:t>通过自定义</a:t>
            </a:r>
            <a:r>
              <a:rPr lang="en-US" altLang="zh-CN" dirty="0" err="1" smtClean="0"/>
              <a:t>ClassLoader</a:t>
            </a:r>
            <a:r>
              <a:rPr lang="zh-CN" altLang="en-US" dirty="0" smtClean="0"/>
              <a:t>，重载</a:t>
            </a:r>
            <a:r>
              <a:rPr lang="en-US" altLang="zh-CN" dirty="0" err="1" smtClean="0"/>
              <a:t>loadClass</a:t>
            </a:r>
            <a:r>
              <a:rPr lang="en-US" altLang="zh-CN" dirty="0" smtClean="0"/>
              <a:t>()</a:t>
            </a:r>
            <a:r>
              <a:rPr lang="zh-CN" altLang="en-US" dirty="0" smtClean="0"/>
              <a:t>改变默认的委托双亲加载的方式。通过</a:t>
            </a:r>
            <a:r>
              <a:rPr lang="en-US" altLang="zh-CN" dirty="0" err="1" smtClean="0"/>
              <a:t>findClass</a:t>
            </a:r>
            <a:r>
              <a:rPr lang="en-US" altLang="zh-CN" dirty="0" smtClean="0"/>
              <a:t>()</a:t>
            </a:r>
            <a:r>
              <a:rPr lang="zh-CN" altLang="en-US" dirty="0" smtClean="0"/>
              <a:t>读取</a:t>
            </a:r>
            <a:r>
              <a:rPr lang="en-US" altLang="zh-CN" dirty="0" smtClean="0"/>
              <a:t>class</a:t>
            </a:r>
            <a:r>
              <a:rPr lang="zh-CN" altLang="en-US" dirty="0" smtClean="0"/>
              <a:t>文件，并将二进制流定义为</a:t>
            </a:r>
            <a:r>
              <a:rPr lang="en-US" altLang="zh-CN" dirty="0" smtClean="0"/>
              <a:t>Class</a:t>
            </a:r>
            <a:r>
              <a:rPr lang="zh-CN" altLang="en-US" dirty="0" smtClean="0"/>
              <a:t>对象。如果加载不到，则委托双亲加载，这种方式颠倒了默认的加载顺序。</a:t>
            </a:r>
          </a:p>
          <a:p>
            <a:pPr lvl="0"/>
            <a:r>
              <a:rPr lang="zh-CN" altLang="en-US" dirty="0" smtClean="0"/>
              <a:t>由不同的</a:t>
            </a:r>
            <a:r>
              <a:rPr lang="en-US" altLang="zh-CN" dirty="0" err="1" smtClean="0"/>
              <a:t>ClassLoader</a:t>
            </a:r>
            <a:r>
              <a:rPr lang="zh-CN" altLang="en-US" dirty="0" smtClean="0"/>
              <a:t>加载的同名类属于不同的类型，不能相互转化和兼容。</a:t>
            </a:r>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2"/>
            </p:custDataLst>
          </p:nvPr>
        </p:nvSpPr>
        <p:spPr>
          <a:xfrm>
            <a:off x="4191635" y="2581264"/>
            <a:ext cx="3022600" cy="812530"/>
          </a:xfrm>
          <a:prstGeom prst="rect">
            <a:avLst/>
          </a:prstGeom>
          <a:noFill/>
        </p:spPr>
        <p:txBody>
          <a:bodyPr wrap="square" rtlCol="0">
            <a:normAutofit/>
          </a:bodyPr>
          <a:lstStyle/>
          <a:p>
            <a:pPr algn="ctr">
              <a:lnSpc>
                <a:spcPct val="130000"/>
              </a:lnSpc>
            </a:pPr>
            <a:r>
              <a:rPr lang="en-US" altLang="zh-CN" sz="3600" smtClean="0">
                <a:solidFill>
                  <a:schemeClr val="accent1"/>
                </a:solidFill>
                <a:latin typeface="+mj-lt"/>
                <a:ea typeface="+mj-ea"/>
                <a:cs typeface="+mj-cs"/>
                <a:sym typeface="+mn-ea"/>
              </a:rPr>
              <a:t>Linux</a:t>
            </a:r>
          </a:p>
          <a:p>
            <a:pPr algn="ctr">
              <a:lnSpc>
                <a:spcPct val="130000"/>
              </a:lnSpc>
            </a:pPr>
            <a:endParaRPr lang="zh-CN" altLang="en-US" sz="3600" smtClean="0">
              <a:solidFill>
                <a:schemeClr val="accent1"/>
              </a:solidFill>
              <a:latin typeface="+mj-lt"/>
              <a:ea typeface="+mj-ea"/>
              <a:cs typeface="+mj-cs"/>
            </a:endParaRP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Shell</a:t>
            </a:r>
            <a:r>
              <a:rPr lang="zh-CN" altLang="en-US" dirty="0" smtClean="0"/>
              <a:t>特殊变量</a:t>
            </a:r>
            <a:endParaRPr lang="zh-CN" altLang="en-US" dirty="0"/>
          </a:p>
        </p:txBody>
      </p:sp>
      <p:sp>
        <p:nvSpPr>
          <p:cNvPr id="3" name="内容占位符 2"/>
          <p:cNvSpPr>
            <a:spLocks noGrp="1"/>
          </p:cNvSpPr>
          <p:nvPr>
            <p:ph idx="1"/>
          </p:nvPr>
        </p:nvSpPr>
        <p:spPr/>
        <p:txBody>
          <a:bodyPr/>
          <a:lstStyle/>
          <a:p>
            <a:r>
              <a:rPr lang="en-US" altLang="zh-CN" dirty="0" smtClean="0"/>
              <a:t>$0 </a:t>
            </a:r>
            <a:r>
              <a:rPr lang="zh-CN" altLang="en-US" dirty="0" smtClean="0"/>
              <a:t>当前脚本文件名</a:t>
            </a:r>
            <a:endParaRPr lang="en-US" altLang="zh-CN" dirty="0" smtClean="0"/>
          </a:p>
          <a:p>
            <a:r>
              <a:rPr lang="en-US" altLang="zh-CN" dirty="0" smtClean="0"/>
              <a:t>$n</a:t>
            </a:r>
            <a:r>
              <a:rPr lang="zh-CN" altLang="en-US" dirty="0" smtClean="0"/>
              <a:t>：传递给脚本或函数的参数</a:t>
            </a:r>
            <a:endParaRPr lang="en-US" altLang="zh-CN" dirty="0" smtClean="0"/>
          </a:p>
          <a:p>
            <a:r>
              <a:rPr lang="en-US" altLang="zh-CN" dirty="0" smtClean="0"/>
              <a:t>$#</a:t>
            </a:r>
            <a:r>
              <a:rPr lang="zh-CN" altLang="en-US" dirty="0" smtClean="0"/>
              <a:t>：传递给脚本或函数的参数个数</a:t>
            </a:r>
            <a:endParaRPr lang="en-US" altLang="zh-CN" dirty="0" smtClean="0"/>
          </a:p>
          <a:p>
            <a:r>
              <a:rPr lang="en-US" altLang="zh-CN" dirty="0" smtClean="0"/>
              <a:t>$*</a:t>
            </a:r>
            <a:r>
              <a:rPr lang="zh-CN" altLang="en-US" dirty="0" smtClean="0"/>
              <a:t>：传递给脚本或函数的所有参数</a:t>
            </a:r>
            <a:endParaRPr lang="en-US" altLang="zh-CN" dirty="0" smtClean="0"/>
          </a:p>
          <a:p>
            <a:r>
              <a:rPr lang="en-US" altLang="zh-CN" dirty="0" smtClean="0"/>
              <a:t>$?</a:t>
            </a:r>
            <a:r>
              <a:rPr lang="zh-CN" altLang="en-US" dirty="0" smtClean="0"/>
              <a:t>：上一个命令的退出状态，或函数的返回值</a:t>
            </a:r>
            <a:endParaRPr lang="en-US" altLang="zh-CN" dirty="0" smtClean="0"/>
          </a:p>
          <a:p>
            <a:r>
              <a:rPr lang="en-US" altLang="zh-CN" dirty="0" smtClean="0"/>
              <a:t>$$</a:t>
            </a:r>
            <a:r>
              <a:rPr lang="zh-CN" altLang="en-US" dirty="0" smtClean="0"/>
              <a:t>：当前</a:t>
            </a:r>
            <a:r>
              <a:rPr lang="en-US" altLang="zh-CN" dirty="0" smtClean="0"/>
              <a:t>shell</a:t>
            </a:r>
            <a:r>
              <a:rPr lang="zh-CN" altLang="en-US" dirty="0" smtClean="0"/>
              <a:t>进程</a:t>
            </a:r>
            <a:r>
              <a:rPr lang="en-US" altLang="zh-CN" dirty="0" smtClean="0"/>
              <a:t>ID</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2"/>
            </p:custDataLst>
          </p:nvPr>
        </p:nvSpPr>
        <p:spPr>
          <a:xfrm>
            <a:off x="4361180" y="2708899"/>
            <a:ext cx="3022600" cy="812530"/>
          </a:xfrm>
          <a:prstGeom prst="rect">
            <a:avLst/>
          </a:prstGeom>
          <a:noFill/>
        </p:spPr>
        <p:txBody>
          <a:bodyPr wrap="square" rtlCol="0">
            <a:normAutofit/>
          </a:bodyPr>
          <a:lstStyle/>
          <a:p>
            <a:pPr algn="ctr">
              <a:lnSpc>
                <a:spcPct val="130000"/>
              </a:lnSpc>
            </a:pPr>
            <a:r>
              <a:rPr lang="en-US" sz="3600" smtClean="0">
                <a:solidFill>
                  <a:schemeClr val="accent1"/>
                </a:solidFill>
                <a:latin typeface="+mj-lt"/>
                <a:ea typeface="+mj-ea"/>
                <a:cs typeface="+mj-cs"/>
                <a:sym typeface="+mn-ea"/>
              </a:rPr>
              <a:t>MySQL</a:t>
            </a:r>
            <a:endParaRPr lang="en-US" sz="3600" smtClean="0">
              <a:solidFill>
                <a:schemeClr val="accent1"/>
              </a:solidFill>
              <a:latin typeface="+mj-lt"/>
              <a:ea typeface="+mj-ea"/>
              <a:cs typeface="+mj-cs"/>
            </a:endParaRPr>
          </a:p>
          <a:p>
            <a:pPr algn="ctr">
              <a:lnSpc>
                <a:spcPct val="130000"/>
              </a:lnSpc>
            </a:pPr>
            <a:endParaRPr lang="zh-CN" altLang="en-US" sz="3600" smtClean="0">
              <a:solidFill>
                <a:schemeClr val="accent1"/>
              </a:solidFill>
              <a:latin typeface="+mj-lt"/>
              <a:ea typeface="+mj-ea"/>
              <a:cs typeface="+mj-cs"/>
            </a:endParaRPr>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a:t>
            </a:r>
            <a:endParaRPr lang="zh-CN" altLang="en-US" dirty="0"/>
          </a:p>
        </p:txBody>
      </p:sp>
      <p:sp>
        <p:nvSpPr>
          <p:cNvPr id="3" name="内容占位符 2"/>
          <p:cNvSpPr>
            <a:spLocks noGrp="1"/>
          </p:cNvSpPr>
          <p:nvPr>
            <p:ph idx="1"/>
          </p:nvPr>
        </p:nvSpPr>
        <p:spPr/>
        <p:txBody>
          <a:bodyPr/>
          <a:lstStyle/>
          <a:p>
            <a:r>
              <a:rPr lang="en-US" altLang="zh-CN" dirty="0" err="1" smtClean="0"/>
              <a:t>g</a:t>
            </a:r>
            <a:r>
              <a:rPr lang="en-US" altLang="zh-CN" dirty="0" err="1" smtClean="0"/>
              <a:t>roup_concat</a:t>
            </a:r>
            <a:r>
              <a:rPr lang="en-US" altLang="zh-CN" dirty="0" smtClean="0"/>
              <a:t>(</a:t>
            </a:r>
            <a:r>
              <a:rPr lang="en-US" altLang="zh-CN" dirty="0" err="1" smtClean="0"/>
              <a:t>col</a:t>
            </a:r>
            <a:r>
              <a:rPr lang="en-US" altLang="zh-CN" dirty="0" smtClean="0"/>
              <a:t>)</a:t>
            </a:r>
            <a:r>
              <a:rPr lang="zh-CN" altLang="en-US" dirty="0" smtClean="0"/>
              <a:t>：聚合函数</a:t>
            </a:r>
            <a:r>
              <a:rPr lang="zh-CN" altLang="en-US" smtClean="0"/>
              <a:t>，返回一个字符串结果，该结果由分组中的值连接组合而成。</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a:t>
            </a:r>
            <a:r>
              <a:rPr lang="en-US" altLang="zh-CN" dirty="0" err="1" smtClean="0"/>
              <a:t>Sharding</a:t>
            </a:r>
            <a:endParaRPr lang="zh-CN" altLang="en-US" dirty="0"/>
          </a:p>
        </p:txBody>
      </p:sp>
      <p:sp>
        <p:nvSpPr>
          <p:cNvPr id="3" name="内容占位符 2"/>
          <p:cNvSpPr>
            <a:spLocks noGrp="1"/>
          </p:cNvSpPr>
          <p:nvPr>
            <p:ph idx="1"/>
          </p:nvPr>
        </p:nvSpPr>
        <p:spPr/>
        <p:txBody>
          <a:bodyPr/>
          <a:lstStyle/>
          <a:p>
            <a:r>
              <a:rPr lang="zh-CN" altLang="en-US" dirty="0" smtClean="0"/>
              <a:t>基本思想：</a:t>
            </a:r>
            <a:endParaRPr lang="en-US" altLang="zh-CN" dirty="0" smtClean="0"/>
          </a:p>
          <a:p>
            <a:pPr lvl="1"/>
            <a:r>
              <a:rPr lang="zh-CN" altLang="en-US" dirty="0" smtClean="0"/>
              <a:t>把一个数据库切分成多个部分放到不同的数据库</a:t>
            </a:r>
            <a:r>
              <a:rPr lang="en-US" altLang="zh-CN" dirty="0" smtClean="0"/>
              <a:t>(server)</a:t>
            </a:r>
            <a:r>
              <a:rPr lang="zh-CN" altLang="en-US" dirty="0" smtClean="0"/>
              <a:t>上，从而缓解单一数据库的性能问题</a:t>
            </a:r>
            <a:endParaRPr lang="en-US" altLang="zh-CN" dirty="0" smtClean="0"/>
          </a:p>
          <a:p>
            <a:r>
              <a:rPr lang="zh-CN" altLang="en-US" dirty="0" smtClean="0"/>
              <a:t>垂直切分</a:t>
            </a:r>
            <a:endParaRPr lang="en-US" altLang="zh-CN" dirty="0" smtClean="0"/>
          </a:p>
          <a:p>
            <a:pPr lvl="1"/>
            <a:r>
              <a:rPr lang="zh-CN" altLang="en-US" dirty="0" smtClean="0"/>
              <a:t>最大的特点就是规则简单，实施也较为方便，尤其适用于各业务之间的耦合度非常低，相互影响非常小，业务逻辑非常清晰的系统。在这种系统中，可以很容易做到将不同业务模块所使用的表拆到不同的数据库中。根据不同的表来进行拆分，对应用程序的影响也更小，拆分规则也会比较简单清晰</a:t>
            </a:r>
            <a:r>
              <a:rPr lang="en-US" altLang="zh-CN" dirty="0" smtClean="0"/>
              <a:t>(share nothing)</a:t>
            </a:r>
          </a:p>
          <a:p>
            <a:r>
              <a:rPr lang="zh-CN" altLang="en-US" dirty="0" smtClean="0"/>
              <a:t>水平切分</a:t>
            </a:r>
            <a:endParaRPr lang="en-US" altLang="zh-CN" dirty="0" smtClean="0"/>
          </a:p>
          <a:p>
            <a:pPr lvl="1"/>
            <a:r>
              <a:rPr lang="zh-CN" altLang="en-US" dirty="0" smtClean="0"/>
              <a:t>将同一个表中的不同数据拆分到不同的数据库中，对于应用程序来说，拆分规则本身就较根据表名拆分更为负责，后期的数据维护也更为复杂一些</a:t>
            </a:r>
            <a:endParaRPr lang="en-US" altLang="zh-CN"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切分策略</a:t>
            </a:r>
            <a:endParaRPr lang="zh-CN" altLang="en-US" dirty="0"/>
          </a:p>
        </p:txBody>
      </p:sp>
      <p:sp>
        <p:nvSpPr>
          <p:cNvPr id="3" name="内容占位符 2"/>
          <p:cNvSpPr>
            <a:spLocks noGrp="1"/>
          </p:cNvSpPr>
          <p:nvPr>
            <p:ph idx="1"/>
          </p:nvPr>
        </p:nvSpPr>
        <p:spPr/>
        <p:txBody>
          <a:bodyPr/>
          <a:lstStyle/>
          <a:p>
            <a:r>
              <a:rPr lang="zh-CN" altLang="en-US" dirty="0" smtClean="0"/>
              <a:t>切分是按先垂直切分再水平切分的步骤进行的。垂直切分的结果正好为水平切分做好了铺垫。垂直切分的思路就是分析表间的聚合关系，把关系密集的表放在一起。多数情况下可能是同一个模块，或者是同一“聚集”，这里的“聚集”正是领域驱动设计里所说的聚集。在垂直切分出的表聚集内，找出“根元素”进行水平切分，也就是从“根元素”开始，把所有和它直接与间接关联的数据放入一个</a:t>
            </a:r>
            <a:r>
              <a:rPr lang="en-US" altLang="zh-CN" dirty="0" smtClean="0"/>
              <a:t>shard</a:t>
            </a:r>
            <a:r>
              <a:rPr lang="zh-CN" altLang="en-US" dirty="0" smtClean="0"/>
              <a:t>里。这样出现跨</a:t>
            </a:r>
            <a:r>
              <a:rPr lang="en-US" altLang="zh-CN" dirty="0" smtClean="0"/>
              <a:t>shard</a:t>
            </a:r>
            <a:r>
              <a:rPr lang="zh-CN" altLang="en-US" dirty="0" smtClean="0"/>
              <a:t>关联的可能性就非常的小。应用程序就不必打断既有的表间关联。</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事务</a:t>
            </a:r>
            <a:endParaRPr lang="zh-CN" altLang="en-US" dirty="0"/>
          </a:p>
        </p:txBody>
      </p:sp>
      <p:sp>
        <p:nvSpPr>
          <p:cNvPr id="3" name="内容占位符 2"/>
          <p:cNvSpPr>
            <a:spLocks noGrp="1"/>
          </p:cNvSpPr>
          <p:nvPr>
            <p:ph idx="1"/>
          </p:nvPr>
        </p:nvSpPr>
        <p:spPr/>
        <p:txBody>
          <a:bodyPr/>
          <a:lstStyle/>
          <a:p>
            <a:r>
              <a:rPr lang="zh-CN" altLang="en-US" dirty="0" smtClean="0"/>
              <a:t>解决事务问题目前有两种可行的方案：分布式事务和通过应用程序与数据库共同控制事务</a:t>
            </a:r>
            <a:endParaRPr lang="en-US" altLang="zh-CN" dirty="0" smtClean="0"/>
          </a:p>
          <a:p>
            <a:r>
              <a:rPr lang="zh-CN" altLang="en-US" dirty="0" smtClean="0"/>
              <a:t>方案一：使用分布式事务</a:t>
            </a:r>
            <a:endParaRPr lang="en-US" altLang="zh-CN" dirty="0" smtClean="0"/>
          </a:p>
          <a:p>
            <a:pPr lvl="1"/>
            <a:r>
              <a:rPr lang="zh-CN" altLang="en-US" dirty="0" smtClean="0"/>
              <a:t>优点：交由数据库管理，简单有效</a:t>
            </a:r>
            <a:endParaRPr lang="en-US" altLang="zh-CN" dirty="0" smtClean="0"/>
          </a:p>
          <a:p>
            <a:pPr lvl="1"/>
            <a:r>
              <a:rPr lang="zh-CN" altLang="en-US" dirty="0" smtClean="0"/>
              <a:t>缺点：性能代价高，特别是</a:t>
            </a:r>
            <a:r>
              <a:rPr lang="en-US" altLang="zh-CN" dirty="0" smtClean="0"/>
              <a:t>shard</a:t>
            </a:r>
            <a:r>
              <a:rPr lang="zh-CN" altLang="en-US" dirty="0" smtClean="0"/>
              <a:t>越来越多时</a:t>
            </a:r>
            <a:endParaRPr lang="en-US" altLang="zh-CN" dirty="0" smtClean="0"/>
          </a:p>
          <a:p>
            <a:r>
              <a:rPr lang="zh-CN" altLang="en-US" dirty="0" smtClean="0"/>
              <a:t>方案二：由应用程序和数据库共同控制</a:t>
            </a:r>
            <a:endParaRPr lang="en-US" altLang="zh-CN" dirty="0" smtClean="0"/>
          </a:p>
          <a:p>
            <a:pPr lvl="1"/>
            <a:r>
              <a:rPr lang="zh-CN" altLang="en-US" dirty="0" smtClean="0"/>
              <a:t>原理：将一个跨多个数据库的分布式事务拆成多个仅处于单个数据库上面的小事务，并通过应用程序来总控各个小事务</a:t>
            </a:r>
            <a:endParaRPr lang="en-US" altLang="zh-CN" dirty="0" smtClean="0"/>
          </a:p>
          <a:p>
            <a:pPr lvl="1"/>
            <a:r>
              <a:rPr lang="zh-CN" altLang="en-US" dirty="0" smtClean="0"/>
              <a:t>优点：性能上有优势</a:t>
            </a:r>
            <a:endParaRPr lang="en-US" altLang="zh-CN" dirty="0" smtClean="0"/>
          </a:p>
          <a:p>
            <a:pPr lvl="1"/>
            <a:r>
              <a:rPr lang="zh-CN" altLang="en-US" dirty="0" smtClean="0"/>
              <a:t>缺点：需要应用程序在事务控制上做灵活设计。如果使用了</a:t>
            </a:r>
            <a:r>
              <a:rPr lang="en-US" altLang="zh-CN" dirty="0" smtClean="0"/>
              <a:t>Spring</a:t>
            </a:r>
            <a:r>
              <a:rPr lang="zh-CN" altLang="en-US" dirty="0" smtClean="0"/>
              <a:t>的事务管理，改动起来会面临一定的困难。</a:t>
            </a:r>
            <a:endParaRPr lang="en-US" altLang="zh-CN"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跨节点问题</a:t>
            </a:r>
            <a:endParaRPr lang="zh-CN" altLang="en-US" dirty="0"/>
          </a:p>
        </p:txBody>
      </p:sp>
      <p:sp>
        <p:nvSpPr>
          <p:cNvPr id="3" name="内容占位符 2"/>
          <p:cNvSpPr>
            <a:spLocks noGrp="1"/>
          </p:cNvSpPr>
          <p:nvPr>
            <p:ph idx="1"/>
          </p:nvPr>
        </p:nvSpPr>
        <p:spPr/>
        <p:txBody>
          <a:bodyPr/>
          <a:lstStyle/>
          <a:p>
            <a:r>
              <a:rPr lang="en-US" altLang="zh-CN" dirty="0" smtClean="0"/>
              <a:t>join</a:t>
            </a:r>
            <a:r>
              <a:rPr lang="zh-CN" altLang="en-US" dirty="0" smtClean="0"/>
              <a:t>问题</a:t>
            </a:r>
            <a:endParaRPr lang="en-US" altLang="zh-CN" dirty="0" smtClean="0"/>
          </a:p>
          <a:p>
            <a:pPr lvl="1"/>
            <a:r>
              <a:rPr lang="zh-CN" altLang="en-US" dirty="0" smtClean="0"/>
              <a:t>只要是进行切分，跨节点</a:t>
            </a:r>
            <a:r>
              <a:rPr lang="en-US" altLang="zh-CN" dirty="0" smtClean="0"/>
              <a:t>join</a:t>
            </a:r>
            <a:r>
              <a:rPr lang="zh-CN" altLang="en-US" dirty="0" smtClean="0"/>
              <a:t>的问题是不可避免的。但是良好的设计和切分却可以减少此类的发生。解决这一问题的普遍做法是分两次查询实现。这第一次查询的结果集中找到关联数据的</a:t>
            </a:r>
            <a:r>
              <a:rPr lang="en-US" altLang="zh-CN" dirty="0" smtClean="0"/>
              <a:t>id</a:t>
            </a:r>
            <a:r>
              <a:rPr lang="zh-CN" altLang="en-US" dirty="0" smtClean="0"/>
              <a:t>，根据这些</a:t>
            </a:r>
            <a:r>
              <a:rPr lang="en-US" altLang="zh-CN" dirty="0" smtClean="0"/>
              <a:t>id</a:t>
            </a:r>
            <a:r>
              <a:rPr lang="zh-CN" altLang="en-US" dirty="0" smtClean="0"/>
              <a:t>发起第二次请求得到关联数据。</a:t>
            </a:r>
            <a:endParaRPr lang="en-US" altLang="zh-CN" dirty="0" smtClean="0"/>
          </a:p>
          <a:p>
            <a:r>
              <a:rPr lang="en-US" altLang="zh-CN" dirty="0" smtClean="0"/>
              <a:t>c</a:t>
            </a:r>
            <a:r>
              <a:rPr lang="en-US" altLang="zh-CN" dirty="0" smtClean="0"/>
              <a:t>ount, order by , group by</a:t>
            </a:r>
            <a:r>
              <a:rPr lang="zh-CN" altLang="en-US" dirty="0" smtClean="0"/>
              <a:t>以及聚合函数的问题</a:t>
            </a:r>
            <a:endParaRPr lang="en-US" altLang="zh-CN" dirty="0" smtClean="0"/>
          </a:p>
          <a:p>
            <a:pPr lvl="1"/>
            <a:r>
              <a:rPr lang="zh-CN" altLang="en-US" dirty="0" smtClean="0"/>
              <a:t>这些是一类问题，因为它们都需要基于全部数据集合进行计算。多数的代理都不会自动处理合并工作。</a:t>
            </a:r>
            <a:endParaRPr lang="en-US" altLang="zh-CN" dirty="0" smtClean="0"/>
          </a:p>
          <a:p>
            <a:pPr lvl="1"/>
            <a:r>
              <a:rPr lang="zh-CN" altLang="en-US" dirty="0" smtClean="0"/>
              <a:t>解决方案：与解决跨节点</a:t>
            </a:r>
            <a:r>
              <a:rPr lang="en-US" altLang="zh-CN" dirty="0" smtClean="0"/>
              <a:t>join</a:t>
            </a:r>
            <a:r>
              <a:rPr lang="zh-CN" altLang="en-US" dirty="0" smtClean="0"/>
              <a:t>问题类似，分别在各个节点上得到结果在应用程序端进行合并。和</a:t>
            </a:r>
            <a:r>
              <a:rPr lang="en-US" altLang="zh-CN" dirty="0" smtClean="0"/>
              <a:t>join</a:t>
            </a:r>
            <a:r>
              <a:rPr lang="zh-CN" altLang="en-US" dirty="0" smtClean="0"/>
              <a:t>不同的是每个节点的查询可以并行执行，因此很多时候，它的速度要比单一大表快很多。但是如果结果集很大，对应用程序的消耗是一个问题。</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分布式存储</a:t>
            </a:r>
            <a:endParaRPr lang="zh-CN" altLang="en-US" dirty="0"/>
          </a:p>
        </p:txBody>
      </p:sp>
      <p:sp>
        <p:nvSpPr>
          <p:cNvPr id="3" name="内容占位符 2"/>
          <p:cNvSpPr>
            <a:spLocks noGrp="1"/>
          </p:cNvSpPr>
          <p:nvPr>
            <p:ph idx="1"/>
          </p:nvPr>
        </p:nvSpPr>
        <p:spPr>
          <a:xfrm>
            <a:off x="838200" y="1678675"/>
            <a:ext cx="10744200" cy="4897616"/>
          </a:xfrm>
        </p:spPr>
        <p:txBody>
          <a:bodyPr>
            <a:normAutofit fontScale="85000" lnSpcReduction="20000"/>
          </a:bodyPr>
          <a:lstStyle/>
          <a:p>
            <a:r>
              <a:rPr lang="zh-CN" altLang="en-US" dirty="0" smtClean="0"/>
              <a:t>数据分布</a:t>
            </a:r>
            <a:endParaRPr lang="en-US" altLang="zh-CN" dirty="0" smtClean="0"/>
          </a:p>
          <a:p>
            <a:pPr lvl="1"/>
            <a:r>
              <a:rPr lang="zh-CN" altLang="en-US" dirty="0" smtClean="0"/>
              <a:t>如何将数据分布到多态服务器才能保证数据分布均匀？数据分布到多台服务器后如何实现跨服务器读写操作？</a:t>
            </a:r>
            <a:endParaRPr lang="en-US" altLang="zh-CN" dirty="0" smtClean="0"/>
          </a:p>
          <a:p>
            <a:r>
              <a:rPr lang="zh-CN" altLang="en-US" dirty="0" smtClean="0"/>
              <a:t>一致性</a:t>
            </a:r>
            <a:endParaRPr lang="en-US" altLang="zh-CN" dirty="0" smtClean="0"/>
          </a:p>
          <a:p>
            <a:pPr lvl="1"/>
            <a:r>
              <a:rPr lang="zh-CN" altLang="en-US" dirty="0" smtClean="0"/>
              <a:t>如何将数据的多个副本复制到多台服务器，即使在异常情况下，也能够保证不同副本之间的数据一致性？</a:t>
            </a:r>
            <a:endParaRPr lang="en-US" altLang="zh-CN" dirty="0" smtClean="0"/>
          </a:p>
          <a:p>
            <a:r>
              <a:rPr lang="zh-CN" altLang="en-US" dirty="0" smtClean="0"/>
              <a:t>容错</a:t>
            </a:r>
            <a:endParaRPr lang="en-US" altLang="zh-CN" dirty="0" smtClean="0"/>
          </a:p>
          <a:p>
            <a:pPr lvl="1"/>
            <a:r>
              <a:rPr lang="zh-CN" altLang="en-US" dirty="0" smtClean="0"/>
              <a:t>如何检测到服务器故障？如何自动将出现故障的服务器上的数据和服务迁移到集群中其他服务器？</a:t>
            </a:r>
            <a:endParaRPr lang="en-US" altLang="zh-CN" dirty="0" smtClean="0"/>
          </a:p>
          <a:p>
            <a:r>
              <a:rPr lang="zh-CN" altLang="en-US" dirty="0" smtClean="0"/>
              <a:t>负载均衡</a:t>
            </a:r>
            <a:endParaRPr lang="en-US" altLang="zh-CN" dirty="0" smtClean="0"/>
          </a:p>
          <a:p>
            <a:pPr lvl="1"/>
            <a:r>
              <a:rPr lang="zh-CN" altLang="en-US" dirty="0" smtClean="0"/>
              <a:t>新增服务器和集群正常运行过程中如何实现自动负载均衡？数据迁移过程中如何保证不影响已有服务？</a:t>
            </a:r>
            <a:endParaRPr lang="en-US" altLang="zh-CN" dirty="0" smtClean="0"/>
          </a:p>
          <a:p>
            <a:r>
              <a:rPr lang="zh-CN" altLang="en-US" dirty="0" smtClean="0"/>
              <a:t>事务和并发控制</a:t>
            </a:r>
            <a:endParaRPr lang="en-US" altLang="zh-CN" dirty="0" smtClean="0"/>
          </a:p>
          <a:p>
            <a:pPr lvl="1"/>
            <a:r>
              <a:rPr lang="zh-CN" altLang="en-US" dirty="0" smtClean="0"/>
              <a:t>如何实现分布式事务？如何实现多版本并发控制？</a:t>
            </a:r>
            <a:endParaRPr lang="en-US" altLang="zh-CN" dirty="0" smtClean="0"/>
          </a:p>
          <a:p>
            <a:r>
              <a:rPr lang="zh-CN" altLang="en-US" dirty="0" smtClean="0"/>
              <a:t>易用</a:t>
            </a:r>
            <a:r>
              <a:rPr lang="zh-CN" altLang="en-US" dirty="0" smtClean="0"/>
              <a:t>性</a:t>
            </a:r>
            <a:endParaRPr lang="en-US" altLang="zh-CN" dirty="0" smtClean="0"/>
          </a:p>
          <a:p>
            <a:pPr lvl="1"/>
            <a:r>
              <a:rPr lang="zh-CN" altLang="en-US" dirty="0" smtClean="0"/>
              <a:t>如何设计对外接口使得系统容易使用？如何设计监控系统并将系统的内部状态以方便的形式暴露给运维人员？</a:t>
            </a:r>
            <a:endParaRPr lang="en-US" altLang="zh-CN" dirty="0" smtClean="0"/>
          </a:p>
          <a:p>
            <a:r>
              <a:rPr lang="zh-CN" altLang="en-US" dirty="0" smtClean="0"/>
              <a:t>压缩</a:t>
            </a:r>
            <a:r>
              <a:rPr lang="en-US" altLang="zh-CN" dirty="0" smtClean="0"/>
              <a:t>/</a:t>
            </a:r>
            <a:r>
              <a:rPr lang="zh-CN" altLang="en-US" dirty="0" smtClean="0"/>
              <a:t>解压缩</a:t>
            </a:r>
            <a:endParaRPr lang="en-US" altLang="zh-CN" dirty="0" smtClean="0"/>
          </a:p>
          <a:p>
            <a:pPr lvl="1"/>
            <a:r>
              <a:rPr lang="zh-CN" altLang="en-US" dirty="0" smtClean="0"/>
              <a:t>如何根据数据的特点设计合理的压缩</a:t>
            </a:r>
            <a:r>
              <a:rPr lang="en-US" altLang="zh-CN" dirty="0" smtClean="0"/>
              <a:t>/</a:t>
            </a:r>
            <a:r>
              <a:rPr lang="zh-CN" altLang="en-US" dirty="0" smtClean="0"/>
              <a:t>解压缩算法？如何平衡压缩算法节省的存储空间和消耗的</a:t>
            </a:r>
            <a:r>
              <a:rPr lang="en-US" altLang="zh-CN" dirty="0" smtClean="0"/>
              <a:t>CPU</a:t>
            </a:r>
            <a:r>
              <a:rPr lang="zh-CN" altLang="en-US" dirty="0" smtClean="0"/>
              <a:t>计算资源</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CAP</a:t>
            </a:r>
            <a:endParaRPr lang="zh-CN" altLang="en-US" dirty="0"/>
          </a:p>
        </p:txBody>
      </p:sp>
      <p:sp>
        <p:nvSpPr>
          <p:cNvPr id="3" name="内容占位符 2"/>
          <p:cNvSpPr>
            <a:spLocks noGrp="1"/>
          </p:cNvSpPr>
          <p:nvPr>
            <p:ph idx="1"/>
          </p:nvPr>
        </p:nvSpPr>
        <p:spPr/>
        <p:txBody>
          <a:bodyPr/>
          <a:lstStyle/>
          <a:p>
            <a:r>
              <a:rPr lang="en-US" altLang="zh-CN" dirty="0" smtClean="0"/>
              <a:t>Consistency</a:t>
            </a:r>
            <a:r>
              <a:rPr lang="zh-CN" altLang="en-US" dirty="0" smtClean="0"/>
              <a:t>：一致性，数据一致性更新，所有数据变动都是同步的</a:t>
            </a:r>
            <a:endParaRPr lang="en-US" altLang="zh-CN" dirty="0" smtClean="0"/>
          </a:p>
          <a:p>
            <a:pPr lvl="1"/>
            <a:r>
              <a:rPr lang="zh-CN" altLang="en-US" dirty="0" smtClean="0"/>
              <a:t>在分布式系统中的所有数据备份，在同一时刻是否同样的值</a:t>
            </a:r>
            <a:r>
              <a:rPr lang="en-US" altLang="zh-CN" dirty="0" smtClean="0"/>
              <a:t>(</a:t>
            </a:r>
            <a:r>
              <a:rPr lang="zh-CN" altLang="en-US" dirty="0" smtClean="0"/>
              <a:t>等同于所有节点访问同一份最新的数据副本</a:t>
            </a:r>
            <a:r>
              <a:rPr lang="en-US" altLang="zh-CN" dirty="0" smtClean="0"/>
              <a:t>)</a:t>
            </a:r>
          </a:p>
          <a:p>
            <a:r>
              <a:rPr lang="en-US" altLang="zh-CN" dirty="0" smtClean="0"/>
              <a:t>Availability</a:t>
            </a:r>
            <a:r>
              <a:rPr lang="zh-CN" altLang="en-US" dirty="0" smtClean="0"/>
              <a:t>：可用性，好的响应性能</a:t>
            </a:r>
            <a:endParaRPr lang="en-US" altLang="zh-CN" dirty="0" smtClean="0"/>
          </a:p>
          <a:p>
            <a:pPr lvl="1"/>
            <a:r>
              <a:rPr lang="zh-CN" altLang="en-US" dirty="0" smtClean="0"/>
              <a:t>在集群一部分节点故障后，集群整体是否还能响应客户端的读写请求</a:t>
            </a:r>
            <a:r>
              <a:rPr lang="en-US" altLang="zh-CN" dirty="0" smtClean="0"/>
              <a:t>(</a:t>
            </a:r>
            <a:r>
              <a:rPr lang="zh-CN" altLang="en-US" dirty="0" smtClean="0"/>
              <a:t>对数据更新具备高可用性</a:t>
            </a:r>
            <a:r>
              <a:rPr lang="en-US" altLang="zh-CN" dirty="0" smtClean="0"/>
              <a:t>)</a:t>
            </a:r>
          </a:p>
          <a:p>
            <a:r>
              <a:rPr lang="en-US" altLang="zh-CN" dirty="0" smtClean="0"/>
              <a:t>Partition</a:t>
            </a:r>
            <a:r>
              <a:rPr lang="zh-CN" altLang="en-US" dirty="0" smtClean="0"/>
              <a:t> </a:t>
            </a:r>
            <a:r>
              <a:rPr lang="en-US" altLang="zh-CN" dirty="0" smtClean="0"/>
              <a:t>tolerance</a:t>
            </a:r>
            <a:r>
              <a:rPr lang="zh-CN" altLang="en-US" dirty="0" smtClean="0"/>
              <a:t>：分区容错性，可靠性</a:t>
            </a:r>
            <a:endParaRPr lang="en-US" altLang="zh-CN" dirty="0" smtClean="0"/>
          </a:p>
          <a:p>
            <a:pPr lvl="1"/>
            <a:r>
              <a:rPr lang="zh-CN" altLang="en-US" dirty="0" smtClean="0"/>
              <a:t>以实际效果而言，分区相当于对通信的时限要求。系统如果不能在时限内达成数据一致性，就意味着发生了分区的情况，必须就当前操作在</a:t>
            </a:r>
            <a:r>
              <a:rPr lang="en-US" altLang="zh-CN" dirty="0" smtClean="0"/>
              <a:t>C</a:t>
            </a:r>
            <a:r>
              <a:rPr lang="zh-CN" altLang="en-US" dirty="0" smtClean="0"/>
              <a:t>和</a:t>
            </a:r>
            <a:r>
              <a:rPr lang="en-US" altLang="zh-CN" dirty="0" smtClean="0"/>
              <a:t>A</a:t>
            </a:r>
            <a:r>
              <a:rPr lang="zh-CN" altLang="en-US" dirty="0" smtClean="0"/>
              <a:t>之间作出选择</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Base</a:t>
            </a:r>
            <a:endParaRPr lang="zh-CN" altLang="en-US" dirty="0"/>
          </a:p>
        </p:txBody>
      </p:sp>
      <p:sp>
        <p:nvSpPr>
          <p:cNvPr id="3" name="内容占位符 2"/>
          <p:cNvSpPr>
            <a:spLocks noGrp="1"/>
          </p:cNvSpPr>
          <p:nvPr>
            <p:ph idx="1"/>
          </p:nvPr>
        </p:nvSpPr>
        <p:spPr/>
        <p:txBody>
          <a:bodyPr/>
          <a:lstStyle/>
          <a:p>
            <a:r>
              <a:rPr lang="en-US" altLang="zh-CN" dirty="0" smtClean="0"/>
              <a:t>Basically Available</a:t>
            </a:r>
            <a:r>
              <a:rPr lang="zh-CN" altLang="en-US" dirty="0" smtClean="0"/>
              <a:t>：基本可用</a:t>
            </a:r>
            <a:endParaRPr lang="en-US" altLang="zh-CN" dirty="0" smtClean="0"/>
          </a:p>
          <a:p>
            <a:r>
              <a:rPr lang="en-US" altLang="zh-CN" dirty="0" smtClean="0"/>
              <a:t>Soft State</a:t>
            </a:r>
            <a:r>
              <a:rPr lang="zh-CN" altLang="en-US" dirty="0" smtClean="0"/>
              <a:t>：不要求所有时间都一致</a:t>
            </a:r>
            <a:endParaRPr lang="en-US" altLang="zh-CN" dirty="0" smtClean="0"/>
          </a:p>
          <a:p>
            <a:r>
              <a:rPr lang="en-US" altLang="zh-CN" dirty="0" smtClean="0"/>
              <a:t>Eventually Consistent</a:t>
            </a:r>
            <a:r>
              <a:rPr lang="zh-CN" altLang="en-US" dirty="0" smtClean="0"/>
              <a:t>：最终一致性</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2"/>
            </p:custDataLst>
          </p:nvPr>
        </p:nvSpPr>
        <p:spPr>
          <a:xfrm>
            <a:off x="4319270" y="1805294"/>
            <a:ext cx="3022600" cy="812530"/>
          </a:xfrm>
          <a:prstGeom prst="rect">
            <a:avLst/>
          </a:prstGeom>
          <a:noFill/>
        </p:spPr>
        <p:txBody>
          <a:bodyPr wrap="square" rtlCol="0">
            <a:normAutofit/>
          </a:bodyPr>
          <a:lstStyle/>
          <a:p>
            <a:pPr algn="ctr">
              <a:lnSpc>
                <a:spcPct val="130000"/>
              </a:lnSpc>
            </a:pPr>
            <a:r>
              <a:rPr lang="en-US" altLang="zh-CN" sz="3600" smtClean="0">
                <a:solidFill>
                  <a:schemeClr val="accent1"/>
                </a:solidFill>
                <a:latin typeface="+mj-lt"/>
                <a:ea typeface="+mj-ea"/>
                <a:cs typeface="+mj-cs"/>
                <a:sym typeface="+mn-ea"/>
              </a:rPr>
              <a:t>Java</a:t>
            </a:r>
            <a:r>
              <a:rPr lang="zh-CN" altLang="en-US" sz="3600" smtClean="0">
                <a:solidFill>
                  <a:schemeClr val="accent1"/>
                </a:solidFill>
                <a:latin typeface="+mj-lt"/>
                <a:ea typeface="+mj-ea"/>
                <a:cs typeface="+mj-cs"/>
                <a:sym typeface="+mn-ea"/>
              </a:rPr>
              <a:t>虚拟机</a:t>
            </a:r>
            <a:endParaRPr lang="zh-CN" altLang="en-US" sz="3600" smtClean="0">
              <a:solidFill>
                <a:schemeClr val="accent1"/>
              </a:solidFill>
              <a:latin typeface="+mj-lt"/>
              <a:ea typeface="+mj-ea"/>
              <a:cs typeface="+mj-cs"/>
            </a:endParaRPr>
          </a:p>
          <a:p>
            <a:pPr algn="ctr">
              <a:lnSpc>
                <a:spcPct val="130000"/>
              </a:lnSpc>
            </a:pPr>
            <a:endParaRPr lang="zh-CN" altLang="en-US" sz="3600" smtClean="0">
              <a:solidFill>
                <a:schemeClr val="accent1"/>
              </a:solidFill>
              <a:latin typeface="+mj-lt"/>
              <a:ea typeface="+mj-ea"/>
              <a:cs typeface="+mj-cs"/>
            </a:endParaRP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custDataLst>
              <p:tags r:id="rId2"/>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标题 13"/>
          <p:cNvSpPr>
            <a:spLocks noGrp="1"/>
          </p:cNvSpPr>
          <p:nvPr>
            <p:ph type="title"/>
            <p:custDataLst>
              <p:tags r:id="rId3"/>
            </p:custDataLst>
          </p:nvPr>
        </p:nvSpPr>
        <p:spPr/>
        <p:txBody>
          <a:bodyPr/>
          <a:lstStyle/>
          <a:p>
            <a:r>
              <a:rPr lang="zh-CN" altLang="en-US" smtClean="0"/>
              <a:t>直接内存</a:t>
            </a:r>
          </a:p>
        </p:txBody>
      </p:sp>
      <p:sp>
        <p:nvSpPr>
          <p:cNvPr id="15" name="内容占位符 14"/>
          <p:cNvSpPr>
            <a:spLocks noGrp="1"/>
          </p:cNvSpPr>
          <p:nvPr>
            <p:ph idx="1"/>
            <p:custDataLst>
              <p:tags r:id="rId4"/>
            </p:custDataLst>
          </p:nvPr>
        </p:nvSpPr>
        <p:spPr/>
        <p:txBody>
          <a:bodyPr>
            <a:normAutofit fontScale="92500"/>
          </a:bodyPr>
          <a:lstStyle/>
          <a:p>
            <a:pPr marL="228600" indent="-228600">
              <a:lnSpc>
                <a:spcPct val="130000"/>
              </a:lnSpc>
              <a:buSzTx/>
              <a:buFont typeface="Arial" panose="020B0604020202020204" pitchFamily="34" charset="0"/>
              <a:buChar char="•"/>
            </a:pPr>
            <a:r>
              <a:rPr lang="zh-CN" altLang="en-US"/>
              <a:t>直接内存是在</a:t>
            </a:r>
            <a:r>
              <a:rPr lang="en-US" altLang="zh-CN"/>
              <a:t>Java</a:t>
            </a:r>
            <a:r>
              <a:rPr lang="zh-CN" altLang="en-US"/>
              <a:t>堆外的，直接向系统申请的内存空间。</a:t>
            </a:r>
          </a:p>
          <a:p>
            <a:pPr marL="228600" indent="-228600">
              <a:lnSpc>
                <a:spcPct val="130000"/>
              </a:lnSpc>
              <a:buSzTx/>
              <a:buFont typeface="Arial" panose="020B0604020202020204" pitchFamily="34" charset="0"/>
              <a:buChar char="•"/>
            </a:pPr>
            <a:r>
              <a:rPr lang="zh-CN" altLang="en-US"/>
              <a:t>访问直接内存的速度会优于</a:t>
            </a:r>
            <a:r>
              <a:rPr lang="en-US" altLang="zh-CN"/>
              <a:t>Java</a:t>
            </a:r>
            <a:r>
              <a:rPr lang="zh-CN" altLang="en-US"/>
              <a:t>堆</a:t>
            </a:r>
          </a:p>
          <a:p>
            <a:pPr marL="228600" indent="-228600">
              <a:lnSpc>
                <a:spcPct val="130000"/>
              </a:lnSpc>
              <a:buSzTx/>
              <a:buFont typeface="Arial" panose="020B0604020202020204" pitchFamily="34" charset="0"/>
              <a:buChar char="•"/>
            </a:pPr>
            <a:r>
              <a:rPr lang="zh-CN" altLang="en-US"/>
              <a:t>直接内存适合申请次数较少，访问较频繁的场合。如果内存空间本身需要频繁申请，则不适合使用直接内存。</a:t>
            </a:r>
          </a:p>
          <a:p>
            <a:pPr marL="228600" indent="-228600">
              <a:lnSpc>
                <a:spcPct val="130000"/>
              </a:lnSpc>
              <a:buSzTx/>
              <a:buFont typeface="Arial" panose="020B0604020202020204" pitchFamily="34" charset="0"/>
              <a:buChar char="•"/>
            </a:pPr>
            <a:r>
              <a:rPr lang="zh-CN" altLang="en-US"/>
              <a:t>在申请内存空间时，堆空间的速度远远高于直接内存</a:t>
            </a:r>
          </a:p>
          <a:p>
            <a:pPr marL="228600" indent="-228600">
              <a:lnSpc>
                <a:spcPct val="130000"/>
              </a:lnSpc>
              <a:buSzTx/>
              <a:buFont typeface="Arial" panose="020B0604020202020204" pitchFamily="34" charset="0"/>
              <a:buChar char="•"/>
            </a:pPr>
            <a:r>
              <a:rPr lang="en-US" altLang="zh-CN"/>
              <a:t>-XX:MaxDirectMemorySize</a:t>
            </a:r>
            <a:r>
              <a:rPr lang="zh-CN" altLang="en-US"/>
              <a:t>，默认值为最大堆空间，即</a:t>
            </a:r>
            <a:r>
              <a:rPr lang="en-US" altLang="zh-CN"/>
              <a:t>-Xmx</a:t>
            </a:r>
          </a:p>
          <a:p>
            <a:pPr marL="228600" indent="-228600">
              <a:lnSpc>
                <a:spcPct val="130000"/>
              </a:lnSpc>
              <a:buSzTx/>
              <a:buFont typeface="Arial" panose="020B0604020202020204" pitchFamily="34" charset="0"/>
              <a:buChar char="•"/>
            </a:pPr>
            <a:r>
              <a:rPr lang="zh-CN" altLang="en-US"/>
              <a:t>当直接内存使用量达到</a:t>
            </a:r>
            <a:r>
              <a:rPr lang="en-US" altLang="zh-CN"/>
              <a:t>-XX:MaxDirectMemorySize</a:t>
            </a:r>
            <a:r>
              <a:rPr lang="zh-CN" altLang="en-US"/>
              <a:t>时，就会触发垃圾回收，如果垃圾回收不能有效释放足够空间，直接内存溢出依然会引起系统的</a:t>
            </a:r>
            <a:r>
              <a:rPr lang="en-US" altLang="zh-CN"/>
              <a:t>OOM</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custDataLst>
              <p:tags r:id="rId2"/>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标题 6"/>
          <p:cNvSpPr>
            <a:spLocks noGrp="1"/>
          </p:cNvSpPr>
          <p:nvPr>
            <p:ph type="title"/>
            <p:custDataLst>
              <p:tags r:id="rId3"/>
            </p:custDataLst>
          </p:nvPr>
        </p:nvSpPr>
        <p:spPr/>
        <p:txBody>
          <a:bodyPr/>
          <a:lstStyle/>
          <a:p>
            <a:r>
              <a:rPr lang="zh-CN" altLang="en-US" smtClean="0"/>
              <a:t>栈上分配</a:t>
            </a:r>
          </a:p>
        </p:txBody>
      </p:sp>
      <p:sp>
        <p:nvSpPr>
          <p:cNvPr id="8" name="内容占位符 7"/>
          <p:cNvSpPr>
            <a:spLocks noGrp="1"/>
          </p:cNvSpPr>
          <p:nvPr>
            <p:ph idx="1"/>
            <p:custDataLst>
              <p:tags r:id="rId4"/>
            </p:custDataLst>
          </p:nvPr>
        </p:nvSpPr>
        <p:spPr/>
        <p:txBody>
          <a:bodyPr>
            <a:normAutofit fontScale="77500" lnSpcReduction="10000"/>
          </a:bodyPr>
          <a:lstStyle/>
          <a:p>
            <a:pPr marL="342900" indent="-342900">
              <a:lnSpc>
                <a:spcPct val="130000"/>
              </a:lnSpc>
              <a:buFont typeface="Arial" panose="020B0604020202020204" pitchFamily="34" charset="0"/>
              <a:buChar char="•"/>
            </a:pPr>
            <a:r>
              <a:rPr lang="en-US" altLang="zh-CN"/>
              <a:t>Java</a:t>
            </a:r>
            <a:r>
              <a:rPr lang="zh-CN" altLang="en-US"/>
              <a:t>虚拟机提供的一项优化技术。</a:t>
            </a:r>
          </a:p>
          <a:p>
            <a:pPr marL="342900" indent="-342900">
              <a:lnSpc>
                <a:spcPct val="130000"/>
              </a:lnSpc>
              <a:buFont typeface="Arial" panose="020B0604020202020204" pitchFamily="34" charset="0"/>
              <a:buChar char="•"/>
            </a:pPr>
            <a:r>
              <a:rPr lang="zh-CN" altLang="en-US"/>
              <a:t>基本思想：</a:t>
            </a:r>
          </a:p>
          <a:p>
            <a:pPr marL="800100" lvl="1" indent="-342900">
              <a:lnSpc>
                <a:spcPct val="130000"/>
              </a:lnSpc>
              <a:buFont typeface="Arial" panose="020B0604020202020204" pitchFamily="34" charset="0"/>
              <a:buChar char="•"/>
            </a:pPr>
            <a:r>
              <a:rPr lang="zh-CN" altLang="en-US"/>
              <a:t>对于那些线程私有的对象</a:t>
            </a:r>
            <a:r>
              <a:rPr lang="en-US" altLang="zh-CN"/>
              <a:t>(</a:t>
            </a:r>
            <a:r>
              <a:rPr lang="zh-CN" altLang="en-US"/>
              <a:t>这里指不可能被其它线程访问的对象</a:t>
            </a:r>
            <a:r>
              <a:rPr lang="en-US" altLang="zh-CN"/>
              <a:t>)</a:t>
            </a:r>
            <a:r>
              <a:rPr lang="zh-CN" altLang="en-US"/>
              <a:t>，可以将它们打散分配到栈上，而不是分配在堆上。</a:t>
            </a:r>
          </a:p>
          <a:p>
            <a:pPr marL="342900" lvl="0" indent="-342900">
              <a:lnSpc>
                <a:spcPct val="130000"/>
              </a:lnSpc>
              <a:buFont typeface="Arial" panose="020B0604020202020204" pitchFamily="34" charset="0"/>
              <a:buChar char="•"/>
            </a:pPr>
            <a:r>
              <a:rPr lang="zh-CN" altLang="en-US"/>
              <a:t>好处：</a:t>
            </a:r>
          </a:p>
          <a:p>
            <a:pPr marL="800100" lvl="1" indent="-342900">
              <a:lnSpc>
                <a:spcPct val="130000"/>
              </a:lnSpc>
              <a:buFont typeface="Arial" panose="020B0604020202020204" pitchFamily="34" charset="0"/>
              <a:buChar char="•"/>
            </a:pPr>
            <a:r>
              <a:rPr lang="zh-CN" altLang="en-US"/>
              <a:t>可以在函数调用结束后自行销毁，而不需要垃圾回收器的介入 ，从而提高系统的性能。</a:t>
            </a:r>
          </a:p>
          <a:p>
            <a:pPr marL="342900" lvl="0" indent="-342900">
              <a:lnSpc>
                <a:spcPct val="130000"/>
              </a:lnSpc>
              <a:buFont typeface="Arial" panose="020B0604020202020204" pitchFamily="34" charset="0"/>
              <a:buChar char="•"/>
            </a:pPr>
            <a:r>
              <a:rPr lang="zh-CN" altLang="en-US"/>
              <a:t>对于大量的零散小对象，栈上分配提供了一种很好的对象分配优化策略，栈上分配速度快，并且可以有效避免垃圾回收带来的负面影响。但由于和堆空间相比，栈空间较小，因此对于大对象无法也不适合在栈上分配。</a:t>
            </a:r>
          </a:p>
          <a:p>
            <a:pPr marL="342900" lvl="0" indent="-342900">
              <a:lnSpc>
                <a:spcPct val="130000"/>
              </a:lnSpc>
              <a:buFont typeface="Arial" panose="020B0604020202020204" pitchFamily="34" charset="0"/>
              <a:buChar char="•"/>
            </a:pPr>
            <a:r>
              <a:rPr lang="zh-CN" altLang="en-US"/>
              <a:t>栈上分配依赖逃逸分析和标量替换的实现</a:t>
            </a:r>
          </a:p>
          <a:p>
            <a:pPr marL="342900" lvl="0" indent="-342900">
              <a:lnSpc>
                <a:spcPct val="130000"/>
              </a:lnSpc>
              <a:buFont typeface="Arial" panose="020B0604020202020204" pitchFamily="34" charset="0"/>
              <a:buChar char="•"/>
            </a:pPr>
            <a:r>
              <a:rPr lang="en-US" altLang="zh-CN"/>
              <a:t>-server -Xmx10m -Xms10m -XX:+DoEscapeAnalysis -XX:+PrintGC -XX:-UseTLAB -XX:+EliminateAllocations</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custDataLst>
              <p:tags r:id="rId2"/>
            </p:custDataLst>
          </p:nvPr>
        </p:nvCxnSpPr>
        <p:spPr>
          <a:xfrm>
            <a:off x="838200" y="1282890"/>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标题 6"/>
          <p:cNvSpPr>
            <a:spLocks noGrp="1"/>
          </p:cNvSpPr>
          <p:nvPr>
            <p:ph type="title"/>
            <p:custDataLst>
              <p:tags r:id="rId3"/>
            </p:custDataLst>
          </p:nvPr>
        </p:nvSpPr>
        <p:spPr/>
        <p:txBody>
          <a:bodyPr/>
          <a:lstStyle/>
          <a:p>
            <a:r>
              <a:rPr lang="zh-CN" altLang="en-US" smtClean="0"/>
              <a:t>堆的配置参数</a:t>
            </a:r>
          </a:p>
        </p:txBody>
      </p:sp>
      <p:sp>
        <p:nvSpPr>
          <p:cNvPr id="8" name="内容占位符 7"/>
          <p:cNvSpPr>
            <a:spLocks noGrp="1"/>
          </p:cNvSpPr>
          <p:nvPr>
            <p:ph idx="1"/>
            <p:custDataLst>
              <p:tags r:id="rId4"/>
            </p:custDataLst>
          </p:nvPr>
        </p:nvSpPr>
        <p:spPr/>
        <p:txBody>
          <a:bodyPr>
            <a:normAutofit fontScale="77500" lnSpcReduction="10000"/>
          </a:bodyPr>
          <a:lstStyle/>
          <a:p>
            <a:pPr marL="342900" indent="-342900">
              <a:lnSpc>
                <a:spcPct val="130000"/>
              </a:lnSpc>
              <a:buFont typeface="Arial" panose="020B0604020202020204" pitchFamily="34" charset="0"/>
              <a:buChar char="•"/>
            </a:pPr>
            <a:r>
              <a:rPr lang="zh-CN" altLang="en-US"/>
              <a:t>最大堆和最小堆的设置</a:t>
            </a:r>
          </a:p>
          <a:p>
            <a:pPr marL="800100" lvl="1" indent="-342900">
              <a:lnSpc>
                <a:spcPct val="130000"/>
              </a:lnSpc>
              <a:buFont typeface="Arial" panose="020B0604020202020204" pitchFamily="34" charset="0"/>
              <a:buChar char="•"/>
            </a:pPr>
            <a:r>
              <a:rPr lang="zh-CN" altLang="en-US"/>
              <a:t>实际最大可用内存为</a:t>
            </a:r>
            <a:r>
              <a:rPr lang="en-US" altLang="zh-CN"/>
              <a:t>-Xmx</a:t>
            </a:r>
            <a:r>
              <a:rPr lang="zh-CN" altLang="en-US"/>
              <a:t>的值减去</a:t>
            </a:r>
            <a:r>
              <a:rPr lang="en-US" altLang="zh-CN"/>
              <a:t>from</a:t>
            </a:r>
            <a:r>
              <a:rPr lang="zh-CN" altLang="en-US"/>
              <a:t>的大小</a:t>
            </a:r>
          </a:p>
          <a:p>
            <a:pPr marL="800100" lvl="1" indent="-342900">
              <a:lnSpc>
                <a:spcPct val="130000"/>
              </a:lnSpc>
              <a:buFont typeface="Arial" panose="020B0604020202020204" pitchFamily="34" charset="0"/>
              <a:buChar char="•"/>
            </a:pPr>
            <a:r>
              <a:rPr lang="zh-CN" altLang="en-US"/>
              <a:t>在实际工作中，直接将初始堆</a:t>
            </a:r>
            <a:r>
              <a:rPr lang="en-US" altLang="zh-CN"/>
              <a:t>-Xms</a:t>
            </a:r>
            <a:r>
              <a:rPr lang="zh-CN" altLang="en-US"/>
              <a:t>与最大堆</a:t>
            </a:r>
            <a:r>
              <a:rPr lang="en-US" altLang="zh-CN"/>
              <a:t>-Xmx</a:t>
            </a:r>
            <a:r>
              <a:rPr lang="zh-CN" altLang="en-US"/>
              <a:t>设置相等</a:t>
            </a:r>
          </a:p>
          <a:p>
            <a:pPr marL="1257300" lvl="2" indent="-342900">
              <a:lnSpc>
                <a:spcPct val="130000"/>
              </a:lnSpc>
              <a:buFont typeface="Arial" panose="020B0604020202020204" pitchFamily="34" charset="0"/>
              <a:buChar char="•"/>
            </a:pPr>
            <a:r>
              <a:rPr lang="zh-CN" altLang="en-US"/>
              <a:t>好处：可以减少程序运行时进行的垃圾回收次数，从而提高程序的性能。</a:t>
            </a:r>
          </a:p>
          <a:p>
            <a:pPr marL="342900" lvl="0" indent="-342900">
              <a:lnSpc>
                <a:spcPct val="130000"/>
              </a:lnSpc>
              <a:buFont typeface="Arial" panose="020B0604020202020204" pitchFamily="34" charset="0"/>
              <a:buChar char="•"/>
            </a:pPr>
            <a:r>
              <a:rPr lang="zh-CN" altLang="en-US"/>
              <a:t>新生代的配置</a:t>
            </a:r>
          </a:p>
          <a:p>
            <a:pPr marL="800100" lvl="1" indent="-342900">
              <a:lnSpc>
                <a:spcPct val="130000"/>
              </a:lnSpc>
              <a:buFont typeface="Arial" panose="020B0604020202020204" pitchFamily="34" charset="0"/>
              <a:buChar char="•"/>
            </a:pPr>
            <a:r>
              <a:rPr lang="zh-CN" altLang="en-US"/>
              <a:t>参数</a:t>
            </a:r>
            <a:r>
              <a:rPr lang="en-US" altLang="zh-CN"/>
              <a:t>-Xmn</a:t>
            </a:r>
            <a:r>
              <a:rPr lang="zh-CN" altLang="en-US"/>
              <a:t>可以用于设置新生代的大小</a:t>
            </a:r>
          </a:p>
          <a:p>
            <a:pPr marL="800100" lvl="1" indent="-342900">
              <a:lnSpc>
                <a:spcPct val="130000"/>
              </a:lnSpc>
              <a:buFont typeface="Arial" panose="020B0604020202020204" pitchFamily="34" charset="0"/>
              <a:buChar char="•"/>
            </a:pPr>
            <a:r>
              <a:rPr lang="zh-CN" altLang="en-US"/>
              <a:t>新生代的大小一般设置为整个堆空间的</a:t>
            </a:r>
            <a:r>
              <a:rPr lang="en-US" altLang="zh-CN"/>
              <a:t>1/3</a:t>
            </a:r>
            <a:r>
              <a:rPr lang="zh-CN" altLang="en-US"/>
              <a:t>到</a:t>
            </a:r>
            <a:r>
              <a:rPr lang="en-US" altLang="zh-CN"/>
              <a:t>1/4</a:t>
            </a:r>
            <a:r>
              <a:rPr lang="zh-CN" altLang="en-US"/>
              <a:t>左右</a:t>
            </a:r>
          </a:p>
          <a:p>
            <a:pPr marL="800100" lvl="1" indent="-342900">
              <a:lnSpc>
                <a:spcPct val="130000"/>
              </a:lnSpc>
              <a:buFont typeface="Arial" panose="020B0604020202020204" pitchFamily="34" charset="0"/>
              <a:buChar char="•"/>
            </a:pPr>
            <a:r>
              <a:rPr lang="zh-CN" altLang="en-US"/>
              <a:t>基本策略：尽可能将对象预留在新生代，减少老年代</a:t>
            </a:r>
            <a:r>
              <a:rPr lang="en-US" altLang="zh-CN"/>
              <a:t>GC</a:t>
            </a:r>
            <a:r>
              <a:rPr lang="zh-CN" altLang="en-US"/>
              <a:t>的次数</a:t>
            </a:r>
          </a:p>
          <a:p>
            <a:pPr marL="342900" lvl="0" indent="-342900">
              <a:lnSpc>
                <a:spcPct val="130000"/>
              </a:lnSpc>
              <a:buFont typeface="Arial" panose="020B0604020202020204" pitchFamily="34" charset="0"/>
              <a:buChar char="•"/>
            </a:pPr>
            <a:r>
              <a:rPr lang="zh-CN" altLang="en-US"/>
              <a:t>堆溢出处理</a:t>
            </a:r>
          </a:p>
          <a:p>
            <a:pPr marL="800100" lvl="1" indent="-342900">
              <a:lnSpc>
                <a:spcPct val="130000"/>
              </a:lnSpc>
              <a:buFont typeface="Arial" panose="020B0604020202020204" pitchFamily="34" charset="0"/>
              <a:buChar char="•"/>
            </a:pPr>
            <a:r>
              <a:rPr lang="en-US" altLang="zh-CN"/>
              <a:t>-XX:+HeapDumpOnOutOfMemoryError, </a:t>
            </a:r>
            <a:r>
              <a:rPr lang="zh-CN" altLang="en-US"/>
              <a:t>在内存溢出时导出整个堆信息</a:t>
            </a:r>
          </a:p>
          <a:p>
            <a:pPr marL="800100" lvl="1" indent="-342900">
              <a:lnSpc>
                <a:spcPct val="130000"/>
              </a:lnSpc>
              <a:buFont typeface="Arial" panose="020B0604020202020204" pitchFamily="34" charset="0"/>
              <a:buChar char="•"/>
            </a:pPr>
            <a:r>
              <a:rPr lang="en-US" altLang="zh-CN"/>
              <a:t>-XX:HeapDumpPath</a:t>
            </a:r>
            <a:r>
              <a:rPr lang="zh-CN" altLang="en-US"/>
              <a:t>，指定导出堆的存放路径</a:t>
            </a:r>
          </a:p>
          <a:p>
            <a:pPr marL="800100" lvl="1" indent="-342900">
              <a:lnSpc>
                <a:spcPct val="130000"/>
              </a:lnSpc>
              <a:buFont typeface="Arial" panose="020B0604020202020204" pitchFamily="34" charset="0"/>
              <a:buChar char="•"/>
            </a:pPr>
            <a:r>
              <a:rPr lang="zh-CN" altLang="en-US"/>
              <a:t>使用</a:t>
            </a:r>
            <a:r>
              <a:rPr lang="en-US" altLang="zh-CN"/>
              <a:t>MAT</a:t>
            </a:r>
            <a:r>
              <a:rPr lang="zh-CN" altLang="en-US"/>
              <a:t>等工具打开</a:t>
            </a:r>
            <a:r>
              <a:rPr lang="en-US" altLang="zh-CN"/>
              <a:t>dump</a:t>
            </a:r>
            <a:r>
              <a:rPr lang="zh-CN" altLang="en-US"/>
              <a:t>文件进行分析</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539"/>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39"/>
  <p:tag name="MH_TYPE" val="#NeiR#"/>
  <p:tag name="MH_NUMBER" val="2"/>
  <p:tag name="MH_CATEGORY" val="#BingLLB#"/>
  <p:tag name="MH_LAYOUT" val="SubTitleDesc"/>
  <p:tag name="MH" val="20150921111904"/>
  <p:tag name="MH_LIBRARY" val="GRAPHIC"/>
  <p:tag name="KSO_WM_TAG_VERSION" val="1.0"/>
  <p:tag name="KSO_WM_SLIDE_ID" val="custom160539_2"/>
  <p:tag name="KSO_WM_SLIDE_INDEX" val="2"/>
  <p:tag name="KSO_WM_SLIDE_ITEM_CNT" val="1"/>
  <p:tag name="KSO_WM_SLIDE_LAYOUT" val="a_f"/>
  <p:tag name="KSO_WM_SLIDE_LAYOUT_CNT" val="1_1"/>
  <p:tag name="KSO_WM_SLIDE_TYPE" val="text"/>
  <p:tag name="KSO_WM_SLIDE_POSITION" val="66*132"/>
  <p:tag name="KSO_WM_SLIDE_SIZE" val="828*354"/>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9_2*i*0"/>
  <p:tag name="KSO_WM_TEMPLATE_CATEGORY" val="custom"/>
  <p:tag name="KSO_WM_TEMPLATE_INDEX" val="160539"/>
  <p:tag name="KSO_WM_UNIT_INDEX" val="0"/>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9"/>
  <p:tag name="KSO_WM_UNIT_TYPE" val="f"/>
  <p:tag name="KSO_WM_UNIT_INDEX" val="1"/>
  <p:tag name="KSO_WM_UNIT_ID" val="custom160539_2*f*1"/>
  <p:tag name="KSO_WM_UNIT_CLEAR" val="1"/>
  <p:tag name="KSO_WM_UNIT_LAYERLEVEL" val="1"/>
  <p:tag name="KSO_WM_UNIT_VALUE" val="297"/>
  <p:tag name="KSO_WM_UNIT_HIGHLIGHT" val="0"/>
  <p:tag name="KSO_WM_UNIT_COMPATIBLE" val="0"/>
  <p:tag name="KSO_WM_UNIT_PRESET_TEXT_INDEX" val="4"/>
  <p:tag name="KSO_WM_UNIT_PRESET_TEXT_LEN" val="220"/>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39"/>
  <p:tag name="MH_TYPE" val="#NeiR#"/>
  <p:tag name="MH_NUMBER" val="2"/>
  <p:tag name="MH_CATEGORY" val="#BingLLB#"/>
  <p:tag name="MH_LAYOUT" val="SubTitleDesc"/>
  <p:tag name="MH" val="20150921111904"/>
  <p:tag name="MH_LIBRARY" val="GRAPHIC"/>
  <p:tag name="KSO_WM_TAG_VERSION" val="1.0"/>
  <p:tag name="KSO_WM_SLIDE_ID" val="custom160539_2"/>
  <p:tag name="KSO_WM_SLIDE_INDEX" val="2"/>
  <p:tag name="KSO_WM_SLIDE_ITEM_CNT" val="1"/>
  <p:tag name="KSO_WM_SLIDE_LAYOUT" val="a_f"/>
  <p:tag name="KSO_WM_SLIDE_LAYOUT_CNT" val="1_1"/>
  <p:tag name="KSO_WM_SLIDE_TYPE" val="text"/>
  <p:tag name="KSO_WM_SLIDE_POSITION" val="66*132"/>
  <p:tag name="KSO_WM_SLIDE_SIZE" val="828*354"/>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9_2*i*0"/>
  <p:tag name="KSO_WM_TEMPLATE_CATEGORY" val="custom"/>
  <p:tag name="KSO_WM_TEMPLATE_INDEX" val="160539"/>
  <p:tag name="KSO_WM_UNIT_INDEX" val="0"/>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9"/>
  <p:tag name="KSO_WM_UNIT_TYPE" val="f"/>
  <p:tag name="KSO_WM_UNIT_INDEX" val="1"/>
  <p:tag name="KSO_WM_UNIT_ID" val="custom160539_2*f*1"/>
  <p:tag name="KSO_WM_UNIT_CLEAR" val="1"/>
  <p:tag name="KSO_WM_UNIT_LAYERLEVEL" val="1"/>
  <p:tag name="KSO_WM_UNIT_VALUE" val="297"/>
  <p:tag name="KSO_WM_UNIT_HIGHLIGHT" val="0"/>
  <p:tag name="KSO_WM_UNIT_COMPATIBLE" val="0"/>
  <p:tag name="KSO_WM_UNIT_PRESET_TEXT_INDEX" val="4"/>
  <p:tag name="KSO_WM_UNIT_PRESET_TEXT_LEN" val="220"/>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39"/>
  <p:tag name="MH_TYPE" val="#NeiR#"/>
  <p:tag name="MH_NUMBER" val="2"/>
  <p:tag name="MH_CATEGORY" val="#BingLLB#"/>
  <p:tag name="MH_LAYOUT" val="SubTitleDesc"/>
  <p:tag name="MH" val="20150921111904"/>
  <p:tag name="MH_LIBRARY" val="GRAPHIC"/>
  <p:tag name="KSO_WM_TAG_VERSION" val="1.0"/>
  <p:tag name="KSO_WM_SLIDE_ID" val="custom160539_2"/>
  <p:tag name="KSO_WM_SLIDE_INDEX" val="2"/>
  <p:tag name="KSO_WM_SLIDE_ITEM_CNT" val="1"/>
  <p:tag name="KSO_WM_SLIDE_LAYOUT" val="a_f"/>
  <p:tag name="KSO_WM_SLIDE_LAYOUT_CNT" val="1_1"/>
  <p:tag name="KSO_WM_SLIDE_TYPE" val="text"/>
  <p:tag name="KSO_WM_SLIDE_POSITION" val="66*132"/>
  <p:tag name="KSO_WM_SLIDE_SIZE" val="828*354"/>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9_2*i*0"/>
  <p:tag name="KSO_WM_TEMPLATE_CATEGORY" val="custom"/>
  <p:tag name="KSO_WM_TEMPLATE_INDEX" val="160539"/>
  <p:tag name="KSO_WM_UNIT_INDEX" val="0"/>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539"/>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9"/>
  <p:tag name="KSO_WM_UNIT_TYPE" val="f"/>
  <p:tag name="KSO_WM_UNIT_INDEX" val="1"/>
  <p:tag name="KSO_WM_UNIT_ID" val="custom160539_2*f*1"/>
  <p:tag name="KSO_WM_UNIT_CLEAR" val="1"/>
  <p:tag name="KSO_WM_UNIT_LAYERLEVEL" val="1"/>
  <p:tag name="KSO_WM_UNIT_VALUE" val="297"/>
  <p:tag name="KSO_WM_UNIT_HIGHLIGHT" val="0"/>
  <p:tag name="KSO_WM_UNIT_COMPATIBLE" val="0"/>
  <p:tag name="KSO_WM_UNIT_PRESET_TEXT_INDEX" val="4"/>
  <p:tag name="KSO_WM_UNIT_PRESET_TEXT_LEN" val="220"/>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39"/>
  <p:tag name="MH_TYPE" val="#NeiR#"/>
  <p:tag name="MH_NUMBER" val="2"/>
  <p:tag name="MH_CATEGORY" val="#BingLLB#"/>
  <p:tag name="MH_LAYOUT" val="SubTitleDesc"/>
  <p:tag name="MH" val="20150921111904"/>
  <p:tag name="MH_LIBRARY" val="GRAPHIC"/>
  <p:tag name="KSO_WM_TAG_VERSION" val="1.0"/>
  <p:tag name="KSO_WM_SLIDE_ID" val="custom160539_2"/>
  <p:tag name="KSO_WM_SLIDE_INDEX" val="2"/>
  <p:tag name="KSO_WM_SLIDE_ITEM_CNT" val="1"/>
  <p:tag name="KSO_WM_SLIDE_LAYOUT" val="a_f"/>
  <p:tag name="KSO_WM_SLIDE_LAYOUT_CNT" val="1_1"/>
  <p:tag name="KSO_WM_SLIDE_TYPE" val="text"/>
  <p:tag name="KSO_WM_SLIDE_POSITION" val="66*132"/>
  <p:tag name="KSO_WM_SLIDE_SIZE" val="828*354"/>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9_2*i*0"/>
  <p:tag name="KSO_WM_TEMPLATE_CATEGORY" val="custom"/>
  <p:tag name="KSO_WM_TEMPLATE_INDEX" val="160539"/>
  <p:tag name="KSO_WM_UNIT_INDEX" val="0"/>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9"/>
  <p:tag name="KSO_WM_UNIT_TYPE" val="f"/>
  <p:tag name="KSO_WM_UNIT_INDEX" val="1"/>
  <p:tag name="KSO_WM_UNIT_ID" val="custom160539_2*f*1"/>
  <p:tag name="KSO_WM_UNIT_CLEAR" val="1"/>
  <p:tag name="KSO_WM_UNIT_LAYERLEVEL" val="1"/>
  <p:tag name="KSO_WM_UNIT_VALUE" val="297"/>
  <p:tag name="KSO_WM_UNIT_HIGHLIGHT" val="0"/>
  <p:tag name="KSO_WM_UNIT_COMPATIBLE" val="0"/>
  <p:tag name="KSO_WM_UNIT_PRESET_TEXT_INDEX" val="4"/>
  <p:tag name="KSO_WM_UNIT_PRESET_TEXT_LEN" val="220"/>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39"/>
  <p:tag name="MH_TYPE" val="#NeiR#"/>
  <p:tag name="MH_NUMBER" val="2"/>
  <p:tag name="MH_CATEGORY" val="#BingLLB#"/>
  <p:tag name="MH_LAYOUT" val="SubTitleDesc"/>
  <p:tag name="MH" val="20150921111904"/>
  <p:tag name="MH_LIBRARY" val="GRAPHIC"/>
  <p:tag name="KSO_WM_TAG_VERSION" val="1.0"/>
  <p:tag name="KSO_WM_SLIDE_ID" val="custom160539_2"/>
  <p:tag name="KSO_WM_SLIDE_INDEX" val="2"/>
  <p:tag name="KSO_WM_SLIDE_ITEM_CNT" val="1"/>
  <p:tag name="KSO_WM_SLIDE_LAYOUT" val="a_f"/>
  <p:tag name="KSO_WM_SLIDE_LAYOUT_CNT" val="1_1"/>
  <p:tag name="KSO_WM_SLIDE_TYPE" val="text"/>
  <p:tag name="KSO_WM_SLIDE_POSITION" val="66*132"/>
  <p:tag name="KSO_WM_SLIDE_SIZE" val="828*354"/>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9_2*i*0"/>
  <p:tag name="KSO_WM_TEMPLATE_CATEGORY" val="custom"/>
  <p:tag name="KSO_WM_TEMPLATE_INDEX" val="160539"/>
  <p:tag name="KSO_WM_UNIT_INDEX" val="0"/>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9"/>
  <p:tag name="KSO_WM_UNIT_TYPE" val="f"/>
  <p:tag name="KSO_WM_UNIT_INDEX" val="1"/>
  <p:tag name="KSO_WM_UNIT_ID" val="custom160539_2*f*1"/>
  <p:tag name="KSO_WM_UNIT_CLEAR" val="1"/>
  <p:tag name="KSO_WM_UNIT_LAYERLEVEL" val="1"/>
  <p:tag name="KSO_WM_UNIT_VALUE" val="297"/>
  <p:tag name="KSO_WM_UNIT_HIGHLIGHT" val="0"/>
  <p:tag name="KSO_WM_UNIT_COMPATIBLE" val="0"/>
  <p:tag name="KSO_WM_UNIT_PRESET_TEXT_INDEX" val="4"/>
  <p:tag name="KSO_WM_UNIT_PRESET_TEXT_LEN" val="220"/>
</p:tagLst>
</file>

<file path=ppt/tags/tag3.xml><?xml version="1.0" encoding="utf-8"?>
<p:tagLst xmlns:a="http://schemas.openxmlformats.org/drawingml/2006/main" xmlns:r="http://schemas.openxmlformats.org/officeDocument/2006/relationships" xmlns:p="http://schemas.openxmlformats.org/presentationml/2006/main">
  <p:tag name="KSO_WM_TEMPLATE_THUMBS_INDEX" val="1、4、5、8、12、16、23、25、27"/>
  <p:tag name="KSO_WM_TEMPLATE_CATEGORY" val="custom"/>
  <p:tag name="KSO_WM_TEMPLATE_INDEX" val="160539"/>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39"/>
  <p:tag name="MH_TYPE" val="#NeiR#"/>
  <p:tag name="MH_NUMBER" val="2"/>
  <p:tag name="MH_CATEGORY" val="#BingLLB#"/>
  <p:tag name="MH_LAYOUT" val="SubTitleDesc"/>
  <p:tag name="MH" val="20150921111904"/>
  <p:tag name="MH_LIBRARY" val="GRAPHIC"/>
  <p:tag name="KSO_WM_TAG_VERSION" val="1.0"/>
  <p:tag name="KSO_WM_SLIDE_ID" val="custom160539_2"/>
  <p:tag name="KSO_WM_SLIDE_INDEX" val="2"/>
  <p:tag name="KSO_WM_SLIDE_ITEM_CNT" val="1"/>
  <p:tag name="KSO_WM_SLIDE_LAYOUT" val="a_f"/>
  <p:tag name="KSO_WM_SLIDE_LAYOUT_CNT" val="1_1"/>
  <p:tag name="KSO_WM_SLIDE_TYPE" val="text"/>
  <p:tag name="KSO_WM_SLIDE_POSITION" val="66*132"/>
  <p:tag name="KSO_WM_SLIDE_SIZE" val="828*354"/>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9_2*i*0"/>
  <p:tag name="KSO_WM_TEMPLATE_CATEGORY" val="custom"/>
  <p:tag name="KSO_WM_TEMPLATE_INDEX" val="160539"/>
  <p:tag name="KSO_WM_UNIT_INDEX" val="0"/>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9"/>
  <p:tag name="KSO_WM_UNIT_TYPE" val="f"/>
  <p:tag name="KSO_WM_UNIT_INDEX" val="1"/>
  <p:tag name="KSO_WM_UNIT_ID" val="custom160539_2*f*1"/>
  <p:tag name="KSO_WM_UNIT_CLEAR" val="1"/>
  <p:tag name="KSO_WM_UNIT_LAYERLEVEL" val="1"/>
  <p:tag name="KSO_WM_UNIT_VALUE" val="297"/>
  <p:tag name="KSO_WM_UNIT_HIGHLIGHT" val="0"/>
  <p:tag name="KSO_WM_UNIT_COMPATIBLE" val="0"/>
  <p:tag name="KSO_WM_UNIT_PRESET_TEXT_INDEX" val="4"/>
  <p:tag name="KSO_WM_UNIT_PRESET_TEXT_LEN" val="220"/>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39"/>
  <p:tag name="KSO_WM_SLIDE_ID" val="custom160471_6"/>
  <p:tag name="KSO_WM_SLIDE_INDEX" val="6"/>
  <p:tag name="KSO_WM_SLIDE_ITEM_CNT" val="1"/>
  <p:tag name="KSO_WM_SLIDE_LAYOUT" val="a_l"/>
  <p:tag name="KSO_WM_SLIDE_LAYOUT_CNT" val="1_1"/>
  <p:tag name="KSO_WM_SLIDE_TYPE" val="contents"/>
  <p:tag name="KSO_WM_BEAUTIFY_FLAG" val="#wm#"/>
  <p:tag name="KSO_WM_TAG_VERSION" val="1.0"/>
  <p:tag name="KSO_WM_DIAGRAM_GROUP_CODE" val="l1-1"/>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1"/>
  <p:tag name="KSO_WM_UNIT_TYPE" val="a"/>
  <p:tag name="KSO_WM_UNIT_INDEX" val="1"/>
  <p:tag name="KSO_WM_UNIT_ID" val="custom160471_6*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39"/>
  <p:tag name="MH_TYPE" val="#NeiR#"/>
  <p:tag name="MH_NUMBER" val="2"/>
  <p:tag name="MH_CATEGORY" val="#BingLLB#"/>
  <p:tag name="MH_LAYOUT" val="SubTitleDesc"/>
  <p:tag name="MH" val="20150921111904"/>
  <p:tag name="MH_LIBRARY" val="GRAPHIC"/>
  <p:tag name="KSO_WM_TAG_VERSION" val="1.0"/>
  <p:tag name="KSO_WM_SLIDE_ID" val="custom160539_2"/>
  <p:tag name="KSO_WM_SLIDE_INDEX" val="2"/>
  <p:tag name="KSO_WM_SLIDE_ITEM_CNT" val="1"/>
  <p:tag name="KSO_WM_SLIDE_LAYOUT" val="a_f"/>
  <p:tag name="KSO_WM_SLIDE_LAYOUT_CNT" val="1_1"/>
  <p:tag name="KSO_WM_SLIDE_TYPE" val="text"/>
  <p:tag name="KSO_WM_SLIDE_POSITION" val="66*132"/>
  <p:tag name="KSO_WM_SLIDE_SIZE" val="828*354"/>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9_2*i*0"/>
  <p:tag name="KSO_WM_TEMPLATE_CATEGORY" val="custom"/>
  <p:tag name="KSO_WM_TEMPLATE_INDEX" val="160539"/>
  <p:tag name="KSO_WM_UNIT_INDEX" val="0"/>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9"/>
  <p:tag name="KSO_WM_UNIT_TYPE" val="f"/>
  <p:tag name="KSO_WM_UNIT_INDEX" val="1"/>
  <p:tag name="KSO_WM_UNIT_ID" val="custom160539_2*f*1"/>
  <p:tag name="KSO_WM_UNIT_CLEAR" val="1"/>
  <p:tag name="KSO_WM_UNIT_LAYERLEVEL" val="1"/>
  <p:tag name="KSO_WM_UNIT_VALUE" val="297"/>
  <p:tag name="KSO_WM_UNIT_HIGHLIGHT" val="0"/>
  <p:tag name="KSO_WM_UNIT_COMPATIBLE" val="0"/>
  <p:tag name="KSO_WM_UNIT_PRESET_TEXT_INDEX" val="4"/>
  <p:tag name="KSO_WM_UNIT_PRESET_TEXT_LEN" val="220"/>
</p:tagLst>
</file>

<file path=ppt/tags/tag4.xml><?xml version="1.0" encoding="utf-8"?>
<p:tagLst xmlns:a="http://schemas.openxmlformats.org/drawingml/2006/main" xmlns:r="http://schemas.openxmlformats.org/officeDocument/2006/relationships" xmlns:p="http://schemas.openxmlformats.org/presentationml/2006/main">
  <p:tag name="MH" val="20150921105644"/>
  <p:tag name="MH_LIBRARY" val="GRAPHIC"/>
  <p:tag name="MH_ORDER" val="直接连接符 3"/>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39"/>
  <p:tag name="MH_TYPE" val="#NeiR#"/>
  <p:tag name="MH_NUMBER" val="2"/>
  <p:tag name="MH_CATEGORY" val="#BingLLB#"/>
  <p:tag name="MH_LAYOUT" val="SubTitleDesc"/>
  <p:tag name="MH" val="20150921111904"/>
  <p:tag name="MH_LIBRARY" val="GRAPHIC"/>
  <p:tag name="KSO_WM_TAG_VERSION" val="1.0"/>
  <p:tag name="KSO_WM_SLIDE_ID" val="custom160539_2"/>
  <p:tag name="KSO_WM_SLIDE_INDEX" val="2"/>
  <p:tag name="KSO_WM_SLIDE_ITEM_CNT" val="1"/>
  <p:tag name="KSO_WM_SLIDE_LAYOUT" val="a_f"/>
  <p:tag name="KSO_WM_SLIDE_LAYOUT_CNT" val="1_1"/>
  <p:tag name="KSO_WM_SLIDE_TYPE" val="text"/>
  <p:tag name="KSO_WM_SLIDE_POSITION" val="66*132"/>
  <p:tag name="KSO_WM_SLIDE_SIZE" val="828*354"/>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9_2*i*0"/>
  <p:tag name="KSO_WM_TEMPLATE_CATEGORY" val="custom"/>
  <p:tag name="KSO_WM_TEMPLATE_INDEX" val="160539"/>
  <p:tag name="KSO_WM_UNIT_INDEX" val="0"/>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9"/>
  <p:tag name="KSO_WM_UNIT_TYPE" val="f"/>
  <p:tag name="KSO_WM_UNIT_INDEX" val="1"/>
  <p:tag name="KSO_WM_UNIT_ID" val="custom160539_2*f*1"/>
  <p:tag name="KSO_WM_UNIT_CLEAR" val="1"/>
  <p:tag name="KSO_WM_UNIT_LAYERLEVEL" val="1"/>
  <p:tag name="KSO_WM_UNIT_VALUE" val="297"/>
  <p:tag name="KSO_WM_UNIT_HIGHLIGHT" val="0"/>
  <p:tag name="KSO_WM_UNIT_COMPATIBLE" val="0"/>
  <p:tag name="KSO_WM_UNIT_PRESET_TEXT_INDEX" val="4"/>
  <p:tag name="KSO_WM_UNIT_PRESET_TEXT_LEN" val="220"/>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39"/>
  <p:tag name="MH_TYPE" val="#NeiR#"/>
  <p:tag name="MH_NUMBER" val="2"/>
  <p:tag name="MH_CATEGORY" val="#BingLLB#"/>
  <p:tag name="MH_LAYOUT" val="SubTitleDesc"/>
  <p:tag name="MH" val="20150921111904"/>
  <p:tag name="MH_LIBRARY" val="GRAPHIC"/>
  <p:tag name="KSO_WM_TAG_VERSION" val="1.0"/>
  <p:tag name="KSO_WM_SLIDE_ID" val="custom160539_2"/>
  <p:tag name="KSO_WM_SLIDE_INDEX" val="2"/>
  <p:tag name="KSO_WM_SLIDE_ITEM_CNT" val="1"/>
  <p:tag name="KSO_WM_SLIDE_LAYOUT" val="a_f"/>
  <p:tag name="KSO_WM_SLIDE_LAYOUT_CNT" val="1_1"/>
  <p:tag name="KSO_WM_SLIDE_TYPE" val="text"/>
  <p:tag name="KSO_WM_SLIDE_POSITION" val="66*132"/>
  <p:tag name="KSO_WM_SLIDE_SIZE" val="828*354"/>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9_2*i*0"/>
  <p:tag name="KSO_WM_TEMPLATE_CATEGORY" val="custom"/>
  <p:tag name="KSO_WM_TEMPLATE_INDEX" val="160539"/>
  <p:tag name="KSO_WM_UNIT_INDEX" val="0"/>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9"/>
  <p:tag name="KSO_WM_UNIT_TYPE" val="f"/>
  <p:tag name="KSO_WM_UNIT_INDEX" val="1"/>
  <p:tag name="KSO_WM_UNIT_ID" val="custom160539_2*f*1"/>
  <p:tag name="KSO_WM_UNIT_CLEAR" val="1"/>
  <p:tag name="KSO_WM_UNIT_LAYERLEVEL" val="1"/>
  <p:tag name="KSO_WM_UNIT_VALUE" val="297"/>
  <p:tag name="KSO_WM_UNIT_HIGHLIGHT" val="0"/>
  <p:tag name="KSO_WM_UNIT_COMPATIBLE" val="0"/>
  <p:tag name="KSO_WM_UNIT_PRESET_TEXT_INDEX" val="4"/>
  <p:tag name="KSO_WM_UNIT_PRESET_TEXT_LEN" val="220"/>
</p:tagLst>
</file>

<file path=ppt/tags/tag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39"/>
  <p:tag name="KSO_WM_SLIDE_ID" val="custom160471_6"/>
  <p:tag name="KSO_WM_SLIDE_INDEX" val="6"/>
  <p:tag name="KSO_WM_SLIDE_ITEM_CNT" val="1"/>
  <p:tag name="KSO_WM_SLIDE_LAYOUT" val="a_l"/>
  <p:tag name="KSO_WM_SLIDE_LAYOUT_CNT" val="1_1"/>
  <p:tag name="KSO_WM_SLIDE_TYPE" val="contents"/>
  <p:tag name="KSO_WM_BEAUTIFY_FLAG" val="#wm#"/>
  <p:tag name="KSO_WM_TAG_VERSION" val="1.0"/>
  <p:tag name="KSO_WM_DIAGRAM_GROUP_CODE" val="l1-1"/>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1"/>
  <p:tag name="KSO_WM_UNIT_TYPE" val="a"/>
  <p:tag name="KSO_WM_UNIT_INDEX" val="1"/>
  <p:tag name="KSO_WM_UNIT_ID" val="custom160471_6*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5.xml><?xml version="1.0" encoding="utf-8"?>
<p:tagLst xmlns:a="http://schemas.openxmlformats.org/drawingml/2006/main" xmlns:r="http://schemas.openxmlformats.org/officeDocument/2006/relationships" xmlns:p="http://schemas.openxmlformats.org/presentationml/2006/main">
  <p:tag name="MH" val="20150921105644"/>
  <p:tag name="MH_LIBRARY" val="GRAPHIC"/>
  <p:tag name="MH_ORDER" val="直接连接符 4"/>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39"/>
  <p:tag name="KSO_WM_SLIDE_ID" val="custom160471_6"/>
  <p:tag name="KSO_WM_SLIDE_INDEX" val="6"/>
  <p:tag name="KSO_WM_SLIDE_ITEM_CNT" val="1"/>
  <p:tag name="KSO_WM_SLIDE_LAYOUT" val="a_l"/>
  <p:tag name="KSO_WM_SLIDE_LAYOUT_CNT" val="1_1"/>
  <p:tag name="KSO_WM_SLIDE_TYPE" val="contents"/>
  <p:tag name="KSO_WM_BEAUTIFY_FLAG" val="#wm#"/>
  <p:tag name="KSO_WM_TAG_VERSION" val="1.0"/>
  <p:tag name="KSO_WM_DIAGRAM_GROUP_CODE" val="l1-1"/>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1"/>
  <p:tag name="KSO_WM_UNIT_TYPE" val="a"/>
  <p:tag name="KSO_WM_UNIT_INDEX" val="1"/>
  <p:tag name="KSO_WM_UNIT_ID" val="custom160471_6*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4、5、8、12、16、23、25、27"/>
  <p:tag name="KSO_WM_TEMPLATE_CATEGORY" val="custom"/>
  <p:tag name="KSO_WM_TEMPLATE_INDEX" val="160539"/>
  <p:tag name="KSO_WM_TAG_VERSION" val="1.0"/>
  <p:tag name="KSO_WM_SLIDE_ID" val="custom160539_1"/>
  <p:tag name="KSO_WM_SLIDE_INDEX" val="1"/>
  <p:tag name="KSO_WM_SLIDE_ITEM_CNT" val="2"/>
  <p:tag name="KSO_WM_SLIDE_LAYOUT" val="a_b"/>
  <p:tag name="KSO_WM_SLIDE_LAYOUT_CNT" val="1_1"/>
  <p:tag name="KSO_WM_SLIDE_TYPE" val="title"/>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9"/>
  <p:tag name="KSO_WM_UNIT_TYPE" val="a"/>
  <p:tag name="KSO_WM_UNIT_INDEX" val="1"/>
  <p:tag name="KSO_WM_UNIT_ID" val="custom160539_1*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17"/>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39"/>
  <p:tag name="KSO_WM_SLIDE_ID" val="custom160471_6"/>
  <p:tag name="KSO_WM_SLIDE_INDEX" val="6"/>
  <p:tag name="KSO_WM_SLIDE_ITEM_CNT" val="1"/>
  <p:tag name="KSO_WM_SLIDE_LAYOUT" val="a_l"/>
  <p:tag name="KSO_WM_SLIDE_LAYOUT_CNT" val="1_1"/>
  <p:tag name="KSO_WM_SLIDE_TYPE" val="contents"/>
  <p:tag name="KSO_WM_BEAUTIFY_FLAG" val="#wm#"/>
  <p:tag name="KSO_WM_TAG_VERSION" val="1.0"/>
  <p:tag name="KSO_WM_DIAGRAM_GROUP_CODE" val="l1-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1"/>
  <p:tag name="KSO_WM_UNIT_TYPE" val="a"/>
  <p:tag name="KSO_WM_UNIT_INDEX" val="1"/>
  <p:tag name="KSO_WM_UNIT_ID" val="custom160471_6*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heme/theme1.xml><?xml version="1.0" encoding="utf-8"?>
<a:theme xmlns:a="http://schemas.openxmlformats.org/drawingml/2006/main" name="A000120140530A99PPBG">
  <a:themeElements>
    <a:clrScheme name="160539">
      <a:dk1>
        <a:srgbClr val="5F5F5F"/>
      </a:dk1>
      <a:lt1>
        <a:srgbClr val="FFFFFF"/>
      </a:lt1>
      <a:dk2>
        <a:srgbClr val="5F5F5F"/>
      </a:dk2>
      <a:lt2>
        <a:srgbClr val="FFFFFF"/>
      </a:lt2>
      <a:accent1>
        <a:srgbClr val="1198EB"/>
      </a:accent1>
      <a:accent2>
        <a:srgbClr val="628EE3"/>
      </a:accent2>
      <a:accent3>
        <a:srgbClr val="2BC3B5"/>
      </a:accent3>
      <a:accent4>
        <a:srgbClr val="92D050"/>
      </a:accent4>
      <a:accent5>
        <a:srgbClr val="FFC000"/>
      </a:accent5>
      <a:accent6>
        <a:srgbClr val="C00000"/>
      </a:accent6>
      <a:hlink>
        <a:srgbClr val="00B0F0"/>
      </a:hlink>
      <a:folHlink>
        <a:srgbClr val="AFB2B4"/>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AEACE"/>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3926</Words>
  <Application>WPS 演示</Application>
  <PresentationFormat>自定义</PresentationFormat>
  <Paragraphs>232</Paragraphs>
  <Slides>28</Slides>
  <Notes>13</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A000120140530A99PPBG</vt:lpstr>
      <vt:lpstr>Java</vt:lpstr>
      <vt:lpstr>Callable和Runnable异同</vt:lpstr>
      <vt:lpstr>分布式存储</vt:lpstr>
      <vt:lpstr>CAP</vt:lpstr>
      <vt:lpstr>Base</vt:lpstr>
      <vt:lpstr>幻灯片 6</vt:lpstr>
      <vt:lpstr>直接内存</vt:lpstr>
      <vt:lpstr>栈上分配</vt:lpstr>
      <vt:lpstr>堆的配置参数</vt:lpstr>
      <vt:lpstr>G1回收器</vt:lpstr>
      <vt:lpstr>G1回收器</vt:lpstr>
      <vt:lpstr>内存溢出的原因</vt:lpstr>
      <vt:lpstr>幻灯片 13</vt:lpstr>
      <vt:lpstr>锁在应用层的优化思路</vt:lpstr>
      <vt:lpstr>无招胜有招：无锁</vt:lpstr>
      <vt:lpstr>将随机变为可控:理解Java内存模型</vt:lpstr>
      <vt:lpstr>Class装载系统</vt:lpstr>
      <vt:lpstr>Class文件的装载流程</vt:lpstr>
      <vt:lpstr>一切Class从这里开始：ClassLoader</vt:lpstr>
      <vt:lpstr>ClassLoader的双亲委托模式</vt:lpstr>
      <vt:lpstr>幻灯片 21</vt:lpstr>
      <vt:lpstr>Shell特殊变量</vt:lpstr>
      <vt:lpstr>幻灯片 23</vt:lpstr>
      <vt:lpstr>函数</vt:lpstr>
      <vt:lpstr>数据库Sharding</vt:lpstr>
      <vt:lpstr>切分策略</vt:lpstr>
      <vt:lpstr>事务</vt:lpstr>
      <vt:lpstr>跨节点问题</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
  <cp:lastModifiedBy>zhouning</cp:lastModifiedBy>
  <cp:revision>66</cp:revision>
  <dcterms:created xsi:type="dcterms:W3CDTF">2015-05-05T08:02:00Z</dcterms:created>
  <dcterms:modified xsi:type="dcterms:W3CDTF">2017-12-27T03:10:56Z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