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6" r:id="rId4"/>
    <p:sldId id="258" r:id="rId6"/>
    <p:sldId id="270" r:id="rId7"/>
    <p:sldId id="271" r:id="rId8"/>
    <p:sldId id="272" r:id="rId9"/>
    <p:sldId id="273" r:id="rId10"/>
    <p:sldId id="274" r:id="rId11"/>
    <p:sldId id="267" r:id="rId12"/>
    <p:sldId id="276" r:id="rId13"/>
    <p:sldId id="277" r:id="rId14"/>
    <p:sldId id="278" r:id="rId15"/>
    <p:sldId id="268"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-XX:+DoEscapeAnalysis</a:t>
            </a:r>
            <a:r>
              <a:rPr lang="zh-CN" altLang="en-US"/>
              <a:t>启动逃逸分析</a:t>
            </a:r>
            <a:endParaRPr lang="zh-CN" altLang="en-US"/>
          </a:p>
          <a:p>
            <a:r>
              <a:rPr lang="en-US" altLang="zh-CN"/>
              <a:t>-Xms:</a:t>
            </a:r>
            <a:r>
              <a:rPr lang="zh-CN" altLang="en-US"/>
              <a:t>指定堆空间最大为</a:t>
            </a:r>
            <a:r>
              <a:rPr lang="en-US" altLang="zh-CN"/>
              <a:t>10m</a:t>
            </a:r>
            <a:endParaRPr lang="en-US" altLang="zh-CN"/>
          </a:p>
          <a:p>
            <a:r>
              <a:rPr lang="en-US" altLang="zh-CN"/>
              <a:t>-XX:+PrintGC</a:t>
            </a:r>
            <a:r>
              <a:rPr lang="zh-CN" altLang="en-US"/>
              <a:t>打印</a:t>
            </a:r>
            <a:r>
              <a:rPr lang="en-US" altLang="zh-CN"/>
              <a:t>GC</a:t>
            </a:r>
            <a:r>
              <a:rPr lang="zh-CN" altLang="en-US"/>
              <a:t>日志</a:t>
            </a:r>
            <a:endParaRPr lang="zh-CN" altLang="en-US"/>
          </a:p>
          <a:p>
            <a:r>
              <a:rPr lang="en-US" altLang="zh-CN"/>
              <a:t>-XX:+EliminateAllocations</a:t>
            </a:r>
            <a:r>
              <a:rPr lang="zh-CN" altLang="en-US"/>
              <a:t>开启标量替换</a:t>
            </a:r>
            <a:r>
              <a:rPr lang="en-US" altLang="zh-CN"/>
              <a:t>(</a:t>
            </a:r>
            <a:r>
              <a:rPr lang="zh-CN" altLang="en-US"/>
              <a:t>默认打开</a:t>
            </a:r>
            <a:r>
              <a:rPr lang="en-US" altLang="zh-CN"/>
              <a:t>)</a:t>
            </a:r>
            <a:r>
              <a:rPr lang="zh-CN" altLang="en-US"/>
              <a:t>，允许将对象打散分配在栈上</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Garbage First Garbage Collector </a:t>
            </a:r>
            <a:r>
              <a:rPr lang="zh-CN" altLang="en-US"/>
              <a:t>垃圾优先的垃圾回收器</a:t>
            </a:r>
            <a:endParaRPr lang="zh-CN" altLang="en-US"/>
          </a:p>
          <a:p>
            <a:r>
              <a:rPr lang="en-US" altLang="zh-CN"/>
              <a:t>Garbage First,</a:t>
            </a:r>
            <a:r>
              <a:rPr lang="zh-CN" altLang="en-US"/>
              <a:t>垃圾优先，回收时优先选取垃圾比例最高的区域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混合回收，在这个阶段，既会执行正常的年轻代</a:t>
            </a:r>
            <a:r>
              <a:rPr lang="en-US" altLang="zh-CN"/>
              <a:t>GC</a:t>
            </a:r>
            <a:r>
              <a:rPr lang="zh-CN" altLang="en-US"/>
              <a:t>，又会选取一些 被标记的老年代区域进行回收，它同时处理了新生代和老年代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直接 内存不一定能够触发</a:t>
            </a:r>
            <a:r>
              <a:rPr lang="en-US" altLang="zh-CN"/>
              <a:t>GC</a:t>
            </a:r>
            <a:r>
              <a:rPr lang="zh-CN" altLang="en-US"/>
              <a:t>（除非直接内存使用量达到了</a:t>
            </a:r>
            <a:r>
              <a:rPr lang="en-US" altLang="zh-CN"/>
              <a:t>-XX:MaxDirectMemorySize</a:t>
            </a:r>
            <a:r>
              <a:rPr lang="zh-CN" altLang="en-US"/>
              <a:t>的 设置），所以保证直接内存不溢出的方法上合理地进行</a:t>
            </a:r>
            <a:r>
              <a:rPr lang="en-US" altLang="zh-CN"/>
              <a:t>Full GC</a:t>
            </a:r>
            <a:r>
              <a:rPr lang="zh-CN" altLang="en-US"/>
              <a:t>的执行，或者设定一个系统 实际可达的</a:t>
            </a:r>
            <a:r>
              <a:rPr lang="en-US" altLang="zh-CN"/>
              <a:t>-XX:MaxDirectMemorySize(</a:t>
            </a:r>
            <a:r>
              <a:rPr lang="zh-CN" altLang="en-US"/>
              <a:t>默认情况下等于</a:t>
            </a:r>
            <a:r>
              <a:rPr lang="en-US" altLang="zh-CN"/>
              <a:t>-Xmx</a:t>
            </a:r>
            <a:r>
              <a:rPr lang="zh-CN" altLang="en-US"/>
              <a:t>的设置</a:t>
            </a:r>
            <a:r>
              <a:rPr lang="en-US" altLang="zh-CN"/>
              <a: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ConcurrentHashMap</a:t>
            </a:r>
            <a:r>
              <a:rPr lang="zh-CN" altLang="en-US"/>
              <a:t>将整个</a:t>
            </a:r>
            <a:r>
              <a:rPr lang="en-US" altLang="zh-CN"/>
              <a:t>HashMap</a:t>
            </a:r>
            <a:r>
              <a:rPr lang="zh-CN" altLang="en-US"/>
              <a:t>分成若干个段</a:t>
            </a:r>
            <a:r>
              <a:rPr lang="en-US" altLang="zh-CN"/>
              <a:t>(Segment)</a:t>
            </a:r>
            <a:r>
              <a:rPr lang="zh-CN" altLang="en-US"/>
              <a:t>，每个段都是一个子</a:t>
            </a:r>
            <a:r>
              <a:rPr lang="en-US" altLang="zh-CN"/>
              <a:t>HashMap</a:t>
            </a:r>
            <a:endParaRPr lang="en-US" altLang="zh-CN"/>
          </a:p>
          <a:p>
            <a:r>
              <a:rPr lang="zh-CN" altLang="en-US"/>
              <a:t>如果需要在</a:t>
            </a:r>
            <a:r>
              <a:rPr lang="en-US" altLang="zh-CN"/>
              <a:t>ConcurrentHashMap</a:t>
            </a:r>
            <a:r>
              <a:rPr lang="zh-CN" altLang="en-US"/>
              <a:t>中 增加一个新的表项，并不是将整个</a:t>
            </a:r>
            <a:r>
              <a:rPr lang="en-US" altLang="zh-CN"/>
              <a:t>HashMap</a:t>
            </a:r>
            <a:r>
              <a:rPr lang="zh-CN" altLang="en-US"/>
              <a:t>加锁，而是首先根据</a:t>
            </a:r>
            <a:r>
              <a:rPr lang="en-US" altLang="zh-CN"/>
              <a:t>hashcode</a:t>
            </a:r>
            <a:r>
              <a:rPr lang="zh-CN" altLang="en-US"/>
              <a:t>得到该表项应该被存放到哪个段中，然后对该段加锁，并完成</a:t>
            </a:r>
            <a:r>
              <a:rPr lang="en-US" altLang="zh-CN"/>
              <a:t>put()</a:t>
            </a:r>
            <a:r>
              <a:rPr lang="zh-CN" altLang="en-US"/>
              <a:t>操作。在多线程环境中，如果多个线程同时进行</a:t>
            </a:r>
            <a:r>
              <a:rPr lang="en-US" altLang="zh-CN"/>
              <a:t>put()</a:t>
            </a:r>
            <a:r>
              <a:rPr lang="zh-CN" altLang="en-US"/>
              <a:t>操作，只要被加入的表项不存放在同一个段中，则线程间便可以做到真正的并行。</a:t>
            </a:r>
            <a:endParaRPr lang="zh-CN" altLang="en-US"/>
          </a:p>
          <a:p>
            <a:r>
              <a:rPr lang="zh-CN" altLang="en-US"/>
              <a:t>默认情况下，</a:t>
            </a:r>
            <a:r>
              <a:rPr lang="en-US" altLang="zh-CN"/>
              <a:t>ConcurrentHashMap</a:t>
            </a:r>
            <a:r>
              <a:rPr lang="zh-CN" altLang="en-US"/>
              <a:t>拥有</a:t>
            </a:r>
            <a:r>
              <a:rPr lang="en-US" altLang="zh-CN"/>
              <a:t>16</a:t>
            </a:r>
            <a:r>
              <a:rPr lang="zh-CN" altLang="en-US"/>
              <a:t>个段。</a:t>
            </a:r>
            <a:endParaRPr lang="zh-CN" altLang="en-US"/>
          </a:p>
          <a:p>
            <a:r>
              <a:rPr lang="en-US" altLang="zh-CN"/>
              <a:t>ConcurrentHashMap</a:t>
            </a:r>
            <a:r>
              <a:rPr lang="zh-CN" altLang="en-US"/>
              <a:t>的</a:t>
            </a:r>
            <a:r>
              <a:rPr lang="en-US" altLang="zh-CN"/>
              <a:t>size()</a:t>
            </a:r>
            <a:r>
              <a:rPr lang="zh-CN" altLang="en-US"/>
              <a:t>方法会先使用无锁的方式求和，如果失败才会尝试先获得所有的锁，然后再求和，但是不管怎么说，在高并发场合</a:t>
            </a:r>
            <a:r>
              <a:rPr lang="en-US" altLang="zh-CN"/>
              <a:t>ConcurrentHashMap</a:t>
            </a:r>
            <a:r>
              <a:rPr lang="zh-CN" altLang="en-US"/>
              <a:t>的</a:t>
            </a:r>
            <a:r>
              <a:rPr lang="en-US" altLang="zh-CN"/>
              <a:t>size()</a:t>
            </a:r>
            <a:r>
              <a:rPr lang="zh-CN" altLang="en-US"/>
              <a:t>的性能依然 要差于同步的</a:t>
            </a:r>
            <a:r>
              <a:rPr lang="en-US" altLang="zh-CN"/>
              <a:t>HashMap</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与有锁的实现相比，无锁算法的设计和实现都要复杂得多，但由于其非阻塞性，它对死锁问题天生免疫，并且，线程间的相互影响也远远比基于锁的方式要小。更为重要的是，使用无锁的方式完全没有锁竞争的系统开销，也没有线程间频繁调度带来的开销。因此，它要比基于锁的方式拥有更优越的性能。</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即使线程</a:t>
            </a:r>
            <a:r>
              <a:rPr lang="en-US" altLang="zh-CN"/>
              <a:t>A</a:t>
            </a:r>
            <a:r>
              <a:rPr lang="zh-CN" altLang="en-US"/>
              <a:t>进行了指令重排，但在</a:t>
            </a:r>
            <a:r>
              <a:rPr lang="en-US" altLang="zh-CN"/>
              <a:t>writer()</a:t>
            </a:r>
            <a:r>
              <a:rPr lang="zh-CN" altLang="en-US"/>
              <a:t>方法执行时，线程</a:t>
            </a:r>
            <a:r>
              <a:rPr lang="en-US" altLang="zh-CN"/>
              <a:t>B</a:t>
            </a:r>
            <a:r>
              <a:rPr lang="zh-CN" altLang="en-US"/>
              <a:t>无法进入，只有线程</a:t>
            </a:r>
            <a:r>
              <a:rPr lang="en-US" altLang="zh-CN"/>
              <a:t>A</a:t>
            </a:r>
            <a:r>
              <a:rPr lang="zh-CN" altLang="en-US"/>
              <a:t>释放锁，线程</a:t>
            </a:r>
            <a:r>
              <a:rPr lang="en-US" altLang="zh-CN"/>
              <a:t>B</a:t>
            </a:r>
            <a:r>
              <a:rPr lang="zh-CN" altLang="en-US"/>
              <a:t>才得以进入，因此，无论线程</a:t>
            </a:r>
            <a:r>
              <a:rPr lang="en-US" altLang="zh-CN"/>
              <a:t>A</a:t>
            </a:r>
            <a:r>
              <a:rPr lang="zh-CN" altLang="en-US"/>
              <a:t>的指令执行顺序如何，线程</a:t>
            </a:r>
            <a:r>
              <a:rPr lang="en-US" altLang="zh-CN"/>
              <a:t>B</a:t>
            </a:r>
            <a:r>
              <a:rPr lang="zh-CN" altLang="en-US"/>
              <a:t>都会看到相同的最终结果</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50927" y="2548766"/>
            <a:ext cx="5890146" cy="91776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5.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a:spLocks noGrp="1"/>
          </p:cNvSpPr>
          <p:nvPr>
            <p:ph type="ctrTitle"/>
            <p:custDataLst>
              <p:tags r:id="rId1"/>
            </p:custDataLst>
          </p:nvPr>
        </p:nvSpPr>
        <p:spPr>
          <a:xfrm>
            <a:off x="5083810" y="2331085"/>
            <a:ext cx="5967730" cy="1437005"/>
          </a:xfrm>
        </p:spPr>
        <p:txBody>
          <a:bodyPr/>
          <a:p>
            <a:r>
              <a:rPr lang="en-US" altLang="zh-CN" dirty="0"/>
              <a:t>Java</a:t>
            </a:r>
            <a:endParaRPr lang="en-US" altLang="zh-CN"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zh-CN" altLang="en-US" smtClean="0"/>
              <a:t>锁在应用层的优化思路</a:t>
            </a:r>
            <a:endParaRPr lang="zh-CN" altLang="en-US" smtClean="0"/>
          </a:p>
        </p:txBody>
      </p:sp>
      <p:sp>
        <p:nvSpPr>
          <p:cNvPr id="8" name="内容占位符 7"/>
          <p:cNvSpPr>
            <a:spLocks noGrp="1"/>
          </p:cNvSpPr>
          <p:nvPr>
            <p:ph idx="1"/>
            <p:custDataLst>
              <p:tags r:id="rId3"/>
            </p:custDataLst>
          </p:nvPr>
        </p:nvSpPr>
        <p:spPr/>
        <p:txBody>
          <a:bodyPr>
            <a:normAutofit fontScale="50000"/>
          </a:bodyPr>
          <a:p>
            <a:pPr marL="342900" indent="-342900">
              <a:lnSpc>
                <a:spcPct val="130000"/>
              </a:lnSpc>
              <a:buFont typeface="Arial" panose="020B0604020202020204" pitchFamily="34" charset="0"/>
              <a:buChar char="•"/>
            </a:pPr>
            <a:r>
              <a:rPr lang="zh-CN" altLang="en-US"/>
              <a:t>减少锁的持有时间</a:t>
            </a:r>
            <a:endParaRPr lang="zh-CN" altLang="en-US"/>
          </a:p>
          <a:p>
            <a:pPr marL="800100" lvl="1" indent="-342900">
              <a:lnSpc>
                <a:spcPct val="130000"/>
              </a:lnSpc>
              <a:buFont typeface="Arial" panose="020B0604020202020204" pitchFamily="34" charset="0"/>
              <a:buChar char="•"/>
            </a:pPr>
            <a:r>
              <a:rPr lang="zh-CN" altLang="en-US"/>
              <a:t>较少锁的持有时间，有助于降低锁冲突的可能性，进而提升系统的并发能力</a:t>
            </a:r>
            <a:endParaRPr lang="zh-CN" altLang="en-US"/>
          </a:p>
          <a:p>
            <a:pPr marL="800100" lvl="1" indent="-342900">
              <a:lnSpc>
                <a:spcPct val="130000"/>
              </a:lnSpc>
              <a:buFont typeface="Arial" panose="020B0604020202020204" pitchFamily="34" charset="0"/>
              <a:buChar char="•"/>
            </a:pPr>
            <a:r>
              <a:rPr lang="zh-CN" altLang="en-US"/>
              <a:t>存在的问题：当系统需要取得全局锁时，其消耗的资源会比较多</a:t>
            </a:r>
            <a:endParaRPr lang="zh-CN" altLang="en-US"/>
          </a:p>
          <a:p>
            <a:pPr marL="342900" indent="-342900">
              <a:lnSpc>
                <a:spcPct val="130000"/>
              </a:lnSpc>
              <a:buFont typeface="Arial" panose="020B0604020202020204" pitchFamily="34" charset="0"/>
              <a:buChar char="•"/>
            </a:pPr>
            <a:r>
              <a:rPr lang="zh-CN" altLang="en-US"/>
              <a:t>减小锁粒度</a:t>
            </a:r>
            <a:endParaRPr lang="zh-CN" altLang="en-US"/>
          </a:p>
          <a:p>
            <a:pPr marL="800100" lvl="1" indent="-342900">
              <a:lnSpc>
                <a:spcPct val="130000"/>
              </a:lnSpc>
              <a:buFont typeface="Arial" panose="020B0604020202020204" pitchFamily="34" charset="0"/>
              <a:buChar char="•"/>
            </a:pPr>
            <a:r>
              <a:rPr lang="en-US" altLang="zh-CN"/>
              <a:t>ConcurrentHashMap</a:t>
            </a:r>
            <a:endParaRPr lang="en-US" altLang="zh-CN"/>
          </a:p>
          <a:p>
            <a:pPr marL="800100" lvl="1" indent="-342900">
              <a:lnSpc>
                <a:spcPct val="130000"/>
              </a:lnSpc>
              <a:buFont typeface="Arial" panose="020B0604020202020204" pitchFamily="34" charset="0"/>
              <a:buChar char="•"/>
            </a:pPr>
            <a:r>
              <a:rPr lang="zh-CN" altLang="en-US"/>
              <a:t>所谓减少锁粒度，就是指缩小锁定对象的范围，从而减少锁冲突的可能性，进而提高系统的并发能力</a:t>
            </a:r>
            <a:endParaRPr lang="zh-CN" altLang="en-US"/>
          </a:p>
          <a:p>
            <a:pPr marL="342900" indent="-342900">
              <a:lnSpc>
                <a:spcPct val="130000"/>
              </a:lnSpc>
              <a:buFont typeface="Arial" panose="020B0604020202020204" pitchFamily="34" charset="0"/>
              <a:buChar char="•"/>
            </a:pPr>
            <a:r>
              <a:rPr lang="zh-CN" altLang="en-US"/>
              <a:t>锁分离</a:t>
            </a:r>
            <a:endParaRPr lang="zh-CN" altLang="en-US"/>
          </a:p>
          <a:p>
            <a:pPr marL="800100" lvl="1" indent="-342900">
              <a:lnSpc>
                <a:spcPct val="130000"/>
              </a:lnSpc>
              <a:buFont typeface="Arial" panose="020B0604020202020204" pitchFamily="34" charset="0"/>
              <a:buChar char="•"/>
            </a:pPr>
            <a:r>
              <a:rPr lang="zh-CN" altLang="en-US"/>
              <a:t>减小锁粒度的一个特列，将一个独占锁分成多个锁。</a:t>
            </a:r>
            <a:endParaRPr lang="zh-CN" altLang="en-US"/>
          </a:p>
          <a:p>
            <a:pPr marL="800100" lvl="1" indent="-342900">
              <a:lnSpc>
                <a:spcPct val="130000"/>
              </a:lnSpc>
              <a:buFont typeface="Arial" panose="020B0604020202020204" pitchFamily="34" charset="0"/>
              <a:buChar char="•"/>
            </a:pPr>
            <a:r>
              <a:rPr lang="en-US" altLang="zh-CN"/>
              <a:t>LinkedBlockingQueue</a:t>
            </a:r>
            <a:r>
              <a:rPr lang="zh-CN" altLang="en-US"/>
              <a:t>，通过</a:t>
            </a:r>
            <a:r>
              <a:rPr lang="en-US" altLang="zh-CN"/>
              <a:t>takeLock</a:t>
            </a:r>
            <a:r>
              <a:rPr lang="zh-CN" altLang="en-US"/>
              <a:t>和</a:t>
            </a:r>
            <a:r>
              <a:rPr lang="en-US" altLang="zh-CN"/>
              <a:t>putLock</a:t>
            </a:r>
            <a:r>
              <a:rPr lang="zh-CN" altLang="en-US"/>
              <a:t>两把锁，</a:t>
            </a:r>
            <a:r>
              <a:rPr lang="en-US" altLang="zh-CN"/>
              <a:t>LinkedBlockingQueue</a:t>
            </a:r>
            <a:r>
              <a:rPr lang="zh-CN" altLang="en-US"/>
              <a:t>实现了取数据和写数据的分离，使两者在真正意义上成为可并发的操作</a:t>
            </a:r>
            <a:endParaRPr lang="zh-CN" altLang="en-US"/>
          </a:p>
          <a:p>
            <a:pPr marL="342900" indent="-342900">
              <a:lnSpc>
                <a:spcPct val="130000"/>
              </a:lnSpc>
              <a:buFont typeface="Arial" panose="020B0604020202020204" pitchFamily="34" charset="0"/>
              <a:buChar char="•"/>
            </a:pPr>
            <a:r>
              <a:rPr lang="zh-CN" altLang="en-US"/>
              <a:t>锁粗化</a:t>
            </a:r>
            <a:endParaRPr lang="zh-CN" altLang="en-US"/>
          </a:p>
          <a:p>
            <a:pPr marL="800100" lvl="1" indent="-342900">
              <a:lnSpc>
                <a:spcPct val="130000"/>
              </a:lnSpc>
              <a:buFont typeface="Arial" panose="020B0604020202020204" pitchFamily="34" charset="0"/>
              <a:buChar char="•"/>
            </a:pPr>
            <a:r>
              <a:rPr lang="zh-CN" altLang="en-US"/>
              <a:t>虚拟机在遇到一连串连续地对同一锁不断进行请求和释放的操作时，便会把所有的锁操作整合成对锁的一次请求，从而减少对锁的请求同步次数。例如，循环</a:t>
            </a:r>
            <a:endParaRPr lang="zh-CN" altLang="en-US"/>
          </a:p>
          <a:p>
            <a:pPr marL="800100" lvl="1" indent="-342900">
              <a:lnSpc>
                <a:spcPct val="130000"/>
              </a:lnSpc>
              <a:buFont typeface="Arial" panose="020B0604020202020204" pitchFamily="34" charset="0"/>
              <a:buChar char="•"/>
            </a:pPr>
            <a:r>
              <a:rPr lang="zh-CN" altLang="en-US"/>
              <a:t>性能优化就是根据运行时的真实情况对各个资源点进行权衡折中的过程。</a:t>
            </a:r>
            <a:endParaRPr lang="zh-CN" altLang="en-US"/>
          </a:p>
          <a:p>
            <a:pPr marL="800100" lvl="1" indent="-342900">
              <a:lnSpc>
                <a:spcPct val="130000"/>
              </a:lnSpc>
              <a:buFont typeface="Arial" panose="020B0604020202020204" pitchFamily="34" charset="0"/>
              <a:buChar char="•"/>
            </a:pPr>
            <a:r>
              <a:rPr lang="zh-CN" altLang="en-US"/>
              <a:t>锁粗化的思想和减少锁持有时间是相反的，但在不同的场合，它们的效果并不相同</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zh-CN" altLang="en-US" smtClean="0"/>
              <a:t>无招胜有招：无锁</a:t>
            </a:r>
            <a:endParaRPr lang="zh-CN" altLang="en-US" smtClean="0"/>
          </a:p>
        </p:txBody>
      </p:sp>
      <p:sp>
        <p:nvSpPr>
          <p:cNvPr id="8" name="内容占位符 7"/>
          <p:cNvSpPr>
            <a:spLocks noGrp="1"/>
          </p:cNvSpPr>
          <p:nvPr>
            <p:ph idx="1"/>
            <p:custDataLst>
              <p:tags r:id="rId3"/>
            </p:custDataLst>
          </p:nvPr>
        </p:nvSpPr>
        <p:spPr/>
        <p:txBody>
          <a:bodyPr>
            <a:normAutofit fontScale="70000"/>
          </a:bodyPr>
          <a:p>
            <a:pPr marL="342900" indent="-342900">
              <a:lnSpc>
                <a:spcPct val="130000"/>
              </a:lnSpc>
              <a:buFont typeface="Arial" panose="020B0604020202020204" pitchFamily="34" charset="0"/>
              <a:buChar char="•"/>
            </a:pPr>
            <a:r>
              <a:rPr lang="en-US" altLang="zh-CN"/>
              <a:t>CAS(Compare And Swap)</a:t>
            </a:r>
            <a:r>
              <a:rPr lang="zh-CN" altLang="en-US"/>
              <a:t>算法过程：</a:t>
            </a:r>
            <a:endParaRPr lang="zh-CN" altLang="en-US"/>
          </a:p>
          <a:p>
            <a:pPr marL="800100" lvl="1" indent="-342900">
              <a:lnSpc>
                <a:spcPct val="130000"/>
              </a:lnSpc>
              <a:buFont typeface="Arial" panose="020B0604020202020204" pitchFamily="34" charset="0"/>
              <a:buChar char="•"/>
            </a:pPr>
            <a:r>
              <a:rPr lang="zh-CN" altLang="en-US"/>
              <a:t>它包含</a:t>
            </a:r>
            <a:r>
              <a:rPr lang="en-US" altLang="zh-CN"/>
              <a:t>3</a:t>
            </a:r>
            <a:r>
              <a:rPr lang="zh-CN" altLang="en-US"/>
              <a:t>个参数</a:t>
            </a:r>
            <a:r>
              <a:rPr lang="en-US" altLang="zh-CN"/>
              <a:t>CAS(V,E,N). V</a:t>
            </a:r>
            <a:r>
              <a:rPr lang="zh-CN" altLang="en-US"/>
              <a:t>表示要更新的变量，</a:t>
            </a:r>
            <a:r>
              <a:rPr lang="en-US" altLang="zh-CN"/>
              <a:t>E</a:t>
            </a:r>
            <a:r>
              <a:rPr lang="zh-CN" altLang="en-US"/>
              <a:t>表示预期值，</a:t>
            </a:r>
            <a:r>
              <a:rPr lang="en-US" altLang="zh-CN"/>
              <a:t>N</a:t>
            </a:r>
            <a:r>
              <a:rPr lang="zh-CN" altLang="en-US"/>
              <a:t>表示新值。仅当</a:t>
            </a:r>
            <a:r>
              <a:rPr lang="en-US" altLang="zh-CN"/>
              <a:t>V</a:t>
            </a:r>
            <a:r>
              <a:rPr lang="zh-CN" altLang="en-US"/>
              <a:t>值等于</a:t>
            </a:r>
            <a:r>
              <a:rPr lang="en-US" altLang="zh-CN"/>
              <a:t>E</a:t>
            </a:r>
            <a:r>
              <a:rPr lang="zh-CN" altLang="en-US"/>
              <a:t>值时，才会将</a:t>
            </a:r>
            <a:r>
              <a:rPr lang="en-US" altLang="zh-CN"/>
              <a:t>V</a:t>
            </a:r>
            <a:r>
              <a:rPr lang="zh-CN" altLang="en-US"/>
              <a:t>的值设为</a:t>
            </a:r>
            <a:r>
              <a:rPr lang="en-US" altLang="zh-CN"/>
              <a:t>N</a:t>
            </a:r>
            <a:r>
              <a:rPr lang="zh-CN" altLang="en-US"/>
              <a:t>，如果</a:t>
            </a:r>
            <a:r>
              <a:rPr lang="en-US" altLang="zh-CN"/>
              <a:t>V</a:t>
            </a:r>
            <a:r>
              <a:rPr lang="zh-CN" altLang="en-US"/>
              <a:t>值和</a:t>
            </a:r>
            <a:r>
              <a:rPr lang="en-US" altLang="zh-CN"/>
              <a:t>E</a:t>
            </a:r>
            <a:r>
              <a:rPr lang="zh-CN" altLang="en-US"/>
              <a:t>值不同，则说明已经有其它线程做了更新，则当前线程什么都不做。最后，</a:t>
            </a:r>
            <a:r>
              <a:rPr lang="en-US" altLang="zh-CN"/>
              <a:t>CAS</a:t>
            </a:r>
            <a:r>
              <a:rPr lang="zh-CN" altLang="en-US"/>
              <a:t>返回当前</a:t>
            </a:r>
            <a:r>
              <a:rPr lang="en-US" altLang="zh-CN"/>
              <a:t>V</a:t>
            </a:r>
            <a:r>
              <a:rPr lang="zh-CN" altLang="en-US"/>
              <a:t>的真实值。</a:t>
            </a:r>
            <a:endParaRPr lang="zh-CN" altLang="en-US"/>
          </a:p>
          <a:p>
            <a:pPr marL="342900" lvl="0" indent="-342900">
              <a:lnSpc>
                <a:spcPct val="130000"/>
              </a:lnSpc>
              <a:buFont typeface="Arial" panose="020B0604020202020204" pitchFamily="34" charset="0"/>
              <a:buChar char="•"/>
            </a:pPr>
            <a:r>
              <a:rPr lang="zh-CN" altLang="en-US"/>
              <a:t>原子操作</a:t>
            </a:r>
            <a:endParaRPr lang="zh-CN" altLang="en-US"/>
          </a:p>
          <a:p>
            <a:pPr marL="800100" lvl="1" indent="-342900">
              <a:lnSpc>
                <a:spcPct val="130000"/>
              </a:lnSpc>
              <a:buFont typeface="Arial" panose="020B0604020202020204" pitchFamily="34" charset="0"/>
              <a:buChar char="•"/>
            </a:pPr>
            <a:r>
              <a:rPr lang="en-US" altLang="zh-CN"/>
              <a:t>AtomicInteger, AtomicIntegerArray, AtomicLong, AtomicLongArray, AtomicReference</a:t>
            </a:r>
            <a:endParaRPr lang="en-US" altLang="zh-CN"/>
          </a:p>
          <a:p>
            <a:pPr marL="800100" lvl="1" indent="-342900">
              <a:lnSpc>
                <a:spcPct val="130000"/>
              </a:lnSpc>
              <a:buFont typeface="Arial" panose="020B0604020202020204" pitchFamily="34" charset="0"/>
              <a:buChar char="•"/>
            </a:pPr>
            <a:r>
              <a:rPr lang="zh-CN" altLang="en-US"/>
              <a:t>首先是一个无穷循环，整个无穷循环用于多线程间的冲突处理，即在当前线程受到其它线程影响而更新失败时，会不停地尝试，直到成功</a:t>
            </a:r>
            <a:endParaRPr lang="zh-CN" altLang="en-US"/>
          </a:p>
          <a:p>
            <a:pPr marL="800100" lvl="1" indent="-342900">
              <a:lnSpc>
                <a:spcPct val="130000"/>
              </a:lnSpc>
              <a:buFont typeface="Arial" panose="020B0604020202020204" pitchFamily="34" charset="0"/>
              <a:buChar char="•"/>
            </a:pPr>
            <a:r>
              <a:rPr lang="zh-CN" altLang="en-US"/>
              <a:t>如果竞争不激烈，那么修改成功的概率就很高，否则，修改失败的概率就很高，在大量修改失败时，这些原子操作就会进行多次循环尝试，因此性能就受到影响。</a:t>
            </a:r>
            <a:endParaRPr lang="zh-CN" altLang="en-US"/>
          </a:p>
          <a:p>
            <a:pPr marL="342900" lvl="0" indent="-342900">
              <a:lnSpc>
                <a:spcPct val="130000"/>
              </a:lnSpc>
              <a:buFont typeface="Arial" panose="020B0604020202020204" pitchFamily="34" charset="0"/>
              <a:buChar char="•"/>
            </a:pPr>
            <a:r>
              <a:rPr lang="zh-CN" altLang="en-US"/>
              <a:t>新宠儿</a:t>
            </a:r>
            <a:r>
              <a:rPr lang="en-US" altLang="zh-CN"/>
              <a:t>LongAdder</a:t>
            </a:r>
            <a:endParaRPr lang="en-US" altLang="zh-CN"/>
          </a:p>
          <a:p>
            <a:pPr marL="800100" lvl="1" indent="-342900">
              <a:lnSpc>
                <a:spcPct val="130000"/>
              </a:lnSpc>
              <a:buFont typeface="Arial" panose="020B0604020202020204" pitchFamily="34" charset="0"/>
              <a:buChar char="•"/>
            </a:pPr>
            <a:r>
              <a:rPr lang="zh-CN" altLang="en-US"/>
              <a:t>将热点数据分离，比如，可以将</a:t>
            </a:r>
            <a:r>
              <a:rPr lang="en-US" altLang="zh-CN"/>
              <a:t>AtomicInteger</a:t>
            </a:r>
            <a:r>
              <a:rPr lang="zh-CN" altLang="en-US"/>
              <a:t>的内部核心数据</a:t>
            </a:r>
            <a:r>
              <a:rPr lang="en-US" altLang="zh-CN"/>
              <a:t>value</a:t>
            </a:r>
            <a:r>
              <a:rPr lang="zh-CN" altLang="en-US"/>
              <a:t>分离成一个数组，每个线程访问时，通过哈希算法映射到其中的一个数字进行计数，而最终的计数结果，则为整个数组的求和累加</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zh-CN" altLang="en-US" smtClean="0"/>
              <a:t>将随机变为可控</a:t>
            </a:r>
            <a:r>
              <a:rPr lang="en-US" altLang="zh-CN" smtClean="0"/>
              <a:t>:</a:t>
            </a:r>
            <a:r>
              <a:rPr lang="zh-CN" altLang="en-US" smtClean="0"/>
              <a:t>理解</a:t>
            </a:r>
            <a:r>
              <a:rPr lang="en-US" altLang="zh-CN" smtClean="0"/>
              <a:t>Java</a:t>
            </a:r>
            <a:r>
              <a:rPr lang="zh-CN" altLang="en-US" smtClean="0"/>
              <a:t>内存模型</a:t>
            </a:r>
            <a:endParaRPr lang="zh-CN" altLang="en-US" smtClean="0"/>
          </a:p>
        </p:txBody>
      </p:sp>
      <p:sp>
        <p:nvSpPr>
          <p:cNvPr id="8" name="内容占位符 7"/>
          <p:cNvSpPr>
            <a:spLocks noGrp="1"/>
          </p:cNvSpPr>
          <p:nvPr>
            <p:ph idx="1"/>
            <p:custDataLst>
              <p:tags r:id="rId3"/>
            </p:custDataLst>
          </p:nvPr>
        </p:nvSpPr>
        <p:spPr/>
        <p:txBody>
          <a:bodyPr>
            <a:normAutofit fontScale="70000"/>
          </a:bodyPr>
          <a:p>
            <a:pPr marL="342900" indent="-342900">
              <a:lnSpc>
                <a:spcPct val="130000"/>
              </a:lnSpc>
              <a:buFont typeface="Arial" panose="020B0604020202020204" pitchFamily="34" charset="0"/>
              <a:buChar char="•"/>
            </a:pPr>
            <a:r>
              <a:rPr lang="zh-CN" altLang="en-US"/>
              <a:t>目的：访问一致性</a:t>
            </a:r>
            <a:endParaRPr lang="zh-CN" altLang="en-US"/>
          </a:p>
          <a:p>
            <a:pPr marL="342900" indent="-342900">
              <a:lnSpc>
                <a:spcPct val="130000"/>
              </a:lnSpc>
              <a:buFont typeface="Arial" panose="020B0604020202020204" pitchFamily="34" charset="0"/>
              <a:buChar char="•"/>
            </a:pPr>
            <a:r>
              <a:rPr lang="zh-CN" altLang="en-US"/>
              <a:t>原子性：不可分割</a:t>
            </a:r>
            <a:endParaRPr lang="zh-CN" altLang="en-US"/>
          </a:p>
          <a:p>
            <a:pPr marL="800100" lvl="1" indent="-342900">
              <a:lnSpc>
                <a:spcPct val="130000"/>
              </a:lnSpc>
              <a:buFont typeface="Arial" panose="020B0604020202020204" pitchFamily="34" charset="0"/>
              <a:buChar char="•"/>
            </a:pPr>
            <a:r>
              <a:rPr lang="zh-CN" altLang="en-US"/>
              <a:t>原子操作是不可中断的，也不能被多线程干扰</a:t>
            </a:r>
            <a:endParaRPr lang="zh-CN" altLang="en-US"/>
          </a:p>
          <a:p>
            <a:pPr marL="800100" lvl="1" indent="-342900">
              <a:lnSpc>
                <a:spcPct val="130000"/>
              </a:lnSpc>
              <a:buFont typeface="Arial" panose="020B0604020202020204" pitchFamily="34" charset="0"/>
              <a:buChar char="•"/>
            </a:pPr>
            <a:r>
              <a:rPr lang="zh-CN" altLang="en-US"/>
              <a:t>多线程对</a:t>
            </a:r>
            <a:r>
              <a:rPr lang="en-US" altLang="zh-CN"/>
              <a:t>long</a:t>
            </a:r>
            <a:r>
              <a:rPr lang="zh-CN" altLang="en-US"/>
              <a:t>型数据的读写并非原子操作，有可能出现一个线程写了</a:t>
            </a:r>
            <a:r>
              <a:rPr lang="en-US" altLang="zh-CN"/>
              <a:t>long</a:t>
            </a:r>
            <a:r>
              <a:rPr lang="zh-CN" altLang="en-US"/>
              <a:t>型数据中的</a:t>
            </a:r>
            <a:r>
              <a:rPr lang="en-US" altLang="zh-CN"/>
              <a:t>32</a:t>
            </a:r>
            <a:r>
              <a:rPr lang="zh-CN" altLang="en-US"/>
              <a:t>位，而另一个线程写了</a:t>
            </a:r>
            <a:r>
              <a:rPr lang="en-US" altLang="zh-CN"/>
              <a:t>long</a:t>
            </a:r>
            <a:r>
              <a:rPr lang="zh-CN" altLang="en-US"/>
              <a:t>类型的另外</a:t>
            </a:r>
            <a:r>
              <a:rPr lang="en-US" altLang="zh-CN"/>
              <a:t>32</a:t>
            </a:r>
            <a:r>
              <a:rPr lang="zh-CN" altLang="en-US"/>
              <a:t>位</a:t>
            </a:r>
            <a:endParaRPr lang="zh-CN" altLang="en-US"/>
          </a:p>
          <a:p>
            <a:pPr marL="342900" indent="-342900">
              <a:lnSpc>
                <a:spcPct val="130000"/>
              </a:lnSpc>
              <a:buFont typeface="Arial" panose="020B0604020202020204" pitchFamily="34" charset="0"/>
              <a:buChar char="•"/>
            </a:pPr>
            <a:r>
              <a:rPr lang="zh-CN" altLang="en-US"/>
              <a:t>有序性</a:t>
            </a:r>
            <a:endParaRPr lang="zh-CN" altLang="en-US"/>
          </a:p>
          <a:p>
            <a:pPr marL="800100" lvl="1" indent="-342900">
              <a:lnSpc>
                <a:spcPct val="130000"/>
              </a:lnSpc>
              <a:buFont typeface="Arial" panose="020B0604020202020204" pitchFamily="34" charset="0"/>
              <a:buChar char="•"/>
            </a:pPr>
            <a:r>
              <a:rPr lang="zh-CN" altLang="en-US"/>
              <a:t>为了保证指令流水线的顺畅执行，在指令执行时，有可能会对目标指令进行重排。重排不会导致单线程中的语义修改，但会导致多线程中的语义出现不一致。</a:t>
            </a:r>
            <a:endParaRPr lang="zh-CN" altLang="en-US"/>
          </a:p>
          <a:p>
            <a:pPr marL="800100" lvl="1" indent="-342900">
              <a:lnSpc>
                <a:spcPct val="130000"/>
              </a:lnSpc>
              <a:buFont typeface="Arial" panose="020B0604020202020204" pitchFamily="34" charset="0"/>
              <a:buChar char="•"/>
            </a:pPr>
            <a:r>
              <a:rPr lang="zh-CN" altLang="en-US"/>
              <a:t>使用</a:t>
            </a:r>
            <a:r>
              <a:rPr lang="en-US" altLang="zh-CN"/>
              <a:t>synchronized</a:t>
            </a:r>
            <a:r>
              <a:rPr lang="zh-CN" altLang="en-US"/>
              <a:t>，由于同步，可以解决这种语义上的冲突</a:t>
            </a:r>
            <a:endParaRPr lang="zh-CN" altLang="en-US"/>
          </a:p>
          <a:p>
            <a:pPr marL="342900" indent="-342900">
              <a:lnSpc>
                <a:spcPct val="130000"/>
              </a:lnSpc>
              <a:buFont typeface="Arial" panose="020B0604020202020204" pitchFamily="34" charset="0"/>
              <a:buChar char="•"/>
            </a:pPr>
            <a:r>
              <a:rPr lang="zh-CN" altLang="en-US"/>
              <a:t>可见性：当一个线程修改了一个变量的值，在另外一个线程中可以马上得知整个修改</a:t>
            </a:r>
            <a:endParaRPr lang="zh-CN" altLang="en-US"/>
          </a:p>
          <a:p>
            <a:pPr marL="800100" lvl="1" indent="-342900">
              <a:lnSpc>
                <a:spcPct val="130000"/>
              </a:lnSpc>
              <a:buFont typeface="Arial" panose="020B0604020202020204" pitchFamily="34" charset="0"/>
              <a:buChar char="•"/>
            </a:pPr>
            <a:r>
              <a:rPr lang="zh-CN" altLang="en-US"/>
              <a:t>使用</a:t>
            </a:r>
            <a:r>
              <a:rPr lang="en-US" altLang="zh-CN"/>
              <a:t>valatile</a:t>
            </a:r>
            <a:r>
              <a:rPr lang="zh-CN" altLang="en-US"/>
              <a:t>关键字</a:t>
            </a:r>
            <a:endParaRPr lang="zh-CN" altLang="en-US"/>
          </a:p>
          <a:p>
            <a:pPr marL="800100" lvl="1" indent="-342900">
              <a:lnSpc>
                <a:spcPct val="130000"/>
              </a:lnSpc>
              <a:buFont typeface="Arial" panose="020B0604020202020204" pitchFamily="34" charset="0"/>
              <a:buChar char="•"/>
            </a:pPr>
            <a:r>
              <a:rPr lang="zh-CN" altLang="en-US"/>
              <a:t>使用</a:t>
            </a:r>
            <a:r>
              <a:rPr lang="en-US" altLang="zh-CN"/>
              <a:t>synchronized</a:t>
            </a:r>
            <a:r>
              <a:rPr lang="zh-CN" altLang="en-US"/>
              <a:t>关键字</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191635" y="2581264"/>
            <a:ext cx="3022600" cy="812530"/>
          </a:xfrm>
          <a:prstGeom prst="rect">
            <a:avLst/>
          </a:prstGeom>
          <a:noFill/>
        </p:spPr>
        <p:txBody>
          <a:bodyPr wrap="square" rtlCol="0">
            <a:normAutofit/>
          </a:bodyPr>
          <a:lstStyle/>
          <a:p>
            <a:pPr algn="ctr">
              <a:lnSpc>
                <a:spcPct val="130000"/>
              </a:lnSpc>
            </a:pPr>
            <a:r>
              <a:rPr lang="en-US" altLang="zh-CN" sz="3600" smtClean="0">
                <a:solidFill>
                  <a:schemeClr val="accent1"/>
                </a:solidFill>
                <a:latin typeface="+mj-lt"/>
                <a:ea typeface="+mj-ea"/>
                <a:cs typeface="+mj-cs"/>
                <a:sym typeface="+mn-ea"/>
              </a:rPr>
              <a:t>Linux</a:t>
            </a:r>
            <a:endParaRPr lang="en-US" altLang="zh-CN" sz="3600" smtClean="0">
              <a:solidFill>
                <a:schemeClr val="accent1"/>
              </a:solidFill>
              <a:latin typeface="+mj-lt"/>
              <a:ea typeface="+mj-ea"/>
              <a:cs typeface="+mj-cs"/>
              <a:sym typeface="+mn-ea"/>
            </a:endParaRPr>
          </a:p>
          <a:p>
            <a:pPr algn="ctr">
              <a:lnSpc>
                <a:spcPct val="130000"/>
              </a:lnSpc>
            </a:pPr>
            <a:endParaRPr lang="zh-CN" altLang="en-US" sz="3600" smtClean="0">
              <a:solidFill>
                <a:schemeClr val="accent1"/>
              </a:solidFill>
              <a:latin typeface="+mj-lt"/>
              <a:ea typeface="+mj-ea"/>
              <a:cs typeface="+mj-cs"/>
            </a:endParaRPr>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361180" y="2708899"/>
            <a:ext cx="3022600" cy="812530"/>
          </a:xfrm>
          <a:prstGeom prst="rect">
            <a:avLst/>
          </a:prstGeom>
          <a:noFill/>
        </p:spPr>
        <p:txBody>
          <a:bodyPr wrap="square" rtlCol="0">
            <a:normAutofit/>
          </a:bodyPr>
          <a:lstStyle/>
          <a:p>
            <a:pPr algn="ctr">
              <a:lnSpc>
                <a:spcPct val="130000"/>
              </a:lnSpc>
            </a:pPr>
            <a:r>
              <a:rPr lang="en-US" sz="3600" smtClean="0">
                <a:solidFill>
                  <a:schemeClr val="accent1"/>
                </a:solidFill>
                <a:latin typeface="+mj-lt"/>
                <a:ea typeface="+mj-ea"/>
                <a:cs typeface="+mj-cs"/>
                <a:sym typeface="+mn-ea"/>
              </a:rPr>
              <a:t>MySQL</a:t>
            </a:r>
            <a:endParaRPr lang="en-US" sz="3600" smtClean="0">
              <a:solidFill>
                <a:schemeClr val="accent1"/>
              </a:solidFill>
              <a:latin typeface="+mj-lt"/>
              <a:ea typeface="+mj-ea"/>
              <a:cs typeface="+mj-cs"/>
            </a:endParaRPr>
          </a:p>
          <a:p>
            <a:pPr algn="ctr">
              <a:lnSpc>
                <a:spcPct val="130000"/>
              </a:lnSpc>
            </a:pPr>
            <a:endParaRPr lang="zh-CN" altLang="en-US" sz="3600" smtClean="0">
              <a:solidFill>
                <a:schemeClr val="accent1"/>
              </a:solidFill>
              <a:latin typeface="+mj-lt"/>
              <a:ea typeface="+mj-ea"/>
              <a:cs typeface="+mj-cs"/>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319270" y="1805294"/>
            <a:ext cx="3022600" cy="812530"/>
          </a:xfrm>
          <a:prstGeom prst="rect">
            <a:avLst/>
          </a:prstGeom>
          <a:noFill/>
        </p:spPr>
        <p:txBody>
          <a:bodyPr wrap="square" rtlCol="0">
            <a:normAutofit/>
          </a:bodyPr>
          <a:lstStyle/>
          <a:p>
            <a:pPr algn="ctr">
              <a:lnSpc>
                <a:spcPct val="130000"/>
              </a:lnSpc>
            </a:pPr>
            <a:r>
              <a:rPr lang="en-US" altLang="zh-CN" sz="3600" smtClean="0">
                <a:solidFill>
                  <a:schemeClr val="accent1"/>
                </a:solidFill>
                <a:latin typeface="+mj-lt"/>
                <a:ea typeface="+mj-ea"/>
                <a:cs typeface="+mj-cs"/>
                <a:sym typeface="+mn-ea"/>
              </a:rPr>
              <a:t>Java</a:t>
            </a:r>
            <a:r>
              <a:rPr lang="zh-CN" altLang="en-US" sz="3600" smtClean="0">
                <a:solidFill>
                  <a:schemeClr val="accent1"/>
                </a:solidFill>
                <a:latin typeface="+mj-lt"/>
                <a:ea typeface="+mj-ea"/>
                <a:cs typeface="+mj-cs"/>
                <a:sym typeface="+mn-ea"/>
              </a:rPr>
              <a:t>虚拟机</a:t>
            </a:r>
            <a:endParaRPr lang="zh-CN" altLang="en-US" sz="3600" smtClean="0">
              <a:solidFill>
                <a:schemeClr val="accent1"/>
              </a:solidFill>
              <a:latin typeface="+mj-lt"/>
              <a:ea typeface="+mj-ea"/>
              <a:cs typeface="+mj-cs"/>
            </a:endParaRPr>
          </a:p>
          <a:p>
            <a:pPr algn="ctr">
              <a:lnSpc>
                <a:spcPct val="130000"/>
              </a:lnSpc>
            </a:pPr>
            <a:endParaRPr lang="zh-CN" altLang="en-US" sz="3600" smtClean="0">
              <a:solidFill>
                <a:schemeClr val="accent1"/>
              </a:solidFill>
              <a:latin typeface="+mj-lt"/>
              <a:ea typeface="+mj-ea"/>
              <a:cs typeface="+mj-cs"/>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3" name="直接连接符 12"/>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标题 13"/>
          <p:cNvSpPr>
            <a:spLocks noGrp="1"/>
          </p:cNvSpPr>
          <p:nvPr>
            <p:ph type="title"/>
            <p:custDataLst>
              <p:tags r:id="rId2"/>
            </p:custDataLst>
          </p:nvPr>
        </p:nvSpPr>
        <p:spPr/>
        <p:txBody>
          <a:bodyPr/>
          <a:p>
            <a:r>
              <a:rPr lang="zh-CN" altLang="en-US" smtClean="0"/>
              <a:t>直接内存</a:t>
            </a:r>
            <a:endParaRPr lang="zh-CN" altLang="en-US" smtClean="0"/>
          </a:p>
        </p:txBody>
      </p:sp>
      <p:sp>
        <p:nvSpPr>
          <p:cNvPr id="15" name="内容占位符 14"/>
          <p:cNvSpPr>
            <a:spLocks noGrp="1"/>
          </p:cNvSpPr>
          <p:nvPr>
            <p:ph idx="1"/>
            <p:custDataLst>
              <p:tags r:id="rId3"/>
            </p:custDataLst>
          </p:nvPr>
        </p:nvSpPr>
        <p:spPr/>
        <p:txBody>
          <a:bodyPr>
            <a:normAutofit lnSpcReduction="20000"/>
          </a:bodyPr>
          <a:p>
            <a:pPr marL="228600" indent="-228600">
              <a:lnSpc>
                <a:spcPct val="130000"/>
              </a:lnSpc>
              <a:buSzTx/>
              <a:buFont typeface="Arial" panose="020B0604020202020204" pitchFamily="34" charset="0"/>
              <a:buChar char="•"/>
            </a:pPr>
            <a:r>
              <a:rPr lang="zh-CN" altLang="en-US"/>
              <a:t>直接内存是在</a:t>
            </a:r>
            <a:r>
              <a:rPr lang="en-US" altLang="zh-CN"/>
              <a:t>Java</a:t>
            </a:r>
            <a:r>
              <a:rPr lang="zh-CN" altLang="en-US"/>
              <a:t>堆外的，直接向系统申请的内存空间。</a:t>
            </a:r>
            <a:endParaRPr lang="zh-CN" altLang="en-US"/>
          </a:p>
          <a:p>
            <a:pPr marL="228600" indent="-228600">
              <a:lnSpc>
                <a:spcPct val="130000"/>
              </a:lnSpc>
              <a:buSzTx/>
              <a:buFont typeface="Arial" panose="020B0604020202020204" pitchFamily="34" charset="0"/>
              <a:buChar char="•"/>
            </a:pPr>
            <a:r>
              <a:rPr lang="zh-CN" altLang="en-US"/>
              <a:t>访问直接内存的速度会优于</a:t>
            </a:r>
            <a:r>
              <a:rPr lang="en-US" altLang="zh-CN"/>
              <a:t>Java</a:t>
            </a:r>
            <a:r>
              <a:rPr lang="zh-CN" altLang="en-US"/>
              <a:t>堆</a:t>
            </a:r>
            <a:endParaRPr lang="zh-CN" altLang="en-US"/>
          </a:p>
          <a:p>
            <a:pPr marL="228600" indent="-228600">
              <a:lnSpc>
                <a:spcPct val="130000"/>
              </a:lnSpc>
              <a:buSzTx/>
              <a:buFont typeface="Arial" panose="020B0604020202020204" pitchFamily="34" charset="0"/>
              <a:buChar char="•"/>
            </a:pPr>
            <a:r>
              <a:rPr lang="zh-CN" altLang="en-US"/>
              <a:t>直接内存适合申请次数较少，访问较频繁的场合。如果内存空间本身需要频繁申请，则不适合使用直接内存。</a:t>
            </a:r>
            <a:endParaRPr lang="zh-CN" altLang="en-US"/>
          </a:p>
          <a:p>
            <a:pPr marL="228600" indent="-228600">
              <a:lnSpc>
                <a:spcPct val="130000"/>
              </a:lnSpc>
              <a:buSzTx/>
              <a:buFont typeface="Arial" panose="020B0604020202020204" pitchFamily="34" charset="0"/>
              <a:buChar char="•"/>
            </a:pPr>
            <a:r>
              <a:rPr lang="zh-CN" altLang="en-US"/>
              <a:t>在申请内存空间时，堆空间的速度远远高于直接内存</a:t>
            </a:r>
            <a:endParaRPr lang="zh-CN" altLang="en-US"/>
          </a:p>
          <a:p>
            <a:pPr marL="228600" indent="-228600">
              <a:lnSpc>
                <a:spcPct val="130000"/>
              </a:lnSpc>
              <a:buSzTx/>
              <a:buFont typeface="Arial" panose="020B0604020202020204" pitchFamily="34" charset="0"/>
              <a:buChar char="•"/>
            </a:pPr>
            <a:r>
              <a:rPr lang="en-US" altLang="zh-CN"/>
              <a:t>-XX:MaxDirectMemorySize</a:t>
            </a:r>
            <a:r>
              <a:rPr lang="zh-CN" altLang="en-US"/>
              <a:t>，默认值为最大堆空间，即</a:t>
            </a:r>
            <a:r>
              <a:rPr lang="en-US" altLang="zh-CN"/>
              <a:t>-Xmx</a:t>
            </a:r>
            <a:endParaRPr lang="en-US" altLang="zh-CN"/>
          </a:p>
          <a:p>
            <a:pPr marL="228600" indent="-228600">
              <a:lnSpc>
                <a:spcPct val="130000"/>
              </a:lnSpc>
              <a:buSzTx/>
              <a:buFont typeface="Arial" panose="020B0604020202020204" pitchFamily="34" charset="0"/>
              <a:buChar char="•"/>
            </a:pPr>
            <a:r>
              <a:rPr lang="zh-CN" altLang="en-US"/>
              <a:t>当直接内存使用量达到</a:t>
            </a:r>
            <a:r>
              <a:rPr lang="en-US" altLang="zh-CN"/>
              <a:t>-XX:MaxDirectMemorySize</a:t>
            </a:r>
            <a:r>
              <a:rPr lang="zh-CN" altLang="en-US"/>
              <a:t>时，就会触发垃圾回收，如果垃圾回收不能有效释放足够空间，直接内存溢出依然会引起系统的</a:t>
            </a:r>
            <a:r>
              <a:rPr lang="en-US" altLang="zh-CN"/>
              <a:t>OOM</a:t>
            </a:r>
            <a:endParaRPr lang="en-US" altLang="zh-CN"/>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zh-CN" altLang="en-US" smtClean="0"/>
              <a:t>栈上分配</a:t>
            </a:r>
            <a:endParaRPr lang="zh-CN" altLang="en-US" smtClean="0"/>
          </a:p>
        </p:txBody>
      </p:sp>
      <p:sp>
        <p:nvSpPr>
          <p:cNvPr id="8" name="内容占位符 7"/>
          <p:cNvSpPr>
            <a:spLocks noGrp="1"/>
          </p:cNvSpPr>
          <p:nvPr>
            <p:ph idx="1"/>
            <p:custDataLst>
              <p:tags r:id="rId3"/>
            </p:custDataLst>
          </p:nvPr>
        </p:nvSpPr>
        <p:spPr/>
        <p:txBody>
          <a:bodyPr>
            <a:normAutofit fontScale="70000"/>
          </a:bodyPr>
          <a:p>
            <a:pPr marL="342900" indent="-342900">
              <a:lnSpc>
                <a:spcPct val="130000"/>
              </a:lnSpc>
              <a:buFont typeface="Arial" panose="020B0604020202020204" pitchFamily="34" charset="0"/>
              <a:buChar char="•"/>
            </a:pPr>
            <a:r>
              <a:rPr lang="en-US" altLang="zh-CN"/>
              <a:t>Java</a:t>
            </a:r>
            <a:r>
              <a:rPr lang="zh-CN" altLang="en-US"/>
              <a:t>虚拟机提供的一项优化技术。</a:t>
            </a:r>
            <a:endParaRPr lang="zh-CN" altLang="en-US"/>
          </a:p>
          <a:p>
            <a:pPr marL="342900" indent="-342900">
              <a:lnSpc>
                <a:spcPct val="130000"/>
              </a:lnSpc>
              <a:buFont typeface="Arial" panose="020B0604020202020204" pitchFamily="34" charset="0"/>
              <a:buChar char="•"/>
            </a:pPr>
            <a:r>
              <a:rPr lang="zh-CN" altLang="en-US"/>
              <a:t>基本思想：</a:t>
            </a:r>
            <a:endParaRPr lang="zh-CN" altLang="en-US"/>
          </a:p>
          <a:p>
            <a:pPr marL="800100" lvl="1" indent="-342900">
              <a:lnSpc>
                <a:spcPct val="130000"/>
              </a:lnSpc>
              <a:buFont typeface="Arial" panose="020B0604020202020204" pitchFamily="34" charset="0"/>
              <a:buChar char="•"/>
            </a:pPr>
            <a:r>
              <a:rPr lang="zh-CN" altLang="en-US"/>
              <a:t>对于那些线程私有的对象</a:t>
            </a:r>
            <a:r>
              <a:rPr lang="en-US" altLang="zh-CN"/>
              <a:t>(</a:t>
            </a:r>
            <a:r>
              <a:rPr lang="zh-CN" altLang="en-US"/>
              <a:t>这里指不可能被其它线程访问的对象</a:t>
            </a:r>
            <a:r>
              <a:rPr lang="en-US" altLang="zh-CN"/>
              <a:t>)</a:t>
            </a:r>
            <a:r>
              <a:rPr lang="zh-CN" altLang="en-US"/>
              <a:t>，可以将它们打散分配到栈上，而不是分配在堆上。</a:t>
            </a:r>
            <a:endParaRPr lang="zh-CN" altLang="en-US"/>
          </a:p>
          <a:p>
            <a:pPr marL="342900" lvl="0" indent="-342900">
              <a:lnSpc>
                <a:spcPct val="130000"/>
              </a:lnSpc>
              <a:buFont typeface="Arial" panose="020B0604020202020204" pitchFamily="34" charset="0"/>
              <a:buChar char="•"/>
            </a:pPr>
            <a:r>
              <a:rPr lang="zh-CN" altLang="en-US"/>
              <a:t>好处：</a:t>
            </a:r>
            <a:endParaRPr lang="zh-CN" altLang="en-US"/>
          </a:p>
          <a:p>
            <a:pPr marL="800100" lvl="1" indent="-342900">
              <a:lnSpc>
                <a:spcPct val="130000"/>
              </a:lnSpc>
              <a:buFont typeface="Arial" panose="020B0604020202020204" pitchFamily="34" charset="0"/>
              <a:buChar char="•"/>
            </a:pPr>
            <a:r>
              <a:rPr lang="zh-CN" altLang="en-US"/>
              <a:t>可以在函数调用结束后自行销毁，而不需要垃圾回收器的介入 ，从而提高系统的性能。</a:t>
            </a:r>
            <a:endParaRPr lang="zh-CN" altLang="en-US"/>
          </a:p>
          <a:p>
            <a:pPr marL="342900" lvl="0" indent="-342900">
              <a:lnSpc>
                <a:spcPct val="130000"/>
              </a:lnSpc>
              <a:buFont typeface="Arial" panose="020B0604020202020204" pitchFamily="34" charset="0"/>
              <a:buChar char="•"/>
            </a:pPr>
            <a:r>
              <a:rPr lang="zh-CN" altLang="en-US"/>
              <a:t>对于大量的零散小对象，栈上分配提供了一种很好的对象分配优化策略，栈上分配速度快，并且可以有效避免垃圾回收带来的负面影响。但由于和堆空间相比，栈空间较小，因此对于大对象无法也不适合在栈上分配。</a:t>
            </a:r>
            <a:endParaRPr lang="zh-CN" altLang="en-US"/>
          </a:p>
          <a:p>
            <a:pPr marL="342900" lvl="0" indent="-342900">
              <a:lnSpc>
                <a:spcPct val="130000"/>
              </a:lnSpc>
              <a:buFont typeface="Arial" panose="020B0604020202020204" pitchFamily="34" charset="0"/>
              <a:buChar char="•"/>
            </a:pPr>
            <a:r>
              <a:rPr lang="zh-CN" altLang="en-US"/>
              <a:t>栈上分配依赖逃逸分析和标量替换的实现</a:t>
            </a:r>
            <a:endParaRPr lang="zh-CN" altLang="en-US"/>
          </a:p>
          <a:p>
            <a:pPr marL="342900" lvl="0" indent="-342900">
              <a:lnSpc>
                <a:spcPct val="130000"/>
              </a:lnSpc>
              <a:buFont typeface="Arial" panose="020B0604020202020204" pitchFamily="34" charset="0"/>
              <a:buChar char="•"/>
            </a:pPr>
            <a:r>
              <a:rPr lang="en-US" altLang="zh-CN"/>
              <a:t>-server -Xmx10m -Xms10m -XX:+DoEscapeAnalysis -XX:+PrintGC -XX:-UseTLAB -XX:+EliminateAllocations</a:t>
            </a:r>
            <a:endParaRPr lang="en-US" altLang="zh-CN"/>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zh-CN" altLang="en-US" smtClean="0"/>
              <a:t>堆的配置参数</a:t>
            </a:r>
            <a:endParaRPr lang="zh-CN" altLang="en-US" smtClean="0"/>
          </a:p>
        </p:txBody>
      </p:sp>
      <p:sp>
        <p:nvSpPr>
          <p:cNvPr id="8" name="内容占位符 7"/>
          <p:cNvSpPr>
            <a:spLocks noGrp="1"/>
          </p:cNvSpPr>
          <p:nvPr>
            <p:ph idx="1"/>
            <p:custDataLst>
              <p:tags r:id="rId3"/>
            </p:custDataLst>
          </p:nvPr>
        </p:nvSpPr>
        <p:spPr/>
        <p:txBody>
          <a:bodyPr>
            <a:normAutofit fontScale="70000"/>
          </a:bodyPr>
          <a:p>
            <a:pPr marL="342900" indent="-342900">
              <a:lnSpc>
                <a:spcPct val="130000"/>
              </a:lnSpc>
              <a:buFont typeface="Arial" panose="020B0604020202020204" pitchFamily="34" charset="0"/>
              <a:buChar char="•"/>
            </a:pPr>
            <a:r>
              <a:rPr lang="zh-CN" altLang="en-US"/>
              <a:t>最大堆和最小堆的设置</a:t>
            </a:r>
            <a:endParaRPr lang="zh-CN" altLang="en-US"/>
          </a:p>
          <a:p>
            <a:pPr marL="800100" lvl="1" indent="-342900">
              <a:lnSpc>
                <a:spcPct val="130000"/>
              </a:lnSpc>
              <a:buFont typeface="Arial" panose="020B0604020202020204" pitchFamily="34" charset="0"/>
              <a:buChar char="•"/>
            </a:pPr>
            <a:r>
              <a:rPr lang="zh-CN" altLang="en-US"/>
              <a:t>实际最大可用内存为</a:t>
            </a:r>
            <a:r>
              <a:rPr lang="en-US" altLang="zh-CN"/>
              <a:t>-Xmx</a:t>
            </a:r>
            <a:r>
              <a:rPr lang="zh-CN" altLang="en-US"/>
              <a:t>的值减去</a:t>
            </a:r>
            <a:r>
              <a:rPr lang="en-US" altLang="zh-CN"/>
              <a:t>from</a:t>
            </a:r>
            <a:r>
              <a:rPr lang="zh-CN" altLang="en-US"/>
              <a:t>的大小</a:t>
            </a:r>
            <a:endParaRPr lang="zh-CN" altLang="en-US"/>
          </a:p>
          <a:p>
            <a:pPr marL="800100" lvl="1" indent="-342900">
              <a:lnSpc>
                <a:spcPct val="130000"/>
              </a:lnSpc>
              <a:buFont typeface="Arial" panose="020B0604020202020204" pitchFamily="34" charset="0"/>
              <a:buChar char="•"/>
            </a:pPr>
            <a:r>
              <a:rPr lang="zh-CN" altLang="en-US"/>
              <a:t>在实际工作中，直接将初始堆</a:t>
            </a:r>
            <a:r>
              <a:rPr lang="en-US" altLang="zh-CN"/>
              <a:t>-Xms</a:t>
            </a:r>
            <a:r>
              <a:rPr lang="zh-CN" altLang="en-US"/>
              <a:t>与最大堆</a:t>
            </a:r>
            <a:r>
              <a:rPr lang="en-US" altLang="zh-CN"/>
              <a:t>-Xmx</a:t>
            </a:r>
            <a:r>
              <a:rPr lang="zh-CN" altLang="en-US"/>
              <a:t>设置相等</a:t>
            </a:r>
            <a:endParaRPr lang="zh-CN" altLang="en-US"/>
          </a:p>
          <a:p>
            <a:pPr marL="1257300" lvl="2" indent="-342900">
              <a:lnSpc>
                <a:spcPct val="130000"/>
              </a:lnSpc>
              <a:buFont typeface="Arial" panose="020B0604020202020204" pitchFamily="34" charset="0"/>
              <a:buChar char="•"/>
            </a:pPr>
            <a:r>
              <a:rPr lang="zh-CN" altLang="en-US"/>
              <a:t>好处：可以减少程序运行时进行的垃圾回收次数，从而提高程序的性能。</a:t>
            </a:r>
            <a:endParaRPr lang="zh-CN" altLang="en-US"/>
          </a:p>
          <a:p>
            <a:pPr marL="342900" lvl="0" indent="-342900">
              <a:lnSpc>
                <a:spcPct val="130000"/>
              </a:lnSpc>
              <a:buFont typeface="Arial" panose="020B0604020202020204" pitchFamily="34" charset="0"/>
              <a:buChar char="•"/>
            </a:pPr>
            <a:r>
              <a:rPr lang="zh-CN" altLang="en-US"/>
              <a:t>新生代的配置</a:t>
            </a:r>
            <a:endParaRPr lang="zh-CN" altLang="en-US"/>
          </a:p>
          <a:p>
            <a:pPr marL="800100" lvl="1" indent="-342900">
              <a:lnSpc>
                <a:spcPct val="130000"/>
              </a:lnSpc>
              <a:buFont typeface="Arial" panose="020B0604020202020204" pitchFamily="34" charset="0"/>
              <a:buChar char="•"/>
            </a:pPr>
            <a:r>
              <a:rPr lang="zh-CN" altLang="en-US"/>
              <a:t>参数</a:t>
            </a:r>
            <a:r>
              <a:rPr lang="en-US" altLang="zh-CN"/>
              <a:t>-Xmn</a:t>
            </a:r>
            <a:r>
              <a:rPr lang="zh-CN" altLang="en-US"/>
              <a:t>可以用于设置新生代的大小</a:t>
            </a:r>
            <a:endParaRPr lang="zh-CN" altLang="en-US"/>
          </a:p>
          <a:p>
            <a:pPr marL="800100" lvl="1" indent="-342900">
              <a:lnSpc>
                <a:spcPct val="130000"/>
              </a:lnSpc>
              <a:buFont typeface="Arial" panose="020B0604020202020204" pitchFamily="34" charset="0"/>
              <a:buChar char="•"/>
            </a:pPr>
            <a:r>
              <a:rPr lang="zh-CN" altLang="en-US"/>
              <a:t>新生代的大小一般设置为整个堆空间的</a:t>
            </a:r>
            <a:r>
              <a:rPr lang="en-US" altLang="zh-CN"/>
              <a:t>1/3</a:t>
            </a:r>
            <a:r>
              <a:rPr lang="zh-CN" altLang="en-US"/>
              <a:t>到</a:t>
            </a:r>
            <a:r>
              <a:rPr lang="en-US" altLang="zh-CN"/>
              <a:t>1/4</a:t>
            </a:r>
            <a:r>
              <a:rPr lang="zh-CN" altLang="en-US"/>
              <a:t>左右</a:t>
            </a:r>
            <a:endParaRPr lang="zh-CN" altLang="en-US"/>
          </a:p>
          <a:p>
            <a:pPr marL="800100" lvl="1" indent="-342900">
              <a:lnSpc>
                <a:spcPct val="130000"/>
              </a:lnSpc>
              <a:buFont typeface="Arial" panose="020B0604020202020204" pitchFamily="34" charset="0"/>
              <a:buChar char="•"/>
            </a:pPr>
            <a:r>
              <a:rPr lang="zh-CN" altLang="en-US"/>
              <a:t>基本策略：尽可能将对象预留在新生代，减少老年代</a:t>
            </a:r>
            <a:r>
              <a:rPr lang="en-US" altLang="zh-CN"/>
              <a:t>GC</a:t>
            </a:r>
            <a:r>
              <a:rPr lang="zh-CN" altLang="en-US"/>
              <a:t>的次数</a:t>
            </a:r>
            <a:endParaRPr lang="zh-CN" altLang="en-US"/>
          </a:p>
          <a:p>
            <a:pPr marL="342900" lvl="0" indent="-342900">
              <a:lnSpc>
                <a:spcPct val="130000"/>
              </a:lnSpc>
              <a:buFont typeface="Arial" panose="020B0604020202020204" pitchFamily="34" charset="0"/>
              <a:buChar char="•"/>
            </a:pPr>
            <a:r>
              <a:rPr lang="zh-CN" altLang="en-US"/>
              <a:t>堆溢出处理</a:t>
            </a:r>
            <a:endParaRPr lang="zh-CN" altLang="en-US"/>
          </a:p>
          <a:p>
            <a:pPr marL="800100" lvl="1" indent="-342900">
              <a:lnSpc>
                <a:spcPct val="130000"/>
              </a:lnSpc>
              <a:buFont typeface="Arial" panose="020B0604020202020204" pitchFamily="34" charset="0"/>
              <a:buChar char="•"/>
            </a:pPr>
            <a:r>
              <a:rPr lang="en-US" altLang="zh-CN"/>
              <a:t>-XX:+HeapDumpOnOutOfMemoryError, </a:t>
            </a:r>
            <a:r>
              <a:rPr lang="zh-CN" altLang="en-US"/>
              <a:t>在内存溢出时导出整个堆信息</a:t>
            </a:r>
            <a:endParaRPr lang="zh-CN" altLang="en-US"/>
          </a:p>
          <a:p>
            <a:pPr marL="800100" lvl="1" indent="-342900">
              <a:lnSpc>
                <a:spcPct val="130000"/>
              </a:lnSpc>
              <a:buFont typeface="Arial" panose="020B0604020202020204" pitchFamily="34" charset="0"/>
              <a:buChar char="•"/>
            </a:pPr>
            <a:r>
              <a:rPr lang="en-US" altLang="zh-CN"/>
              <a:t>-XX:HeapDumpPath</a:t>
            </a:r>
            <a:r>
              <a:rPr lang="zh-CN" altLang="en-US"/>
              <a:t>，指定导出堆的存放路径</a:t>
            </a:r>
            <a:endParaRPr lang="zh-CN" altLang="en-US"/>
          </a:p>
          <a:p>
            <a:pPr marL="800100" lvl="1" indent="-342900">
              <a:lnSpc>
                <a:spcPct val="130000"/>
              </a:lnSpc>
              <a:buFont typeface="Arial" panose="020B0604020202020204" pitchFamily="34" charset="0"/>
              <a:buChar char="•"/>
            </a:pPr>
            <a:r>
              <a:rPr lang="zh-CN" altLang="en-US"/>
              <a:t>使用</a:t>
            </a:r>
            <a:r>
              <a:rPr lang="en-US" altLang="zh-CN"/>
              <a:t>MAT</a:t>
            </a:r>
            <a:r>
              <a:rPr lang="zh-CN" altLang="en-US"/>
              <a:t>等工具打开</a:t>
            </a:r>
            <a:r>
              <a:rPr lang="en-US" altLang="zh-CN"/>
              <a:t>dump</a:t>
            </a:r>
            <a:r>
              <a:rPr lang="zh-CN" altLang="en-US"/>
              <a:t>文件进行分析</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en-US" altLang="zh-CN" smtClean="0"/>
              <a:t>G1</a:t>
            </a:r>
            <a:r>
              <a:rPr lang="zh-CN" altLang="en-US" smtClean="0"/>
              <a:t>回收器</a:t>
            </a:r>
            <a:endParaRPr lang="zh-CN" altLang="en-US" smtClean="0"/>
          </a:p>
        </p:txBody>
      </p:sp>
      <p:sp>
        <p:nvSpPr>
          <p:cNvPr id="8" name="内容占位符 7"/>
          <p:cNvSpPr>
            <a:spLocks noGrp="1"/>
          </p:cNvSpPr>
          <p:nvPr>
            <p:ph idx="1"/>
            <p:custDataLst>
              <p:tags r:id="rId3"/>
            </p:custDataLst>
          </p:nvPr>
        </p:nvSpPr>
        <p:spPr/>
        <p:txBody>
          <a:bodyPr>
            <a:normAutofit fontScale="60000"/>
          </a:bodyPr>
          <a:p>
            <a:pPr marL="342900" indent="-342900">
              <a:lnSpc>
                <a:spcPct val="130000"/>
              </a:lnSpc>
              <a:buFont typeface="Arial" panose="020B0604020202020204" pitchFamily="34" charset="0"/>
              <a:buChar char="•"/>
            </a:pPr>
            <a:r>
              <a:rPr lang="zh-CN" altLang="en-US"/>
              <a:t>特点：</a:t>
            </a:r>
            <a:endParaRPr lang="zh-CN" altLang="en-US"/>
          </a:p>
          <a:p>
            <a:pPr marL="800100" lvl="1" indent="-342900">
              <a:lnSpc>
                <a:spcPct val="130000"/>
              </a:lnSpc>
              <a:buFont typeface="Arial" panose="020B0604020202020204" pitchFamily="34" charset="0"/>
              <a:buChar char="•"/>
            </a:pPr>
            <a:r>
              <a:rPr lang="zh-CN" altLang="en-US"/>
              <a:t>并行性</a:t>
            </a:r>
            <a:endParaRPr lang="zh-CN" altLang="en-US"/>
          </a:p>
          <a:p>
            <a:pPr marL="1257300" lvl="2" indent="-342900">
              <a:lnSpc>
                <a:spcPct val="130000"/>
              </a:lnSpc>
              <a:buFont typeface="Arial" panose="020B0604020202020204" pitchFamily="34" charset="0"/>
              <a:buChar char="•"/>
            </a:pPr>
            <a:r>
              <a:rPr lang="en-US" altLang="zh-CN"/>
              <a:t>G1</a:t>
            </a:r>
            <a:r>
              <a:rPr lang="zh-CN" altLang="en-US"/>
              <a:t>在回收期间，可以由多个</a:t>
            </a:r>
            <a:r>
              <a:rPr lang="en-US" altLang="zh-CN"/>
              <a:t>GC</a:t>
            </a:r>
            <a:r>
              <a:rPr lang="zh-CN" altLang="en-US"/>
              <a:t>线程同时工作，有效利用多核计算能力</a:t>
            </a:r>
            <a:endParaRPr lang="zh-CN" altLang="en-US"/>
          </a:p>
          <a:p>
            <a:pPr marL="800100" lvl="1" indent="-342900">
              <a:lnSpc>
                <a:spcPct val="130000"/>
              </a:lnSpc>
              <a:buFont typeface="Arial" panose="020B0604020202020204" pitchFamily="34" charset="0"/>
              <a:buChar char="•"/>
            </a:pPr>
            <a:r>
              <a:rPr lang="zh-CN" altLang="en-US"/>
              <a:t>并发性</a:t>
            </a:r>
            <a:endParaRPr lang="zh-CN" altLang="en-US"/>
          </a:p>
          <a:p>
            <a:pPr marL="1257300" lvl="2" indent="-342900">
              <a:lnSpc>
                <a:spcPct val="130000"/>
              </a:lnSpc>
              <a:buFont typeface="Arial" panose="020B0604020202020204" pitchFamily="34" charset="0"/>
              <a:buChar char="•"/>
            </a:pPr>
            <a:r>
              <a:rPr lang="en-US" altLang="zh-CN"/>
              <a:t>G1</a:t>
            </a:r>
            <a:r>
              <a:rPr lang="zh-CN" altLang="en-US"/>
              <a:t>拥有与应用程序交替执行的能力，部分工作可以和应用程序同时执行，因此一般来说，不会在整个回收期间完全阻塞应用程序</a:t>
            </a:r>
            <a:endParaRPr lang="zh-CN" altLang="en-US"/>
          </a:p>
          <a:p>
            <a:pPr marL="800100" lvl="1" indent="-342900">
              <a:lnSpc>
                <a:spcPct val="130000"/>
              </a:lnSpc>
              <a:buFont typeface="Arial" panose="020B0604020202020204" pitchFamily="34" charset="0"/>
              <a:buChar char="•"/>
            </a:pPr>
            <a:r>
              <a:rPr lang="zh-CN" altLang="en-US"/>
              <a:t>分代</a:t>
            </a:r>
            <a:r>
              <a:rPr lang="en-US" altLang="zh-CN"/>
              <a:t>GC</a:t>
            </a:r>
            <a:endParaRPr lang="en-US" altLang="zh-CN"/>
          </a:p>
          <a:p>
            <a:pPr marL="1257300" lvl="2" indent="-342900">
              <a:lnSpc>
                <a:spcPct val="130000"/>
              </a:lnSpc>
              <a:buFont typeface="Arial" panose="020B0604020202020204" pitchFamily="34" charset="0"/>
              <a:buChar char="•"/>
            </a:pPr>
            <a:r>
              <a:rPr lang="en-US" altLang="zh-CN"/>
              <a:t>G1</a:t>
            </a:r>
            <a:r>
              <a:rPr lang="zh-CN" altLang="en-US"/>
              <a:t>是一个分代收集器，但是和其它回收器不同，它同时兼顾年清代和老年代。对比其它回收器，它们或者工作在年轻代，或者工作在老年代。因此，这里是一个很大的不同。</a:t>
            </a:r>
            <a:endParaRPr lang="zh-CN" altLang="en-US"/>
          </a:p>
          <a:p>
            <a:pPr marL="800100" lvl="1" indent="-342900">
              <a:lnSpc>
                <a:spcPct val="130000"/>
              </a:lnSpc>
              <a:buFont typeface="Arial" panose="020B0604020202020204" pitchFamily="34" charset="0"/>
              <a:buChar char="•"/>
            </a:pPr>
            <a:r>
              <a:rPr lang="zh-CN" altLang="en-US"/>
              <a:t>空间整理 </a:t>
            </a:r>
            <a:endParaRPr lang="zh-CN" altLang="en-US"/>
          </a:p>
          <a:p>
            <a:pPr marL="1257300" lvl="2" indent="-342900">
              <a:lnSpc>
                <a:spcPct val="130000"/>
              </a:lnSpc>
              <a:buFont typeface="Arial" panose="020B0604020202020204" pitchFamily="34" charset="0"/>
              <a:buChar char="•"/>
            </a:pPr>
            <a:r>
              <a:rPr lang="en-US" altLang="zh-CN"/>
              <a:t>G1</a:t>
            </a:r>
            <a:r>
              <a:rPr lang="zh-CN" altLang="en-US"/>
              <a:t>在回收过程中，会进行适当的对象移动，不像</a:t>
            </a:r>
            <a:r>
              <a:rPr lang="en-US" altLang="zh-CN"/>
              <a:t>CMS</a:t>
            </a:r>
            <a:r>
              <a:rPr lang="zh-CN" altLang="en-US"/>
              <a:t>，只是简单地标记清理对象，在若干次</a:t>
            </a:r>
            <a:r>
              <a:rPr lang="en-US" altLang="zh-CN"/>
              <a:t>GC</a:t>
            </a:r>
            <a:r>
              <a:rPr lang="zh-CN" altLang="en-US"/>
              <a:t>后，</a:t>
            </a:r>
            <a:r>
              <a:rPr lang="en-US" altLang="zh-CN"/>
              <a:t>CMS</a:t>
            </a:r>
            <a:r>
              <a:rPr lang="zh-CN" altLang="en-US"/>
              <a:t>必须进行一次碎片整理 。而</a:t>
            </a:r>
            <a:r>
              <a:rPr lang="en-US" altLang="zh-CN"/>
              <a:t>G1</a:t>
            </a:r>
            <a:r>
              <a:rPr lang="zh-CN" altLang="en-US"/>
              <a:t>不同，它每次回收都会有效地复制对象，减少空间碎片。</a:t>
            </a:r>
            <a:endParaRPr lang="zh-CN" altLang="en-US"/>
          </a:p>
          <a:p>
            <a:pPr marL="800100" lvl="1" indent="-342900">
              <a:lnSpc>
                <a:spcPct val="130000"/>
              </a:lnSpc>
              <a:buFont typeface="Arial" panose="020B0604020202020204" pitchFamily="34" charset="0"/>
              <a:buChar char="•"/>
            </a:pPr>
            <a:r>
              <a:rPr lang="zh-CN" altLang="en-US"/>
              <a:t>可预见性</a:t>
            </a:r>
            <a:endParaRPr lang="zh-CN" altLang="en-US"/>
          </a:p>
          <a:p>
            <a:pPr marL="1257300" lvl="2" indent="-342900">
              <a:lnSpc>
                <a:spcPct val="130000"/>
              </a:lnSpc>
              <a:buFont typeface="Arial" panose="020B0604020202020204" pitchFamily="34" charset="0"/>
              <a:buChar char="•"/>
            </a:pPr>
            <a:r>
              <a:rPr lang="zh-CN" altLang="en-US"/>
              <a:t>优于 分区的原因，</a:t>
            </a:r>
            <a:r>
              <a:rPr lang="en-US" altLang="zh-CN"/>
              <a:t>G1</a:t>
            </a:r>
            <a:r>
              <a:rPr lang="zh-CN" altLang="en-US"/>
              <a:t>可以只对选取部分进行内存回收，这样缩短了回收的范围，因此对于全局停顿也能得到较好的控制</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en-US" altLang="zh-CN" smtClean="0"/>
              <a:t>G1</a:t>
            </a:r>
            <a:r>
              <a:rPr lang="zh-CN" altLang="en-US" smtClean="0"/>
              <a:t>回收器</a:t>
            </a:r>
            <a:endParaRPr lang="zh-CN" altLang="en-US" smtClean="0"/>
          </a:p>
        </p:txBody>
      </p:sp>
      <p:sp>
        <p:nvSpPr>
          <p:cNvPr id="8" name="内容占位符 7"/>
          <p:cNvSpPr>
            <a:spLocks noGrp="1"/>
          </p:cNvSpPr>
          <p:nvPr>
            <p:ph idx="1"/>
            <p:custDataLst>
              <p:tags r:id="rId3"/>
            </p:custDataLst>
          </p:nvPr>
        </p:nvSpPr>
        <p:spPr/>
        <p:txBody>
          <a:bodyPr>
            <a:normAutofit fontScale="90000" lnSpcReduction="10000"/>
          </a:bodyPr>
          <a:p>
            <a:pPr marL="342900" indent="-342900">
              <a:lnSpc>
                <a:spcPct val="130000"/>
              </a:lnSpc>
              <a:buFont typeface="Arial" panose="020B0604020202020204" pitchFamily="34" charset="0"/>
              <a:buChar char="•"/>
            </a:pPr>
            <a:r>
              <a:rPr lang="en-US" altLang="zh-CN"/>
              <a:t>G1</a:t>
            </a:r>
            <a:r>
              <a:rPr lang="zh-CN" altLang="en-US"/>
              <a:t>收集过程</a:t>
            </a:r>
            <a:r>
              <a:rPr lang="en-US" altLang="zh-CN"/>
              <a:t>4</a:t>
            </a:r>
            <a:r>
              <a:rPr lang="zh-CN" altLang="en-US"/>
              <a:t>个阶段</a:t>
            </a:r>
            <a:r>
              <a:rPr lang="en-US" altLang="zh-CN"/>
              <a:t>:</a:t>
            </a:r>
            <a:endParaRPr lang="en-US" altLang="zh-CN"/>
          </a:p>
          <a:p>
            <a:pPr marL="800100" lvl="1" indent="-342900">
              <a:lnSpc>
                <a:spcPct val="130000"/>
              </a:lnSpc>
              <a:buFont typeface="Arial" panose="020B0604020202020204" pitchFamily="34" charset="0"/>
              <a:buChar char="•"/>
            </a:pPr>
            <a:r>
              <a:rPr lang="zh-CN" altLang="en-US"/>
              <a:t>新生代</a:t>
            </a:r>
            <a:r>
              <a:rPr lang="en-US" altLang="zh-CN"/>
              <a:t>GC</a:t>
            </a:r>
            <a:endParaRPr lang="en-US" altLang="zh-CN"/>
          </a:p>
          <a:p>
            <a:pPr marL="800100" lvl="1" indent="-342900">
              <a:lnSpc>
                <a:spcPct val="130000"/>
              </a:lnSpc>
              <a:buFont typeface="Arial" panose="020B0604020202020204" pitchFamily="34" charset="0"/>
              <a:buChar char="•"/>
            </a:pPr>
            <a:r>
              <a:rPr lang="zh-CN" altLang="en-US"/>
              <a:t>并发标记周期</a:t>
            </a:r>
            <a:endParaRPr lang="zh-CN" altLang="en-US"/>
          </a:p>
          <a:p>
            <a:pPr marL="800100" lvl="1" indent="-342900">
              <a:lnSpc>
                <a:spcPct val="130000"/>
              </a:lnSpc>
              <a:buFont typeface="Arial" panose="020B0604020202020204" pitchFamily="34" charset="0"/>
              <a:buChar char="•"/>
            </a:pPr>
            <a:r>
              <a:rPr lang="zh-CN" altLang="en-US"/>
              <a:t>混合收集</a:t>
            </a:r>
            <a:endParaRPr lang="zh-CN" altLang="en-US"/>
          </a:p>
          <a:p>
            <a:pPr marL="800100" lvl="1" indent="-342900">
              <a:lnSpc>
                <a:spcPct val="130000"/>
              </a:lnSpc>
              <a:buFont typeface="Arial" panose="020B0604020202020204" pitchFamily="34" charset="0"/>
              <a:buChar char="•"/>
            </a:pPr>
            <a:r>
              <a:rPr lang="zh-CN" altLang="en-US"/>
              <a:t>如果需要，可能会进行</a:t>
            </a:r>
            <a:r>
              <a:rPr lang="en-US" altLang="zh-CN"/>
              <a:t>Full GC</a:t>
            </a:r>
            <a:endParaRPr lang="en-US" altLang="zh-CN"/>
          </a:p>
          <a:p>
            <a:pPr marL="342900" lvl="0" indent="-342900">
              <a:lnSpc>
                <a:spcPct val="130000"/>
              </a:lnSpc>
              <a:buFont typeface="Arial" panose="020B0604020202020204" pitchFamily="34" charset="0"/>
              <a:buChar char="•"/>
            </a:pPr>
            <a:r>
              <a:rPr lang="zh-CN" altLang="en-US"/>
              <a:t>相关参数：</a:t>
            </a:r>
            <a:endParaRPr lang="zh-CN" altLang="en-US"/>
          </a:p>
          <a:p>
            <a:pPr marL="800100" lvl="1" indent="-342900">
              <a:lnSpc>
                <a:spcPct val="130000"/>
              </a:lnSpc>
              <a:buFont typeface="Arial" panose="020B0604020202020204" pitchFamily="34" charset="0"/>
              <a:buChar char="•"/>
            </a:pPr>
            <a:r>
              <a:rPr lang="en-US" altLang="zh-CN"/>
              <a:t>-XX:+UseG1GC</a:t>
            </a:r>
            <a:r>
              <a:rPr lang="zh-CN" altLang="en-US"/>
              <a:t>，打开</a:t>
            </a:r>
            <a:r>
              <a:rPr lang="en-US" altLang="zh-CN"/>
              <a:t>G1</a:t>
            </a:r>
            <a:r>
              <a:rPr lang="zh-CN" altLang="en-US"/>
              <a:t>收集器开关</a:t>
            </a:r>
            <a:endParaRPr lang="zh-CN" altLang="en-US"/>
          </a:p>
          <a:p>
            <a:pPr marL="800100" lvl="1" indent="-342900">
              <a:lnSpc>
                <a:spcPct val="130000"/>
              </a:lnSpc>
              <a:buFont typeface="Arial" panose="020B0604020202020204" pitchFamily="34" charset="0"/>
              <a:buChar char="•"/>
            </a:pPr>
            <a:r>
              <a:rPr lang="en-US" altLang="zh-CN"/>
              <a:t>-XX:MaxGCPauseMills</a:t>
            </a:r>
            <a:r>
              <a:rPr lang="zh-CN" altLang="en-US"/>
              <a:t>，指定目标最大停顿时间</a:t>
            </a:r>
            <a:endParaRPr lang="zh-CN" altLang="en-US"/>
          </a:p>
          <a:p>
            <a:pPr marL="800100" lvl="1" indent="-342900">
              <a:lnSpc>
                <a:spcPct val="130000"/>
              </a:lnSpc>
              <a:buFont typeface="Arial" panose="020B0604020202020204" pitchFamily="34" charset="0"/>
              <a:buChar char="•"/>
            </a:pPr>
            <a:r>
              <a:rPr lang="en-US" altLang="zh-CN"/>
              <a:t>-XX:ParallelGCThreads</a:t>
            </a:r>
            <a:r>
              <a:rPr lang="zh-CN" altLang="en-US"/>
              <a:t>，设置并发回收时，</a:t>
            </a:r>
            <a:r>
              <a:rPr lang="en-US" altLang="zh-CN"/>
              <a:t>GC</a:t>
            </a:r>
            <a:r>
              <a:rPr lang="zh-CN" altLang="en-US"/>
              <a:t>的工作线程数量</a:t>
            </a:r>
            <a:endParaRPr lang="zh-CN" altLang="en-US"/>
          </a:p>
          <a:p>
            <a:pPr marL="800100" lvl="1" indent="-342900">
              <a:lnSpc>
                <a:spcPct val="130000"/>
              </a:lnSpc>
              <a:buFont typeface="Arial" panose="020B0604020202020204" pitchFamily="34" charset="0"/>
              <a:buChar char="•"/>
            </a:pPr>
            <a:r>
              <a:rPr lang="en-US" altLang="zh-CN"/>
              <a:t>-XX:InitiatingHeapOccupationPercent</a:t>
            </a:r>
            <a:r>
              <a:rPr lang="zh-CN" altLang="en-US"/>
              <a:t>，指定当整个堆使用率达到多少时，触发并发标记周期的执行</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2"/>
            </p:custDataLst>
          </p:nvPr>
        </p:nvSpPr>
        <p:spPr/>
        <p:txBody>
          <a:bodyPr/>
          <a:p>
            <a:r>
              <a:rPr lang="zh-CN" altLang="en-US" smtClean="0"/>
              <a:t>内存溢出的原因</a:t>
            </a:r>
            <a:endParaRPr lang="zh-CN" altLang="en-US" smtClean="0"/>
          </a:p>
        </p:txBody>
      </p:sp>
      <p:sp>
        <p:nvSpPr>
          <p:cNvPr id="8" name="内容占位符 7"/>
          <p:cNvSpPr>
            <a:spLocks noGrp="1"/>
          </p:cNvSpPr>
          <p:nvPr>
            <p:ph idx="1"/>
            <p:custDataLst>
              <p:tags r:id="rId3"/>
            </p:custDataLst>
          </p:nvPr>
        </p:nvSpPr>
        <p:spPr/>
        <p:txBody>
          <a:bodyPr>
            <a:normAutofit fontScale="40000"/>
          </a:bodyPr>
          <a:p>
            <a:pPr marL="342900" indent="-342900">
              <a:lnSpc>
                <a:spcPct val="130000"/>
              </a:lnSpc>
              <a:buFont typeface="Arial" panose="020B0604020202020204" pitchFamily="34" charset="0"/>
              <a:buChar char="•"/>
            </a:pPr>
            <a:r>
              <a:rPr lang="zh-CN" altLang="en-US"/>
              <a:t>堆溢出</a:t>
            </a:r>
            <a:r>
              <a:rPr lang="en-US" altLang="zh-CN"/>
              <a:t>:</a:t>
            </a:r>
            <a:r>
              <a:rPr lang="zh-CN" altLang="en-US"/>
              <a:t>大量对象占据了堆空间，而这些对象都持有强引用，导致无法回收，当对象大小之和大于由</a:t>
            </a:r>
            <a:r>
              <a:rPr lang="en-US" altLang="zh-CN"/>
              <a:t>Xmx</a:t>
            </a:r>
            <a:r>
              <a:rPr lang="zh-CN" altLang="en-US"/>
              <a:t>参数指定的堆空间大小时，就会发生溢出错误</a:t>
            </a:r>
            <a:endParaRPr lang="zh-CN" altLang="en-US"/>
          </a:p>
          <a:p>
            <a:pPr marL="800100" lvl="1" indent="-342900">
              <a:lnSpc>
                <a:spcPct val="130000"/>
              </a:lnSpc>
              <a:buFont typeface="Arial" panose="020B0604020202020204" pitchFamily="34" charset="0"/>
              <a:buChar char="•"/>
            </a:pPr>
            <a:r>
              <a:rPr lang="zh-CN" altLang="en-US"/>
              <a:t>使用</a:t>
            </a:r>
            <a:r>
              <a:rPr lang="en-US" altLang="zh-CN"/>
              <a:t>-Xmx</a:t>
            </a:r>
            <a:r>
              <a:rPr lang="zh-CN" altLang="en-US"/>
              <a:t>参数指定更大的堆空间</a:t>
            </a:r>
            <a:endParaRPr lang="zh-CN" altLang="en-US"/>
          </a:p>
          <a:p>
            <a:pPr marL="800100" lvl="1" indent="-342900">
              <a:lnSpc>
                <a:spcPct val="130000"/>
              </a:lnSpc>
              <a:buFont typeface="Arial" panose="020B0604020202020204" pitchFamily="34" charset="0"/>
              <a:buChar char="•"/>
            </a:pPr>
            <a:r>
              <a:rPr lang="zh-CN" altLang="en-US"/>
              <a:t>通过</a:t>
            </a:r>
            <a:r>
              <a:rPr lang="en-US" altLang="zh-CN"/>
              <a:t>MAT</a:t>
            </a:r>
            <a:r>
              <a:rPr lang="zh-CN" altLang="en-US"/>
              <a:t>或</a:t>
            </a:r>
            <a:r>
              <a:rPr lang="en-US" altLang="zh-CN"/>
              <a:t>Visual VM</a:t>
            </a:r>
            <a:r>
              <a:rPr lang="zh-CN" altLang="en-US"/>
              <a:t>等工具 ，分析找到大量占用堆空间的对象，合理优化</a:t>
            </a:r>
            <a:endParaRPr lang="zh-CN" altLang="en-US"/>
          </a:p>
          <a:p>
            <a:pPr marL="342900" indent="-342900">
              <a:lnSpc>
                <a:spcPct val="130000"/>
              </a:lnSpc>
              <a:buFont typeface="Arial" panose="020B0604020202020204" pitchFamily="34" charset="0"/>
              <a:buChar char="•"/>
            </a:pPr>
            <a:r>
              <a:rPr lang="zh-CN" altLang="en-US"/>
              <a:t>直接内存溢出</a:t>
            </a:r>
            <a:endParaRPr lang="zh-CN" altLang="en-US"/>
          </a:p>
          <a:p>
            <a:pPr marL="800100" lvl="1" indent="-342900">
              <a:lnSpc>
                <a:spcPct val="130000"/>
              </a:lnSpc>
              <a:buFont typeface="Arial" panose="020B0604020202020204" pitchFamily="34" charset="0"/>
              <a:buChar char="•"/>
            </a:pPr>
            <a:r>
              <a:rPr lang="zh-CN" altLang="en-US"/>
              <a:t>在确保空间不浪费的基础上，合理得执行显示</a:t>
            </a:r>
            <a:r>
              <a:rPr lang="en-US" altLang="zh-CN"/>
              <a:t>GC(System.gc())</a:t>
            </a:r>
            <a:endParaRPr lang="en-US" altLang="zh-CN"/>
          </a:p>
          <a:p>
            <a:pPr marL="800100" lvl="1" indent="-342900">
              <a:lnSpc>
                <a:spcPct val="130000"/>
              </a:lnSpc>
              <a:buFont typeface="Arial" panose="020B0604020202020204" pitchFamily="34" charset="0"/>
              <a:buChar char="•"/>
            </a:pPr>
            <a:r>
              <a:rPr lang="zh-CN" altLang="en-US"/>
              <a:t>设置合理的</a:t>
            </a:r>
            <a:r>
              <a:rPr lang="en-US" altLang="zh-CN"/>
              <a:t>-XX:MaxDirectMemorySize</a:t>
            </a:r>
            <a:endParaRPr lang="en-US" altLang="zh-CN"/>
          </a:p>
          <a:p>
            <a:pPr marL="342900" indent="-342900">
              <a:lnSpc>
                <a:spcPct val="130000"/>
              </a:lnSpc>
              <a:buFont typeface="Arial" panose="020B0604020202020204" pitchFamily="34" charset="0"/>
              <a:buChar char="•"/>
            </a:pPr>
            <a:r>
              <a:rPr lang="zh-CN" altLang="en-US"/>
              <a:t>过多线程导致</a:t>
            </a:r>
            <a:r>
              <a:rPr lang="en-US" altLang="zh-CN"/>
              <a:t>OOM</a:t>
            </a:r>
            <a:endParaRPr lang="en-US" altLang="zh-CN"/>
          </a:p>
          <a:p>
            <a:pPr marL="800100" lvl="1" indent="-342900">
              <a:lnSpc>
                <a:spcPct val="130000"/>
              </a:lnSpc>
              <a:buFont typeface="Arial" panose="020B0604020202020204" pitchFamily="34" charset="0"/>
              <a:buChar char="•"/>
            </a:pPr>
            <a:r>
              <a:rPr lang="zh-CN" altLang="en-US"/>
              <a:t>合理的减少线程总数</a:t>
            </a:r>
            <a:endParaRPr lang="zh-CN" altLang="en-US"/>
          </a:p>
          <a:p>
            <a:pPr marL="800100" lvl="1" indent="-342900">
              <a:lnSpc>
                <a:spcPct val="130000"/>
              </a:lnSpc>
              <a:buFont typeface="Arial" panose="020B0604020202020204" pitchFamily="34" charset="0"/>
              <a:buChar char="•"/>
            </a:pPr>
            <a:r>
              <a:rPr lang="zh-CN" altLang="en-US"/>
              <a:t>减少最大堆空间</a:t>
            </a:r>
            <a:r>
              <a:rPr lang="en-US" altLang="zh-CN"/>
              <a:t>-Xmx</a:t>
            </a:r>
            <a:endParaRPr lang="en-US" altLang="zh-CN"/>
          </a:p>
          <a:p>
            <a:pPr marL="800100" lvl="1" indent="-342900">
              <a:lnSpc>
                <a:spcPct val="130000"/>
              </a:lnSpc>
              <a:buFont typeface="Arial" panose="020B0604020202020204" pitchFamily="34" charset="0"/>
              <a:buChar char="•"/>
            </a:pPr>
            <a:r>
              <a:rPr lang="zh-CN" altLang="en-US"/>
              <a:t>减少线程的栈空间</a:t>
            </a:r>
            <a:r>
              <a:rPr lang="en-US" altLang="zh-CN"/>
              <a:t>-Xss</a:t>
            </a:r>
            <a:endParaRPr lang="en-US" altLang="zh-CN"/>
          </a:p>
          <a:p>
            <a:pPr marL="342900" indent="-342900">
              <a:lnSpc>
                <a:spcPct val="130000"/>
              </a:lnSpc>
              <a:buFont typeface="Arial" panose="020B0604020202020204" pitchFamily="34" charset="0"/>
              <a:buChar char="•"/>
            </a:pPr>
            <a:r>
              <a:rPr lang="zh-CN" altLang="en-US"/>
              <a:t>永久区溢出</a:t>
            </a:r>
            <a:endParaRPr lang="zh-CN" altLang="en-US"/>
          </a:p>
          <a:p>
            <a:pPr marL="800100" lvl="1" indent="-342900">
              <a:lnSpc>
                <a:spcPct val="130000"/>
              </a:lnSpc>
              <a:buFont typeface="Arial" panose="020B0604020202020204" pitchFamily="34" charset="0"/>
              <a:buChar char="•"/>
            </a:pPr>
            <a:r>
              <a:rPr lang="zh-CN" altLang="en-US"/>
              <a:t>增加</a:t>
            </a:r>
            <a:r>
              <a:rPr lang="en-US" altLang="zh-CN"/>
              <a:t>MaxPermSize</a:t>
            </a:r>
            <a:r>
              <a:rPr lang="zh-CN" altLang="en-US"/>
              <a:t>的值</a:t>
            </a:r>
            <a:endParaRPr lang="zh-CN" altLang="en-US"/>
          </a:p>
          <a:p>
            <a:pPr marL="800100" lvl="1" indent="-342900">
              <a:lnSpc>
                <a:spcPct val="130000"/>
              </a:lnSpc>
              <a:buFont typeface="Arial" panose="020B0604020202020204" pitchFamily="34" charset="0"/>
              <a:buChar char="•"/>
            </a:pPr>
            <a:r>
              <a:rPr lang="zh-CN" altLang="en-US"/>
              <a:t>减少系统需要的类的数量</a:t>
            </a:r>
            <a:endParaRPr lang="zh-CN" altLang="en-US"/>
          </a:p>
          <a:p>
            <a:pPr marL="800100" lvl="1" indent="-342900">
              <a:lnSpc>
                <a:spcPct val="130000"/>
              </a:lnSpc>
              <a:buFont typeface="Arial" panose="020B0604020202020204" pitchFamily="34" charset="0"/>
              <a:buChar char="•"/>
            </a:pPr>
            <a:r>
              <a:rPr lang="zh-CN" altLang="en-US"/>
              <a:t>使用</a:t>
            </a:r>
            <a:r>
              <a:rPr lang="en-US" altLang="zh-CN"/>
              <a:t>ClassLoader</a:t>
            </a:r>
            <a:r>
              <a:rPr lang="zh-CN" altLang="en-US"/>
              <a:t>合理地装载各个类，并定期进行回收</a:t>
            </a:r>
            <a:endParaRPr lang="zh-CN" altLang="en-US"/>
          </a:p>
          <a:p>
            <a:pPr marL="342900" indent="-342900">
              <a:lnSpc>
                <a:spcPct val="130000"/>
              </a:lnSpc>
              <a:buFont typeface="Arial" panose="020B0604020202020204" pitchFamily="34" charset="0"/>
              <a:buChar char="•"/>
            </a:pPr>
            <a:r>
              <a:rPr lang="en-US" altLang="zh-CN"/>
              <a:t>GC</a:t>
            </a:r>
            <a:r>
              <a:rPr lang="zh-CN" altLang="en-US"/>
              <a:t>效率低下引起的</a:t>
            </a:r>
            <a:r>
              <a:rPr lang="en-US" altLang="zh-CN"/>
              <a:t>OOM</a:t>
            </a:r>
            <a:r>
              <a:rPr lang="zh-CN" altLang="en-US"/>
              <a:t>（</a:t>
            </a:r>
            <a:r>
              <a:rPr lang="en-US" altLang="zh-CN"/>
              <a:t>GC overhead limit exceed</a:t>
            </a:r>
            <a:r>
              <a:rPr lang="zh-CN" altLang="en-US"/>
              <a:t>）</a:t>
            </a:r>
            <a:endParaRPr lang="zh-CN" altLang="en-US"/>
          </a:p>
          <a:p>
            <a:pPr marL="800100" lvl="1" indent="-342900">
              <a:lnSpc>
                <a:spcPct val="130000"/>
              </a:lnSpc>
              <a:buFont typeface="Arial" panose="020B0604020202020204" pitchFamily="34" charset="0"/>
              <a:buChar char="•"/>
            </a:pPr>
            <a:r>
              <a:rPr lang="en-US" altLang="zh-CN"/>
              <a:t>-XX:-UseGCOverheadLimit</a:t>
            </a:r>
            <a:endParaRPr lang="en-US" altLang="zh-CN"/>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127500" y="2453629"/>
            <a:ext cx="3022600" cy="812530"/>
          </a:xfrm>
          <a:prstGeom prst="rect">
            <a:avLst/>
          </a:prstGeom>
          <a:noFill/>
        </p:spPr>
        <p:txBody>
          <a:bodyPr wrap="square" rtlCol="0">
            <a:normAutofit/>
          </a:bodyPr>
          <a:lstStyle/>
          <a:p>
            <a:pPr algn="ctr">
              <a:lnSpc>
                <a:spcPct val="130000"/>
              </a:lnSpc>
            </a:pPr>
            <a:r>
              <a:rPr lang="zh-CN" altLang="en-US" sz="3600" smtClean="0">
                <a:solidFill>
                  <a:schemeClr val="accent1"/>
                </a:solidFill>
                <a:latin typeface="+mj-lt"/>
                <a:ea typeface="+mj-ea"/>
                <a:cs typeface="+mj-cs"/>
              </a:rPr>
              <a:t>锁和并发</a:t>
            </a:r>
            <a:endParaRPr lang="zh-CN" altLang="en-US" sz="3600" smtClean="0">
              <a:solidFill>
                <a:schemeClr val="accent1"/>
              </a:solidFill>
              <a:latin typeface="+mj-lt"/>
              <a:ea typeface="+mj-ea"/>
              <a:cs typeface="+mj-cs"/>
            </a:endParaRPr>
          </a:p>
          <a:p>
            <a:pPr algn="ctr">
              <a:lnSpc>
                <a:spcPct val="130000"/>
              </a:lnSpc>
            </a:pPr>
            <a:endParaRPr lang="zh-CN" altLang="en-US" sz="3600" smtClean="0">
              <a:solidFill>
                <a:schemeClr val="accent1"/>
              </a:solidFill>
              <a:latin typeface="+mj-lt"/>
              <a:ea typeface="+mj-ea"/>
              <a:cs typeface="+mj-cs"/>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1105644"/>
  <p:tag name="MH_LIBRARY" val="GRAPHIC"/>
  <p:tag name="MH_ORDER" val="直接连接符 3"/>
</p:tagLst>
</file>

<file path=ppt/tags/tag10.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3.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14.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7.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18.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MH" val="20150921105644"/>
  <p:tag name="MH_LIBRARY" val="GRAPHIC"/>
  <p:tag name="MH_ORDER" val="直接连接符 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1.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22.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5.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26.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9.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3.xml><?xml version="1.0" encoding="utf-8"?>
<p:tagLst xmlns:p="http://schemas.openxmlformats.org/presentationml/2006/main">
  <p:tag name="KSO_WM_TAG_VERSION" val="1.0"/>
  <p:tag name="KSO_WM_TEMPLATE_CATEGORY" val="custom"/>
  <p:tag name="KSO_WM_TEMPLATE_INDEX" val="160539"/>
</p:tagLst>
</file>

<file path=ppt/tags/tag30.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33.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5.xml><?xml version="1.0" encoding="utf-8"?>
<p:tagLst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36.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39.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4.xml><?xml version="1.0" encoding="utf-8"?>
<p:tagLst xmlns:p="http://schemas.openxmlformats.org/presentationml/2006/main">
  <p:tag name="KSO_WM_TAG_VERSION" val="1.0"/>
  <p:tag name="KSO_WM_TEMPLATE_CATEGORY" val="custom"/>
  <p:tag name="KSO_WM_TEMPLATE_INDEX" val="160539"/>
</p:tagLst>
</file>

<file path=ppt/tags/tag40.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43.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44.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47.xml><?xml version="1.0" encoding="utf-8"?>
<p:tagLst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9.xml><?xml version="1.0" encoding="utf-8"?>
<p:tagLst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5.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1.xml><?xml version="1.0" encoding="utf-8"?>
<p:tagLst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9.xml><?xml version="1.0" encoding="utf-8"?>
<p:tagLst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heme/theme1.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2933</Words>
  <Application>WPS 演示</Application>
  <PresentationFormat>宽屏</PresentationFormat>
  <Paragraphs>135</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Calibri Light</vt:lpstr>
      <vt:lpstr>Calibri</vt:lpstr>
      <vt:lpstr>微软雅黑</vt:lpstr>
      <vt:lpstr>Arial Unicode MS</vt:lpstr>
      <vt:lpstr>黑体</vt:lpstr>
      <vt:lpstr>Arial Narrow</vt:lpstr>
      <vt:lpstr>A000120140530A99PPBG</vt:lpstr>
      <vt:lpstr>Java</vt:lpstr>
      <vt:lpstr>PowerPoint 演示文稿</vt:lpstr>
      <vt:lpstr>直接内存</vt:lpstr>
      <vt:lpstr>栈上分配</vt:lpstr>
      <vt:lpstr>堆的配置参数</vt:lpstr>
      <vt:lpstr>G1回收器</vt:lpstr>
      <vt:lpstr>G1回收器</vt:lpstr>
      <vt:lpstr>内存溢出的原因</vt:lpstr>
      <vt:lpstr>PowerPoint 演示文稿</vt:lpstr>
      <vt:lpstr>锁在应用层的优化思路</vt:lpstr>
      <vt:lpstr>无招胜有招：无锁</vt:lpstr>
      <vt:lpstr>将随机变为可控:理解Java内存模型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年轻人</cp:lastModifiedBy>
  <cp:revision>45</cp:revision>
  <dcterms:created xsi:type="dcterms:W3CDTF">2015-05-05T08:02:00Z</dcterms:created>
  <dcterms:modified xsi:type="dcterms:W3CDTF">2017-12-25T10:41:53Z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