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57" r:id="rId70"/>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92" r:id="rId106"/>
    <p:sldId id="393" r:id="rId10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5" d="100"/>
          <a:sy n="125" d="100"/>
        </p:scale>
        <p:origin x="-576" y="3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0" Type="http://schemas.openxmlformats.org/officeDocument/2006/relationships/tableStyles" Target="tableStyles.xml"/><Relationship Id="rId11" Type="http://schemas.openxmlformats.org/officeDocument/2006/relationships/slide" Target="slides/slide9.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60D651-85FE-447B-820D-25948D8D1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886910-730A-4AB6-A4A4-D7083DB7C0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sz="1200" b="0" i="0" kern="1200" dirty="0" smtClean="0">
                <a:solidFill>
                  <a:schemeClr val="tx1"/>
                </a:solidFill>
                <a:latin typeface="+mn-lt"/>
                <a:ea typeface="+mn-ea"/>
                <a:cs typeface="+mn-cs"/>
              </a:rPr>
              <a:t>我们使用</a:t>
            </a:r>
            <a:r>
              <a:rPr lang="en-US" altLang="zh-CN" sz="1200" b="0" i="0" kern="1200" dirty="0" smtClean="0">
                <a:solidFill>
                  <a:schemeClr val="tx1"/>
                </a:solidFill>
                <a:latin typeface="+mn-lt"/>
                <a:ea typeface="+mn-ea"/>
                <a:cs typeface="+mn-cs"/>
              </a:rPr>
              <a:t>spark-submit</a:t>
            </a:r>
            <a:r>
              <a:rPr lang="zh-CN" altLang="en-US" sz="1200" b="0" i="0" kern="1200" dirty="0" smtClean="0">
                <a:solidFill>
                  <a:schemeClr val="tx1"/>
                </a:solidFill>
                <a:latin typeface="+mn-lt"/>
                <a:ea typeface="+mn-ea"/>
                <a:cs typeface="+mn-cs"/>
              </a:rPr>
              <a:t>提交一个</a:t>
            </a:r>
            <a:r>
              <a:rPr lang="en-US" altLang="zh-CN" sz="1200" b="0" i="0" kern="1200" dirty="0" smtClean="0">
                <a:solidFill>
                  <a:schemeClr val="tx1"/>
                </a:solidFill>
                <a:latin typeface="+mn-lt"/>
                <a:ea typeface="+mn-ea"/>
                <a:cs typeface="+mn-cs"/>
              </a:rPr>
              <a:t>Spark</a:t>
            </a:r>
            <a:r>
              <a:rPr lang="zh-CN" altLang="en-US" sz="1200" b="0" i="0" kern="1200" dirty="0" smtClean="0">
                <a:solidFill>
                  <a:schemeClr val="tx1"/>
                </a:solidFill>
                <a:latin typeface="+mn-lt"/>
                <a:ea typeface="+mn-ea"/>
                <a:cs typeface="+mn-cs"/>
              </a:rPr>
              <a:t>作业之后，这个作业就会启动一个对应的</a:t>
            </a:r>
            <a:r>
              <a:rPr lang="en-US" altLang="zh-CN" sz="1200" b="0" i="0" kern="1200" dirty="0" smtClean="0">
                <a:solidFill>
                  <a:schemeClr val="tx1"/>
                </a:solidFill>
                <a:latin typeface="+mn-lt"/>
                <a:ea typeface="+mn-ea"/>
                <a:cs typeface="+mn-cs"/>
              </a:rPr>
              <a:t>Driver</a:t>
            </a:r>
            <a:r>
              <a:rPr lang="zh-CN" altLang="en-US" sz="1200" b="0" i="0" kern="1200" dirty="0" smtClean="0">
                <a:solidFill>
                  <a:schemeClr val="tx1"/>
                </a:solidFill>
                <a:latin typeface="+mn-lt"/>
                <a:ea typeface="+mn-ea"/>
                <a:cs typeface="+mn-cs"/>
              </a:rPr>
              <a:t>进程。根据你使用的部署模式（</a:t>
            </a:r>
            <a:r>
              <a:rPr lang="en-US" altLang="zh-CN" sz="1200" b="0" i="0" kern="1200" dirty="0" smtClean="0">
                <a:solidFill>
                  <a:schemeClr val="tx1"/>
                </a:solidFill>
                <a:latin typeface="+mn-lt"/>
                <a:ea typeface="+mn-ea"/>
                <a:cs typeface="+mn-cs"/>
              </a:rPr>
              <a:t>deploy-mode</a:t>
            </a:r>
            <a:r>
              <a:rPr lang="zh-CN" altLang="en-US" sz="1200" b="0" i="0" kern="1200" dirty="0" smtClean="0">
                <a:solidFill>
                  <a:schemeClr val="tx1"/>
                </a:solidFill>
                <a:latin typeface="+mn-lt"/>
                <a:ea typeface="+mn-ea"/>
                <a:cs typeface="+mn-cs"/>
              </a:rPr>
              <a:t>）不同，</a:t>
            </a:r>
            <a:r>
              <a:rPr lang="en-US" altLang="zh-CN" sz="1200" b="0" i="0" kern="1200" dirty="0" smtClean="0">
                <a:solidFill>
                  <a:schemeClr val="tx1"/>
                </a:solidFill>
                <a:latin typeface="+mn-lt"/>
                <a:ea typeface="+mn-ea"/>
                <a:cs typeface="+mn-cs"/>
              </a:rPr>
              <a:t>Driver</a:t>
            </a:r>
            <a:r>
              <a:rPr lang="zh-CN" altLang="en-US" sz="1200" b="0" i="0" kern="1200" dirty="0" smtClean="0">
                <a:solidFill>
                  <a:schemeClr val="tx1"/>
                </a:solidFill>
                <a:latin typeface="+mn-lt"/>
                <a:ea typeface="+mn-ea"/>
                <a:cs typeface="+mn-cs"/>
              </a:rPr>
              <a:t>进程可能在本地启动，也可能在集群中某个工作节点上启动。</a:t>
            </a:r>
            <a:r>
              <a:rPr lang="en-US" altLang="zh-CN" sz="1200" b="0" i="0" kern="1200" dirty="0" smtClean="0">
                <a:solidFill>
                  <a:schemeClr val="tx1"/>
                </a:solidFill>
                <a:latin typeface="+mn-lt"/>
                <a:ea typeface="+mn-ea"/>
                <a:cs typeface="+mn-cs"/>
              </a:rPr>
              <a:t>Driver</a:t>
            </a:r>
            <a:r>
              <a:rPr lang="zh-CN" altLang="en-US" sz="1200" b="0" i="0" kern="1200" dirty="0" smtClean="0">
                <a:solidFill>
                  <a:schemeClr val="tx1"/>
                </a:solidFill>
                <a:latin typeface="+mn-lt"/>
                <a:ea typeface="+mn-ea"/>
                <a:cs typeface="+mn-cs"/>
              </a:rPr>
              <a:t>进程本身会根据我们设置的参数，占有一定数量的内存和</a:t>
            </a:r>
            <a:r>
              <a:rPr lang="en-US" altLang="zh-CN" sz="1200" b="0" i="0" kern="1200" dirty="0" smtClean="0">
                <a:solidFill>
                  <a:schemeClr val="tx1"/>
                </a:solidFill>
                <a:latin typeface="+mn-lt"/>
                <a:ea typeface="+mn-ea"/>
                <a:cs typeface="+mn-cs"/>
              </a:rPr>
              <a:t>CPU core</a:t>
            </a:r>
            <a:r>
              <a:rPr lang="zh-CN" altLang="en-US" sz="1200" b="0" i="0" kern="1200" dirty="0" smtClean="0">
                <a:solidFill>
                  <a:schemeClr val="tx1"/>
                </a:solidFill>
                <a:latin typeface="+mn-lt"/>
                <a:ea typeface="+mn-ea"/>
                <a:cs typeface="+mn-cs"/>
              </a:rPr>
              <a:t>。而</a:t>
            </a:r>
            <a:r>
              <a:rPr lang="en-US" altLang="zh-CN" sz="1200" b="0" i="0" kern="1200" dirty="0" smtClean="0">
                <a:solidFill>
                  <a:schemeClr val="tx1"/>
                </a:solidFill>
                <a:latin typeface="+mn-lt"/>
                <a:ea typeface="+mn-ea"/>
                <a:cs typeface="+mn-cs"/>
              </a:rPr>
              <a:t>Driver</a:t>
            </a:r>
            <a:r>
              <a:rPr lang="zh-CN" altLang="en-US" sz="1200" b="0" i="0" kern="1200" dirty="0" smtClean="0">
                <a:solidFill>
                  <a:schemeClr val="tx1"/>
                </a:solidFill>
                <a:latin typeface="+mn-lt"/>
                <a:ea typeface="+mn-ea"/>
                <a:cs typeface="+mn-cs"/>
              </a:rPr>
              <a:t>进程要做的第一件事情，就是向集群管理器（可以是</a:t>
            </a:r>
            <a:r>
              <a:rPr lang="en-US" altLang="zh-CN" sz="1200" b="0" i="0" kern="1200" dirty="0" smtClean="0">
                <a:solidFill>
                  <a:schemeClr val="tx1"/>
                </a:solidFill>
                <a:latin typeface="+mn-lt"/>
                <a:ea typeface="+mn-ea"/>
                <a:cs typeface="+mn-cs"/>
              </a:rPr>
              <a:t>Spark Standalone</a:t>
            </a:r>
            <a:r>
              <a:rPr lang="zh-CN" altLang="en-US" sz="1200" b="0" i="0" kern="1200" dirty="0" smtClean="0">
                <a:solidFill>
                  <a:schemeClr val="tx1"/>
                </a:solidFill>
                <a:latin typeface="+mn-lt"/>
                <a:ea typeface="+mn-ea"/>
                <a:cs typeface="+mn-cs"/>
              </a:rPr>
              <a:t>集群，也可以是其他的资源管理集群，美团</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大众点评使用的是</a:t>
            </a:r>
            <a:r>
              <a:rPr lang="en-US" altLang="zh-CN" sz="1200" b="0" i="0" kern="1200" dirty="0" smtClean="0">
                <a:solidFill>
                  <a:schemeClr val="tx1"/>
                </a:solidFill>
                <a:latin typeface="+mn-lt"/>
                <a:ea typeface="+mn-ea"/>
                <a:cs typeface="+mn-cs"/>
              </a:rPr>
              <a:t>YARN</a:t>
            </a:r>
            <a:r>
              <a:rPr lang="zh-CN" altLang="en-US" sz="1200" b="0" i="0" kern="1200" dirty="0" smtClean="0">
                <a:solidFill>
                  <a:schemeClr val="tx1"/>
                </a:solidFill>
                <a:latin typeface="+mn-lt"/>
                <a:ea typeface="+mn-ea"/>
                <a:cs typeface="+mn-cs"/>
              </a:rPr>
              <a:t>作为资源管理集群）申请运行</a:t>
            </a:r>
            <a:r>
              <a:rPr lang="en-US" altLang="zh-CN" sz="1200" b="0" i="0" kern="1200" dirty="0" smtClean="0">
                <a:solidFill>
                  <a:schemeClr val="tx1"/>
                </a:solidFill>
                <a:latin typeface="+mn-lt"/>
                <a:ea typeface="+mn-ea"/>
                <a:cs typeface="+mn-cs"/>
              </a:rPr>
              <a:t>Spark</a:t>
            </a:r>
            <a:r>
              <a:rPr lang="zh-CN" altLang="en-US" sz="1200" b="0" i="0" kern="1200" dirty="0" smtClean="0">
                <a:solidFill>
                  <a:schemeClr val="tx1"/>
                </a:solidFill>
                <a:latin typeface="+mn-lt"/>
                <a:ea typeface="+mn-ea"/>
                <a:cs typeface="+mn-cs"/>
              </a:rPr>
              <a:t>作业需要使用的资源，这里的资源指的就是</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进程。</a:t>
            </a:r>
            <a:r>
              <a:rPr lang="en-US" altLang="zh-CN" sz="1200" b="0" i="0" kern="1200" dirty="0" smtClean="0">
                <a:solidFill>
                  <a:schemeClr val="tx1"/>
                </a:solidFill>
                <a:latin typeface="+mn-lt"/>
                <a:ea typeface="+mn-ea"/>
                <a:cs typeface="+mn-cs"/>
              </a:rPr>
              <a:t>YARN</a:t>
            </a:r>
            <a:r>
              <a:rPr lang="zh-CN" altLang="en-US" sz="1200" b="0" i="0" kern="1200" dirty="0" smtClean="0">
                <a:solidFill>
                  <a:schemeClr val="tx1"/>
                </a:solidFill>
                <a:latin typeface="+mn-lt"/>
                <a:ea typeface="+mn-ea"/>
                <a:cs typeface="+mn-cs"/>
              </a:rPr>
              <a:t>集群管理器会根据我们为</a:t>
            </a:r>
            <a:r>
              <a:rPr lang="en-US" altLang="zh-CN" sz="1200" b="0" i="0" kern="1200" dirty="0" smtClean="0">
                <a:solidFill>
                  <a:schemeClr val="tx1"/>
                </a:solidFill>
                <a:latin typeface="+mn-lt"/>
                <a:ea typeface="+mn-ea"/>
                <a:cs typeface="+mn-cs"/>
              </a:rPr>
              <a:t>Spark</a:t>
            </a:r>
            <a:r>
              <a:rPr lang="zh-CN" altLang="en-US" sz="1200" b="0" i="0" kern="1200" dirty="0" smtClean="0">
                <a:solidFill>
                  <a:schemeClr val="tx1"/>
                </a:solidFill>
                <a:latin typeface="+mn-lt"/>
                <a:ea typeface="+mn-ea"/>
                <a:cs typeface="+mn-cs"/>
              </a:rPr>
              <a:t>作业设置的资源参数，在各个工作节点上，启动一定数量的</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进程，每个</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进程都占有一定数量的内存和</a:t>
            </a:r>
            <a:r>
              <a:rPr lang="en-US" altLang="zh-CN" sz="1200" b="0" i="0" kern="1200" dirty="0" smtClean="0">
                <a:solidFill>
                  <a:schemeClr val="tx1"/>
                </a:solidFill>
                <a:latin typeface="+mn-lt"/>
                <a:ea typeface="+mn-ea"/>
                <a:cs typeface="+mn-cs"/>
              </a:rPr>
              <a:t>CPU core</a:t>
            </a:r>
            <a:r>
              <a:rPr lang="zh-CN" altLang="en-US" sz="1200" b="0"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在申请到了作业执行所需的资源之后，</a:t>
            </a:r>
            <a:r>
              <a:rPr lang="en-US" altLang="zh-CN" sz="1200" b="0" i="0" kern="1200" dirty="0" smtClean="0">
                <a:solidFill>
                  <a:schemeClr val="tx1"/>
                </a:solidFill>
                <a:latin typeface="+mn-lt"/>
                <a:ea typeface="+mn-ea"/>
                <a:cs typeface="+mn-cs"/>
              </a:rPr>
              <a:t>Driver</a:t>
            </a:r>
            <a:r>
              <a:rPr lang="zh-CN" altLang="en-US" sz="1200" b="0" i="0" kern="1200" dirty="0" smtClean="0">
                <a:solidFill>
                  <a:schemeClr val="tx1"/>
                </a:solidFill>
                <a:latin typeface="+mn-lt"/>
                <a:ea typeface="+mn-ea"/>
                <a:cs typeface="+mn-cs"/>
              </a:rPr>
              <a:t>进程就会开始调度和执行我们编写的作业代码了。</a:t>
            </a:r>
            <a:r>
              <a:rPr lang="en-US" altLang="zh-CN" sz="1200" b="0" i="0" kern="1200" dirty="0" smtClean="0">
                <a:solidFill>
                  <a:schemeClr val="tx1"/>
                </a:solidFill>
                <a:latin typeface="+mn-lt"/>
                <a:ea typeface="+mn-ea"/>
                <a:cs typeface="+mn-cs"/>
              </a:rPr>
              <a:t>Driver</a:t>
            </a:r>
            <a:r>
              <a:rPr lang="zh-CN" altLang="en-US" sz="1200" b="0" i="0" kern="1200" dirty="0" smtClean="0">
                <a:solidFill>
                  <a:schemeClr val="tx1"/>
                </a:solidFill>
                <a:latin typeface="+mn-lt"/>
                <a:ea typeface="+mn-ea"/>
                <a:cs typeface="+mn-cs"/>
              </a:rPr>
              <a:t>进程会将我们编写的</a:t>
            </a:r>
            <a:r>
              <a:rPr lang="en-US" altLang="zh-CN" sz="1200" b="0" i="0" kern="1200" dirty="0" smtClean="0">
                <a:solidFill>
                  <a:schemeClr val="tx1"/>
                </a:solidFill>
                <a:latin typeface="+mn-lt"/>
                <a:ea typeface="+mn-ea"/>
                <a:cs typeface="+mn-cs"/>
              </a:rPr>
              <a:t>Spark</a:t>
            </a:r>
            <a:r>
              <a:rPr lang="zh-CN" altLang="en-US" sz="1200" b="0" i="0" kern="1200" dirty="0" smtClean="0">
                <a:solidFill>
                  <a:schemeClr val="tx1"/>
                </a:solidFill>
                <a:latin typeface="+mn-lt"/>
                <a:ea typeface="+mn-ea"/>
                <a:cs typeface="+mn-cs"/>
              </a:rPr>
              <a:t>作业代码分拆为多个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，每个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执行一部分代码片段，并为每个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创建一批</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，然后将这些</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分配到各个</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进程中执行。</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是最小的计算单元，负责执行一模一样的计算逻辑（也就是我们自己编写的某个代码片段），只是每个</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处理的数据不同而已。一个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的所有</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都执行完毕之后，会在各个节点本地的磁盘文件中写入计算中间结果，然后</a:t>
            </a:r>
            <a:r>
              <a:rPr lang="en-US" altLang="zh-CN" sz="1200" b="0" i="0" kern="1200" dirty="0" smtClean="0">
                <a:solidFill>
                  <a:schemeClr val="tx1"/>
                </a:solidFill>
                <a:latin typeface="+mn-lt"/>
                <a:ea typeface="+mn-ea"/>
                <a:cs typeface="+mn-cs"/>
              </a:rPr>
              <a:t>Driver</a:t>
            </a:r>
            <a:r>
              <a:rPr lang="zh-CN" altLang="en-US" sz="1200" b="0" i="0" kern="1200" dirty="0" smtClean="0">
                <a:solidFill>
                  <a:schemeClr val="tx1"/>
                </a:solidFill>
                <a:latin typeface="+mn-lt"/>
                <a:ea typeface="+mn-ea"/>
                <a:cs typeface="+mn-cs"/>
              </a:rPr>
              <a:t>就会调度运行下一个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。下一个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的输入数据就是上一个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输出的中间结果。如此循环往复，直到将我们自己编写的代码逻辑全部执行完，并且计算完所有的数据，得到我们想要的结果为止。</a:t>
            </a: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Spark</a:t>
            </a:r>
            <a:r>
              <a:rPr lang="zh-CN" altLang="en-US" sz="1200" b="0" i="0" kern="1200" dirty="0" smtClean="0">
                <a:solidFill>
                  <a:schemeClr val="tx1"/>
                </a:solidFill>
                <a:latin typeface="+mn-lt"/>
                <a:ea typeface="+mn-ea"/>
                <a:cs typeface="+mn-cs"/>
              </a:rPr>
              <a:t>是根据</a:t>
            </a:r>
            <a:r>
              <a:rPr lang="en-US" altLang="zh-CN" sz="1200" b="0" i="0" kern="1200" dirty="0" smtClean="0">
                <a:solidFill>
                  <a:schemeClr val="tx1"/>
                </a:solidFill>
                <a:latin typeface="+mn-lt"/>
                <a:ea typeface="+mn-ea"/>
                <a:cs typeface="+mn-cs"/>
              </a:rPr>
              <a:t>shuffle</a:t>
            </a:r>
            <a:r>
              <a:rPr lang="zh-CN" altLang="en-US" sz="1200" b="0" i="0" kern="1200" dirty="0" smtClean="0">
                <a:solidFill>
                  <a:schemeClr val="tx1"/>
                </a:solidFill>
                <a:latin typeface="+mn-lt"/>
                <a:ea typeface="+mn-ea"/>
                <a:cs typeface="+mn-cs"/>
              </a:rPr>
              <a:t>类算子来进行</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的划分。如果我们的代码中执行了某个</a:t>
            </a:r>
            <a:r>
              <a:rPr lang="en-US" altLang="zh-CN" sz="1200" b="0" i="0" kern="1200" dirty="0" smtClean="0">
                <a:solidFill>
                  <a:schemeClr val="tx1"/>
                </a:solidFill>
                <a:latin typeface="+mn-lt"/>
                <a:ea typeface="+mn-ea"/>
                <a:cs typeface="+mn-cs"/>
              </a:rPr>
              <a:t>shuffle</a:t>
            </a:r>
            <a:r>
              <a:rPr lang="zh-CN" altLang="en-US" sz="1200" b="0" i="0" kern="1200" dirty="0" smtClean="0">
                <a:solidFill>
                  <a:schemeClr val="tx1"/>
                </a:solidFill>
                <a:latin typeface="+mn-lt"/>
                <a:ea typeface="+mn-ea"/>
                <a:cs typeface="+mn-cs"/>
              </a:rPr>
              <a:t>类算子（比如</a:t>
            </a:r>
            <a:r>
              <a:rPr lang="en-US" altLang="zh-CN" sz="1200" b="0" i="0" kern="1200" dirty="0" err="1" smtClean="0">
                <a:solidFill>
                  <a:schemeClr val="tx1"/>
                </a:solidFill>
                <a:latin typeface="+mn-lt"/>
                <a:ea typeface="+mn-ea"/>
                <a:cs typeface="+mn-cs"/>
              </a:rPr>
              <a:t>reduceByKey</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join</a:t>
            </a:r>
            <a:r>
              <a:rPr lang="zh-CN" altLang="en-US" sz="1200" b="0" i="0" kern="1200" dirty="0" smtClean="0">
                <a:solidFill>
                  <a:schemeClr val="tx1"/>
                </a:solidFill>
                <a:latin typeface="+mn-lt"/>
                <a:ea typeface="+mn-ea"/>
                <a:cs typeface="+mn-cs"/>
              </a:rPr>
              <a:t>等），那么就会在该算子处，划分出一个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界限来。可以大致理解为，</a:t>
            </a:r>
            <a:r>
              <a:rPr lang="en-US" altLang="zh-CN" sz="1200" b="0" i="0" kern="1200" dirty="0" smtClean="0">
                <a:solidFill>
                  <a:schemeClr val="tx1"/>
                </a:solidFill>
                <a:latin typeface="+mn-lt"/>
                <a:ea typeface="+mn-ea"/>
                <a:cs typeface="+mn-cs"/>
              </a:rPr>
              <a:t>shuffle</a:t>
            </a:r>
            <a:r>
              <a:rPr lang="zh-CN" altLang="en-US" sz="1200" b="0" i="0" kern="1200" dirty="0" smtClean="0">
                <a:solidFill>
                  <a:schemeClr val="tx1"/>
                </a:solidFill>
                <a:latin typeface="+mn-lt"/>
                <a:ea typeface="+mn-ea"/>
                <a:cs typeface="+mn-cs"/>
              </a:rPr>
              <a:t>算子执行之前的代码会被划分为一个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shuffle</a:t>
            </a:r>
            <a:r>
              <a:rPr lang="zh-CN" altLang="en-US" sz="1200" b="0" i="0" kern="1200" dirty="0" smtClean="0">
                <a:solidFill>
                  <a:schemeClr val="tx1"/>
                </a:solidFill>
                <a:latin typeface="+mn-lt"/>
                <a:ea typeface="+mn-ea"/>
                <a:cs typeface="+mn-cs"/>
              </a:rPr>
              <a:t>算子执行以及之后的代码会被划分为下一个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。因此一个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刚开始执行的时候，它的每个</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可能都会从上一个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所在的节点，去通过网络传输拉取需要自己处理的所有</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，然后对拉取到的所有相同的</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使用我们自己编写的算子函数执行聚合操作（比如</a:t>
            </a:r>
            <a:r>
              <a:rPr lang="en-US" altLang="zh-CN" sz="1200" b="0" i="0" kern="1200" dirty="0" err="1" smtClean="0">
                <a:solidFill>
                  <a:schemeClr val="tx1"/>
                </a:solidFill>
                <a:latin typeface="+mn-lt"/>
                <a:ea typeface="+mn-ea"/>
                <a:cs typeface="+mn-cs"/>
              </a:rPr>
              <a:t>reduceByKey</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算子接收的函数）。这个过程就是</a:t>
            </a:r>
            <a:r>
              <a:rPr lang="en-US" altLang="zh-CN" sz="1200" b="0" i="0" kern="1200" dirty="0" smtClean="0">
                <a:solidFill>
                  <a:schemeClr val="tx1"/>
                </a:solidFill>
                <a:latin typeface="+mn-lt"/>
                <a:ea typeface="+mn-ea"/>
                <a:cs typeface="+mn-cs"/>
              </a:rPr>
              <a:t>shuffle</a:t>
            </a:r>
            <a:r>
              <a:rPr lang="zh-CN" altLang="en-US" sz="1200" b="0"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当我们在代码中执行了</a:t>
            </a:r>
            <a:r>
              <a:rPr lang="en-US" altLang="zh-CN" sz="1200" b="0" i="0" kern="1200" dirty="0" smtClean="0">
                <a:solidFill>
                  <a:schemeClr val="tx1"/>
                </a:solidFill>
                <a:latin typeface="+mn-lt"/>
                <a:ea typeface="+mn-ea"/>
                <a:cs typeface="+mn-cs"/>
              </a:rPr>
              <a:t>cache/persist</a:t>
            </a:r>
            <a:r>
              <a:rPr lang="zh-CN" altLang="en-US" sz="1200" b="0" i="0" kern="1200" dirty="0" smtClean="0">
                <a:solidFill>
                  <a:schemeClr val="tx1"/>
                </a:solidFill>
                <a:latin typeface="+mn-lt"/>
                <a:ea typeface="+mn-ea"/>
                <a:cs typeface="+mn-cs"/>
              </a:rPr>
              <a:t>等持久化操作时，根据我们选择的持久化级别的不同，每个</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计算出来的数据也会保存到</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进程的内存或者所在节点的磁盘文件中。</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因此</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的内存主要分为三块：第一块是让</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执行我们自己编写的代码时使用，默认是占</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总内存的</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；第二块是让</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通过</a:t>
            </a:r>
            <a:r>
              <a:rPr lang="en-US" altLang="zh-CN" sz="1200" b="0" i="0" kern="1200" dirty="0" smtClean="0">
                <a:solidFill>
                  <a:schemeClr val="tx1"/>
                </a:solidFill>
                <a:latin typeface="+mn-lt"/>
                <a:ea typeface="+mn-ea"/>
                <a:cs typeface="+mn-cs"/>
              </a:rPr>
              <a:t>shuffle</a:t>
            </a:r>
            <a:r>
              <a:rPr lang="zh-CN" altLang="en-US" sz="1200" b="0" i="0" kern="1200" dirty="0" smtClean="0">
                <a:solidFill>
                  <a:schemeClr val="tx1"/>
                </a:solidFill>
                <a:latin typeface="+mn-lt"/>
                <a:ea typeface="+mn-ea"/>
                <a:cs typeface="+mn-cs"/>
              </a:rPr>
              <a:t>过程拉取了上一个</a:t>
            </a:r>
            <a:r>
              <a:rPr lang="en-US" altLang="zh-CN" sz="1200" b="0" i="0" kern="1200" dirty="0" smtClean="0">
                <a:solidFill>
                  <a:schemeClr val="tx1"/>
                </a:solidFill>
                <a:latin typeface="+mn-lt"/>
                <a:ea typeface="+mn-ea"/>
                <a:cs typeface="+mn-cs"/>
              </a:rPr>
              <a:t>stage</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的输出后，进行聚合等操作时使用，默认也是占</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总内存的</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；第三块是让</a:t>
            </a:r>
            <a:r>
              <a:rPr lang="en-US" altLang="zh-CN" sz="1200" b="0" i="0" kern="1200" dirty="0" smtClean="0">
                <a:solidFill>
                  <a:schemeClr val="tx1"/>
                </a:solidFill>
                <a:latin typeface="+mn-lt"/>
                <a:ea typeface="+mn-ea"/>
                <a:cs typeface="+mn-cs"/>
              </a:rPr>
              <a:t>RDD</a:t>
            </a:r>
            <a:r>
              <a:rPr lang="zh-CN" altLang="en-US" sz="1200" b="0" i="0" kern="1200" dirty="0" smtClean="0">
                <a:solidFill>
                  <a:schemeClr val="tx1"/>
                </a:solidFill>
                <a:latin typeface="+mn-lt"/>
                <a:ea typeface="+mn-ea"/>
                <a:cs typeface="+mn-cs"/>
              </a:rPr>
              <a:t>持久化时使用，默认占</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总内存的</a:t>
            </a:r>
            <a:r>
              <a:rPr lang="en-US" altLang="zh-CN" sz="1200" b="0" i="0" kern="1200" dirty="0" smtClean="0">
                <a:solidFill>
                  <a:schemeClr val="tx1"/>
                </a:solidFill>
                <a:latin typeface="+mn-lt"/>
                <a:ea typeface="+mn-ea"/>
                <a:cs typeface="+mn-cs"/>
              </a:rPr>
              <a:t>60%</a:t>
            </a:r>
            <a:r>
              <a:rPr lang="zh-CN" altLang="en-US" sz="1200" b="0"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的执行速度是跟每个</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进程的</a:t>
            </a:r>
            <a:r>
              <a:rPr lang="en-US" altLang="zh-CN" sz="1200" b="0" i="0" kern="1200" dirty="0" smtClean="0">
                <a:solidFill>
                  <a:schemeClr val="tx1"/>
                </a:solidFill>
                <a:latin typeface="+mn-lt"/>
                <a:ea typeface="+mn-ea"/>
                <a:cs typeface="+mn-cs"/>
              </a:rPr>
              <a:t>CPU core</a:t>
            </a:r>
            <a:r>
              <a:rPr lang="zh-CN" altLang="en-US" sz="1200" b="0" i="0" kern="1200" dirty="0" smtClean="0">
                <a:solidFill>
                  <a:schemeClr val="tx1"/>
                </a:solidFill>
                <a:latin typeface="+mn-lt"/>
                <a:ea typeface="+mn-ea"/>
                <a:cs typeface="+mn-cs"/>
              </a:rPr>
              <a:t>数量有直接关系的。一个</a:t>
            </a:r>
            <a:r>
              <a:rPr lang="en-US" altLang="zh-CN" sz="1200" b="0" i="0" kern="1200" dirty="0" smtClean="0">
                <a:solidFill>
                  <a:schemeClr val="tx1"/>
                </a:solidFill>
                <a:latin typeface="+mn-lt"/>
                <a:ea typeface="+mn-ea"/>
                <a:cs typeface="+mn-cs"/>
              </a:rPr>
              <a:t>CPU core</a:t>
            </a:r>
            <a:r>
              <a:rPr lang="zh-CN" altLang="en-US" sz="1200" b="0" i="0" kern="1200" dirty="0" smtClean="0">
                <a:solidFill>
                  <a:schemeClr val="tx1"/>
                </a:solidFill>
                <a:latin typeface="+mn-lt"/>
                <a:ea typeface="+mn-ea"/>
                <a:cs typeface="+mn-cs"/>
              </a:rPr>
              <a:t>同一时间只能执行一个线程。而每个</a:t>
            </a:r>
            <a:r>
              <a:rPr lang="en-US" altLang="zh-CN" sz="1200" b="0" i="0" kern="1200" dirty="0" smtClean="0">
                <a:solidFill>
                  <a:schemeClr val="tx1"/>
                </a:solidFill>
                <a:latin typeface="+mn-lt"/>
                <a:ea typeface="+mn-ea"/>
                <a:cs typeface="+mn-cs"/>
              </a:rPr>
              <a:t>Executor</a:t>
            </a:r>
            <a:r>
              <a:rPr lang="zh-CN" altLang="en-US" sz="1200" b="0" i="0" kern="1200" dirty="0" smtClean="0">
                <a:solidFill>
                  <a:schemeClr val="tx1"/>
                </a:solidFill>
                <a:latin typeface="+mn-lt"/>
                <a:ea typeface="+mn-ea"/>
                <a:cs typeface="+mn-cs"/>
              </a:rPr>
              <a:t>进程上分配到的多个</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，都是以每个</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一条线程的方式，多线程并发运行的。如果</a:t>
            </a:r>
            <a:r>
              <a:rPr lang="en-US" altLang="zh-CN" sz="1200" b="0" i="0" kern="1200" dirty="0" smtClean="0">
                <a:solidFill>
                  <a:schemeClr val="tx1"/>
                </a:solidFill>
                <a:latin typeface="+mn-lt"/>
                <a:ea typeface="+mn-ea"/>
                <a:cs typeface="+mn-cs"/>
              </a:rPr>
              <a:t>CPU core</a:t>
            </a:r>
            <a:r>
              <a:rPr lang="zh-CN" altLang="en-US" sz="1200" b="0" i="0" kern="1200" dirty="0" smtClean="0">
                <a:solidFill>
                  <a:schemeClr val="tx1"/>
                </a:solidFill>
                <a:latin typeface="+mn-lt"/>
                <a:ea typeface="+mn-ea"/>
                <a:cs typeface="+mn-cs"/>
              </a:rPr>
              <a:t>数量比较充足，而且分配到的</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数量比较合理，那么通常来说，可以比较快速和高效地执行完这些</a:t>
            </a:r>
            <a:r>
              <a:rPr lang="en-US" altLang="zh-CN" sz="1200" b="0" i="0" kern="1200" dirty="0" smtClean="0">
                <a:solidFill>
                  <a:schemeClr val="tx1"/>
                </a:solidFill>
                <a:latin typeface="+mn-lt"/>
                <a:ea typeface="+mn-ea"/>
                <a:cs typeface="+mn-cs"/>
              </a:rPr>
              <a:t>task</a:t>
            </a:r>
            <a:r>
              <a:rPr lang="zh-CN" altLang="en-US" sz="1200" b="0" i="0" kern="1200" dirty="0" smtClean="0">
                <a:solidFill>
                  <a:schemeClr val="tx1"/>
                </a:solidFill>
                <a:latin typeface="+mn-lt"/>
                <a:ea typeface="+mn-ea"/>
                <a:cs typeface="+mn-cs"/>
              </a:rPr>
              <a:t>线程。</a:t>
            </a:r>
            <a:endParaRPr lang="zh-CN" altLang="en-US"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1886910-730A-4AB6-A4A4-D7083DB7C0B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Internally, each RDD is characterized by five main properties:</a:t>
            </a:r>
            <a:endParaRPr lang="zh-CN" altLang="en-US"/>
          </a:p>
          <a:p>
            <a:r>
              <a:rPr lang="zh-CN" altLang="en-US"/>
              <a:t>*  - A list of partitions  一系列的分区</a:t>
            </a:r>
            <a:endParaRPr lang="zh-CN" altLang="en-US"/>
          </a:p>
          <a:p>
            <a:r>
              <a:rPr lang="zh-CN" altLang="en-US"/>
              <a:t>*  - A function for computing each split 一个函数会作用在每个分区上</a:t>
            </a:r>
            <a:endParaRPr lang="zh-CN" altLang="en-US"/>
          </a:p>
          <a:p>
            <a:r>
              <a:rPr lang="zh-CN" altLang="en-US"/>
              <a:t>*  - A list of dependencies on other RDDs RDD之间有一系列的依赖</a:t>
            </a:r>
            <a:endParaRPr lang="zh-CN" altLang="en-US"/>
          </a:p>
          <a:p>
            <a:r>
              <a:rPr lang="zh-CN" altLang="en-US"/>
              <a:t>*  - Optionally, a Partitioner for key-value RDDs (e.g. to say that the RDD is hash-partitioned) 分区器(RDD是K/V型的)</a:t>
            </a:r>
            <a:endParaRPr lang="zh-CN" altLang="en-US"/>
          </a:p>
          <a:p>
            <a:r>
              <a:rPr lang="zh-CN" altLang="en-US"/>
              <a:t>*  - Optionally, a list of preferred locations to compute each split on (e.g. block locations for an HDFS file) RDD会有一个最佳位置</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整体的数据分析平台架构分为3层，第一层是日志收集层，第二层是数据分析层，第三层是数据展示层。</a:t>
            </a:r>
            <a:endParaRPr lang="zh-CN" altLang="en-US"/>
          </a:p>
          <a:p>
            <a:r>
              <a:rPr lang="zh-CN" altLang="en-US"/>
              <a:t>日志搜集层，当用户来访问系统时，他可以通过pc端和移动端等两种方式，可以在PC端集成一些前台JS收集用户的访问数据，同样的，在移动端通过sdk收集用户访问数据，同时PC端和移动端都会调用后台的程序，在后台收集一些像注册成功，支付成功这样的信息，在后台也可以通过sdk收集，日志收集的服务器可以部署Nginx服务器，来收集PC端，移动端和后台的数据。如果访问量比较大的情况下，可以将Nginx做横向的负载均衡，响应比较高的业务需求。使用Flume将nginx的数据实时的传输到hdfs上，这样可以保证数据的永久存储。除了用户的访问数据以外，还有一些其他的业务日志数据，这样的数据可以通过编写java程序，或者说像一些脚本，比如说MR的程序，hive的脚本，可以将这种数据也存储到hdfs上。在本次项目中不考虑移动端和其他业务日志数据，我们只考虑PC端和后台的数据。</a:t>
            </a:r>
            <a:endParaRPr lang="zh-CN" altLang="en-US"/>
          </a:p>
          <a:p>
            <a:r>
              <a:rPr lang="zh-CN" altLang="en-US"/>
              <a:t>数据分析层，主体分为3个小模块，一个是ETL的数据清洗模块，一个是以MR为基础的数据分析job的模块，第三个是以Hive脚本的数据分析job的模块。在数据清洗ETL中，先读取日志收集存储的数据，然后将它清洗完以后，将结果直接存储到hbase中，同时编写一些MapReduce程序，读取清洗完的数据，将分析结果存储到MySql中，这个结果就是以后展示用的结果，同时有一些结果也需要存储到Hbase。第三个模块以hive为脚本，编写一些hive脚本程序读取Hive里面的数据，将分析结果保存到hdfs。然后会引入Sqoop组件将hive分析的结果直接导入到MySql中。存在别的项目组需要一些数据，比如BI需要的我们的数据，可以提供thrift接口，这个可以在hive上提供，也可以在hbase上提供，这个都是现有的可以直接提供，我们只需要把它的服务启动就可以。第二层就是这样的基本的结构。</a:t>
            </a:r>
            <a:endParaRPr lang="zh-CN" altLang="en-US"/>
          </a:p>
          <a:p>
            <a:r>
              <a:rPr lang="zh-CN" altLang="en-US"/>
              <a:t>数据展示层，数据是存在MySql中，这个是SpringMVC+MyBatis的结构，在这个模块中，将前后台的结构做一个分离，主要目的是有其他项目组需要调用接口来获取我们的分析结果，如果说不做分离的话，那么我们就需要为他们需要的接口专门提供一套查询数据库的服务或者是一些其他的代码。如果做分离的话，我们的web展示和他们的其他项目组的调用方获取一样的数据，也就是我们会返回一些json的数据给他们。在web展示层，我们使用HighChart做一些图表啊或者是柱状图，折线图这样的展示，多样化的展示，整体的架构就是这样</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6.png"/><Relationship Id="rId1" Type="http://schemas.openxmlformats.org/officeDocument/2006/relationships/image" Target="../media/image1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8.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19.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image" Target="../media/image20.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Hadoop</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HDFS</a:t>
            </a:r>
            <a:r>
              <a:rPr lang="zh-CN" altLang="en-US"/>
              <a:t>不适合存储小文件</a:t>
            </a:r>
            <a:endParaRPr lang="zh-CN" altLang="en-US"/>
          </a:p>
        </p:txBody>
      </p:sp>
      <p:sp>
        <p:nvSpPr>
          <p:cNvPr id="3" name="内容占位符 2"/>
          <p:cNvSpPr>
            <a:spLocks noGrp="1"/>
          </p:cNvSpPr>
          <p:nvPr>
            <p:ph idx="1"/>
          </p:nvPr>
        </p:nvSpPr>
        <p:spPr/>
        <p:txBody>
          <a:bodyPr>
            <a:normAutofit fontScale="92500"/>
          </a:bodyPr>
          <a:lstStyle/>
          <a:p>
            <a:r>
              <a:rPr lang="zh-CN" altLang="en-US"/>
              <a:t>元信息存储在</a:t>
            </a:r>
            <a:r>
              <a:rPr lang="en-US" altLang="zh-CN"/>
              <a:t>NameNode</a:t>
            </a:r>
            <a:r>
              <a:rPr lang="zh-CN" altLang="en-US"/>
              <a:t>内存中</a:t>
            </a:r>
            <a:endParaRPr lang="zh-CN" altLang="en-US"/>
          </a:p>
          <a:p>
            <a:pPr lvl="1"/>
            <a:r>
              <a:rPr lang="zh-CN" altLang="en-US"/>
              <a:t>一个节点的内存是有限的</a:t>
            </a:r>
            <a:endParaRPr lang="zh-CN" altLang="en-US"/>
          </a:p>
          <a:p>
            <a:pPr lvl="0"/>
            <a:r>
              <a:rPr lang="zh-CN" altLang="en-US"/>
              <a:t>存取大量小文件消耗大量的寻道时间</a:t>
            </a:r>
            <a:endParaRPr lang="zh-CN" altLang="en-US"/>
          </a:p>
          <a:p>
            <a:pPr lvl="1"/>
            <a:r>
              <a:rPr lang="zh-CN" altLang="en-US"/>
              <a:t>类比拷贝大量小文件与拷贝同等大小的一个大文件</a:t>
            </a:r>
            <a:endParaRPr lang="zh-CN" altLang="en-US"/>
          </a:p>
          <a:p>
            <a:pPr lvl="0"/>
            <a:r>
              <a:rPr lang="en-US" altLang="zh-CN"/>
              <a:t>NameNode</a:t>
            </a:r>
            <a:r>
              <a:rPr lang="zh-CN" altLang="en-US"/>
              <a:t>存储</a:t>
            </a:r>
            <a:r>
              <a:rPr lang="en-US" altLang="zh-CN"/>
              <a:t>block</a:t>
            </a:r>
            <a:r>
              <a:rPr lang="zh-CN" altLang="en-US"/>
              <a:t>数目上有限的</a:t>
            </a:r>
            <a:endParaRPr lang="zh-CN" altLang="en-US"/>
          </a:p>
          <a:p>
            <a:pPr lvl="1"/>
            <a:r>
              <a:rPr lang="zh-CN" altLang="en-US"/>
              <a:t>一个</a:t>
            </a:r>
            <a:r>
              <a:rPr lang="en-US" altLang="zh-CN"/>
              <a:t>block</a:t>
            </a:r>
            <a:r>
              <a:rPr lang="zh-CN" altLang="en-US"/>
              <a:t>元信息消耗大约</a:t>
            </a:r>
            <a:r>
              <a:rPr lang="en-US" altLang="zh-CN"/>
              <a:t>150byte</a:t>
            </a:r>
            <a:r>
              <a:rPr lang="zh-CN" altLang="en-US"/>
              <a:t>内存</a:t>
            </a:r>
            <a:endParaRPr lang="zh-CN" altLang="en-US"/>
          </a:p>
          <a:p>
            <a:pPr lvl="1"/>
            <a:r>
              <a:rPr lang="zh-CN" altLang="en-US"/>
              <a:t>存储一亿个</a:t>
            </a:r>
            <a:r>
              <a:rPr lang="en-US" altLang="zh-CN"/>
              <a:t>block</a:t>
            </a:r>
            <a:r>
              <a:rPr lang="zh-CN" altLang="en-US"/>
              <a:t>，大约消耗</a:t>
            </a:r>
            <a:r>
              <a:rPr lang="en-US" altLang="zh-CN"/>
              <a:t>20G</a:t>
            </a:r>
            <a:r>
              <a:rPr lang="zh-CN" altLang="en-US"/>
              <a:t>内存</a:t>
            </a:r>
            <a:endParaRPr lang="zh-CN" altLang="en-US"/>
          </a:p>
          <a:p>
            <a:pPr lvl="1"/>
            <a:r>
              <a:rPr lang="zh-CN" altLang="en-US"/>
              <a:t>如果一个文件大小为</a:t>
            </a:r>
            <a:r>
              <a:rPr lang="en-US" altLang="zh-CN"/>
              <a:t>10k</a:t>
            </a:r>
            <a:r>
              <a:rPr lang="zh-CN" altLang="en-US"/>
              <a:t>，则一亿个文件大小仅为</a:t>
            </a:r>
            <a:r>
              <a:rPr lang="en-US" altLang="zh-CN"/>
              <a:t>1TB(</a:t>
            </a:r>
            <a:r>
              <a:rPr lang="zh-CN" altLang="en-US"/>
              <a:t>但要消耗掉</a:t>
            </a:r>
            <a:r>
              <a:rPr lang="en-US" altLang="zh-CN"/>
              <a:t>NameNode 20G</a:t>
            </a:r>
            <a:r>
              <a:rPr lang="zh-CN" altLang="en-US"/>
              <a:t>内存</a:t>
            </a:r>
            <a:r>
              <a:rPr lang="en-US" altLang="zh-CN"/>
              <a:t>)</a:t>
            </a:r>
            <a:endParaRPr lang="zh-CN" altLang="en-US"/>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smtClean="0"/>
              <a:t>性能优化：资源调优</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num-executors</a:t>
            </a:r>
            <a:endParaRPr lang="en-US" altLang="zh-CN" dirty="0" smtClean="0"/>
          </a:p>
          <a:p>
            <a:r>
              <a:rPr lang="en-US" altLang="zh-CN" dirty="0" smtClean="0"/>
              <a:t>Executor-memory</a:t>
            </a:r>
            <a:endParaRPr lang="en-US" altLang="zh-CN" dirty="0" smtClean="0"/>
          </a:p>
          <a:p>
            <a:r>
              <a:rPr lang="en-US" altLang="zh-CN" dirty="0" smtClean="0"/>
              <a:t>Executor-cores</a:t>
            </a:r>
            <a:endParaRPr lang="en-US" altLang="zh-CN" dirty="0" smtClean="0"/>
          </a:p>
          <a:p>
            <a:r>
              <a:rPr lang="en-US" altLang="zh-CN" dirty="0" smtClean="0"/>
              <a:t>Driver-memory</a:t>
            </a:r>
            <a:endParaRPr lang="en-US" altLang="zh-CN" dirty="0" smtClean="0"/>
          </a:p>
          <a:p>
            <a:r>
              <a:rPr lang="en-US" altLang="zh-CN" dirty="0" err="1" smtClean="0"/>
              <a:t>Spark.default.parallelism</a:t>
            </a:r>
            <a:endParaRPr lang="en-US" altLang="zh-CN" dirty="0" smtClean="0"/>
          </a:p>
          <a:p>
            <a:r>
              <a:rPr lang="en-US" altLang="zh-CN" dirty="0" err="1" smtClean="0"/>
              <a:t>Spark.storage.memoryFraction</a:t>
            </a:r>
            <a:endParaRPr lang="en-US" altLang="zh-CN" dirty="0" smtClean="0"/>
          </a:p>
          <a:p>
            <a:r>
              <a:rPr lang="en-US" altLang="zh-CN" dirty="0" err="1" smtClean="0"/>
              <a:t>Spark.shuffle.memoryFraction</a:t>
            </a:r>
            <a:endParaRPr lang="en-US" altLang="zh-CN" dirty="0" smtClean="0"/>
          </a:p>
          <a:p>
            <a:r>
              <a:rPr lang="zh-CN" altLang="en-US" dirty="0" smtClean="0"/>
              <a:t>示例：</a:t>
            </a:r>
            <a:endParaRPr lang="en-US" altLang="zh-CN" dirty="0" smtClean="0"/>
          </a:p>
          <a:p>
            <a:r>
              <a:rPr lang="en-US" altLang="zh-CN" dirty="0" smtClean="0"/>
              <a:t>./bin/spark-submit \</a:t>
            </a:r>
            <a:endParaRPr lang="en-US" altLang="zh-CN" dirty="0" smtClean="0"/>
          </a:p>
          <a:p>
            <a:pPr lvl="1">
              <a:buNone/>
            </a:pPr>
            <a:r>
              <a:rPr lang="en-US" altLang="zh-CN" dirty="0" smtClean="0"/>
              <a:t>--master yarn-cluster \</a:t>
            </a:r>
            <a:endParaRPr lang="en-US" altLang="zh-CN" dirty="0" smtClean="0"/>
          </a:p>
          <a:p>
            <a:pPr lvl="1">
              <a:buNone/>
            </a:pPr>
            <a:r>
              <a:rPr lang="en-US" altLang="zh-CN" dirty="0" smtClean="0"/>
              <a:t>--num-executors 100 \</a:t>
            </a:r>
            <a:endParaRPr lang="en-US" altLang="zh-CN" dirty="0" smtClean="0"/>
          </a:p>
          <a:p>
            <a:pPr lvl="1">
              <a:buNone/>
            </a:pPr>
            <a:r>
              <a:rPr lang="en-US" altLang="zh-CN" dirty="0" smtClean="0"/>
              <a:t>--executor-memory 6G \</a:t>
            </a:r>
            <a:endParaRPr lang="en-US" altLang="zh-CN" dirty="0" smtClean="0"/>
          </a:p>
          <a:p>
            <a:pPr lvl="1">
              <a:buNone/>
            </a:pPr>
            <a:r>
              <a:rPr lang="en-US" altLang="zh-CN" dirty="0" smtClean="0"/>
              <a:t>--executor-cores 4 \</a:t>
            </a:r>
            <a:endParaRPr lang="en-US" altLang="zh-CN" dirty="0" smtClean="0"/>
          </a:p>
          <a:p>
            <a:pPr lvl="1">
              <a:buNone/>
            </a:pPr>
            <a:r>
              <a:rPr lang="en-US" altLang="zh-CN" dirty="0" smtClean="0"/>
              <a:t>--driver-memory 1G \</a:t>
            </a:r>
            <a:endParaRPr lang="en-US" altLang="zh-CN" dirty="0" smtClean="0"/>
          </a:p>
          <a:p>
            <a:pPr lvl="1">
              <a:buNone/>
            </a:pPr>
            <a:r>
              <a:rPr lang="en-US" altLang="zh-CN" dirty="0" smtClean="0"/>
              <a:t>--conf </a:t>
            </a:r>
            <a:r>
              <a:rPr lang="en-US" altLang="zh-CN" dirty="0" err="1" smtClean="0"/>
              <a:t>spark.default.parallelism</a:t>
            </a:r>
            <a:r>
              <a:rPr lang="en-US" altLang="zh-CN" dirty="0" smtClean="0"/>
              <a:t>=1000 \</a:t>
            </a:r>
            <a:endParaRPr lang="en-US" altLang="zh-CN" dirty="0" smtClean="0"/>
          </a:p>
          <a:p>
            <a:pPr lvl="1">
              <a:buNone/>
            </a:pPr>
            <a:r>
              <a:rPr lang="en-US" altLang="zh-CN" dirty="0" smtClean="0"/>
              <a:t>--conf </a:t>
            </a:r>
            <a:r>
              <a:rPr lang="en-US" altLang="zh-CN" dirty="0" err="1" smtClean="0"/>
              <a:t>spark.storage.memoryFraction</a:t>
            </a:r>
            <a:r>
              <a:rPr lang="en-US" altLang="zh-CN" dirty="0" smtClean="0"/>
              <a:t>=0.5 \</a:t>
            </a:r>
            <a:endParaRPr lang="en-US" altLang="zh-CN" dirty="0" smtClean="0"/>
          </a:p>
          <a:p>
            <a:pPr lvl="1">
              <a:buNone/>
            </a:pPr>
            <a:r>
              <a:rPr lang="en-US" altLang="zh-CN" dirty="0" smtClean="0"/>
              <a:t>--conf </a:t>
            </a:r>
            <a:r>
              <a:rPr lang="en-US" altLang="zh-CN" dirty="0" err="1" smtClean="0"/>
              <a:t>spark.shuffle.memoryFraction</a:t>
            </a:r>
            <a:r>
              <a:rPr lang="en-US" altLang="zh-CN" dirty="0" smtClean="0"/>
              <a:t>=0.3 </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smtClean="0"/>
              <a:t>性能优化：数据倾斜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方案一：使用</a:t>
            </a:r>
            <a:r>
              <a:rPr lang="en-US" altLang="zh-CN" dirty="0" smtClean="0"/>
              <a:t>Hive ETL</a:t>
            </a:r>
            <a:r>
              <a:rPr lang="zh-CN" altLang="en-US" dirty="0" smtClean="0"/>
              <a:t>预处理数据</a:t>
            </a:r>
            <a:endParaRPr lang="en-US" altLang="zh-CN" dirty="0" smtClean="0"/>
          </a:p>
          <a:p>
            <a:r>
              <a:rPr lang="zh-CN" altLang="en-US" dirty="0" smtClean="0"/>
              <a:t>方案二：过滤少数导致倾斜的</a:t>
            </a:r>
            <a:r>
              <a:rPr lang="en-US" altLang="zh-CN" dirty="0" smtClean="0"/>
              <a:t>key</a:t>
            </a:r>
            <a:endParaRPr lang="en-US" altLang="zh-CN" dirty="0" smtClean="0"/>
          </a:p>
          <a:p>
            <a:r>
              <a:rPr lang="zh-CN" altLang="en-US" dirty="0" smtClean="0"/>
              <a:t>方案三：提高</a:t>
            </a:r>
            <a:r>
              <a:rPr lang="en-US" altLang="zh-CN" dirty="0" smtClean="0"/>
              <a:t>shuffle</a:t>
            </a:r>
            <a:r>
              <a:rPr lang="zh-CN" altLang="en-US" dirty="0" smtClean="0"/>
              <a:t>操作的并行度</a:t>
            </a:r>
            <a:endParaRPr lang="en-US" altLang="zh-CN" dirty="0" smtClean="0"/>
          </a:p>
          <a:p>
            <a:r>
              <a:rPr lang="zh-CN" altLang="en-US" dirty="0" smtClean="0"/>
              <a:t>方案四：两阶段聚合</a:t>
            </a:r>
            <a:r>
              <a:rPr lang="en-US" altLang="zh-CN" dirty="0" smtClean="0"/>
              <a:t>(</a:t>
            </a:r>
            <a:r>
              <a:rPr lang="zh-CN" altLang="en-US" dirty="0" smtClean="0"/>
              <a:t>局部聚合</a:t>
            </a:r>
            <a:r>
              <a:rPr lang="en-US" altLang="zh-CN" dirty="0" smtClean="0"/>
              <a:t>+</a:t>
            </a:r>
            <a:r>
              <a:rPr lang="zh-CN" altLang="en-US" dirty="0" smtClean="0"/>
              <a:t>全局聚合</a:t>
            </a:r>
            <a:r>
              <a:rPr lang="en-US" altLang="zh-CN" dirty="0" smtClean="0"/>
              <a:t>)</a:t>
            </a:r>
            <a:endParaRPr lang="en-US" altLang="zh-CN" dirty="0" smtClean="0"/>
          </a:p>
          <a:p>
            <a:r>
              <a:rPr lang="zh-CN" altLang="en-US" dirty="0" smtClean="0"/>
              <a:t>方案五：将</a:t>
            </a:r>
            <a:r>
              <a:rPr lang="en-US" altLang="zh-CN" dirty="0" err="1" smtClean="0"/>
              <a:t>ruduce</a:t>
            </a:r>
            <a:r>
              <a:rPr lang="en-US" altLang="zh-CN" dirty="0" smtClean="0"/>
              <a:t> join </a:t>
            </a:r>
            <a:r>
              <a:rPr lang="zh-CN" altLang="en-US" dirty="0" smtClean="0"/>
              <a:t>转为 </a:t>
            </a:r>
            <a:r>
              <a:rPr lang="en-US" altLang="zh-CN" dirty="0" smtClean="0"/>
              <a:t>map join</a:t>
            </a:r>
            <a:endParaRPr lang="en-US" altLang="zh-CN" dirty="0" smtClean="0"/>
          </a:p>
          <a:p>
            <a:r>
              <a:rPr lang="zh-CN" altLang="en-US" dirty="0" smtClean="0"/>
              <a:t>方案六：采样倾斜</a:t>
            </a:r>
            <a:r>
              <a:rPr lang="en-US" altLang="zh-CN" dirty="0" smtClean="0"/>
              <a:t>key</a:t>
            </a:r>
            <a:r>
              <a:rPr lang="zh-CN" altLang="en-US" dirty="0" smtClean="0"/>
              <a:t>并分拆</a:t>
            </a:r>
            <a:r>
              <a:rPr lang="en-US" altLang="zh-CN" dirty="0" smtClean="0"/>
              <a:t>join</a:t>
            </a:r>
            <a:r>
              <a:rPr lang="zh-CN" altLang="en-US" dirty="0" smtClean="0"/>
              <a:t>操作</a:t>
            </a:r>
            <a:endParaRPr lang="en-US" altLang="zh-CN" dirty="0" smtClean="0"/>
          </a:p>
          <a:p>
            <a:r>
              <a:rPr lang="zh-CN" altLang="en-US" dirty="0" smtClean="0"/>
              <a:t>方案七：使用随机前缀和扩容</a:t>
            </a:r>
            <a:r>
              <a:rPr lang="en-US" altLang="zh-CN" dirty="0" smtClean="0"/>
              <a:t>RDD</a:t>
            </a:r>
            <a:r>
              <a:rPr lang="zh-CN" altLang="en-US" dirty="0" smtClean="0"/>
              <a:t>进行</a:t>
            </a:r>
            <a:r>
              <a:rPr lang="en-US" altLang="zh-CN" dirty="0" smtClean="0"/>
              <a:t>join</a:t>
            </a:r>
            <a:endParaRPr lang="en-US" altLang="zh-CN" dirty="0" smtClean="0"/>
          </a:p>
          <a:p>
            <a:r>
              <a:rPr lang="zh-CN" altLang="en-US" dirty="0" smtClean="0"/>
              <a:t>方案八：多种方案组合使用</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Spark</a:t>
            </a:r>
            <a:r>
              <a:rPr lang="zh-CN" altLang="en-US" sz="3600" dirty="0" smtClean="0"/>
              <a:t>性能优化：</a:t>
            </a:r>
            <a:r>
              <a:rPr lang="en-US" altLang="zh-CN" sz="3600" dirty="0" smtClean="0"/>
              <a:t>shuffle</a:t>
            </a:r>
            <a:r>
              <a:rPr lang="zh-CN" altLang="en-US" sz="3600" dirty="0" smtClean="0"/>
              <a:t>相关参数调优</a:t>
            </a:r>
            <a:endParaRPr lang="zh-CN" altLang="en-US" sz="3600" dirty="0"/>
          </a:p>
        </p:txBody>
      </p:sp>
      <p:sp>
        <p:nvSpPr>
          <p:cNvPr id="3" name="内容占位符 2"/>
          <p:cNvSpPr>
            <a:spLocks noGrp="1"/>
          </p:cNvSpPr>
          <p:nvPr>
            <p:ph idx="1"/>
          </p:nvPr>
        </p:nvSpPr>
        <p:spPr/>
        <p:txBody>
          <a:bodyPr>
            <a:normAutofit lnSpcReduction="10000"/>
          </a:bodyPr>
          <a:lstStyle/>
          <a:p>
            <a:r>
              <a:rPr lang="en-US" altLang="zh-CN" dirty="0" err="1" smtClean="0"/>
              <a:t>Spark.shuffle.file.buffer</a:t>
            </a:r>
            <a:endParaRPr lang="en-US" altLang="zh-CN" dirty="0" smtClean="0"/>
          </a:p>
          <a:p>
            <a:r>
              <a:rPr lang="en-US" altLang="zh-CN" dirty="0" err="1" smtClean="0"/>
              <a:t>Spark.reducer.maxSizeInFlight</a:t>
            </a:r>
            <a:endParaRPr lang="en-US" altLang="zh-CN" dirty="0" smtClean="0"/>
          </a:p>
          <a:p>
            <a:r>
              <a:rPr lang="en-US" altLang="zh-CN" dirty="0" err="1" smtClean="0"/>
              <a:t>Spark.shuffle.io.maxRetries</a:t>
            </a:r>
            <a:endParaRPr lang="en-US" altLang="zh-CN" dirty="0" smtClean="0"/>
          </a:p>
          <a:p>
            <a:r>
              <a:rPr lang="en-US" altLang="zh-CN" dirty="0" err="1" smtClean="0"/>
              <a:t>Spark.shuffle.io.retryWait</a:t>
            </a:r>
            <a:endParaRPr lang="en-US" altLang="zh-CN" dirty="0" smtClean="0"/>
          </a:p>
          <a:p>
            <a:r>
              <a:rPr lang="en-US" altLang="zh-CN" dirty="0" err="1" smtClean="0"/>
              <a:t>Spark.shuffle.memoryFraction</a:t>
            </a:r>
            <a:endParaRPr lang="en-US" altLang="zh-CN" dirty="0" smtClean="0"/>
          </a:p>
          <a:p>
            <a:r>
              <a:rPr lang="en-US" altLang="zh-CN" dirty="0" err="1" smtClean="0"/>
              <a:t>Spark.shuffle.manager</a:t>
            </a:r>
            <a:endParaRPr lang="en-US" altLang="zh-CN" dirty="0" smtClean="0"/>
          </a:p>
          <a:p>
            <a:r>
              <a:rPr lang="en-US" altLang="zh-CN" dirty="0" err="1" smtClean="0"/>
              <a:t>Spark.shuffle.sort.bypassMergeThreshold</a:t>
            </a:r>
            <a:endParaRPr lang="en-US" altLang="zh-CN" dirty="0" smtClean="0"/>
          </a:p>
          <a:p>
            <a:r>
              <a:rPr lang="en-US" altLang="zh-CN" dirty="0" err="1" smtClean="0"/>
              <a:t>Spark.shuffle.consolidateFiles</a:t>
            </a:r>
            <a:endParaRPr lang="en-US" altLang="zh-CN" dirty="0" smtClean="0"/>
          </a:p>
          <a:p>
            <a:pPr>
              <a:buNone/>
            </a:pP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驴妈妈项目</a:t>
            </a:r>
            <a:endParaRPr lang="zh-CN" altLang="en-US"/>
          </a:p>
        </p:txBody>
      </p:sp>
      <p:sp>
        <p:nvSpPr>
          <p:cNvPr id="3" name="内容占位符 2"/>
          <p:cNvSpPr>
            <a:spLocks noGrp="1"/>
          </p:cNvSpPr>
          <p:nvPr>
            <p:ph idx="1"/>
          </p:nvPr>
        </p:nvSpPr>
        <p:spPr/>
        <p:txBody>
          <a:bodyPr/>
          <a:p>
            <a:endParaRPr lang="zh-CN" altLang="en-US"/>
          </a:p>
        </p:txBody>
      </p:sp>
      <p:pic>
        <p:nvPicPr>
          <p:cNvPr id="4" name="图片 3" descr="驴妈妈"/>
          <p:cNvPicPr>
            <a:picLocks noChangeAspect="1"/>
          </p:cNvPicPr>
          <p:nvPr/>
        </p:nvPicPr>
        <p:blipFill>
          <a:blip r:embed="rId1"/>
          <a:stretch>
            <a:fillRect/>
          </a:stretch>
        </p:blipFill>
        <p:spPr>
          <a:xfrm>
            <a:off x="322580" y="1134745"/>
            <a:ext cx="8364220" cy="550799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架构解读</a:t>
            </a:r>
            <a:endParaRPr lang="zh-CN" altLang="en-US"/>
          </a:p>
        </p:txBody>
      </p:sp>
      <p:sp>
        <p:nvSpPr>
          <p:cNvPr id="3" name="内容占位符 2"/>
          <p:cNvSpPr>
            <a:spLocks noGrp="1"/>
          </p:cNvSpPr>
          <p:nvPr>
            <p:ph idx="1"/>
          </p:nvPr>
        </p:nvSpPr>
        <p:spPr>
          <a:xfrm>
            <a:off x="457200" y="1323340"/>
            <a:ext cx="8229600" cy="4803140"/>
          </a:xfrm>
        </p:spPr>
        <p:txBody>
          <a:bodyPr>
            <a:noAutofit/>
          </a:bodyPr>
          <a:p>
            <a:pPr marL="0" indent="0">
              <a:buNone/>
            </a:pPr>
            <a:r>
              <a:rPr lang="zh-CN" altLang="en-US" sz="1400"/>
              <a:t>整体的数据分析平台架构分为3层，第一层是日志收集层，第二层是数据分析层，第三层是数据展示层。</a:t>
            </a:r>
            <a:endParaRPr lang="zh-CN" altLang="en-US" sz="1400"/>
          </a:p>
          <a:p>
            <a:pPr marL="0" indent="0">
              <a:buNone/>
            </a:pPr>
            <a:r>
              <a:rPr lang="zh-CN" altLang="en-US" sz="1400">
                <a:solidFill>
                  <a:srgbClr val="FF0000"/>
                </a:solidFill>
              </a:rPr>
              <a:t>日志搜集层</a:t>
            </a:r>
            <a:r>
              <a:rPr lang="zh-CN" altLang="en-US" sz="1400"/>
              <a:t>，当用户来访问系统时，他可以通过pc端和移动端等两种方式，可以在PC端集成一些前台JS收集用户的访问数据，同样的，在移动端通过sdk收集用户访问数据，同时PC端和移动端都会调用后台的程序，在后台收集一些像注册成功，支付成功这样的信息，在后台也可以通过sdk收集，日志收集的服务器可以部署Nginx服务器，来收集PC端，移动端和后台的数据。如果访问量比较大的情况下，可以将Nginx做横向的负载均衡，响应比较高的业务需求。使用Flume将nginx的数据实时的传输到hdfs上，这样可以保证数据的永久存储。除了用户的访问数据以外，还有一些其他的业务日志数据，这样的数据可以通过编写java程序，或者说像一些脚本，比如说MR的程序，hive的脚本，可以将这种数据也存储到hdfs上。在本次项目中不考虑移动端和其他业务日志数据，我们只考虑PC端和后台的数据。</a:t>
            </a:r>
            <a:endParaRPr lang="zh-CN" altLang="en-US" sz="1400"/>
          </a:p>
          <a:p>
            <a:pPr marL="0" indent="0">
              <a:buNone/>
            </a:pPr>
            <a:r>
              <a:rPr lang="zh-CN" altLang="en-US" sz="1400">
                <a:solidFill>
                  <a:srgbClr val="FF0000"/>
                </a:solidFill>
              </a:rPr>
              <a:t>数据分析层</a:t>
            </a:r>
            <a:r>
              <a:rPr lang="zh-CN" altLang="en-US" sz="1400"/>
              <a:t>，主体分为3个小模块，一个是ETL的数据清洗模块，一个是以MR为基础的数据分析job的模块，第三个是以Hive脚本的数据分析job的模块。在数据清洗ETL中，先读取日志收集存储的数据，然后将它清洗完以后，将结果直接存储到hbase中，同时编写一些MapReduce程序，读取清洗完的数据，将分析结果存储到MySql中，这个结果就是以后展示用的结果，同时有一些结果也需要存储到Hbase。第三个模块以hive为脚本，编写一些hive脚本程序读取Hive里面的数据，将分析结果保存到hdfs。然后会引入Sqoop组件将hive分析的结果直接导入到MySql中。存在别的项目组需要一些数据，比如BI需要的我们的数据，可以提供thrift接口，这个可以在hive上提供，也可以在hbase上提供，这个都是现有的可以直接提供，我们只需要把它的服务启动就可以。第二层就是这样的基本的结构。</a:t>
            </a:r>
            <a:endParaRPr lang="zh-CN" altLang="en-US" sz="1400"/>
          </a:p>
          <a:p>
            <a:pPr marL="0" indent="0">
              <a:buNone/>
            </a:pPr>
            <a:r>
              <a:rPr lang="zh-CN" altLang="en-US" sz="1400">
                <a:solidFill>
                  <a:srgbClr val="FF0000"/>
                </a:solidFill>
              </a:rPr>
              <a:t>数据展示层</a:t>
            </a:r>
            <a:r>
              <a:rPr lang="zh-CN" altLang="en-US" sz="1400"/>
              <a:t>，数据是存在MySql中，这个是SpringMVC+MyBatis的结构，在这个模块中，将前后台的结构做一个分离，主要目的是有其他项目组需要调用接口来获取我们的分析结果，如果说不做分离的话，那么我们就需要为他们需要的接口专门提供一套查询数据库的服务或者是一些其他的代码。如果做分离的话，我们的web展示和他们的其他项目组的调用方获取一样的数据，也就是我们会返回一些json的数据给他们。在web展示层，我们使用HighChart做一些图表啊或者是柱状图，折线图这样的展示，多样化的展示，整体的架构就是这样</a:t>
            </a:r>
            <a:endParaRPr lang="zh-C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标题 23"/>
          <p:cNvSpPr>
            <a:spLocks noGrp="1"/>
          </p:cNvSpPr>
          <p:nvPr>
            <p:ph type="title"/>
            <p:custDataLst>
              <p:tags r:id="rId2"/>
            </p:custDataLst>
          </p:nvPr>
        </p:nvSpPr>
        <p:spPr/>
        <p:txBody>
          <a:bodyPr/>
          <a:lstStyle/>
          <a:p>
            <a:r>
              <a:rPr lang="en-US" altLang="zh-CN" smtClean="0"/>
              <a:t>HDFS</a:t>
            </a:r>
            <a:r>
              <a:rPr lang="zh-CN" altLang="en-US" smtClean="0"/>
              <a:t>优点</a:t>
            </a:r>
            <a:endParaRPr lang="zh-CN" altLang="en-US" smtClean="0"/>
          </a:p>
        </p:txBody>
      </p:sp>
      <p:sp>
        <p:nvSpPr>
          <p:cNvPr id="25" name="内容占位符 24"/>
          <p:cNvSpPr>
            <a:spLocks noGrp="1"/>
          </p:cNvSpPr>
          <p:nvPr>
            <p:ph idx="1"/>
            <p:custDataLst>
              <p:tags r:id="rId3"/>
            </p:custDataLst>
          </p:nvPr>
        </p:nvSpPr>
        <p:spPr/>
        <p:txBody>
          <a:bodyPr>
            <a:normAutofit fontScale="52500" lnSpcReduction="20000"/>
          </a:bodyPr>
          <a:lstStyle/>
          <a:p>
            <a:pPr marL="228600" indent="-228600">
              <a:lnSpc>
                <a:spcPct val="130000"/>
              </a:lnSpc>
              <a:buSzTx/>
              <a:buFont typeface="Arial" panose="020B0604020202020204" pitchFamily="34" charset="0"/>
              <a:buChar char="•"/>
            </a:pPr>
            <a:r>
              <a:rPr lang="zh-CN" altLang="en-US"/>
              <a:t>高容错性</a:t>
            </a:r>
            <a:endParaRPr lang="zh-CN" altLang="en-US"/>
          </a:p>
          <a:p>
            <a:pPr marL="685800" lvl="1" indent="-228600">
              <a:lnSpc>
                <a:spcPct val="130000"/>
              </a:lnSpc>
              <a:buSzTx/>
              <a:buFont typeface="Arial" panose="020B0604020202020204" pitchFamily="34" charset="0"/>
              <a:buChar char="•"/>
            </a:pPr>
            <a:r>
              <a:rPr lang="zh-CN" altLang="en-US"/>
              <a:t>数据自动保存多个副本</a:t>
            </a:r>
            <a:endParaRPr lang="zh-CN" altLang="en-US"/>
          </a:p>
          <a:p>
            <a:pPr marL="685800" lvl="1" indent="-228600">
              <a:lnSpc>
                <a:spcPct val="130000"/>
              </a:lnSpc>
              <a:buSzTx/>
              <a:buFont typeface="Arial" panose="020B0604020202020204" pitchFamily="34" charset="0"/>
              <a:buChar char="•"/>
            </a:pPr>
            <a:r>
              <a:rPr lang="zh-CN" altLang="en-US"/>
              <a:t>副本丢失后，自动恢复</a:t>
            </a:r>
            <a:endParaRPr lang="zh-CN" altLang="en-US"/>
          </a:p>
          <a:p>
            <a:pPr marL="228600" lvl="0" indent="-228600">
              <a:lnSpc>
                <a:spcPct val="130000"/>
              </a:lnSpc>
              <a:buSzTx/>
              <a:buFont typeface="Arial" panose="020B0604020202020204" pitchFamily="34" charset="0"/>
              <a:buChar char="•"/>
            </a:pPr>
            <a:r>
              <a:rPr lang="zh-CN" altLang="en-US"/>
              <a:t>适合批处理</a:t>
            </a:r>
            <a:endParaRPr lang="zh-CN" altLang="en-US"/>
          </a:p>
          <a:p>
            <a:pPr marL="685800" lvl="1" indent="-228600">
              <a:lnSpc>
                <a:spcPct val="130000"/>
              </a:lnSpc>
              <a:buSzTx/>
              <a:buFont typeface="Arial" panose="020B0604020202020204" pitchFamily="34" charset="0"/>
              <a:buChar char="•"/>
            </a:pPr>
            <a:r>
              <a:rPr lang="zh-CN" altLang="en-US"/>
              <a:t>移动计算而非数据</a:t>
            </a:r>
            <a:endParaRPr lang="zh-CN" altLang="en-US"/>
          </a:p>
          <a:p>
            <a:pPr marL="685800" lvl="1" indent="-228600">
              <a:lnSpc>
                <a:spcPct val="130000"/>
              </a:lnSpc>
              <a:buSzTx/>
              <a:buFont typeface="Arial" panose="020B0604020202020204" pitchFamily="34" charset="0"/>
              <a:buChar char="•"/>
            </a:pPr>
            <a:r>
              <a:rPr lang="zh-CN" altLang="en-US"/>
              <a:t>数据位置暴露给计算框架</a:t>
            </a:r>
            <a:endParaRPr lang="zh-CN" altLang="en-US"/>
          </a:p>
          <a:p>
            <a:pPr marL="228600" lvl="0" indent="-228600">
              <a:lnSpc>
                <a:spcPct val="130000"/>
              </a:lnSpc>
              <a:buSzTx/>
              <a:buFont typeface="Arial" panose="020B0604020202020204" pitchFamily="34" charset="0"/>
              <a:buChar char="•"/>
            </a:pPr>
            <a:r>
              <a:rPr lang="zh-CN" altLang="en-US"/>
              <a:t>适合大数据处理</a:t>
            </a:r>
            <a:endParaRPr lang="zh-CN" altLang="en-US"/>
          </a:p>
          <a:p>
            <a:pPr marL="228600" lvl="0" indent="-228600">
              <a:lnSpc>
                <a:spcPct val="130000"/>
              </a:lnSpc>
              <a:buSzTx/>
              <a:buFont typeface="Arial" panose="020B0604020202020204" pitchFamily="34" charset="0"/>
              <a:buChar char="•"/>
            </a:pPr>
            <a:r>
              <a:rPr lang="zh-CN" altLang="en-US"/>
              <a:t>流式文件访问</a:t>
            </a:r>
            <a:endParaRPr lang="zh-CN" altLang="en-US"/>
          </a:p>
          <a:p>
            <a:pPr marL="685800" lvl="1" indent="-228600">
              <a:lnSpc>
                <a:spcPct val="130000"/>
              </a:lnSpc>
              <a:buSzTx/>
              <a:buFont typeface="Arial" panose="020B0604020202020204" pitchFamily="34" charset="0"/>
              <a:buChar char="•"/>
            </a:pPr>
            <a:r>
              <a:rPr lang="zh-CN" altLang="en-US"/>
              <a:t>一次性写入，多次 读取</a:t>
            </a:r>
            <a:endParaRPr lang="zh-CN" altLang="en-US"/>
          </a:p>
          <a:p>
            <a:pPr marL="685800" lvl="1" indent="-228600">
              <a:lnSpc>
                <a:spcPct val="130000"/>
              </a:lnSpc>
              <a:buSzTx/>
              <a:buFont typeface="Arial" panose="020B0604020202020204" pitchFamily="34" charset="0"/>
              <a:buChar char="•"/>
            </a:pPr>
            <a:r>
              <a:rPr lang="zh-CN" altLang="en-US"/>
              <a:t>保证数据一致性</a:t>
            </a:r>
            <a:endParaRPr lang="zh-CN" altLang="en-US"/>
          </a:p>
          <a:p>
            <a:pPr marL="228600" lvl="0" indent="-228600">
              <a:lnSpc>
                <a:spcPct val="130000"/>
              </a:lnSpc>
              <a:buSzTx/>
              <a:buFont typeface="Arial" panose="020B0604020202020204" pitchFamily="34" charset="0"/>
              <a:buChar char="•"/>
            </a:pPr>
            <a:r>
              <a:rPr lang="zh-CN" altLang="en-US"/>
              <a:t>可构建在廉价机器上</a:t>
            </a:r>
            <a:endParaRPr lang="zh-CN" altLang="en-US"/>
          </a:p>
          <a:p>
            <a:pPr marL="685800" lvl="1" indent="-228600">
              <a:lnSpc>
                <a:spcPct val="130000"/>
              </a:lnSpc>
              <a:buSzTx/>
              <a:buFont typeface="Arial" panose="020B0604020202020204" pitchFamily="34" charset="0"/>
              <a:buChar char="•"/>
            </a:pPr>
            <a:r>
              <a:rPr lang="zh-CN" altLang="en-US"/>
              <a:t>通过多副本提高可靠性</a:t>
            </a:r>
            <a:endParaRPr lang="zh-CN" altLang="en-US"/>
          </a:p>
          <a:p>
            <a:pPr marL="685800" lvl="1" indent="-228600">
              <a:lnSpc>
                <a:spcPct val="130000"/>
              </a:lnSpc>
              <a:buSzTx/>
              <a:buFont typeface="Arial" panose="020B0604020202020204" pitchFamily="34" charset="0"/>
              <a:buChar char="•"/>
            </a:pPr>
            <a:r>
              <a:rPr lang="zh-CN" altLang="en-US"/>
              <a:t>提供了容错和恢复机制</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HDFS</a:t>
            </a:r>
            <a:r>
              <a:rPr lang="zh-CN" altLang="en-US"/>
              <a:t>缺点</a:t>
            </a:r>
            <a:endParaRPr lang="zh-CN" altLang="en-US"/>
          </a:p>
        </p:txBody>
      </p:sp>
      <p:sp>
        <p:nvSpPr>
          <p:cNvPr id="3" name="内容占位符 2"/>
          <p:cNvSpPr>
            <a:spLocks noGrp="1"/>
          </p:cNvSpPr>
          <p:nvPr>
            <p:ph idx="1"/>
          </p:nvPr>
        </p:nvSpPr>
        <p:spPr/>
        <p:txBody>
          <a:bodyPr>
            <a:normAutofit lnSpcReduction="10000"/>
          </a:bodyPr>
          <a:lstStyle/>
          <a:p>
            <a:r>
              <a:rPr lang="zh-CN" altLang="en-US"/>
              <a:t>低延迟数据访问</a:t>
            </a:r>
            <a:endParaRPr lang="zh-CN" altLang="en-US"/>
          </a:p>
          <a:p>
            <a:pPr lvl="1"/>
            <a:r>
              <a:rPr lang="zh-CN" altLang="en-US"/>
              <a:t>比如毫秒级</a:t>
            </a:r>
            <a:endParaRPr lang="zh-CN" altLang="en-US"/>
          </a:p>
          <a:p>
            <a:pPr lvl="1"/>
            <a:r>
              <a:rPr lang="zh-CN" altLang="en-US"/>
              <a:t>低延迟与高吞吐率</a:t>
            </a:r>
            <a:endParaRPr lang="zh-CN" altLang="en-US"/>
          </a:p>
          <a:p>
            <a:pPr lvl="0"/>
            <a:r>
              <a:rPr lang="zh-CN" altLang="en-US"/>
              <a:t>小文件存取</a:t>
            </a:r>
            <a:endParaRPr lang="zh-CN" altLang="en-US"/>
          </a:p>
          <a:p>
            <a:pPr lvl="1"/>
            <a:r>
              <a:rPr lang="zh-CN" altLang="en-US"/>
              <a:t>占用</a:t>
            </a:r>
            <a:r>
              <a:rPr lang="en-US" altLang="zh-CN"/>
              <a:t>NameNode</a:t>
            </a:r>
            <a:r>
              <a:rPr lang="zh-CN" altLang="en-US"/>
              <a:t>大量内存</a:t>
            </a:r>
            <a:endParaRPr lang="zh-CN" altLang="en-US"/>
          </a:p>
          <a:p>
            <a:pPr lvl="1"/>
            <a:r>
              <a:rPr lang="zh-CN" altLang="en-US"/>
              <a:t>寻道时间超过读取时间</a:t>
            </a:r>
            <a:endParaRPr lang="zh-CN" altLang="en-US"/>
          </a:p>
          <a:p>
            <a:pPr lvl="0"/>
            <a:r>
              <a:rPr lang="zh-CN" altLang="en-US"/>
              <a:t>并发写入、文件随机修改</a:t>
            </a:r>
            <a:endParaRPr lang="zh-CN" altLang="en-US"/>
          </a:p>
          <a:p>
            <a:pPr lvl="1"/>
            <a:r>
              <a:rPr lang="zh-CN" altLang="en-US"/>
              <a:t>一个文件只能有一个写者</a:t>
            </a:r>
            <a:endParaRPr lang="zh-CN" altLang="en-US"/>
          </a:p>
          <a:p>
            <a:pPr lvl="1"/>
            <a:r>
              <a:rPr lang="zh-CN" altLang="en-US"/>
              <a:t>仅支持</a:t>
            </a:r>
            <a:r>
              <a:rPr lang="en-US" altLang="zh-CN"/>
              <a:t>append</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常见数据来源</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a:t>非结构化数据：</a:t>
            </a:r>
            <a:endParaRPr lang="zh-CN" altLang="en-US"/>
          </a:p>
          <a:p>
            <a:pPr lvl="1"/>
            <a:r>
              <a:rPr lang="zh-CN" altLang="en-US"/>
              <a:t>用户访问日志</a:t>
            </a:r>
            <a:endParaRPr lang="zh-CN" altLang="en-US"/>
          </a:p>
          <a:p>
            <a:pPr lvl="1"/>
            <a:r>
              <a:rPr lang="zh-CN" altLang="en-US"/>
              <a:t>用户购买日志</a:t>
            </a:r>
            <a:endParaRPr lang="zh-CN" altLang="en-US"/>
          </a:p>
          <a:p>
            <a:pPr lvl="0"/>
            <a:r>
              <a:rPr lang="zh-CN" altLang="en-US"/>
              <a:t>结构化数据：</a:t>
            </a:r>
            <a:endParaRPr lang="zh-CN" altLang="en-US"/>
          </a:p>
          <a:p>
            <a:pPr lvl="1"/>
            <a:r>
              <a:rPr lang="zh-CN" altLang="en-US"/>
              <a:t>传统关系型数据库：</a:t>
            </a:r>
            <a:r>
              <a:rPr lang="en-US" altLang="zh-CN"/>
              <a:t>MySQL</a:t>
            </a:r>
            <a:r>
              <a:rPr lang="zh-CN" altLang="en-US"/>
              <a:t>、</a:t>
            </a:r>
            <a:r>
              <a:rPr lang="en-US" altLang="zh-CN"/>
              <a:t>Oracle</a:t>
            </a:r>
            <a:r>
              <a:rPr lang="zh-CN" altLang="en-US"/>
              <a:t>等</a:t>
            </a:r>
            <a:endParaRPr lang="zh-CN" altLang="en-US"/>
          </a:p>
          <a:p>
            <a:pPr lvl="2"/>
            <a:r>
              <a:rPr lang="zh-CN" altLang="en-US"/>
              <a:t>商家商品信息</a:t>
            </a:r>
            <a:endParaRPr lang="zh-CN" altLang="en-US"/>
          </a:p>
          <a:p>
            <a:pPr lvl="2"/>
            <a:r>
              <a:rPr lang="zh-CN" altLang="en-US"/>
              <a:t>用户基本信息</a:t>
            </a:r>
            <a:endParaRPr lang="zh-CN" altLang="en-US"/>
          </a:p>
          <a:p>
            <a:pPr lvl="1"/>
            <a:r>
              <a:rPr lang="zh-CN" altLang="en-US"/>
              <a:t>如何导入到大数据系统</a:t>
            </a:r>
            <a:r>
              <a:rPr lang="en-US" altLang="zh-CN"/>
              <a:t>Hadoop</a:t>
            </a:r>
            <a:r>
              <a:rPr lang="zh-CN" altLang="en-US"/>
              <a:t>中</a:t>
            </a:r>
            <a:endParaRPr lang="zh-CN" altLang="en-US"/>
          </a:p>
          <a:p>
            <a:pPr lvl="2"/>
            <a:r>
              <a:rPr lang="zh-CN" altLang="en-US"/>
              <a:t>全量导入</a:t>
            </a:r>
            <a:endParaRPr lang="zh-CN" altLang="en-US"/>
          </a:p>
          <a:p>
            <a:pPr lvl="2"/>
            <a:r>
              <a:rPr lang="zh-CN" altLang="en-US"/>
              <a:t>增量导入</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数据收集与入库要求</a:t>
            </a:r>
            <a:endParaRPr lang="zh-CN" altLang="en-US"/>
          </a:p>
        </p:txBody>
      </p:sp>
      <p:sp>
        <p:nvSpPr>
          <p:cNvPr id="3" name="内容占位符 2"/>
          <p:cNvSpPr>
            <a:spLocks noGrp="1"/>
          </p:cNvSpPr>
          <p:nvPr>
            <p:ph idx="1"/>
          </p:nvPr>
        </p:nvSpPr>
        <p:spPr/>
        <p:txBody>
          <a:bodyPr>
            <a:normAutofit lnSpcReduction="10000"/>
          </a:bodyPr>
          <a:lstStyle/>
          <a:p>
            <a:r>
              <a:rPr lang="zh-CN" altLang="en-US"/>
              <a:t>分布式</a:t>
            </a:r>
            <a:endParaRPr lang="zh-CN" altLang="en-US"/>
          </a:p>
          <a:p>
            <a:pPr lvl="1"/>
            <a:r>
              <a:rPr lang="zh-CN" altLang="en-US"/>
              <a:t>数据源多样化</a:t>
            </a:r>
            <a:endParaRPr lang="zh-CN" altLang="en-US"/>
          </a:p>
          <a:p>
            <a:pPr lvl="1"/>
            <a:r>
              <a:rPr lang="zh-CN" altLang="en-US"/>
              <a:t>数据源分散</a:t>
            </a:r>
            <a:endParaRPr lang="zh-CN" altLang="en-US"/>
          </a:p>
          <a:p>
            <a:pPr lvl="0"/>
            <a:r>
              <a:rPr lang="zh-CN" altLang="en-US"/>
              <a:t>可靠性</a:t>
            </a:r>
            <a:endParaRPr lang="zh-CN" altLang="en-US"/>
          </a:p>
          <a:p>
            <a:pPr lvl="1"/>
            <a:r>
              <a:rPr lang="zh-CN" altLang="en-US"/>
              <a:t>保证不丢数据</a:t>
            </a:r>
            <a:endParaRPr lang="zh-CN" altLang="en-US"/>
          </a:p>
          <a:p>
            <a:pPr lvl="1"/>
            <a:r>
              <a:rPr lang="zh-CN" altLang="en-US"/>
              <a:t>允许丢部分数据</a:t>
            </a:r>
            <a:endParaRPr lang="zh-CN" altLang="en-US"/>
          </a:p>
          <a:p>
            <a:pPr lvl="0"/>
            <a:r>
              <a:rPr lang="zh-CN" altLang="en-US" sz="2400"/>
              <a:t>可扩展</a:t>
            </a:r>
            <a:endParaRPr lang="zh-CN" altLang="en-US" sz="2400"/>
          </a:p>
          <a:p>
            <a:pPr lvl="1"/>
            <a:r>
              <a:rPr lang="zh-CN" altLang="en-US" sz="2000"/>
              <a:t>数据源可能会不断增加</a:t>
            </a:r>
            <a:endParaRPr lang="zh-CN" altLang="en-US" sz="2000"/>
          </a:p>
          <a:p>
            <a:pPr lvl="0"/>
            <a:r>
              <a:rPr lang="zh-CN" altLang="en-US" sz="2400"/>
              <a:t>通过并行提高性能</a:t>
            </a:r>
            <a:r>
              <a:rPr lang="en-US" altLang="zh-CN"/>
              <a:t>		</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标题 23"/>
          <p:cNvSpPr>
            <a:spLocks noGrp="1"/>
          </p:cNvSpPr>
          <p:nvPr>
            <p:ph type="title"/>
            <p:custDataLst>
              <p:tags r:id="rId2"/>
            </p:custDataLst>
          </p:nvPr>
        </p:nvSpPr>
        <p:spPr/>
        <p:txBody>
          <a:bodyPr/>
          <a:lstStyle/>
          <a:p>
            <a:r>
              <a:rPr lang="en-US" altLang="zh-CN" smtClean="0"/>
              <a:t>Flume(</a:t>
            </a:r>
            <a:r>
              <a:rPr lang="zh-CN" altLang="en-US" smtClean="0"/>
              <a:t>非结构化数据收集</a:t>
            </a:r>
            <a:r>
              <a:rPr lang="en-US" altLang="zh-CN" smtClean="0"/>
              <a:t>)</a:t>
            </a:r>
            <a:endParaRPr lang="en-US" altLang="zh-CN" smtClean="0"/>
          </a:p>
        </p:txBody>
      </p:sp>
      <p:sp>
        <p:nvSpPr>
          <p:cNvPr id="25" name="内容占位符 24"/>
          <p:cNvSpPr>
            <a:spLocks noGrp="1"/>
          </p:cNvSpPr>
          <p:nvPr>
            <p:ph idx="1"/>
            <p:custDataLst>
              <p:tags r:id="rId3"/>
            </p:custDataLst>
          </p:nvPr>
        </p:nvSpPr>
        <p:spPr/>
        <p:txBody>
          <a:bodyPr>
            <a:normAutofit/>
          </a:bodyPr>
          <a:lstStyle/>
          <a:p>
            <a:pPr marL="228600" indent="-228600">
              <a:lnSpc>
                <a:spcPct val="130000"/>
              </a:lnSpc>
              <a:buSzTx/>
              <a:buFont typeface="Arial" panose="020B0604020202020204" pitchFamily="34" charset="0"/>
              <a:buChar char="•"/>
            </a:pPr>
            <a:r>
              <a:rPr lang="zh-CN" altLang="en-US"/>
              <a:t>用于 非结构化数据收集</a:t>
            </a:r>
            <a:endParaRPr lang="zh-CN" altLang="en-US"/>
          </a:p>
          <a:p>
            <a:pPr marL="228600" indent="-228600">
              <a:lnSpc>
                <a:spcPct val="130000"/>
              </a:lnSpc>
              <a:buSzTx/>
              <a:buFont typeface="Arial" panose="020B0604020202020204" pitchFamily="34" charset="0"/>
              <a:buChar char="•"/>
            </a:pPr>
            <a:r>
              <a:rPr lang="en-US" altLang="zh-CN"/>
              <a:t>Flume</a:t>
            </a:r>
            <a:r>
              <a:rPr lang="zh-CN" altLang="en-US"/>
              <a:t>特点</a:t>
            </a:r>
            <a:endParaRPr lang="zh-CN" altLang="en-US"/>
          </a:p>
          <a:p>
            <a:pPr marL="685800" lvl="1" indent="-228600">
              <a:lnSpc>
                <a:spcPct val="130000"/>
              </a:lnSpc>
              <a:buSzTx/>
              <a:buFont typeface="Arial" panose="020B0604020202020204" pitchFamily="34" charset="0"/>
              <a:buChar char="•"/>
            </a:pPr>
            <a:r>
              <a:rPr lang="zh-CN" altLang="en-US"/>
              <a:t>分布式</a:t>
            </a:r>
            <a:endParaRPr lang="zh-CN" altLang="en-US"/>
          </a:p>
          <a:p>
            <a:pPr marL="685800" lvl="1" indent="-228600">
              <a:lnSpc>
                <a:spcPct val="130000"/>
              </a:lnSpc>
              <a:buSzTx/>
              <a:buFont typeface="Arial" panose="020B0604020202020204" pitchFamily="34" charset="0"/>
              <a:buChar char="•"/>
            </a:pPr>
            <a:r>
              <a:rPr lang="zh-CN" altLang="en-US"/>
              <a:t>高可靠性</a:t>
            </a:r>
            <a:endParaRPr lang="zh-CN" altLang="en-US"/>
          </a:p>
          <a:p>
            <a:pPr marL="685800" lvl="1" indent="-228600">
              <a:lnSpc>
                <a:spcPct val="130000"/>
              </a:lnSpc>
              <a:buSzTx/>
              <a:buFont typeface="Arial" panose="020B0604020202020204" pitchFamily="34" charset="0"/>
              <a:buChar char="•"/>
            </a:pPr>
            <a:r>
              <a:rPr lang="zh-CN" altLang="en-US"/>
              <a:t>高容错性</a:t>
            </a:r>
            <a:endParaRPr lang="zh-CN" altLang="en-US"/>
          </a:p>
          <a:p>
            <a:pPr marL="685800" lvl="1" indent="-228600">
              <a:lnSpc>
                <a:spcPct val="130000"/>
              </a:lnSpc>
              <a:buSzTx/>
              <a:buFont typeface="Arial" panose="020B0604020202020204" pitchFamily="34" charset="0"/>
              <a:buChar char="•"/>
            </a:pPr>
            <a:r>
              <a:rPr lang="zh-CN" altLang="en-US"/>
              <a:t>易于定制与扩展</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Flume NG</a:t>
            </a:r>
            <a:r>
              <a:rPr lang="zh-CN" altLang="en-US"/>
              <a:t>基本架构</a:t>
            </a:r>
            <a:endParaRPr lang="zh-CN" altLang="en-US"/>
          </a:p>
        </p:txBody>
      </p:sp>
      <p:pic>
        <p:nvPicPr>
          <p:cNvPr id="4" name="内容占位符 3"/>
          <p:cNvPicPr>
            <a:picLocks noGrp="1" noChangeAspect="1"/>
          </p:cNvPicPr>
          <p:nvPr>
            <p:ph idx="1"/>
          </p:nvPr>
        </p:nvPicPr>
        <p:blipFill>
          <a:blip r:embed="rId1"/>
          <a:stretch>
            <a:fillRect/>
          </a:stretch>
        </p:blipFill>
        <p:spPr>
          <a:xfrm>
            <a:off x="1624012" y="1153795"/>
            <a:ext cx="5340668" cy="549592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Agent</a:t>
            </a:r>
            <a:r>
              <a:rPr lang="zh-CN" altLang="en-US"/>
              <a:t>之</a:t>
            </a:r>
            <a:r>
              <a:rPr lang="en-US" altLang="zh-CN"/>
              <a:t>Source</a:t>
            </a:r>
            <a:r>
              <a:rPr lang="zh-CN" altLang="en-US"/>
              <a:t>概述</a:t>
            </a:r>
            <a:endParaRPr lang="zh-CN" altLang="en-US"/>
          </a:p>
        </p:txBody>
      </p:sp>
      <p:sp>
        <p:nvSpPr>
          <p:cNvPr id="3" name="内容占位符 2"/>
          <p:cNvSpPr>
            <a:spLocks noGrp="1"/>
          </p:cNvSpPr>
          <p:nvPr>
            <p:ph idx="1"/>
          </p:nvPr>
        </p:nvSpPr>
        <p:spPr/>
        <p:txBody>
          <a:bodyPr>
            <a:normAutofit fontScale="85000" lnSpcReduction="10000"/>
          </a:bodyPr>
          <a:lstStyle/>
          <a:p>
            <a:r>
              <a:rPr lang="en-US" altLang="zh-CN"/>
              <a:t>Source</a:t>
            </a:r>
            <a:r>
              <a:rPr lang="zh-CN" altLang="en-US"/>
              <a:t>负责接收</a:t>
            </a:r>
            <a:r>
              <a:rPr lang="en-US" altLang="zh-CN"/>
              <a:t>event</a:t>
            </a:r>
            <a:r>
              <a:rPr lang="zh-CN" altLang="en-US"/>
              <a:t>或通过特殊机制产生</a:t>
            </a:r>
            <a:r>
              <a:rPr lang="en-US" altLang="zh-CN"/>
              <a:t>event</a:t>
            </a:r>
            <a:r>
              <a:rPr lang="zh-CN" altLang="en-US"/>
              <a:t>，并将</a:t>
            </a:r>
            <a:r>
              <a:rPr lang="en-US" altLang="zh-CN"/>
              <a:t>events</a:t>
            </a:r>
            <a:r>
              <a:rPr lang="zh-CN" altLang="en-US"/>
              <a:t>批量的放到一个或多个</a:t>
            </a:r>
            <a:r>
              <a:rPr lang="en-US" altLang="zh-CN"/>
              <a:t>channel</a:t>
            </a:r>
            <a:endParaRPr lang="en-US" altLang="zh-CN"/>
          </a:p>
          <a:p>
            <a:r>
              <a:rPr lang="zh-CN" altLang="en-US"/>
              <a:t>包含</a:t>
            </a:r>
            <a:r>
              <a:rPr lang="en-US" altLang="zh-CN"/>
              <a:t>event</a:t>
            </a:r>
            <a:r>
              <a:rPr lang="zh-CN" altLang="en-US"/>
              <a:t>驱动和轮询两种类型</a:t>
            </a:r>
            <a:endParaRPr lang="zh-CN" altLang="en-US"/>
          </a:p>
          <a:p>
            <a:r>
              <a:rPr lang="zh-CN" altLang="en-US"/>
              <a:t>不同类型的</a:t>
            </a:r>
            <a:r>
              <a:rPr lang="en-US" altLang="zh-CN"/>
              <a:t>Source:</a:t>
            </a:r>
            <a:endParaRPr lang="en-US" altLang="zh-CN"/>
          </a:p>
          <a:p>
            <a:pPr lvl="1"/>
            <a:r>
              <a:rPr lang="zh-CN" altLang="en-US"/>
              <a:t>与系统集成的</a:t>
            </a:r>
            <a:r>
              <a:rPr lang="en-US" altLang="zh-CN"/>
              <a:t>Source</a:t>
            </a:r>
            <a:r>
              <a:rPr lang="zh-CN" altLang="en-US"/>
              <a:t>：</a:t>
            </a:r>
            <a:r>
              <a:rPr lang="en-US" altLang="zh-CN"/>
              <a:t>syslog</a:t>
            </a:r>
            <a:r>
              <a:rPr lang="zh-CN" altLang="en-US"/>
              <a:t>，</a:t>
            </a:r>
            <a:r>
              <a:rPr lang="en-US" altLang="zh-CN"/>
              <a:t>netcat</a:t>
            </a:r>
            <a:endParaRPr lang="en-US" altLang="zh-CN"/>
          </a:p>
          <a:p>
            <a:pPr lvl="1"/>
            <a:r>
              <a:rPr lang="zh-CN" altLang="en-US"/>
              <a:t>自动生成事件的</a:t>
            </a:r>
            <a:r>
              <a:rPr lang="en-US" altLang="zh-CN"/>
              <a:t>Source</a:t>
            </a:r>
            <a:r>
              <a:rPr lang="zh-CN" altLang="en-US"/>
              <a:t>：</a:t>
            </a:r>
            <a:r>
              <a:rPr lang="en-US" altLang="zh-CN"/>
              <a:t>exec</a:t>
            </a:r>
            <a:endParaRPr lang="en-US" altLang="zh-CN"/>
          </a:p>
          <a:p>
            <a:pPr lvl="1"/>
            <a:r>
              <a:rPr lang="zh-CN" altLang="en-US"/>
              <a:t>监听文件夹下文件变化：</a:t>
            </a:r>
            <a:r>
              <a:rPr lang="en-US" altLang="zh-CN"/>
              <a:t>spooling directory source, taildir source</a:t>
            </a:r>
            <a:endParaRPr lang="en-US" altLang="zh-CN"/>
          </a:p>
          <a:p>
            <a:pPr lvl="1"/>
            <a:r>
              <a:rPr lang="zh-CN" altLang="en-US"/>
              <a:t>用于</a:t>
            </a:r>
            <a:r>
              <a:rPr lang="en-US" altLang="zh-CN"/>
              <a:t>agent</a:t>
            </a:r>
            <a:r>
              <a:rPr lang="zh-CN" altLang="en-US"/>
              <a:t>和</a:t>
            </a:r>
            <a:r>
              <a:rPr lang="en-US" altLang="zh-CN"/>
              <a:t>agent</a:t>
            </a:r>
            <a:r>
              <a:rPr lang="zh-CN" altLang="en-US"/>
              <a:t>之间通信的</a:t>
            </a:r>
            <a:r>
              <a:rPr lang="en-US" altLang="zh-CN"/>
              <a:t>IPC Source</a:t>
            </a:r>
            <a:r>
              <a:rPr lang="zh-CN" altLang="en-US"/>
              <a:t>：</a:t>
            </a:r>
            <a:r>
              <a:rPr lang="en-US" altLang="zh-CN"/>
              <a:t>avro, thrift</a:t>
            </a:r>
            <a:endParaRPr lang="en-US" altLang="zh-CN"/>
          </a:p>
          <a:p>
            <a:pPr lvl="0"/>
            <a:r>
              <a:rPr lang="en-US" altLang="zh-CN" sz="2400"/>
              <a:t>Source</a:t>
            </a:r>
            <a:r>
              <a:rPr lang="zh-CN" altLang="en-US" sz="2400"/>
              <a:t>必须至少和一个</a:t>
            </a:r>
            <a:r>
              <a:rPr lang="en-US" altLang="zh-CN" sz="2400"/>
              <a:t>channel</a:t>
            </a:r>
            <a:r>
              <a:rPr lang="zh-CN" altLang="en-US" sz="2400"/>
              <a:t>关联</a:t>
            </a:r>
            <a:endParaRPr lang="zh-CN" altLang="en-US" sz="2400"/>
          </a:p>
          <a:p>
            <a:pPr lvl="1"/>
            <a:endParaRPr lang="en-US" altLang="zh-CN"/>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Agent</a:t>
            </a:r>
            <a:r>
              <a:rPr lang="zh-CN" altLang="en-US"/>
              <a:t>之</a:t>
            </a:r>
            <a:r>
              <a:rPr lang="en-US" altLang="zh-CN"/>
              <a:t>Channel</a:t>
            </a:r>
            <a:r>
              <a:rPr lang="zh-CN" altLang="en-US"/>
              <a:t>概述</a:t>
            </a:r>
            <a:endParaRPr lang="zh-CN" altLang="en-US"/>
          </a:p>
        </p:txBody>
      </p:sp>
      <p:sp>
        <p:nvSpPr>
          <p:cNvPr id="3" name="内容占位符 2"/>
          <p:cNvSpPr>
            <a:spLocks noGrp="1"/>
          </p:cNvSpPr>
          <p:nvPr>
            <p:ph idx="1"/>
          </p:nvPr>
        </p:nvSpPr>
        <p:spPr/>
        <p:txBody>
          <a:bodyPr>
            <a:normAutofit fontScale="85000" lnSpcReduction="10000"/>
          </a:bodyPr>
          <a:lstStyle/>
          <a:p>
            <a:r>
              <a:rPr lang="en-US" altLang="zh-CN"/>
              <a:t>channel</a:t>
            </a:r>
            <a:r>
              <a:rPr lang="zh-CN" altLang="en-US"/>
              <a:t>位于</a:t>
            </a:r>
            <a:r>
              <a:rPr lang="en-US" altLang="zh-CN"/>
              <a:t>source</a:t>
            </a:r>
            <a:r>
              <a:rPr lang="zh-CN" altLang="en-US"/>
              <a:t>和 </a:t>
            </a:r>
            <a:r>
              <a:rPr lang="en-US" altLang="zh-CN"/>
              <a:t>sink</a:t>
            </a:r>
            <a:r>
              <a:rPr lang="zh-CN" altLang="en-US"/>
              <a:t>之间，用于 缓存</a:t>
            </a:r>
            <a:r>
              <a:rPr lang="en-US" altLang="zh-CN"/>
              <a:t>event</a:t>
            </a:r>
            <a:endParaRPr lang="en-US" altLang="zh-CN"/>
          </a:p>
          <a:p>
            <a:r>
              <a:rPr lang="zh-CN" altLang="en-US"/>
              <a:t>当</a:t>
            </a:r>
            <a:r>
              <a:rPr lang="en-US" altLang="zh-CN"/>
              <a:t>sink</a:t>
            </a:r>
            <a:r>
              <a:rPr lang="zh-CN" altLang="en-US"/>
              <a:t>成功将</a:t>
            </a:r>
            <a:r>
              <a:rPr lang="en-US" altLang="zh-CN"/>
              <a:t>event</a:t>
            </a:r>
            <a:r>
              <a:rPr lang="zh-CN" altLang="en-US"/>
              <a:t>发送到下一跳的</a:t>
            </a:r>
            <a:r>
              <a:rPr lang="en-US" altLang="zh-CN"/>
              <a:t>channel</a:t>
            </a:r>
            <a:r>
              <a:rPr lang="zh-CN" altLang="en-US"/>
              <a:t>或最终目的，</a:t>
            </a:r>
            <a:r>
              <a:rPr lang="en-US" altLang="zh-CN"/>
              <a:t>event</a:t>
            </a:r>
            <a:r>
              <a:rPr lang="zh-CN" altLang="en-US"/>
              <a:t>将从</a:t>
            </a:r>
            <a:r>
              <a:rPr lang="en-US" altLang="zh-CN"/>
              <a:t>channel</a:t>
            </a:r>
            <a:r>
              <a:rPr lang="zh-CN" altLang="en-US"/>
              <a:t>移除</a:t>
            </a:r>
            <a:endParaRPr lang="zh-CN" altLang="en-US"/>
          </a:p>
          <a:p>
            <a:r>
              <a:rPr lang="zh-CN" altLang="en-US"/>
              <a:t>不同的</a:t>
            </a:r>
            <a:r>
              <a:rPr lang="en-US" altLang="zh-CN"/>
              <a:t>channel</a:t>
            </a:r>
            <a:r>
              <a:rPr lang="zh-CN" altLang="en-US"/>
              <a:t>提供的持久化水平也是不一样的：</a:t>
            </a:r>
            <a:endParaRPr lang="zh-CN" altLang="en-US"/>
          </a:p>
          <a:p>
            <a:pPr lvl="1"/>
            <a:r>
              <a:rPr lang="en-US" altLang="zh-CN"/>
              <a:t>Memory channel</a:t>
            </a:r>
            <a:r>
              <a:rPr lang="zh-CN" altLang="en-US"/>
              <a:t>：</a:t>
            </a:r>
            <a:r>
              <a:rPr lang="en-US" altLang="zh-CN"/>
              <a:t>volatile</a:t>
            </a:r>
            <a:endParaRPr lang="en-US" altLang="zh-CN"/>
          </a:p>
          <a:p>
            <a:pPr lvl="1"/>
            <a:r>
              <a:rPr lang="en-US" altLang="zh-CN"/>
              <a:t>File Channel</a:t>
            </a:r>
            <a:r>
              <a:rPr lang="zh-CN" altLang="en-US"/>
              <a:t>：基于</a:t>
            </a:r>
            <a:r>
              <a:rPr lang="en-US" altLang="zh-CN"/>
              <a:t>WAL(</a:t>
            </a:r>
            <a:r>
              <a:rPr lang="zh-CN" altLang="en-US"/>
              <a:t>预写式日志</a:t>
            </a:r>
            <a:r>
              <a:rPr lang="en-US" altLang="zh-CN"/>
              <a:t>Write-Ahead-Logging)</a:t>
            </a:r>
            <a:r>
              <a:rPr lang="zh-CN" altLang="en-US"/>
              <a:t>实现</a:t>
            </a:r>
            <a:endParaRPr lang="zh-CN" altLang="en-US"/>
          </a:p>
          <a:p>
            <a:pPr lvl="1"/>
            <a:r>
              <a:rPr lang="en-US" altLang="zh-CN"/>
              <a:t>JDBC Channel</a:t>
            </a:r>
            <a:r>
              <a:rPr lang="zh-CN" altLang="en-US"/>
              <a:t>：基于嵌入</a:t>
            </a:r>
            <a:r>
              <a:rPr lang="en-US" altLang="zh-CN"/>
              <a:t>Database</a:t>
            </a:r>
            <a:r>
              <a:rPr lang="zh-CN" altLang="en-US"/>
              <a:t>实现</a:t>
            </a:r>
            <a:endParaRPr lang="zh-CN" altLang="en-US"/>
          </a:p>
          <a:p>
            <a:pPr lvl="0"/>
            <a:r>
              <a:rPr lang="en-US" altLang="zh-CN"/>
              <a:t>Channel</a:t>
            </a:r>
            <a:r>
              <a:rPr lang="zh-CN" altLang="en-US"/>
              <a:t>支持事务，提供较弱的顺序保证</a:t>
            </a:r>
            <a:endParaRPr lang="zh-CN" altLang="en-US"/>
          </a:p>
          <a:p>
            <a:pPr lvl="0"/>
            <a:r>
              <a:rPr lang="zh-CN" altLang="en-US"/>
              <a:t>可以和任意数量的</a:t>
            </a:r>
            <a:r>
              <a:rPr lang="en-US" altLang="zh-CN"/>
              <a:t>Source</a:t>
            </a:r>
            <a:r>
              <a:rPr lang="zh-CN" altLang="en-US"/>
              <a:t>和</a:t>
            </a:r>
            <a:r>
              <a:rPr lang="en-US" altLang="zh-CN"/>
              <a:t>sink</a:t>
            </a:r>
            <a:r>
              <a:rPr lang="zh-CN" altLang="en-US"/>
              <a:t>工作</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Agent</a:t>
            </a:r>
            <a:r>
              <a:rPr lang="zh-CN" altLang="en-US"/>
              <a:t>之</a:t>
            </a:r>
            <a:r>
              <a:rPr lang="en-US" altLang="zh-CN"/>
              <a:t>Sink</a:t>
            </a:r>
            <a:r>
              <a:rPr lang="zh-CN" altLang="en-US"/>
              <a:t>概述</a:t>
            </a:r>
            <a:endParaRPr lang="zh-CN" altLang="en-US"/>
          </a:p>
        </p:txBody>
      </p:sp>
      <p:sp>
        <p:nvSpPr>
          <p:cNvPr id="3" name="内容占位符 2"/>
          <p:cNvSpPr>
            <a:spLocks noGrp="1"/>
          </p:cNvSpPr>
          <p:nvPr>
            <p:ph idx="1"/>
          </p:nvPr>
        </p:nvSpPr>
        <p:spPr/>
        <p:txBody>
          <a:bodyPr/>
          <a:lstStyle/>
          <a:p>
            <a:r>
              <a:rPr lang="en-US" altLang="zh-CN"/>
              <a:t>Sink</a:t>
            </a:r>
            <a:r>
              <a:rPr lang="zh-CN" altLang="en-US"/>
              <a:t>负责将</a:t>
            </a:r>
            <a:r>
              <a:rPr lang="en-US" altLang="zh-CN"/>
              <a:t>event</a:t>
            </a:r>
            <a:r>
              <a:rPr lang="zh-CN" altLang="en-US"/>
              <a:t>传输到下一跳或最终目的，成功完成后将</a:t>
            </a:r>
            <a:r>
              <a:rPr lang="en-US" altLang="zh-CN"/>
              <a:t>event</a:t>
            </a:r>
            <a:r>
              <a:rPr lang="zh-CN" altLang="en-US"/>
              <a:t>从</a:t>
            </a:r>
            <a:r>
              <a:rPr lang="en-US" altLang="zh-CN"/>
              <a:t>channel</a:t>
            </a:r>
            <a:r>
              <a:rPr lang="zh-CN" altLang="en-US"/>
              <a:t>移除</a:t>
            </a:r>
            <a:endParaRPr lang="zh-CN" altLang="en-US"/>
          </a:p>
          <a:p>
            <a:r>
              <a:rPr lang="zh-CN" altLang="en-US"/>
              <a:t>不同类型的</a:t>
            </a:r>
            <a:r>
              <a:rPr lang="en-US" altLang="zh-CN"/>
              <a:t>Sink:</a:t>
            </a:r>
            <a:endParaRPr lang="en-US" altLang="zh-CN"/>
          </a:p>
          <a:p>
            <a:pPr lvl="1"/>
            <a:r>
              <a:rPr lang="zh-CN" altLang="en-US"/>
              <a:t>存储</a:t>
            </a:r>
            <a:r>
              <a:rPr lang="en-US" altLang="zh-CN"/>
              <a:t>event</a:t>
            </a:r>
            <a:r>
              <a:rPr lang="zh-CN" altLang="en-US"/>
              <a:t>到最终目的的终端</a:t>
            </a:r>
            <a:r>
              <a:rPr lang="en-US" altLang="zh-CN"/>
              <a:t>Sink</a:t>
            </a:r>
            <a:r>
              <a:rPr lang="zh-CN" altLang="en-US"/>
              <a:t>，比如</a:t>
            </a:r>
            <a:r>
              <a:rPr lang="en-US" altLang="zh-CN"/>
              <a:t>:HDFS</a:t>
            </a:r>
            <a:r>
              <a:rPr lang="zh-CN" altLang="en-US"/>
              <a:t>，</a:t>
            </a:r>
            <a:r>
              <a:rPr lang="en-US" altLang="zh-CN"/>
              <a:t>HBase</a:t>
            </a:r>
            <a:endParaRPr lang="en-US" altLang="zh-CN"/>
          </a:p>
          <a:p>
            <a:pPr lvl="1"/>
            <a:r>
              <a:rPr lang="zh-CN" altLang="en-US"/>
              <a:t>自动消耗的</a:t>
            </a:r>
            <a:r>
              <a:rPr lang="en-US" altLang="zh-CN"/>
              <a:t>Sink</a:t>
            </a:r>
            <a:r>
              <a:rPr lang="zh-CN" altLang="en-US"/>
              <a:t>，比如：</a:t>
            </a:r>
            <a:r>
              <a:rPr lang="en-US" altLang="zh-CN"/>
              <a:t>Null Sink</a:t>
            </a:r>
            <a:endParaRPr lang="en-US" altLang="zh-CN"/>
          </a:p>
          <a:p>
            <a:pPr lvl="1"/>
            <a:r>
              <a:rPr lang="zh-CN" altLang="en-US"/>
              <a:t>用于</a:t>
            </a:r>
            <a:r>
              <a:rPr lang="en-US" altLang="zh-CN"/>
              <a:t>Agent</a:t>
            </a:r>
            <a:r>
              <a:rPr lang="zh-CN" altLang="en-US"/>
              <a:t>之间的</a:t>
            </a:r>
            <a:r>
              <a:rPr lang="en-US" altLang="zh-CN"/>
              <a:t>IPC sink </a:t>
            </a:r>
            <a:r>
              <a:rPr lang="zh-CN" altLang="en-US"/>
              <a:t>： </a:t>
            </a:r>
            <a:r>
              <a:rPr lang="en-US" altLang="zh-CN"/>
              <a:t>avro</a:t>
            </a:r>
            <a:endParaRPr lang="en-US" altLang="zh-CN"/>
          </a:p>
          <a:p>
            <a:pPr lvl="0"/>
            <a:r>
              <a:rPr lang="zh-CN" altLang="en-US"/>
              <a:t>必须作用于一个确切的</a:t>
            </a:r>
            <a:r>
              <a:rPr lang="en-US" altLang="zh-CN"/>
              <a:t>channel</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Hadoop</a:t>
            </a:r>
            <a:r>
              <a:rPr lang="zh-CN" altLang="en-US"/>
              <a:t>生态系统</a:t>
            </a:r>
            <a:endParaRPr lang="zh-CN" altLang="en-US"/>
          </a:p>
        </p:txBody>
      </p:sp>
      <p:pic>
        <p:nvPicPr>
          <p:cNvPr id="4" name="内容占位符 3"/>
          <p:cNvPicPr>
            <a:picLocks noGrp="1" noChangeAspect="1"/>
          </p:cNvPicPr>
          <p:nvPr>
            <p:ph idx="1"/>
          </p:nvPr>
        </p:nvPicPr>
        <p:blipFill>
          <a:blip r:embed="rId1"/>
          <a:stretch>
            <a:fillRect/>
          </a:stretch>
        </p:blipFill>
        <p:spPr>
          <a:xfrm>
            <a:off x="1880711" y="1405255"/>
            <a:ext cx="5381625" cy="4622800"/>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标题 21"/>
          <p:cNvSpPr>
            <a:spLocks noGrp="1"/>
          </p:cNvSpPr>
          <p:nvPr>
            <p:ph type="title"/>
            <p:custDataLst>
              <p:tags r:id="rId2"/>
            </p:custDataLst>
          </p:nvPr>
        </p:nvSpPr>
        <p:spPr/>
        <p:txBody>
          <a:bodyPr/>
          <a:lstStyle/>
          <a:p>
            <a:r>
              <a:rPr lang="en-US" altLang="zh-CN" smtClean="0"/>
              <a:t>Sqoop(</a:t>
            </a:r>
            <a:r>
              <a:rPr lang="zh-CN" altLang="en-US" smtClean="0"/>
              <a:t>结构化数据收集</a:t>
            </a:r>
            <a:r>
              <a:rPr lang="en-US" altLang="zh-CN" smtClean="0"/>
              <a:t>)</a:t>
            </a:r>
            <a:endParaRPr lang="en-US" altLang="zh-CN" smtClean="0"/>
          </a:p>
        </p:txBody>
      </p:sp>
      <p:sp>
        <p:nvSpPr>
          <p:cNvPr id="23" name="内容占位符 22"/>
          <p:cNvSpPr>
            <a:spLocks noGrp="1"/>
          </p:cNvSpPr>
          <p:nvPr>
            <p:ph idx="1"/>
            <p:custDataLst>
              <p:tags r:id="rId3"/>
            </p:custDataLst>
          </p:nvPr>
        </p:nvSpPr>
        <p:spPr/>
        <p:txBody>
          <a:bodyPr>
            <a:normAutofit fontScale="92500" lnSpcReduction="20000"/>
          </a:bodyPr>
          <a:lstStyle/>
          <a:p>
            <a:pPr marL="228600" indent="-228600" algn="just">
              <a:lnSpc>
                <a:spcPct val="130000"/>
              </a:lnSpc>
              <a:buSzTx/>
              <a:buFont typeface="Arial" panose="020B0604020202020204" pitchFamily="34" charset="0"/>
              <a:buChar char="•"/>
            </a:pPr>
            <a:r>
              <a:rPr lang="en-US" altLang="zh-CN"/>
              <a:t>Sqoop:SQL-to-Hadoop</a:t>
            </a:r>
            <a:endParaRPr lang="en-US" altLang="zh-CN"/>
          </a:p>
          <a:p>
            <a:pPr marL="228600" indent="-228600" algn="just">
              <a:lnSpc>
                <a:spcPct val="130000"/>
              </a:lnSpc>
              <a:buSzTx/>
              <a:buFont typeface="Arial" panose="020B0604020202020204" pitchFamily="34" charset="0"/>
              <a:buChar char="•"/>
            </a:pPr>
            <a:r>
              <a:rPr lang="zh-CN" altLang="en-US"/>
              <a:t>连接传统型数据库和</a:t>
            </a:r>
            <a:r>
              <a:rPr lang="en-US" altLang="zh-CN"/>
              <a:t>Hadoop</a:t>
            </a:r>
            <a:r>
              <a:rPr lang="zh-CN" altLang="en-US"/>
              <a:t>的桥梁</a:t>
            </a:r>
            <a:endParaRPr lang="zh-CN" altLang="en-US"/>
          </a:p>
          <a:p>
            <a:pPr marL="685800" lvl="1" indent="-228600" algn="just">
              <a:lnSpc>
                <a:spcPct val="130000"/>
              </a:lnSpc>
              <a:buSzTx/>
              <a:buFont typeface="Arial" panose="020B0604020202020204" pitchFamily="34" charset="0"/>
              <a:buChar char="•"/>
            </a:pPr>
            <a:r>
              <a:rPr lang="zh-CN" altLang="en-US"/>
              <a:t>把关系型数据库的数据导入到</a:t>
            </a:r>
            <a:r>
              <a:rPr lang="en-US" altLang="zh-CN"/>
              <a:t>Hadoop</a:t>
            </a:r>
            <a:r>
              <a:rPr lang="zh-CN" altLang="en-US"/>
              <a:t>系统</a:t>
            </a:r>
            <a:r>
              <a:rPr lang="en-US" altLang="zh-CN"/>
              <a:t>(</a:t>
            </a:r>
            <a:r>
              <a:rPr lang="zh-CN" altLang="en-US"/>
              <a:t>如</a:t>
            </a:r>
            <a:r>
              <a:rPr lang="en-US" altLang="zh-CN"/>
              <a:t>HDFS</a:t>
            </a:r>
            <a:r>
              <a:rPr lang="zh-CN" altLang="en-US"/>
              <a:t>、</a:t>
            </a:r>
            <a:r>
              <a:rPr lang="en-US" altLang="zh-CN"/>
              <a:t>HBase</a:t>
            </a:r>
            <a:r>
              <a:rPr lang="zh-CN" altLang="en-US"/>
              <a:t>和</a:t>
            </a:r>
            <a:r>
              <a:rPr lang="en-US" altLang="zh-CN"/>
              <a:t>Hive)</a:t>
            </a:r>
            <a:r>
              <a:rPr lang="zh-CN" altLang="en-US"/>
              <a:t>中</a:t>
            </a:r>
            <a:endParaRPr lang="zh-CN" altLang="en-US"/>
          </a:p>
          <a:p>
            <a:pPr marL="685800" lvl="1" indent="-228600" algn="just">
              <a:lnSpc>
                <a:spcPct val="130000"/>
              </a:lnSpc>
              <a:buSzTx/>
              <a:buFont typeface="Arial" panose="020B0604020202020204" pitchFamily="34" charset="0"/>
              <a:buChar char="•"/>
            </a:pPr>
            <a:r>
              <a:rPr lang="zh-CN" altLang="en-US"/>
              <a:t>把数据从</a:t>
            </a:r>
            <a:r>
              <a:rPr lang="en-US" altLang="zh-CN"/>
              <a:t>Hadoop</a:t>
            </a:r>
            <a:r>
              <a:rPr lang="zh-CN" altLang="en-US"/>
              <a:t>系统里抽取并导出到关系型数据库里</a:t>
            </a:r>
            <a:endParaRPr lang="zh-CN" altLang="en-US"/>
          </a:p>
          <a:p>
            <a:pPr marL="228600" lvl="0" indent="-228600" algn="just">
              <a:lnSpc>
                <a:spcPct val="130000"/>
              </a:lnSpc>
              <a:buSzTx/>
              <a:buFont typeface="Arial" panose="020B0604020202020204" pitchFamily="34" charset="0"/>
              <a:buChar char="•"/>
            </a:pPr>
            <a:r>
              <a:rPr lang="zh-CN" altLang="en-US"/>
              <a:t>利用</a:t>
            </a:r>
            <a:r>
              <a:rPr lang="en-US" altLang="zh-CN"/>
              <a:t>MapReduce</a:t>
            </a:r>
            <a:r>
              <a:rPr lang="zh-CN" altLang="en-US"/>
              <a:t>加快数据传输速度</a:t>
            </a:r>
            <a:endParaRPr lang="zh-CN" altLang="en-US"/>
          </a:p>
          <a:p>
            <a:pPr marL="228600" lvl="0" indent="-228600" algn="just">
              <a:lnSpc>
                <a:spcPct val="130000"/>
              </a:lnSpc>
              <a:buSzTx/>
              <a:buFont typeface="Arial" panose="020B0604020202020204" pitchFamily="34" charset="0"/>
              <a:buChar char="•"/>
            </a:pPr>
            <a:r>
              <a:rPr lang="zh-CN" altLang="en-US"/>
              <a:t>批处理方式进行数据传输</a:t>
            </a:r>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Sqoop import</a:t>
            </a:r>
            <a:r>
              <a:rPr lang="zh-CN" altLang="en-US"/>
              <a:t>使用方法</a:t>
            </a:r>
            <a:endParaRPr lang="zh-CN" altLang="en-US"/>
          </a:p>
        </p:txBody>
      </p:sp>
      <p:sp>
        <p:nvSpPr>
          <p:cNvPr id="3" name="内容占位符 2"/>
          <p:cNvSpPr>
            <a:spLocks noGrp="1"/>
          </p:cNvSpPr>
          <p:nvPr>
            <p:ph idx="1"/>
          </p:nvPr>
        </p:nvSpPr>
        <p:spPr/>
        <p:txBody>
          <a:bodyPr/>
          <a:lstStyle/>
          <a:p>
            <a:r>
              <a:rPr lang="en-US" altLang="zh-CN"/>
              <a:t>sqoop import \</a:t>
            </a:r>
            <a:endParaRPr lang="en-US" altLang="zh-CN"/>
          </a:p>
          <a:p>
            <a:pPr marL="457200" lvl="1" indent="0">
              <a:buNone/>
            </a:pPr>
            <a:r>
              <a:rPr lang="en-US" altLang="zh-CN"/>
              <a:t>--connect jdbc:mysql://mysql.example.com/sqoop \</a:t>
            </a:r>
            <a:endParaRPr lang="en-US" altLang="zh-CN"/>
          </a:p>
          <a:p>
            <a:pPr marL="457200" lvl="1" indent="0">
              <a:buNone/>
            </a:pPr>
            <a:r>
              <a:rPr lang="en-US" altLang="zh-CN"/>
              <a:t>--username sqoop \</a:t>
            </a:r>
            <a:endParaRPr lang="en-US" altLang="zh-CN"/>
          </a:p>
          <a:p>
            <a:pPr marL="457200" lvl="1" indent="0">
              <a:buNone/>
            </a:pPr>
            <a:r>
              <a:rPr lang="en-US" altLang="zh-CN"/>
              <a:t>--password sqoop \</a:t>
            </a:r>
            <a:endParaRPr lang="en-US" altLang="zh-CN"/>
          </a:p>
          <a:p>
            <a:pPr marL="457200" lvl="1" indent="0">
              <a:buNone/>
            </a:pPr>
            <a:r>
              <a:rPr lang="en-US" altLang="zh-CN"/>
              <a:t>--table cities</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Sqoop export</a:t>
            </a:r>
            <a:r>
              <a:rPr lang="zh-CN" altLang="en-US"/>
              <a:t>使用方法</a:t>
            </a:r>
            <a:endParaRPr lang="zh-CN" altLang="en-US"/>
          </a:p>
        </p:txBody>
      </p:sp>
      <p:sp>
        <p:nvSpPr>
          <p:cNvPr id="3" name="内容占位符 2"/>
          <p:cNvSpPr>
            <a:spLocks noGrp="1"/>
          </p:cNvSpPr>
          <p:nvPr>
            <p:ph idx="1"/>
          </p:nvPr>
        </p:nvSpPr>
        <p:spPr/>
        <p:txBody>
          <a:bodyPr/>
          <a:lstStyle/>
          <a:p>
            <a:r>
              <a:rPr lang="en-US" altLang="zh-CN"/>
              <a:t>sqoop export \</a:t>
            </a:r>
            <a:endParaRPr lang="en-US" altLang="zh-CN"/>
          </a:p>
          <a:p>
            <a:pPr marL="457200" lvl="1" indent="0">
              <a:buNone/>
            </a:pPr>
            <a:r>
              <a:rPr lang="en-US" altLang="zh-CN"/>
              <a:t>--connect jdbc:mysql://mysql.example.com/sqoop \</a:t>
            </a:r>
            <a:endParaRPr lang="en-US" altLang="zh-CN"/>
          </a:p>
          <a:p>
            <a:pPr marL="457200" lvl="1" indent="0">
              <a:buNone/>
            </a:pPr>
            <a:r>
              <a:rPr lang="en-US" altLang="zh-CN"/>
              <a:t>--username sqoop \</a:t>
            </a:r>
            <a:endParaRPr lang="en-US" altLang="zh-CN"/>
          </a:p>
          <a:p>
            <a:pPr marL="457200" lvl="1" indent="0">
              <a:buNone/>
            </a:pPr>
            <a:r>
              <a:rPr lang="en-US" altLang="zh-CN"/>
              <a:t>--password sqoop \</a:t>
            </a:r>
            <a:endParaRPr lang="en-US" altLang="zh-CN"/>
          </a:p>
          <a:p>
            <a:pPr marL="457200" lvl="1" indent="0">
              <a:buNone/>
            </a:pPr>
            <a:r>
              <a:rPr lang="en-US" altLang="zh-CN"/>
              <a:t>--table cities \</a:t>
            </a:r>
            <a:endParaRPr lang="en-US" altLang="zh-CN"/>
          </a:p>
          <a:p>
            <a:pPr marL="457200" lvl="1" indent="0">
              <a:buNone/>
            </a:pPr>
            <a:r>
              <a:rPr lang="en-US" altLang="zh-CN"/>
              <a:t>--export-dir cities</a:t>
            </a:r>
            <a:endParaRPr lang="en-US" altLang="zh-CN"/>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Sqoop</a:t>
            </a:r>
            <a:r>
              <a:rPr lang="zh-CN" altLang="en-US"/>
              <a:t>与其它系统结合</a:t>
            </a:r>
            <a:endParaRPr lang="zh-CN" altLang="en-US"/>
          </a:p>
        </p:txBody>
      </p:sp>
      <p:sp>
        <p:nvSpPr>
          <p:cNvPr id="3" name="内容占位符 2"/>
          <p:cNvSpPr>
            <a:spLocks noGrp="1"/>
          </p:cNvSpPr>
          <p:nvPr>
            <p:ph idx="1"/>
          </p:nvPr>
        </p:nvSpPr>
        <p:spPr/>
        <p:txBody>
          <a:bodyPr>
            <a:normAutofit fontScale="77500" lnSpcReduction="20000"/>
          </a:bodyPr>
          <a:lstStyle/>
          <a:p>
            <a:r>
              <a:rPr lang="en-US" altLang="zh-CN"/>
              <a:t>sqoop import \</a:t>
            </a:r>
            <a:endParaRPr lang="en-US" altLang="zh-CN"/>
          </a:p>
          <a:p>
            <a:pPr marL="457200" lvl="1" indent="0">
              <a:buNone/>
            </a:pPr>
            <a:r>
              <a:rPr lang="en-US" altLang="zh-CN"/>
              <a:t>--connect jdbc:mysqld://mysql.example.comsqoop \</a:t>
            </a:r>
            <a:endParaRPr lang="en-US" altLang="zh-CN"/>
          </a:p>
          <a:p>
            <a:pPr marL="457200" lvl="1" indent="0">
              <a:buNone/>
            </a:pPr>
            <a:r>
              <a:rPr lang="en-US" altLang="zh-CN"/>
              <a:t>--username sqoop \</a:t>
            </a:r>
            <a:endParaRPr lang="en-US" altLang="zh-CN"/>
          </a:p>
          <a:p>
            <a:pPr marL="457200" lvl="1" indent="0">
              <a:buNone/>
            </a:pPr>
            <a:r>
              <a:rPr lang="en-US" altLang="zh-CN"/>
              <a:t>--password sqoop \</a:t>
            </a:r>
            <a:endParaRPr lang="en-US" altLang="zh-CN"/>
          </a:p>
          <a:p>
            <a:pPr marL="457200" lvl="1" indent="0">
              <a:buNone/>
            </a:pPr>
            <a:r>
              <a:rPr lang="en-US" altLang="zh-CN"/>
              <a:t>--table cities \</a:t>
            </a:r>
            <a:endParaRPr lang="en-US" altLang="zh-CN"/>
          </a:p>
          <a:p>
            <a:pPr marL="457200" lvl="1" indent="0">
              <a:buNone/>
            </a:pPr>
            <a:r>
              <a:rPr lang="en-US" altLang="zh-CN">
                <a:solidFill>
                  <a:srgbClr val="FF0000"/>
                </a:solidFill>
              </a:rPr>
              <a:t>--hive-import</a:t>
            </a:r>
            <a:endParaRPr lang="en-US" altLang="zh-CN">
              <a:solidFill>
                <a:srgbClr val="FF0000"/>
              </a:solidFill>
            </a:endParaRPr>
          </a:p>
          <a:p>
            <a:r>
              <a:rPr lang="en-US" altLang="zh-CN"/>
              <a:t>sqoop import \</a:t>
            </a:r>
            <a:endParaRPr lang="en-US" altLang="zh-CN"/>
          </a:p>
          <a:p>
            <a:pPr marL="457200" lvl="1" indent="0">
              <a:buNone/>
            </a:pPr>
            <a:r>
              <a:rPr lang="en-US" altLang="zh-CN"/>
              <a:t>--connect jdbc:mysql://mysql.example.com/sqoop \</a:t>
            </a:r>
            <a:endParaRPr lang="en-US" altLang="zh-CN"/>
          </a:p>
          <a:p>
            <a:pPr marL="457200" lvl="1" indent="0">
              <a:buNone/>
            </a:pPr>
            <a:r>
              <a:rPr lang="en-US" altLang="zh-CN"/>
              <a:t>--username sqoop \</a:t>
            </a:r>
            <a:endParaRPr lang="en-US" altLang="zh-CN"/>
          </a:p>
          <a:p>
            <a:pPr marL="457200" lvl="1" indent="0">
              <a:buNone/>
            </a:pPr>
            <a:r>
              <a:rPr lang="en-US" altLang="zh-CN"/>
              <a:t>--password sqoop \</a:t>
            </a:r>
            <a:endParaRPr lang="en-US" altLang="zh-CN"/>
          </a:p>
          <a:p>
            <a:pPr marL="457200" lvl="1" indent="0">
              <a:buNone/>
            </a:pPr>
            <a:r>
              <a:rPr lang="en-US" altLang="zh-CN"/>
              <a:t>--table cities</a:t>
            </a:r>
            <a:endParaRPr lang="en-US" altLang="zh-CN"/>
          </a:p>
          <a:p>
            <a:pPr marL="457200" lvl="1" indent="0">
              <a:buNone/>
            </a:pPr>
            <a:r>
              <a:rPr lang="en-US" altLang="zh-CN">
                <a:solidFill>
                  <a:srgbClr val="FF0000"/>
                </a:solidFill>
              </a:rPr>
              <a:t>--hbase-table cities \</a:t>
            </a:r>
            <a:endParaRPr lang="en-US" altLang="zh-CN">
              <a:solidFill>
                <a:srgbClr val="FF0000"/>
              </a:solidFill>
            </a:endParaRPr>
          </a:p>
          <a:p>
            <a:pPr marL="457200" lvl="1" indent="0">
              <a:buNone/>
            </a:pPr>
            <a:r>
              <a:rPr lang="en-US" altLang="zh-CN">
                <a:solidFill>
                  <a:srgbClr val="FF0000"/>
                </a:solidFill>
              </a:rPr>
              <a:t>--column-family world</a:t>
            </a:r>
            <a:endParaRPr lang="en-US" altLang="zh-CN">
              <a:solidFill>
                <a:srgbClr val="FF0000"/>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r>
              <a:rPr lang="zh-CN" altLang="en-US"/>
              <a:t>分布式消息队列</a:t>
            </a:r>
            <a:r>
              <a:rPr lang="en-US" altLang="zh-CN"/>
              <a:t>)</a:t>
            </a:r>
            <a:endParaRPr lang="en-US" altLang="zh-CN"/>
          </a:p>
        </p:txBody>
      </p:sp>
      <p:sp>
        <p:nvSpPr>
          <p:cNvPr id="3" name="内容占位符 2"/>
          <p:cNvSpPr>
            <a:spLocks noGrp="1"/>
          </p:cNvSpPr>
          <p:nvPr>
            <p:ph idx="1"/>
          </p:nvPr>
        </p:nvSpPr>
        <p:spPr/>
        <p:txBody>
          <a:bodyPr>
            <a:normAutofit fontScale="70000" lnSpcReduction="20000"/>
          </a:bodyPr>
          <a:lstStyle/>
          <a:p>
            <a:r>
              <a:rPr lang="en-US" altLang="zh-CN"/>
              <a:t>LinkedIn</a:t>
            </a:r>
            <a:r>
              <a:rPr lang="zh-CN" altLang="en-US"/>
              <a:t>开源的分布式发布</a:t>
            </a:r>
            <a:r>
              <a:rPr lang="en-US" altLang="zh-CN"/>
              <a:t>-</a:t>
            </a:r>
            <a:r>
              <a:rPr lang="zh-CN" altLang="en-US"/>
              <a:t>订阅 消息系统</a:t>
            </a:r>
            <a:endParaRPr lang="zh-CN" altLang="en-US"/>
          </a:p>
          <a:p>
            <a:pPr lvl="1"/>
            <a:r>
              <a:rPr lang="zh-CN" altLang="en-US"/>
              <a:t>数据管道</a:t>
            </a:r>
            <a:endParaRPr lang="zh-CN" altLang="en-US"/>
          </a:p>
          <a:p>
            <a:pPr lvl="1"/>
            <a:r>
              <a:rPr lang="zh-CN" altLang="en-US"/>
              <a:t>消息队列</a:t>
            </a:r>
            <a:endParaRPr lang="zh-CN" altLang="en-US"/>
          </a:p>
          <a:p>
            <a:pPr lvl="0"/>
            <a:r>
              <a:rPr lang="en-US" altLang="zh-CN"/>
              <a:t>kafka</a:t>
            </a:r>
            <a:r>
              <a:rPr lang="zh-CN" altLang="en-US"/>
              <a:t>特点</a:t>
            </a:r>
            <a:endParaRPr lang="zh-CN" altLang="en-US"/>
          </a:p>
          <a:p>
            <a:pPr lvl="1"/>
            <a:r>
              <a:rPr lang="zh-CN" altLang="en-US"/>
              <a:t>高吞吐率、低延迟</a:t>
            </a:r>
            <a:endParaRPr lang="zh-CN" altLang="en-US"/>
          </a:p>
          <a:p>
            <a:pPr lvl="2"/>
            <a:r>
              <a:rPr lang="zh-CN" altLang="en-US"/>
              <a:t>每秒处理几十万条消息，延迟最低几毫秒</a:t>
            </a:r>
            <a:endParaRPr lang="zh-CN" altLang="en-US"/>
          </a:p>
          <a:p>
            <a:pPr lvl="1"/>
            <a:r>
              <a:rPr lang="zh-CN" altLang="en-US"/>
              <a:t>可扩展性</a:t>
            </a:r>
            <a:endParaRPr lang="zh-CN" altLang="en-US"/>
          </a:p>
          <a:p>
            <a:pPr lvl="2"/>
            <a:r>
              <a:rPr lang="zh-CN" altLang="en-US"/>
              <a:t>支持动态扩展节点数据</a:t>
            </a:r>
            <a:endParaRPr lang="zh-CN" altLang="en-US"/>
          </a:p>
          <a:p>
            <a:pPr lvl="1"/>
            <a:r>
              <a:rPr lang="zh-CN" altLang="en-US"/>
              <a:t>持久性与可靠性</a:t>
            </a:r>
            <a:endParaRPr lang="zh-CN" altLang="en-US"/>
          </a:p>
          <a:p>
            <a:pPr lvl="2"/>
            <a:r>
              <a:rPr lang="zh-CN" altLang="en-US"/>
              <a:t>数据被持久化到磁盘上，支持数据多副本防止数据丢失</a:t>
            </a:r>
            <a:endParaRPr lang="zh-CN" altLang="en-US"/>
          </a:p>
          <a:p>
            <a:pPr lvl="1"/>
            <a:r>
              <a:rPr lang="zh-CN" altLang="en-US"/>
              <a:t>高容错</a:t>
            </a:r>
            <a:endParaRPr lang="zh-CN" altLang="en-US"/>
          </a:p>
          <a:p>
            <a:pPr lvl="2"/>
            <a:r>
              <a:rPr lang="zh-CN" altLang="en-US"/>
              <a:t>允许节点 失败</a:t>
            </a:r>
            <a:endParaRPr lang="zh-CN" altLang="en-US"/>
          </a:p>
          <a:p>
            <a:pPr lvl="1"/>
            <a:r>
              <a:rPr lang="zh-CN" altLang="en-US"/>
              <a:t>高并发</a:t>
            </a:r>
            <a:endParaRPr lang="zh-CN" altLang="en-US"/>
          </a:p>
          <a:p>
            <a:pPr lvl="2"/>
            <a:r>
              <a:rPr lang="zh-CN" altLang="en-US"/>
              <a:t>支持上千个客户端同时读写</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r>
              <a:rPr lang="zh-CN" altLang="en-US"/>
              <a:t>架构 </a:t>
            </a:r>
            <a:endParaRPr lang="zh-CN" altLang="en-US"/>
          </a:p>
        </p:txBody>
      </p:sp>
      <p:pic>
        <p:nvPicPr>
          <p:cNvPr id="4" name="内容占位符 3"/>
          <p:cNvPicPr>
            <a:picLocks noGrp="1" noChangeAspect="1"/>
          </p:cNvPicPr>
          <p:nvPr>
            <p:ph idx="1"/>
          </p:nvPr>
        </p:nvPicPr>
        <p:blipFill>
          <a:blip r:embed="rId1"/>
          <a:stretch>
            <a:fillRect/>
          </a:stretch>
        </p:blipFill>
        <p:spPr>
          <a:xfrm>
            <a:off x="1086326" y="1136015"/>
            <a:ext cx="6200775" cy="536702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r>
              <a:rPr lang="zh-CN" altLang="en-US"/>
              <a:t>：</a:t>
            </a:r>
            <a:r>
              <a:rPr lang="en-US" altLang="zh-CN"/>
              <a:t>producer</a:t>
            </a:r>
            <a:endParaRPr lang="en-US" altLang="zh-CN"/>
          </a:p>
        </p:txBody>
      </p:sp>
      <p:sp>
        <p:nvSpPr>
          <p:cNvPr id="3" name="内容占位符 2"/>
          <p:cNvSpPr>
            <a:spLocks noGrp="1"/>
          </p:cNvSpPr>
          <p:nvPr>
            <p:ph idx="1"/>
          </p:nvPr>
        </p:nvSpPr>
        <p:spPr/>
        <p:txBody>
          <a:bodyPr/>
          <a:lstStyle/>
          <a:p>
            <a:r>
              <a:rPr lang="zh-CN" altLang="en-US"/>
              <a:t>向</a:t>
            </a:r>
            <a:r>
              <a:rPr lang="en-US" altLang="zh-CN"/>
              <a:t>broker</a:t>
            </a:r>
            <a:r>
              <a:rPr lang="zh-CN" altLang="en-US"/>
              <a:t>发送消息</a:t>
            </a:r>
            <a:endParaRPr lang="zh-CN" altLang="en-US"/>
          </a:p>
          <a:p>
            <a:r>
              <a:rPr lang="zh-CN" altLang="en-US"/>
              <a:t>可通过任意一个</a:t>
            </a:r>
            <a:r>
              <a:rPr lang="en-US" altLang="zh-CN"/>
              <a:t>broker</a:t>
            </a:r>
            <a:r>
              <a:rPr lang="zh-CN" altLang="en-US"/>
              <a:t>发现其它</a:t>
            </a:r>
            <a:r>
              <a:rPr lang="en-US" altLang="zh-CN"/>
              <a:t>broker</a:t>
            </a:r>
            <a:r>
              <a:rPr lang="zh-CN" altLang="en-US"/>
              <a:t>的位置信息</a:t>
            </a:r>
            <a:endParaRPr lang="zh-CN" altLang="en-US"/>
          </a:p>
          <a:p>
            <a:r>
              <a:rPr lang="zh-CN" altLang="en-US"/>
              <a:t>消息组成</a:t>
            </a:r>
            <a:endParaRPr lang="zh-CN" altLang="en-US"/>
          </a:p>
          <a:p>
            <a:pPr lvl="1"/>
            <a:r>
              <a:rPr lang="en-US" altLang="zh-CN"/>
              <a:t>topic</a:t>
            </a:r>
            <a:endParaRPr lang="en-US" altLang="zh-CN"/>
          </a:p>
          <a:p>
            <a:pPr lvl="1"/>
            <a:r>
              <a:rPr lang="en-US" altLang="zh-CN"/>
              <a:t>key</a:t>
            </a:r>
            <a:endParaRPr lang="en-US" altLang="zh-CN"/>
          </a:p>
          <a:p>
            <a:pPr lvl="1"/>
            <a:r>
              <a:rPr lang="en-US" altLang="zh-CN"/>
              <a:t>value</a:t>
            </a:r>
            <a:endParaRPr lang="en-US" altLang="zh-CN"/>
          </a:p>
          <a:p>
            <a:pPr lvl="1"/>
            <a:r>
              <a:rPr lang="en-US" altLang="zh-CN"/>
              <a:t>timestamp</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r>
              <a:rPr lang="zh-CN" altLang="en-US"/>
              <a:t>：</a:t>
            </a:r>
            <a:r>
              <a:rPr lang="en-US" altLang="zh-CN"/>
              <a:t>broker</a:t>
            </a:r>
            <a:endParaRPr lang="en-US" altLang="zh-CN"/>
          </a:p>
        </p:txBody>
      </p:sp>
      <p:sp>
        <p:nvSpPr>
          <p:cNvPr id="3" name="内容占位符 2"/>
          <p:cNvSpPr>
            <a:spLocks noGrp="1"/>
          </p:cNvSpPr>
          <p:nvPr>
            <p:ph idx="1"/>
          </p:nvPr>
        </p:nvSpPr>
        <p:spPr/>
        <p:txBody>
          <a:bodyPr/>
          <a:lstStyle/>
          <a:p>
            <a:r>
              <a:rPr lang="en-US" altLang="zh-CN"/>
              <a:t>producer</a:t>
            </a:r>
            <a:r>
              <a:rPr lang="zh-CN" altLang="en-US"/>
              <a:t>和 </a:t>
            </a:r>
            <a:r>
              <a:rPr lang="en-US" altLang="zh-CN"/>
              <a:t>consumer</a:t>
            </a:r>
            <a:r>
              <a:rPr lang="zh-CN" altLang="en-US"/>
              <a:t>之间的桥梁</a:t>
            </a:r>
            <a:endParaRPr lang="zh-CN" altLang="en-US"/>
          </a:p>
          <a:p>
            <a:pPr lvl="1"/>
            <a:r>
              <a:rPr lang="zh-CN" altLang="en-US"/>
              <a:t>从</a:t>
            </a:r>
            <a:r>
              <a:rPr lang="en-US" altLang="zh-CN"/>
              <a:t>producer</a:t>
            </a:r>
            <a:r>
              <a:rPr lang="zh-CN" altLang="en-US"/>
              <a:t>端接收消息，并 保存下来</a:t>
            </a:r>
            <a:endParaRPr lang="zh-CN" altLang="en-US"/>
          </a:p>
          <a:p>
            <a:pPr lvl="1"/>
            <a:r>
              <a:rPr lang="zh-CN" altLang="en-US"/>
              <a:t>将消息 发送 给订阅的</a:t>
            </a:r>
            <a:r>
              <a:rPr lang="en-US" altLang="zh-CN"/>
              <a:t>consumer</a:t>
            </a:r>
            <a:endParaRPr lang="en-US" altLang="zh-CN"/>
          </a:p>
          <a:p>
            <a:pPr lvl="0"/>
            <a:r>
              <a:rPr lang="zh-CN" altLang="en-US"/>
              <a:t>可将消息可靠地缓存一段时间</a:t>
            </a:r>
            <a:endParaRPr lang="zh-CN" altLang="en-US"/>
          </a:p>
          <a:p>
            <a:pPr lvl="1"/>
            <a:r>
              <a:rPr lang="zh-CN" altLang="en-US"/>
              <a:t>每个消息保存成多副本</a:t>
            </a:r>
            <a:r>
              <a:rPr lang="en-US" altLang="zh-CN"/>
              <a:t>(</a:t>
            </a:r>
            <a:r>
              <a:rPr lang="zh-CN" altLang="en-US"/>
              <a:t>默认是</a:t>
            </a:r>
            <a:r>
              <a:rPr lang="en-US" altLang="zh-CN"/>
              <a:t>3)</a:t>
            </a:r>
            <a:endParaRPr lang="en-US" altLang="zh-CN"/>
          </a:p>
          <a:p>
            <a:pPr lvl="1"/>
            <a:r>
              <a:rPr lang="zh-CN" altLang="en-US"/>
              <a:t>可 设置保存时间</a:t>
            </a:r>
            <a:r>
              <a:rPr lang="en-US" altLang="zh-CN"/>
              <a:t>(</a:t>
            </a:r>
            <a:r>
              <a:rPr lang="zh-CN" altLang="en-US"/>
              <a:t>默认一周</a:t>
            </a:r>
            <a:r>
              <a:rPr lang="en-US" altLang="zh-CN"/>
              <a:t>)</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Kafka:partition</a:t>
            </a:r>
            <a:r>
              <a:rPr lang="zh-CN" altLang="en-US"/>
              <a:t>与 </a:t>
            </a:r>
            <a:r>
              <a:rPr lang="en-US" altLang="zh-CN"/>
              <a:t>topic</a:t>
            </a:r>
            <a:endParaRPr lang="en-US" altLang="zh-CN"/>
          </a:p>
        </p:txBody>
      </p:sp>
      <p:sp>
        <p:nvSpPr>
          <p:cNvPr id="3" name="内容占位符 2"/>
          <p:cNvSpPr>
            <a:spLocks noGrp="1"/>
          </p:cNvSpPr>
          <p:nvPr>
            <p:ph idx="1"/>
          </p:nvPr>
        </p:nvSpPr>
        <p:spPr/>
        <p:txBody>
          <a:bodyPr>
            <a:normAutofit lnSpcReduction="10000"/>
          </a:bodyPr>
          <a:lstStyle/>
          <a:p>
            <a:r>
              <a:rPr lang="en-US" altLang="zh-CN"/>
              <a:t>Topic</a:t>
            </a:r>
            <a:endParaRPr lang="en-US" altLang="zh-CN"/>
          </a:p>
          <a:p>
            <a:pPr lvl="1"/>
            <a:r>
              <a:rPr lang="zh-CN" altLang="en-US"/>
              <a:t>用户划分</a:t>
            </a:r>
            <a:r>
              <a:rPr lang="en-US" altLang="zh-CN"/>
              <a:t>message</a:t>
            </a:r>
            <a:r>
              <a:rPr lang="zh-CN" altLang="en-US"/>
              <a:t>的逻辑 概念，一个</a:t>
            </a:r>
            <a:r>
              <a:rPr lang="en-US" altLang="zh-CN"/>
              <a:t>topic</a:t>
            </a:r>
            <a:r>
              <a:rPr lang="zh-CN" altLang="en-US"/>
              <a:t>可以分布 到不同</a:t>
            </a:r>
            <a:r>
              <a:rPr lang="en-US" altLang="zh-CN"/>
              <a:t>broker</a:t>
            </a:r>
            <a:r>
              <a:rPr lang="zh-CN" altLang="en-US"/>
              <a:t>上</a:t>
            </a:r>
            <a:endParaRPr lang="zh-CN" altLang="en-US"/>
          </a:p>
          <a:p>
            <a:pPr lvl="0"/>
            <a:r>
              <a:rPr lang="en-US" altLang="zh-CN"/>
              <a:t>Partition</a:t>
            </a:r>
            <a:endParaRPr lang="en-US" altLang="zh-CN"/>
          </a:p>
          <a:p>
            <a:pPr lvl="1"/>
            <a:r>
              <a:rPr lang="en-US" altLang="zh-CN"/>
              <a:t>kafka</a:t>
            </a:r>
            <a:r>
              <a:rPr lang="zh-CN" altLang="en-US"/>
              <a:t>横向扩展和一切并行化的基础，每个</a:t>
            </a:r>
            <a:r>
              <a:rPr lang="en-US" altLang="zh-CN"/>
              <a:t>topic</a:t>
            </a:r>
            <a:r>
              <a:rPr lang="zh-CN" altLang="en-US"/>
              <a:t>至少被切分成</a:t>
            </a:r>
            <a:r>
              <a:rPr lang="en-US" altLang="zh-CN"/>
              <a:t>1</a:t>
            </a:r>
            <a:r>
              <a:rPr lang="zh-CN" altLang="en-US"/>
              <a:t>个</a:t>
            </a:r>
            <a:r>
              <a:rPr lang="en-US" altLang="zh-CN"/>
              <a:t>partition</a:t>
            </a:r>
            <a:endParaRPr lang="en-US" altLang="zh-CN"/>
          </a:p>
          <a:p>
            <a:pPr lvl="1"/>
            <a:r>
              <a:rPr lang="zh-CN" altLang="en-US"/>
              <a:t>消息在</a:t>
            </a:r>
            <a:r>
              <a:rPr lang="en-US" altLang="zh-CN"/>
              <a:t>partition</a:t>
            </a:r>
            <a:r>
              <a:rPr lang="zh-CN" altLang="en-US"/>
              <a:t>中是有编号的，称为</a:t>
            </a:r>
            <a:r>
              <a:rPr lang="en-US" altLang="zh-CN"/>
              <a:t>“offset”</a:t>
            </a:r>
            <a:endParaRPr lang="en-US" altLang="zh-CN"/>
          </a:p>
          <a:p>
            <a:pPr lvl="1"/>
            <a:r>
              <a:rPr lang="en-US" altLang="zh-CN"/>
              <a:t>kafka</a:t>
            </a:r>
            <a:r>
              <a:rPr lang="zh-CN" altLang="en-US"/>
              <a:t>以</a:t>
            </a:r>
            <a:r>
              <a:rPr lang="en-US" altLang="zh-CN"/>
              <a:t>partition</a:t>
            </a:r>
            <a:r>
              <a:rPr lang="zh-CN" altLang="en-US"/>
              <a:t>为单位对消息进行备份</a:t>
            </a:r>
            <a:r>
              <a:rPr lang="en-US" altLang="zh-CN"/>
              <a:t>(replica)</a:t>
            </a:r>
            <a:r>
              <a:rPr lang="zh-CN" altLang="en-US"/>
              <a:t>，每个</a:t>
            </a:r>
            <a:r>
              <a:rPr lang="en-US" altLang="zh-CN"/>
              <a:t>partition</a:t>
            </a:r>
            <a:r>
              <a:rPr lang="zh-CN" altLang="en-US"/>
              <a:t>可以配置至少</a:t>
            </a:r>
            <a:r>
              <a:rPr lang="en-US" altLang="zh-CN"/>
              <a:t>1</a:t>
            </a:r>
            <a:r>
              <a:rPr lang="zh-CN" altLang="en-US"/>
              <a:t>个</a:t>
            </a:r>
            <a:r>
              <a:rPr lang="en-US" altLang="zh-CN"/>
              <a:t>replica</a:t>
            </a:r>
            <a:endParaRPr lang="en-US" altLang="zh-CN"/>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r>
              <a:rPr lang="zh-CN" altLang="en-US"/>
              <a:t>：</a:t>
            </a:r>
            <a:r>
              <a:rPr lang="en-US" altLang="zh-CN"/>
              <a:t>consumer</a:t>
            </a:r>
            <a:endParaRPr lang="en-US" altLang="zh-CN"/>
          </a:p>
        </p:txBody>
      </p:sp>
      <p:sp>
        <p:nvSpPr>
          <p:cNvPr id="3" name="内容占位符 2"/>
          <p:cNvSpPr>
            <a:spLocks noGrp="1"/>
          </p:cNvSpPr>
          <p:nvPr>
            <p:ph idx="1"/>
          </p:nvPr>
        </p:nvSpPr>
        <p:spPr/>
        <p:txBody>
          <a:bodyPr>
            <a:normAutofit fontScale="92500" lnSpcReduction="10000"/>
          </a:bodyPr>
          <a:lstStyle/>
          <a:p>
            <a:r>
              <a:rPr lang="zh-CN" altLang="en-US"/>
              <a:t>基本职责</a:t>
            </a:r>
            <a:endParaRPr lang="zh-CN" altLang="en-US"/>
          </a:p>
          <a:p>
            <a:pPr lvl="1"/>
            <a:r>
              <a:rPr lang="zh-CN" altLang="en-US"/>
              <a:t>用户应用程序，负责从</a:t>
            </a:r>
            <a:r>
              <a:rPr lang="en-US" altLang="zh-CN"/>
              <a:t>kafka</a:t>
            </a:r>
            <a:r>
              <a:rPr lang="zh-CN" altLang="en-US"/>
              <a:t>中读取 数据，并进行处理</a:t>
            </a:r>
            <a:endParaRPr lang="zh-CN" altLang="en-US"/>
          </a:p>
          <a:p>
            <a:pPr lvl="0"/>
            <a:r>
              <a:rPr lang="en-US" altLang="zh-CN"/>
              <a:t>consumer group</a:t>
            </a:r>
            <a:endParaRPr lang="en-US" altLang="zh-CN"/>
          </a:p>
          <a:p>
            <a:pPr lvl="1"/>
            <a:r>
              <a:rPr lang="zh-CN" altLang="en-US"/>
              <a:t>多个</a:t>
            </a:r>
            <a:r>
              <a:rPr lang="en-US" altLang="zh-CN"/>
              <a:t>consumer</a:t>
            </a:r>
            <a:r>
              <a:rPr lang="zh-CN" altLang="en-US"/>
              <a:t>可形成一个</a:t>
            </a:r>
            <a:r>
              <a:rPr lang="en-US" altLang="zh-CN"/>
              <a:t>group</a:t>
            </a:r>
            <a:r>
              <a:rPr lang="zh-CN" altLang="en-US"/>
              <a:t>，同时读取某个</a:t>
            </a:r>
            <a:r>
              <a:rPr lang="en-US" altLang="zh-CN"/>
              <a:t>topic</a:t>
            </a:r>
            <a:endParaRPr lang="en-US" altLang="zh-CN"/>
          </a:p>
          <a:p>
            <a:pPr lvl="1"/>
            <a:r>
              <a:rPr lang="zh-CN" altLang="en-US"/>
              <a:t>每个</a:t>
            </a:r>
            <a:r>
              <a:rPr lang="en-US" altLang="zh-CN"/>
              <a:t>consumer</a:t>
            </a:r>
            <a:r>
              <a:rPr lang="zh-CN" altLang="en-US"/>
              <a:t>读取一个或多个</a:t>
            </a:r>
            <a:r>
              <a:rPr lang="en-US" altLang="zh-CN"/>
              <a:t>partition</a:t>
            </a:r>
            <a:endParaRPr lang="en-US" altLang="zh-CN"/>
          </a:p>
          <a:p>
            <a:pPr lvl="0"/>
            <a:r>
              <a:rPr lang="en-US" altLang="zh-CN"/>
              <a:t>consumer position</a:t>
            </a:r>
            <a:endParaRPr lang="en-US" altLang="zh-CN"/>
          </a:p>
          <a:p>
            <a:pPr lvl="1"/>
            <a:r>
              <a:rPr lang="zh-CN" altLang="en-US"/>
              <a:t>每个</a:t>
            </a:r>
            <a:r>
              <a:rPr lang="en-US" altLang="zh-CN"/>
              <a:t>consumer</a:t>
            </a:r>
            <a:r>
              <a:rPr lang="zh-CN" altLang="en-US"/>
              <a:t>自己 维护读取的位置</a:t>
            </a:r>
            <a:r>
              <a:rPr lang="en-US" altLang="zh-CN"/>
              <a:t>(offset</a:t>
            </a:r>
            <a:r>
              <a:rPr lang="zh-CN" altLang="en-US"/>
              <a:t>，一旦挂掉后，重启可继续 读取</a:t>
            </a:r>
            <a:r>
              <a:rPr lang="en-US" altLang="zh-CN"/>
              <a:t>)</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标题 23"/>
          <p:cNvSpPr>
            <a:spLocks noGrp="1"/>
          </p:cNvSpPr>
          <p:nvPr>
            <p:ph type="title"/>
            <p:custDataLst>
              <p:tags r:id="rId2"/>
            </p:custDataLst>
          </p:nvPr>
        </p:nvSpPr>
        <p:spPr/>
        <p:txBody>
          <a:bodyPr/>
          <a:lstStyle/>
          <a:p>
            <a:r>
              <a:rPr lang="en-US" altLang="zh-CN" smtClean="0"/>
              <a:t>HDFS(</a:t>
            </a:r>
            <a:r>
              <a:rPr lang="zh-CN" altLang="en-US" smtClean="0"/>
              <a:t>分布式文件系统</a:t>
            </a:r>
            <a:r>
              <a:rPr lang="en-US" altLang="zh-CN" smtClean="0"/>
              <a:t>)</a:t>
            </a:r>
            <a:endParaRPr lang="en-US" altLang="zh-CN" smtClean="0"/>
          </a:p>
        </p:txBody>
      </p:sp>
      <p:sp>
        <p:nvSpPr>
          <p:cNvPr id="25" name="内容占位符 24"/>
          <p:cNvSpPr>
            <a:spLocks noGrp="1"/>
          </p:cNvSpPr>
          <p:nvPr>
            <p:ph idx="1"/>
            <p:custDataLst>
              <p:tags r:id="rId3"/>
            </p:custDataLst>
          </p:nvPr>
        </p:nvSpPr>
        <p:spPr/>
        <p:txBody>
          <a:bodyPr>
            <a:normAutofit fontScale="85000" lnSpcReduction="10000"/>
          </a:bodyPr>
          <a:lstStyle/>
          <a:p>
            <a:pPr marL="228600" indent="-228600">
              <a:lnSpc>
                <a:spcPct val="130000"/>
              </a:lnSpc>
              <a:buSzTx/>
              <a:buFont typeface="Arial" panose="020B0604020202020204" pitchFamily="34" charset="0"/>
              <a:buChar char="•"/>
            </a:pPr>
            <a:r>
              <a:rPr lang="en-US" altLang="zh-CN"/>
              <a:t>HDFS</a:t>
            </a:r>
            <a:r>
              <a:rPr lang="zh-CN" altLang="en-US"/>
              <a:t>特点</a:t>
            </a:r>
            <a:endParaRPr lang="zh-CN" altLang="en-US"/>
          </a:p>
          <a:p>
            <a:pPr marL="685800" lvl="1" indent="-228600">
              <a:lnSpc>
                <a:spcPct val="130000"/>
              </a:lnSpc>
              <a:buSzTx/>
              <a:buFont typeface="Arial" panose="020B0604020202020204" pitchFamily="34" charset="0"/>
              <a:buChar char="•"/>
            </a:pPr>
            <a:r>
              <a:rPr lang="zh-CN" altLang="en-US"/>
              <a:t>良好的扩展性</a:t>
            </a:r>
            <a:endParaRPr lang="zh-CN" altLang="en-US"/>
          </a:p>
          <a:p>
            <a:pPr marL="685800" lvl="1" indent="-228600">
              <a:lnSpc>
                <a:spcPct val="130000"/>
              </a:lnSpc>
              <a:buSzTx/>
              <a:buFont typeface="Arial" panose="020B0604020202020204" pitchFamily="34" charset="0"/>
              <a:buChar char="•"/>
            </a:pPr>
            <a:r>
              <a:rPr lang="zh-CN" altLang="en-US"/>
              <a:t>高容错性</a:t>
            </a:r>
            <a:endParaRPr lang="zh-CN" altLang="en-US"/>
          </a:p>
          <a:p>
            <a:pPr marL="685800" lvl="1" indent="-228600">
              <a:lnSpc>
                <a:spcPct val="130000"/>
              </a:lnSpc>
              <a:buSzTx/>
              <a:buFont typeface="Arial" panose="020B0604020202020204" pitchFamily="34" charset="0"/>
              <a:buChar char="•"/>
            </a:pPr>
            <a:r>
              <a:rPr lang="zh-CN" altLang="en-US"/>
              <a:t>适合</a:t>
            </a:r>
            <a:r>
              <a:rPr lang="en-US" altLang="zh-CN"/>
              <a:t>PB</a:t>
            </a:r>
            <a:r>
              <a:rPr lang="zh-CN" altLang="en-US"/>
              <a:t>级以上海量数据的存储</a:t>
            </a:r>
            <a:endParaRPr lang="zh-CN" altLang="en-US"/>
          </a:p>
          <a:p>
            <a:pPr marL="228600" lvl="0" indent="-228600">
              <a:lnSpc>
                <a:spcPct val="130000"/>
              </a:lnSpc>
              <a:buSzTx/>
              <a:buFont typeface="Arial" panose="020B0604020202020204" pitchFamily="34" charset="0"/>
              <a:buChar char="•"/>
            </a:pPr>
            <a:r>
              <a:rPr lang="zh-CN" altLang="en-US"/>
              <a:t>基本原理：</a:t>
            </a:r>
            <a:endParaRPr lang="zh-CN" altLang="en-US"/>
          </a:p>
          <a:p>
            <a:pPr marL="685800" lvl="1" indent="-228600">
              <a:lnSpc>
                <a:spcPct val="130000"/>
              </a:lnSpc>
              <a:buSzTx/>
              <a:buFont typeface="Arial" panose="020B0604020202020204" pitchFamily="34" charset="0"/>
              <a:buChar char="•"/>
            </a:pPr>
            <a:r>
              <a:rPr lang="zh-CN" altLang="en-US"/>
              <a:t>将文件切分成等大的数据块，存储到多台机器上</a:t>
            </a:r>
            <a:endParaRPr lang="zh-CN" altLang="en-US"/>
          </a:p>
          <a:p>
            <a:pPr marL="685800" lvl="1" indent="-228600">
              <a:lnSpc>
                <a:spcPct val="130000"/>
              </a:lnSpc>
              <a:buSzTx/>
              <a:buFont typeface="Arial" panose="020B0604020202020204" pitchFamily="34" charset="0"/>
              <a:buChar char="•"/>
            </a:pPr>
            <a:r>
              <a:rPr lang="zh-CN" altLang="en-US"/>
              <a:t>将数据切分、容错、负载均衡等功能透明化</a:t>
            </a:r>
            <a:endParaRPr lang="zh-CN" altLang="en-US"/>
          </a:p>
          <a:p>
            <a:pPr marL="685800" lvl="1" indent="-228600">
              <a:lnSpc>
                <a:spcPct val="130000"/>
              </a:lnSpc>
              <a:buSzTx/>
              <a:buFont typeface="Arial" panose="020B0604020202020204" pitchFamily="34" charset="0"/>
              <a:buChar char="•"/>
            </a:pPr>
            <a:r>
              <a:rPr lang="zh-CN" altLang="en-US"/>
              <a:t>可将</a:t>
            </a:r>
            <a:r>
              <a:rPr lang="en-US" altLang="zh-CN"/>
              <a:t>HDFS</a:t>
            </a:r>
            <a:r>
              <a:rPr lang="zh-CN" altLang="en-US"/>
              <a:t>看成一个容量巨大、具有高容错性的磁盘</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r>
              <a:rPr lang="zh-CN" altLang="en-US"/>
              <a:t>：</a:t>
            </a:r>
            <a:r>
              <a:rPr lang="en-US" altLang="zh-CN"/>
              <a:t>log-based queue</a:t>
            </a:r>
            <a:endParaRPr lang="en-US" altLang="zh-CN"/>
          </a:p>
        </p:txBody>
      </p:sp>
      <p:sp>
        <p:nvSpPr>
          <p:cNvPr id="3" name="内容占位符 2"/>
          <p:cNvSpPr>
            <a:spLocks noGrp="1"/>
          </p:cNvSpPr>
          <p:nvPr>
            <p:ph idx="1"/>
          </p:nvPr>
        </p:nvSpPr>
        <p:spPr/>
        <p:txBody>
          <a:bodyPr/>
          <a:lstStyle/>
          <a:p>
            <a:r>
              <a:rPr lang="en-US" altLang="zh-CN"/>
              <a:t>Message</a:t>
            </a:r>
            <a:r>
              <a:rPr lang="zh-CN" altLang="en-US"/>
              <a:t>被 追加到</a:t>
            </a:r>
            <a:r>
              <a:rPr lang="en-US" altLang="zh-CN"/>
              <a:t>append-only</a:t>
            </a:r>
            <a:r>
              <a:rPr lang="zh-CN" altLang="en-US"/>
              <a:t>文件中</a:t>
            </a:r>
            <a:endParaRPr lang="zh-CN" altLang="en-US"/>
          </a:p>
          <a:p>
            <a:pPr lvl="1"/>
            <a:r>
              <a:rPr lang="en-US" altLang="zh-CN"/>
              <a:t>producer</a:t>
            </a:r>
            <a:r>
              <a:rPr lang="zh-CN" altLang="en-US"/>
              <a:t>向文件中追加消息 </a:t>
            </a:r>
            <a:r>
              <a:rPr lang="en-US" altLang="zh-CN"/>
              <a:t>(</a:t>
            </a:r>
            <a:r>
              <a:rPr lang="zh-CN" altLang="en-US"/>
              <a:t>顺序 写</a:t>
            </a:r>
            <a:r>
              <a:rPr lang="en-US" altLang="zh-CN"/>
              <a:t>)</a:t>
            </a:r>
            <a:endParaRPr lang="en-US" altLang="zh-CN"/>
          </a:p>
          <a:p>
            <a:pPr lvl="1"/>
            <a:r>
              <a:rPr lang="en-US" altLang="zh-CN"/>
              <a:t>consumer</a:t>
            </a:r>
            <a:r>
              <a:rPr lang="zh-CN" altLang="en-US"/>
              <a:t>从文件中读取一定范围的消息</a:t>
            </a:r>
            <a:r>
              <a:rPr lang="en-US" altLang="zh-CN"/>
              <a:t>(</a:t>
            </a:r>
            <a:r>
              <a:rPr lang="zh-CN" altLang="en-US"/>
              <a:t>顺序读</a:t>
            </a:r>
            <a:r>
              <a:rPr lang="en-US" altLang="zh-CN"/>
              <a:t>)</a:t>
            </a:r>
            <a:endParaRPr lang="en-US" altLang="zh-CN"/>
          </a:p>
        </p:txBody>
      </p:sp>
      <p:pic>
        <p:nvPicPr>
          <p:cNvPr id="4" name="图片 3"/>
          <p:cNvPicPr>
            <a:picLocks noChangeAspect="1"/>
          </p:cNvPicPr>
          <p:nvPr/>
        </p:nvPicPr>
        <p:blipFill>
          <a:blip r:embed="rId1"/>
          <a:stretch>
            <a:fillRect/>
          </a:stretch>
        </p:blipFill>
        <p:spPr>
          <a:xfrm>
            <a:off x="1577341" y="3378201"/>
            <a:ext cx="4852511" cy="21990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r>
              <a:rPr lang="zh-CN" altLang="en-US"/>
              <a:t>：服务保证</a:t>
            </a:r>
            <a:endParaRPr lang="zh-CN" altLang="en-US"/>
          </a:p>
        </p:txBody>
      </p:sp>
      <p:sp>
        <p:nvSpPr>
          <p:cNvPr id="3" name="内容占位符 2"/>
          <p:cNvSpPr>
            <a:spLocks noGrp="1"/>
          </p:cNvSpPr>
          <p:nvPr>
            <p:ph idx="1"/>
          </p:nvPr>
        </p:nvSpPr>
        <p:spPr/>
        <p:txBody>
          <a:bodyPr>
            <a:normAutofit lnSpcReduction="10000"/>
          </a:bodyPr>
          <a:lstStyle/>
          <a:p>
            <a:r>
              <a:rPr lang="zh-CN" altLang="en-US"/>
              <a:t>顺序保证</a:t>
            </a:r>
            <a:endParaRPr lang="zh-CN" altLang="en-US"/>
          </a:p>
          <a:p>
            <a:pPr lvl="1"/>
            <a:r>
              <a:rPr lang="zh-CN" altLang="en-US"/>
              <a:t>同一个 </a:t>
            </a:r>
            <a:r>
              <a:rPr lang="en-US" altLang="zh-CN"/>
              <a:t>producer</a:t>
            </a:r>
            <a:r>
              <a:rPr lang="zh-CN" altLang="en-US"/>
              <a:t>发送 到某个 </a:t>
            </a:r>
            <a:r>
              <a:rPr lang="en-US" altLang="zh-CN"/>
              <a:t>topic</a:t>
            </a:r>
            <a:r>
              <a:rPr lang="zh-CN" altLang="en-US"/>
              <a:t>的同一个</a:t>
            </a:r>
            <a:r>
              <a:rPr lang="en-US" altLang="zh-CN"/>
              <a:t>partition</a:t>
            </a:r>
            <a:r>
              <a:rPr lang="zh-CN" altLang="en-US"/>
              <a:t>中的消息是顺序的</a:t>
            </a:r>
            <a:endParaRPr lang="zh-CN" altLang="en-US"/>
          </a:p>
          <a:p>
            <a:pPr lvl="1"/>
            <a:r>
              <a:rPr lang="en-US" altLang="zh-CN"/>
              <a:t>consumer</a:t>
            </a:r>
            <a:r>
              <a:rPr lang="zh-CN" altLang="en-US"/>
              <a:t>按照消息在日志中的写入顺序读取消息</a:t>
            </a:r>
            <a:endParaRPr lang="zh-CN" altLang="en-US"/>
          </a:p>
          <a:p>
            <a:pPr lvl="0"/>
            <a:r>
              <a:rPr lang="en-US" altLang="zh-CN"/>
              <a:t>producer</a:t>
            </a:r>
            <a:r>
              <a:rPr lang="zh-CN" altLang="en-US"/>
              <a:t>产生的数据由</a:t>
            </a:r>
            <a:r>
              <a:rPr lang="en-US" altLang="zh-CN"/>
              <a:t>consumer</a:t>
            </a:r>
            <a:r>
              <a:rPr lang="zh-CN" altLang="en-US"/>
              <a:t>消费</a:t>
            </a:r>
            <a:endParaRPr lang="zh-CN" altLang="en-US"/>
          </a:p>
          <a:p>
            <a:pPr lvl="0"/>
            <a:r>
              <a:rPr lang="zh-CN" altLang="en-US"/>
              <a:t>容错性</a:t>
            </a:r>
            <a:endParaRPr lang="zh-CN" altLang="en-US"/>
          </a:p>
          <a:p>
            <a:pPr lvl="1"/>
            <a:r>
              <a:rPr lang="zh-CN" altLang="en-US"/>
              <a:t>如果消息的副本数是</a:t>
            </a:r>
            <a:r>
              <a:rPr lang="en-US" altLang="zh-CN"/>
              <a:t>N</a:t>
            </a:r>
            <a:r>
              <a:rPr lang="zh-CN" altLang="en-US"/>
              <a:t>，则</a:t>
            </a:r>
            <a:r>
              <a:rPr lang="en-US" altLang="zh-CN"/>
              <a:t>N-1</a:t>
            </a:r>
            <a:r>
              <a:rPr lang="zh-CN" altLang="en-US"/>
              <a:t>台机器宕掉后不会 导致数据丢失</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Hbase(</a:t>
            </a:r>
            <a:r>
              <a:rPr lang="zh-CN" altLang="en-US"/>
              <a:t>分布式数据库</a:t>
            </a:r>
            <a:r>
              <a:rPr lang="en-US" altLang="zh-CN"/>
              <a:t>)</a:t>
            </a:r>
            <a:endParaRPr lang="en-US" altLang="zh-CN"/>
          </a:p>
        </p:txBody>
      </p:sp>
      <p:sp>
        <p:nvSpPr>
          <p:cNvPr id="3" name="内容占位符 2"/>
          <p:cNvSpPr>
            <a:spLocks noGrp="1"/>
          </p:cNvSpPr>
          <p:nvPr>
            <p:ph idx="1"/>
          </p:nvPr>
        </p:nvSpPr>
        <p:spPr/>
        <p:txBody>
          <a:bodyPr>
            <a:normAutofit fontScale="85000" lnSpcReduction="20000"/>
          </a:bodyPr>
          <a:lstStyle/>
          <a:p>
            <a:r>
              <a:rPr lang="en-US" altLang="zh-CN"/>
              <a:t>HBase</a:t>
            </a:r>
            <a:r>
              <a:rPr lang="zh-CN" altLang="en-US"/>
              <a:t>是一个构建在</a:t>
            </a:r>
            <a:r>
              <a:rPr lang="en-US" altLang="zh-CN"/>
              <a:t>HDFS</a:t>
            </a:r>
            <a:r>
              <a:rPr lang="zh-CN" altLang="en-US"/>
              <a:t>上的分布式列存储系统</a:t>
            </a:r>
            <a:endParaRPr lang="zh-CN" altLang="en-US"/>
          </a:p>
          <a:p>
            <a:r>
              <a:rPr lang="en-US" altLang="zh-CN"/>
              <a:t>HBase</a:t>
            </a:r>
            <a:r>
              <a:rPr lang="zh-CN" altLang="en-US"/>
              <a:t>上</a:t>
            </a:r>
            <a:r>
              <a:rPr lang="en-US" altLang="zh-CN"/>
              <a:t>Apache Hadoop</a:t>
            </a:r>
            <a:r>
              <a:rPr lang="zh-CN" altLang="en-US"/>
              <a:t>生态系统中的重要一员，主要用于海量结构化 数据存储</a:t>
            </a:r>
            <a:endParaRPr lang="zh-CN" altLang="en-US"/>
          </a:p>
          <a:p>
            <a:r>
              <a:rPr lang="zh-CN" altLang="en-US"/>
              <a:t>从逻辑上讲，</a:t>
            </a:r>
            <a:r>
              <a:rPr lang="en-US" altLang="zh-CN"/>
              <a:t>Hbase</a:t>
            </a:r>
            <a:r>
              <a:rPr lang="zh-CN" altLang="en-US"/>
              <a:t>将数据按照表、行和列进行存储，它是一个分布式的、稀疏的、持久化存储的多维度排序表</a:t>
            </a:r>
            <a:endParaRPr lang="zh-CN" altLang="en-US"/>
          </a:p>
          <a:p>
            <a:r>
              <a:rPr lang="en-US" altLang="zh-CN"/>
              <a:t>HBase</a:t>
            </a:r>
            <a:r>
              <a:rPr lang="zh-CN" altLang="en-US"/>
              <a:t>特点</a:t>
            </a:r>
            <a:endParaRPr lang="zh-CN" altLang="en-US"/>
          </a:p>
          <a:p>
            <a:pPr lvl="1"/>
            <a:r>
              <a:rPr lang="zh-CN" altLang="en-US"/>
              <a:t>良好的扩展性</a:t>
            </a:r>
            <a:endParaRPr lang="zh-CN" altLang="en-US"/>
          </a:p>
          <a:p>
            <a:pPr lvl="1"/>
            <a:r>
              <a:rPr lang="zh-CN" altLang="en-US"/>
              <a:t>读和写的强一致性</a:t>
            </a:r>
            <a:endParaRPr lang="zh-CN" altLang="en-US"/>
          </a:p>
          <a:p>
            <a:pPr lvl="1"/>
            <a:r>
              <a:rPr lang="zh-CN" altLang="en-US"/>
              <a:t>高可靠性</a:t>
            </a:r>
            <a:endParaRPr lang="zh-CN" altLang="en-US"/>
          </a:p>
          <a:p>
            <a:pPr lvl="1"/>
            <a:r>
              <a:rPr lang="zh-CN" altLang="en-US"/>
              <a:t>与</a:t>
            </a:r>
            <a:r>
              <a:rPr lang="en-US" altLang="zh-CN"/>
              <a:t>MapReduce</a:t>
            </a:r>
            <a:r>
              <a:rPr lang="zh-CN" altLang="en-US"/>
              <a:t>良好的集成</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Hbase</a:t>
            </a:r>
            <a:r>
              <a:rPr lang="zh-CN" altLang="en-US"/>
              <a:t>数据模型</a:t>
            </a:r>
            <a:endParaRPr lang="zh-CN" altLang="en-US"/>
          </a:p>
        </p:txBody>
      </p:sp>
      <p:sp>
        <p:nvSpPr>
          <p:cNvPr id="3" name="内容占位符 2"/>
          <p:cNvSpPr>
            <a:spLocks noGrp="1"/>
          </p:cNvSpPr>
          <p:nvPr>
            <p:ph idx="1"/>
          </p:nvPr>
        </p:nvSpPr>
        <p:spPr/>
        <p:txBody>
          <a:bodyPr>
            <a:normAutofit fontScale="77500" lnSpcReduction="20000"/>
          </a:bodyPr>
          <a:lstStyle/>
          <a:p>
            <a:r>
              <a:rPr lang="zh-CN" altLang="en-US"/>
              <a:t>在</a:t>
            </a:r>
            <a:r>
              <a:rPr lang="en-US" altLang="zh-CN"/>
              <a:t>HBase</a:t>
            </a:r>
            <a:r>
              <a:rPr lang="zh-CN" altLang="en-US"/>
              <a:t>中，一行数据由行键</a:t>
            </a:r>
            <a:r>
              <a:rPr lang="en-US" altLang="zh-CN"/>
              <a:t>(row key)</a:t>
            </a:r>
            <a:r>
              <a:rPr lang="zh-CN" altLang="en-US"/>
              <a:t>作为键，包含多个列族</a:t>
            </a:r>
            <a:r>
              <a:rPr lang="en-US" altLang="zh-CN"/>
              <a:t>(Family)</a:t>
            </a:r>
            <a:r>
              <a:rPr lang="zh-CN" altLang="en-US"/>
              <a:t>，列族上由具有同时访问特性的多个列</a:t>
            </a:r>
            <a:r>
              <a:rPr lang="en-US" altLang="zh-CN"/>
              <a:t>(Qualifier)</a:t>
            </a:r>
            <a:r>
              <a:rPr lang="zh-CN" altLang="en-US"/>
              <a:t>组成的。数据是可以具有多版本的，由时间戳</a:t>
            </a:r>
            <a:r>
              <a:rPr lang="en-US" altLang="zh-CN"/>
              <a:t>(TimeStamp)</a:t>
            </a:r>
            <a:r>
              <a:rPr lang="zh-CN" altLang="en-US"/>
              <a:t>索引</a:t>
            </a:r>
            <a:endParaRPr lang="zh-CN" altLang="en-US"/>
          </a:p>
          <a:p>
            <a:r>
              <a:rPr lang="zh-CN" altLang="en-US"/>
              <a:t>行键</a:t>
            </a:r>
            <a:endParaRPr lang="zh-CN" altLang="en-US"/>
          </a:p>
          <a:p>
            <a:pPr lvl="1"/>
            <a:r>
              <a:rPr lang="zh-CN" altLang="en-US"/>
              <a:t>行键</a:t>
            </a:r>
            <a:r>
              <a:rPr lang="en-US" altLang="zh-CN"/>
              <a:t>(row key)</a:t>
            </a:r>
            <a:r>
              <a:rPr lang="zh-CN" altLang="en-US"/>
              <a:t>是数据行在表中的唯一标识</a:t>
            </a:r>
            <a:endParaRPr lang="zh-CN" altLang="en-US"/>
          </a:p>
          <a:p>
            <a:pPr lvl="1"/>
            <a:r>
              <a:rPr lang="zh-CN" altLang="en-US"/>
              <a:t>所有操作都是基于主键的</a:t>
            </a:r>
            <a:endParaRPr lang="zh-CN" altLang="en-US"/>
          </a:p>
          <a:p>
            <a:pPr lvl="0"/>
            <a:r>
              <a:rPr lang="zh-CN" altLang="en-US"/>
              <a:t>表</a:t>
            </a:r>
            <a:endParaRPr lang="zh-CN" altLang="en-US"/>
          </a:p>
          <a:p>
            <a:pPr lvl="1"/>
            <a:r>
              <a:rPr lang="zh-CN" altLang="en-US"/>
              <a:t>表可以是稀疏的，空值不被存储</a:t>
            </a:r>
            <a:endParaRPr lang="zh-CN" altLang="en-US"/>
          </a:p>
          <a:p>
            <a:pPr lvl="1"/>
            <a:r>
              <a:rPr lang="zh-CN" altLang="en-US"/>
              <a:t>表中的数据按照行键排序</a:t>
            </a:r>
            <a:endParaRPr lang="zh-CN" altLang="en-US"/>
          </a:p>
          <a:p>
            <a:pPr lvl="1"/>
            <a:r>
              <a:rPr lang="zh-CN" altLang="en-US"/>
              <a:t>无模式：每行都有一个可排序的主键和任意多的列，列可以根据需要动态的增加，同一张表中不同的行可以有截然不同的列</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HBase</a:t>
            </a:r>
            <a:r>
              <a:rPr lang="zh-CN" altLang="en-US"/>
              <a:t>数据模型：特点</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a:t>大</a:t>
            </a:r>
            <a:endParaRPr lang="zh-CN" altLang="en-US"/>
          </a:p>
          <a:p>
            <a:pPr lvl="1"/>
            <a:r>
              <a:rPr lang="zh-CN" altLang="en-US"/>
              <a:t>一个表可以有数十亿行，上百万列</a:t>
            </a:r>
            <a:endParaRPr lang="zh-CN" altLang="en-US"/>
          </a:p>
          <a:p>
            <a:pPr lvl="0"/>
            <a:r>
              <a:rPr lang="zh-CN" altLang="en-US"/>
              <a:t>面向列</a:t>
            </a:r>
            <a:endParaRPr lang="zh-CN" altLang="en-US"/>
          </a:p>
          <a:p>
            <a:pPr lvl="1"/>
            <a:r>
              <a:rPr lang="zh-CN" altLang="en-US"/>
              <a:t>面向列</a:t>
            </a:r>
            <a:r>
              <a:rPr lang="en-US" altLang="zh-CN"/>
              <a:t>(</a:t>
            </a:r>
            <a:r>
              <a:rPr lang="zh-CN" altLang="en-US"/>
              <a:t>族</a:t>
            </a:r>
            <a:r>
              <a:rPr lang="en-US" altLang="zh-CN"/>
              <a:t>)</a:t>
            </a:r>
            <a:r>
              <a:rPr lang="zh-CN" altLang="en-US"/>
              <a:t>的存储，列</a:t>
            </a:r>
            <a:r>
              <a:rPr lang="en-US" altLang="zh-CN"/>
              <a:t>(</a:t>
            </a:r>
            <a:r>
              <a:rPr lang="zh-CN" altLang="en-US"/>
              <a:t>族</a:t>
            </a:r>
            <a:r>
              <a:rPr lang="en-US" altLang="zh-CN"/>
              <a:t>)</a:t>
            </a:r>
            <a:r>
              <a:rPr lang="zh-CN" altLang="en-US"/>
              <a:t>独立索引</a:t>
            </a:r>
            <a:endParaRPr lang="zh-CN" altLang="en-US"/>
          </a:p>
          <a:p>
            <a:pPr lvl="0"/>
            <a:r>
              <a:rPr lang="zh-CN" altLang="en-US"/>
              <a:t>稀疏</a:t>
            </a:r>
            <a:endParaRPr lang="zh-CN" altLang="en-US"/>
          </a:p>
          <a:p>
            <a:pPr lvl="1"/>
            <a:r>
              <a:rPr lang="zh-CN" altLang="en-US"/>
              <a:t>对于空</a:t>
            </a:r>
            <a:r>
              <a:rPr lang="en-US" altLang="zh-CN"/>
              <a:t>(null)</a:t>
            </a:r>
            <a:r>
              <a:rPr lang="zh-CN" altLang="en-US"/>
              <a:t>的列，并不占用存储空间，表可以设计的非常稀疏</a:t>
            </a:r>
            <a:endParaRPr lang="zh-CN" altLang="en-US"/>
          </a:p>
          <a:p>
            <a:pPr lvl="0"/>
            <a:r>
              <a:rPr lang="zh-CN" altLang="en-US"/>
              <a:t>数据多版本</a:t>
            </a:r>
            <a:endParaRPr lang="zh-CN" altLang="en-US"/>
          </a:p>
          <a:p>
            <a:pPr lvl="1"/>
            <a:r>
              <a:rPr lang="zh-CN" altLang="en-US"/>
              <a:t>每个单元中的数据可以有多个版本</a:t>
            </a:r>
            <a:endParaRPr lang="zh-CN" altLang="en-US"/>
          </a:p>
          <a:p>
            <a:pPr lvl="0"/>
            <a:r>
              <a:rPr lang="zh-CN" altLang="en-US"/>
              <a:t>数据类型单一</a:t>
            </a:r>
            <a:endParaRPr lang="zh-CN" altLang="en-US"/>
          </a:p>
          <a:p>
            <a:pPr lvl="1"/>
            <a:r>
              <a:rPr lang="en-US" altLang="zh-CN"/>
              <a:t>Hbase</a:t>
            </a:r>
            <a:r>
              <a:rPr lang="zh-CN" altLang="en-US"/>
              <a:t>中的数据都是字节，没有类型</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HBase</a:t>
            </a:r>
            <a:r>
              <a:rPr lang="zh-CN" altLang="en-US"/>
              <a:t>物理模型</a:t>
            </a:r>
            <a:endParaRPr lang="zh-CN" altLang="en-US"/>
          </a:p>
        </p:txBody>
      </p:sp>
      <p:sp>
        <p:nvSpPr>
          <p:cNvPr id="3" name="内容占位符 2"/>
          <p:cNvSpPr>
            <a:spLocks noGrp="1"/>
          </p:cNvSpPr>
          <p:nvPr>
            <p:ph idx="1"/>
          </p:nvPr>
        </p:nvSpPr>
        <p:spPr/>
        <p:txBody>
          <a:bodyPr>
            <a:normAutofit fontScale="70000" lnSpcReduction="20000"/>
          </a:bodyPr>
          <a:lstStyle/>
          <a:p>
            <a:r>
              <a:rPr lang="en-US" altLang="zh-CN"/>
              <a:t>Table</a:t>
            </a:r>
            <a:r>
              <a:rPr lang="zh-CN" altLang="en-US"/>
              <a:t>中的所有行都按照</a:t>
            </a:r>
            <a:r>
              <a:rPr lang="en-US" altLang="zh-CN"/>
              <a:t>row key</a:t>
            </a:r>
            <a:r>
              <a:rPr lang="zh-CN" altLang="en-US"/>
              <a:t>的字典序排列</a:t>
            </a:r>
            <a:endParaRPr lang="zh-CN" altLang="en-US"/>
          </a:p>
          <a:p>
            <a:r>
              <a:rPr lang="en-US" altLang="zh-CN"/>
              <a:t>Table</a:t>
            </a:r>
            <a:r>
              <a:rPr lang="zh-CN" altLang="en-US"/>
              <a:t>在 行的方向上分割为多个</a:t>
            </a:r>
            <a:r>
              <a:rPr lang="en-US" altLang="zh-CN"/>
              <a:t>Region</a:t>
            </a:r>
            <a:endParaRPr lang="en-US" altLang="zh-CN"/>
          </a:p>
          <a:p>
            <a:r>
              <a:rPr lang="en-US" altLang="zh-CN"/>
              <a:t>Region</a:t>
            </a:r>
            <a:r>
              <a:rPr lang="zh-CN" altLang="en-US"/>
              <a:t>按大小分割的，每个表开始只有 一个</a:t>
            </a:r>
            <a:r>
              <a:rPr lang="en-US" altLang="zh-CN"/>
              <a:t>Region</a:t>
            </a:r>
            <a:r>
              <a:rPr lang="zh-CN" altLang="en-US"/>
              <a:t>，随着数据增多，</a:t>
            </a:r>
            <a:r>
              <a:rPr lang="en-US" altLang="zh-CN"/>
              <a:t>Region</a:t>
            </a:r>
            <a:r>
              <a:rPr lang="zh-CN" altLang="en-US"/>
              <a:t>不断增大，当增大到一个阀值的时候，</a:t>
            </a:r>
            <a:r>
              <a:rPr lang="en-US" altLang="zh-CN"/>
              <a:t>Region</a:t>
            </a:r>
            <a:r>
              <a:rPr lang="zh-CN" altLang="en-US"/>
              <a:t>就会等分为两个新的</a:t>
            </a:r>
            <a:r>
              <a:rPr lang="en-US" altLang="zh-CN"/>
              <a:t>Region</a:t>
            </a:r>
            <a:r>
              <a:rPr lang="zh-CN" altLang="en-US"/>
              <a:t>，之后 会有越来越多的</a:t>
            </a:r>
            <a:r>
              <a:rPr lang="en-US" altLang="zh-CN"/>
              <a:t>Region</a:t>
            </a:r>
            <a:endParaRPr lang="en-US" altLang="zh-CN"/>
          </a:p>
          <a:p>
            <a:r>
              <a:rPr lang="en-US" altLang="zh-CN"/>
              <a:t>Region</a:t>
            </a:r>
            <a:r>
              <a:rPr lang="zh-CN" altLang="en-US"/>
              <a:t>是</a:t>
            </a:r>
            <a:r>
              <a:rPr lang="en-US" altLang="zh-CN"/>
              <a:t>HBase</a:t>
            </a:r>
            <a:r>
              <a:rPr lang="zh-CN" altLang="en-US"/>
              <a:t>中分布式存储和负载均衡的最小单元，不同</a:t>
            </a:r>
            <a:r>
              <a:rPr lang="en-US" altLang="zh-CN"/>
              <a:t>Region</a:t>
            </a:r>
            <a:r>
              <a:rPr lang="zh-CN" altLang="en-US"/>
              <a:t>分布到不同</a:t>
            </a:r>
            <a:r>
              <a:rPr lang="en-US" altLang="zh-CN"/>
              <a:t>RegionServer</a:t>
            </a:r>
            <a:r>
              <a:rPr lang="zh-CN" altLang="en-US"/>
              <a:t>上</a:t>
            </a:r>
            <a:endParaRPr lang="zh-CN" altLang="en-US"/>
          </a:p>
          <a:p>
            <a:r>
              <a:rPr lang="en-US" altLang="zh-CN"/>
              <a:t>Region</a:t>
            </a:r>
            <a:r>
              <a:rPr lang="zh-CN" altLang="en-US"/>
              <a:t>虽然上分布式存储的最小单元，但并不是存储的最小单元。</a:t>
            </a:r>
            <a:endParaRPr lang="zh-CN" altLang="en-US"/>
          </a:p>
          <a:p>
            <a:pPr lvl="1"/>
            <a:r>
              <a:rPr lang="en-US" altLang="zh-CN"/>
              <a:t>Region</a:t>
            </a:r>
            <a:r>
              <a:rPr lang="zh-CN" altLang="en-US"/>
              <a:t>由一个或者多个</a:t>
            </a:r>
            <a:r>
              <a:rPr lang="en-US" altLang="zh-CN"/>
              <a:t>Store</a:t>
            </a:r>
            <a:r>
              <a:rPr lang="zh-CN" altLang="en-US"/>
              <a:t>组成，每个</a:t>
            </a:r>
            <a:r>
              <a:rPr lang="en-US" altLang="zh-CN"/>
              <a:t>store</a:t>
            </a:r>
            <a:r>
              <a:rPr lang="zh-CN" altLang="en-US"/>
              <a:t>保存一个</a:t>
            </a:r>
            <a:r>
              <a:rPr lang="en-US" altLang="zh-CN"/>
              <a:t>columns family</a:t>
            </a:r>
            <a:endParaRPr lang="en-US" altLang="zh-CN"/>
          </a:p>
          <a:p>
            <a:pPr lvl="1"/>
            <a:r>
              <a:rPr lang="zh-CN" altLang="en-US"/>
              <a:t>每个 </a:t>
            </a:r>
            <a:r>
              <a:rPr lang="en-US" altLang="zh-CN"/>
              <a:t>Store</a:t>
            </a:r>
            <a:r>
              <a:rPr lang="zh-CN" altLang="en-US"/>
              <a:t>又由一个</a:t>
            </a:r>
            <a:r>
              <a:rPr lang="en-US" altLang="zh-CN"/>
              <a:t>MemStore</a:t>
            </a:r>
            <a:r>
              <a:rPr lang="zh-CN" altLang="en-US"/>
              <a:t>和</a:t>
            </a:r>
            <a:r>
              <a:rPr lang="en-US" altLang="zh-CN"/>
              <a:t>0</a:t>
            </a:r>
            <a:r>
              <a:rPr lang="zh-CN" altLang="en-US"/>
              <a:t>至多个 </a:t>
            </a:r>
            <a:r>
              <a:rPr lang="en-US" altLang="zh-CN"/>
              <a:t>StoreFile</a:t>
            </a:r>
            <a:r>
              <a:rPr lang="zh-CN" altLang="en-US"/>
              <a:t>组成</a:t>
            </a:r>
            <a:endParaRPr lang="zh-CN" altLang="en-US"/>
          </a:p>
          <a:p>
            <a:pPr lvl="1"/>
            <a:r>
              <a:rPr lang="en-US" altLang="zh-CN"/>
              <a:t>MemStore</a:t>
            </a:r>
            <a:r>
              <a:rPr lang="zh-CN" altLang="en-US"/>
              <a:t>存储在内存中，</a:t>
            </a:r>
            <a:r>
              <a:rPr lang="en-US" altLang="zh-CN"/>
              <a:t>StoreFile</a:t>
            </a:r>
            <a:r>
              <a:rPr lang="zh-CN" altLang="en-US"/>
              <a:t>存储在 </a:t>
            </a:r>
            <a:r>
              <a:rPr lang="en-US" altLang="zh-CN"/>
              <a:t>HDFS</a:t>
            </a:r>
            <a:r>
              <a:rPr lang="zh-CN" altLang="en-US"/>
              <a:t>上</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HBase</a:t>
            </a:r>
            <a:r>
              <a:rPr lang="zh-CN" altLang="en-US"/>
              <a:t>架构</a:t>
            </a:r>
            <a:endParaRPr lang="zh-CN" altLang="en-US"/>
          </a:p>
        </p:txBody>
      </p:sp>
      <p:pic>
        <p:nvPicPr>
          <p:cNvPr id="4" name="内容占位符 3"/>
          <p:cNvPicPr>
            <a:picLocks noGrp="1" noChangeAspect="1"/>
          </p:cNvPicPr>
          <p:nvPr>
            <p:ph idx="1"/>
          </p:nvPr>
        </p:nvPicPr>
        <p:blipFill>
          <a:blip r:embed="rId1"/>
          <a:stretch>
            <a:fillRect/>
          </a:stretch>
        </p:blipFill>
        <p:spPr>
          <a:xfrm>
            <a:off x="664369" y="1078230"/>
            <a:ext cx="7762875" cy="566102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HRegion(</a:t>
            </a:r>
            <a:r>
              <a:rPr lang="zh-CN" altLang="en-US"/>
              <a:t>区域</a:t>
            </a:r>
            <a:r>
              <a:rPr lang="en-US" altLang="zh-CN"/>
              <a:t>)</a:t>
            </a:r>
            <a:endParaRPr lang="en-US" altLang="zh-CN"/>
          </a:p>
        </p:txBody>
      </p:sp>
      <p:sp>
        <p:nvSpPr>
          <p:cNvPr id="3" name="内容占位符 2"/>
          <p:cNvSpPr>
            <a:spLocks noGrp="1"/>
          </p:cNvSpPr>
          <p:nvPr>
            <p:ph idx="1"/>
          </p:nvPr>
        </p:nvSpPr>
        <p:spPr/>
        <p:txBody>
          <a:bodyPr>
            <a:normAutofit fontScale="85000" lnSpcReduction="10000"/>
          </a:bodyPr>
          <a:lstStyle/>
          <a:p>
            <a:r>
              <a:rPr lang="en-US" altLang="zh-CN"/>
              <a:t>HBase</a:t>
            </a:r>
            <a:r>
              <a:rPr lang="zh-CN" altLang="en-US"/>
              <a:t>会自动地将表划分为不同的区域</a:t>
            </a:r>
            <a:endParaRPr lang="zh-CN" altLang="en-US"/>
          </a:p>
          <a:p>
            <a:r>
              <a:rPr lang="zh-CN" altLang="en-US"/>
              <a:t>每个区域包含所有行的一个子集</a:t>
            </a:r>
            <a:endParaRPr lang="zh-CN" altLang="en-US"/>
          </a:p>
          <a:p>
            <a:r>
              <a:rPr lang="zh-CN" altLang="en-US"/>
              <a:t>对用户来说，每个表是一堆数据的集合，靠主键来区分</a:t>
            </a:r>
            <a:endParaRPr lang="zh-CN" altLang="en-US"/>
          </a:p>
          <a:p>
            <a:r>
              <a:rPr lang="zh-CN" altLang="en-US"/>
              <a:t>从物理上来说，一张表被 拆分成了多块，每一块是一个</a:t>
            </a:r>
            <a:r>
              <a:rPr lang="en-US" altLang="zh-CN"/>
              <a:t>HRegion</a:t>
            </a:r>
            <a:endParaRPr lang="en-US" altLang="zh-CN"/>
          </a:p>
          <a:p>
            <a:r>
              <a:rPr lang="zh-CN" altLang="en-US"/>
              <a:t>用表名</a:t>
            </a:r>
            <a:r>
              <a:rPr lang="en-US" altLang="zh-CN"/>
              <a:t>+</a:t>
            </a:r>
            <a:r>
              <a:rPr lang="zh-CN" altLang="en-US"/>
              <a:t>开始和结束主键，来区分每一个</a:t>
            </a:r>
            <a:r>
              <a:rPr lang="en-US" altLang="zh-CN"/>
              <a:t>HRegion</a:t>
            </a:r>
            <a:endParaRPr lang="en-US" altLang="zh-CN"/>
          </a:p>
          <a:p>
            <a:r>
              <a:rPr lang="zh-CN" altLang="en-US"/>
              <a:t>一个</a:t>
            </a:r>
            <a:r>
              <a:rPr lang="en-US" altLang="zh-CN"/>
              <a:t>HRegion</a:t>
            </a:r>
            <a:r>
              <a:rPr lang="zh-CN" altLang="en-US"/>
              <a:t>会保存一个表里面某段连续的数据，从开始主键到结束主键</a:t>
            </a:r>
            <a:endParaRPr lang="zh-CN" altLang="en-US"/>
          </a:p>
          <a:p>
            <a:r>
              <a:rPr lang="zh-CN" altLang="en-US"/>
              <a:t>一张完整的表格是保存在多个</a:t>
            </a:r>
            <a:r>
              <a:rPr lang="en-US" altLang="zh-CN"/>
              <a:t>HRegion</a:t>
            </a:r>
            <a:r>
              <a:rPr lang="zh-CN" altLang="en-US"/>
              <a:t>上面</a:t>
            </a:r>
            <a:endParaRPr lang="zh-CN" altLang="en-US"/>
          </a:p>
          <a:p>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HRegionServer</a:t>
            </a:r>
            <a:endParaRPr lang="en-US" altLang="zh-CN"/>
          </a:p>
        </p:txBody>
      </p:sp>
      <p:sp>
        <p:nvSpPr>
          <p:cNvPr id="3" name="内容占位符 2"/>
          <p:cNvSpPr>
            <a:spLocks noGrp="1"/>
          </p:cNvSpPr>
          <p:nvPr>
            <p:ph idx="1"/>
          </p:nvPr>
        </p:nvSpPr>
        <p:spPr>
          <a:xfrm>
            <a:off x="572929" y="1282435"/>
            <a:ext cx="7886700" cy="4498288"/>
          </a:xfrm>
        </p:spPr>
        <p:txBody>
          <a:bodyPr/>
          <a:lstStyle/>
          <a:p>
            <a:r>
              <a:rPr lang="zh-CN" altLang="en-US" sz="2400">
                <a:sym typeface="+mn-ea"/>
              </a:rPr>
              <a:t>所有的数据库数据都保存在</a:t>
            </a:r>
            <a:r>
              <a:rPr lang="en-US" altLang="zh-CN" sz="2400">
                <a:sym typeface="+mn-ea"/>
              </a:rPr>
              <a:t>HDFS</a:t>
            </a:r>
            <a:r>
              <a:rPr lang="zh-CN" altLang="en-US" sz="2000">
                <a:sym typeface="+mn-ea"/>
              </a:rPr>
              <a:t>上面</a:t>
            </a:r>
            <a:endParaRPr lang="zh-CN" altLang="en-US" sz="2000">
              <a:sym typeface="+mn-ea"/>
            </a:endParaRPr>
          </a:p>
          <a:p>
            <a:r>
              <a:rPr lang="zh-CN" altLang="en-US" sz="2400">
                <a:sym typeface="+mn-ea"/>
              </a:rPr>
              <a:t>用户通过访问</a:t>
            </a:r>
            <a:r>
              <a:rPr lang="en-US" altLang="zh-CN" sz="2400">
                <a:sym typeface="+mn-ea"/>
              </a:rPr>
              <a:t>HRegionServer</a:t>
            </a:r>
            <a:r>
              <a:rPr lang="zh-CN" altLang="en-US" sz="2000">
                <a:sym typeface="+mn-ea"/>
              </a:rPr>
              <a:t>获取这些数据</a:t>
            </a:r>
            <a:endParaRPr lang="zh-CN" altLang="en-US" sz="2000">
              <a:sym typeface="+mn-ea"/>
            </a:endParaRPr>
          </a:p>
          <a:p>
            <a:r>
              <a:rPr lang="zh-CN" altLang="en-US" sz="2400">
                <a:sym typeface="+mn-ea"/>
              </a:rPr>
              <a:t>一台机器上面一般只运行一个</a:t>
            </a:r>
            <a:r>
              <a:rPr lang="en-US" altLang="zh-CN" sz="2000">
                <a:sym typeface="+mn-ea"/>
              </a:rPr>
              <a:t>HRegionServer</a:t>
            </a:r>
            <a:endParaRPr lang="en-US" altLang="zh-CN" sz="2000">
              <a:sym typeface="+mn-ea"/>
            </a:endParaRPr>
          </a:p>
          <a:p>
            <a:r>
              <a:rPr lang="zh-CN" altLang="en-US" sz="2400">
                <a:sym typeface="+mn-ea"/>
              </a:rPr>
              <a:t>一个</a:t>
            </a:r>
            <a:r>
              <a:rPr lang="en-US" altLang="zh-CN" sz="2400">
                <a:sym typeface="+mn-ea"/>
              </a:rPr>
              <a:t>HRegionServer</a:t>
            </a:r>
            <a:r>
              <a:rPr lang="zh-CN" altLang="en-US" sz="2400">
                <a:sym typeface="+mn-ea"/>
              </a:rPr>
              <a:t>上面有多个</a:t>
            </a:r>
            <a:r>
              <a:rPr lang="en-US" altLang="zh-CN" sz="2400">
                <a:sym typeface="+mn-ea"/>
              </a:rPr>
              <a:t>HRegion</a:t>
            </a:r>
            <a:r>
              <a:rPr lang="zh-CN" altLang="en-US" sz="2400">
                <a:sym typeface="+mn-ea"/>
              </a:rPr>
              <a:t>，一个</a:t>
            </a:r>
            <a:r>
              <a:rPr lang="en-US" altLang="zh-CN" sz="2400">
                <a:sym typeface="+mn-ea"/>
              </a:rPr>
              <a:t>HRegion</a:t>
            </a:r>
            <a:r>
              <a:rPr lang="zh-CN" altLang="en-US" sz="2400">
                <a:sym typeface="+mn-ea"/>
              </a:rPr>
              <a:t>也只会被一个</a:t>
            </a:r>
            <a:r>
              <a:rPr lang="en-US" altLang="zh-CN" sz="2400">
                <a:sym typeface="+mn-ea"/>
              </a:rPr>
              <a:t>HRegionServer</a:t>
            </a:r>
            <a:r>
              <a:rPr lang="zh-CN" altLang="en-US" sz="2000">
                <a:sym typeface="+mn-ea"/>
              </a:rPr>
              <a:t>维护</a:t>
            </a:r>
            <a:endParaRPr lang="zh-CN" altLang="en-US" sz="2000">
              <a:sym typeface="+mn-ea"/>
            </a:endParaRPr>
          </a:p>
          <a:p>
            <a:endParaRPr lang="zh-CN" altLang="en-US" sz="2000">
              <a:sym typeface="+mn-ea"/>
            </a:endParaRPr>
          </a:p>
        </p:txBody>
      </p:sp>
      <p:pic>
        <p:nvPicPr>
          <p:cNvPr id="4" name="图片 3"/>
          <p:cNvPicPr>
            <a:picLocks noChangeAspect="1"/>
          </p:cNvPicPr>
          <p:nvPr/>
        </p:nvPicPr>
        <p:blipFill>
          <a:blip r:embed="rId1"/>
          <a:stretch>
            <a:fillRect/>
          </a:stretch>
        </p:blipFill>
        <p:spPr>
          <a:xfrm>
            <a:off x="1606868" y="3385185"/>
            <a:ext cx="5347335" cy="3359150"/>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HRegionServer</a:t>
            </a:r>
            <a:endParaRPr lang="en-US" altLang="zh-CN"/>
          </a:p>
        </p:txBody>
      </p:sp>
      <p:sp>
        <p:nvSpPr>
          <p:cNvPr id="3" name="内容占位符 2"/>
          <p:cNvSpPr>
            <a:spLocks noGrp="1"/>
          </p:cNvSpPr>
          <p:nvPr>
            <p:ph idx="1"/>
          </p:nvPr>
        </p:nvSpPr>
        <p:spPr/>
        <p:txBody>
          <a:bodyPr>
            <a:normAutofit fontScale="92500" lnSpcReduction="10000"/>
          </a:bodyPr>
          <a:lstStyle/>
          <a:p>
            <a:r>
              <a:rPr lang="en-US" altLang="zh-CN"/>
              <a:t>HRegionServer</a:t>
            </a:r>
            <a:r>
              <a:rPr lang="zh-CN" altLang="en-US"/>
              <a:t>主要负责响应用户</a:t>
            </a:r>
            <a:r>
              <a:rPr lang="en-US" altLang="zh-CN"/>
              <a:t>I/O</a:t>
            </a:r>
            <a:r>
              <a:rPr lang="zh-CN" altLang="en-US"/>
              <a:t>请求，从 </a:t>
            </a:r>
            <a:r>
              <a:rPr lang="en-US" altLang="zh-CN"/>
              <a:t>HDFS</a:t>
            </a:r>
            <a:r>
              <a:rPr lang="zh-CN" altLang="en-US"/>
              <a:t>读取数据，是</a:t>
            </a:r>
            <a:r>
              <a:rPr lang="en-US" altLang="zh-CN"/>
              <a:t>HBase</a:t>
            </a:r>
            <a:r>
              <a:rPr lang="zh-CN" altLang="en-US"/>
              <a:t>中最核心的模块</a:t>
            </a:r>
            <a:endParaRPr lang="zh-CN" altLang="en-US"/>
          </a:p>
          <a:p>
            <a:r>
              <a:rPr lang="en-US" altLang="zh-CN"/>
              <a:t>HRegionServer</a:t>
            </a:r>
            <a:r>
              <a:rPr lang="zh-CN" altLang="en-US"/>
              <a:t>内部管理了一系列</a:t>
            </a:r>
            <a:r>
              <a:rPr lang="en-US" altLang="zh-CN"/>
              <a:t>HRegion</a:t>
            </a:r>
            <a:r>
              <a:rPr lang="zh-CN" altLang="en-US"/>
              <a:t>对象</a:t>
            </a:r>
            <a:endParaRPr lang="zh-CN" altLang="en-US"/>
          </a:p>
          <a:p>
            <a:r>
              <a:rPr lang="zh-CN" altLang="en-US"/>
              <a:t>每个</a:t>
            </a:r>
            <a:r>
              <a:rPr lang="en-US" altLang="zh-CN"/>
              <a:t>HRegion</a:t>
            </a:r>
            <a:r>
              <a:rPr lang="zh-CN" altLang="en-US"/>
              <a:t>对应了</a:t>
            </a:r>
            <a:r>
              <a:rPr lang="en-US" altLang="zh-CN"/>
              <a:t>Table</a:t>
            </a:r>
            <a:r>
              <a:rPr lang="zh-CN" altLang="en-US"/>
              <a:t>中的一个</a:t>
            </a:r>
            <a:r>
              <a:rPr lang="en-US" altLang="zh-CN"/>
              <a:t>Region</a:t>
            </a:r>
            <a:r>
              <a:rPr lang="zh-CN" altLang="en-US"/>
              <a:t>，</a:t>
            </a:r>
            <a:r>
              <a:rPr lang="en-US" altLang="zh-CN"/>
              <a:t>HRegion</a:t>
            </a:r>
            <a:r>
              <a:rPr lang="zh-CN" altLang="en-US"/>
              <a:t>中由多个</a:t>
            </a:r>
            <a:r>
              <a:rPr lang="en-US" altLang="zh-CN"/>
              <a:t>HStore</a:t>
            </a:r>
            <a:r>
              <a:rPr lang="zh-CN" altLang="en-US"/>
              <a:t>组成</a:t>
            </a:r>
            <a:endParaRPr lang="zh-CN" altLang="en-US"/>
          </a:p>
          <a:p>
            <a:r>
              <a:rPr lang="zh-CN" altLang="en-US"/>
              <a:t>每个</a:t>
            </a:r>
            <a:r>
              <a:rPr lang="en-US" altLang="zh-CN"/>
              <a:t>HStore</a:t>
            </a:r>
            <a:r>
              <a:rPr lang="zh-CN" altLang="en-US"/>
              <a:t>对应了</a:t>
            </a:r>
            <a:r>
              <a:rPr lang="en-US" altLang="zh-CN"/>
              <a:t>Table</a:t>
            </a:r>
            <a:r>
              <a:rPr lang="zh-CN" altLang="en-US"/>
              <a:t>中的一个</a:t>
            </a:r>
            <a:r>
              <a:rPr lang="en-US" altLang="zh-CN"/>
              <a:t>Column Family</a:t>
            </a:r>
            <a:r>
              <a:rPr lang="zh-CN" altLang="en-US"/>
              <a:t>的存储</a:t>
            </a:r>
            <a:endParaRPr lang="zh-CN" altLang="en-US"/>
          </a:p>
          <a:p>
            <a:r>
              <a:rPr lang="zh-CN" altLang="en-US"/>
              <a:t>最好将具备共同</a:t>
            </a:r>
            <a:r>
              <a:rPr lang="en-US" altLang="zh-CN"/>
              <a:t>IO</a:t>
            </a:r>
            <a:r>
              <a:rPr lang="zh-CN" altLang="en-US"/>
              <a:t>特性的</a:t>
            </a:r>
            <a:r>
              <a:rPr lang="en-US" altLang="zh-CN"/>
              <a:t>Column</a:t>
            </a:r>
            <a:r>
              <a:rPr lang="zh-CN" altLang="en-US"/>
              <a:t>放在一个</a:t>
            </a:r>
            <a:r>
              <a:rPr lang="en-US" altLang="zh-CN"/>
              <a:t>Column Family</a:t>
            </a:r>
            <a:r>
              <a:rPr lang="zh-CN" altLang="en-US"/>
              <a:t>中</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HDFS</a:t>
            </a:r>
            <a:r>
              <a:rPr lang="zh-CN" altLang="en-US"/>
              <a:t>架构</a:t>
            </a:r>
            <a:endParaRPr lang="zh-CN" altLang="en-US"/>
          </a:p>
        </p:txBody>
      </p:sp>
      <p:pic>
        <p:nvPicPr>
          <p:cNvPr id="4" name="内容占位符 3"/>
          <p:cNvPicPr>
            <a:picLocks noGrp="1" noChangeAspect="1"/>
          </p:cNvPicPr>
          <p:nvPr>
            <p:ph idx="1"/>
          </p:nvPr>
        </p:nvPicPr>
        <p:blipFill>
          <a:blip r:embed="rId1"/>
          <a:stretch>
            <a:fillRect/>
          </a:stretch>
        </p:blipFill>
        <p:spPr>
          <a:xfrm>
            <a:off x="979646" y="1282701"/>
            <a:ext cx="6296978" cy="5338445"/>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HMaster</a:t>
            </a:r>
            <a:endParaRPr lang="en-US" altLang="zh-CN"/>
          </a:p>
        </p:txBody>
      </p:sp>
      <p:sp>
        <p:nvSpPr>
          <p:cNvPr id="3" name="内容占位符 2"/>
          <p:cNvSpPr>
            <a:spLocks noGrp="1"/>
          </p:cNvSpPr>
          <p:nvPr>
            <p:ph idx="1"/>
          </p:nvPr>
        </p:nvSpPr>
        <p:spPr>
          <a:xfrm>
            <a:off x="628650" y="1179830"/>
            <a:ext cx="7886700" cy="5219065"/>
          </a:xfrm>
        </p:spPr>
        <p:txBody>
          <a:bodyPr>
            <a:normAutofit fontScale="70000" lnSpcReduction="20000"/>
          </a:bodyPr>
          <a:lstStyle/>
          <a:p>
            <a:r>
              <a:rPr lang="zh-CN" altLang="en-US"/>
              <a:t>每个 </a:t>
            </a:r>
            <a:r>
              <a:rPr lang="en-US" altLang="zh-CN"/>
              <a:t>HRegionServer</a:t>
            </a:r>
            <a:r>
              <a:rPr lang="zh-CN" altLang="en-US"/>
              <a:t>都会与</a:t>
            </a:r>
            <a:r>
              <a:rPr lang="en-US" altLang="zh-CN"/>
              <a:t>HMaster</a:t>
            </a:r>
            <a:r>
              <a:rPr lang="zh-CN" altLang="en-US"/>
              <a:t>通信</a:t>
            </a:r>
            <a:endParaRPr lang="zh-CN" altLang="en-US"/>
          </a:p>
          <a:p>
            <a:r>
              <a:rPr lang="en-US" altLang="zh-CN"/>
              <a:t>HMaster</a:t>
            </a:r>
            <a:r>
              <a:rPr lang="zh-CN" altLang="en-US"/>
              <a:t>的 主要任务就是给</a:t>
            </a:r>
            <a:r>
              <a:rPr lang="en-US" altLang="zh-CN"/>
              <a:t>HRegionServer</a:t>
            </a:r>
            <a:r>
              <a:rPr lang="zh-CN" altLang="en-US"/>
              <a:t>分配</a:t>
            </a:r>
            <a:r>
              <a:rPr lang="en-US" altLang="zh-CN"/>
              <a:t>HRegion</a:t>
            </a:r>
            <a:endParaRPr lang="en-US" altLang="zh-CN"/>
          </a:p>
          <a:p>
            <a:r>
              <a:rPr lang="en-US" altLang="zh-CN"/>
              <a:t>HMaster</a:t>
            </a:r>
            <a:r>
              <a:rPr lang="zh-CN" altLang="en-US"/>
              <a:t>指定</a:t>
            </a:r>
            <a:r>
              <a:rPr lang="en-US" altLang="zh-CN"/>
              <a:t>HRegionServer</a:t>
            </a:r>
            <a:r>
              <a:rPr lang="zh-CN" altLang="en-US"/>
              <a:t>要维护哪些</a:t>
            </a:r>
            <a:r>
              <a:rPr lang="en-US" altLang="zh-CN"/>
              <a:t>HRegion</a:t>
            </a:r>
            <a:endParaRPr lang="en-US" altLang="zh-CN"/>
          </a:p>
          <a:p>
            <a:r>
              <a:rPr lang="zh-CN" altLang="en-US"/>
              <a:t>当一台</a:t>
            </a:r>
            <a:r>
              <a:rPr lang="en-US" altLang="zh-CN"/>
              <a:t>HRegionServer</a:t>
            </a:r>
            <a:r>
              <a:rPr lang="zh-CN" altLang="en-US"/>
              <a:t>宕机时，</a:t>
            </a:r>
            <a:r>
              <a:rPr lang="en-US" altLang="zh-CN"/>
              <a:t>HMaster</a:t>
            </a:r>
            <a:r>
              <a:rPr lang="zh-CN" altLang="en-US"/>
              <a:t>会 把它负责的</a:t>
            </a:r>
            <a:r>
              <a:rPr lang="en-US" altLang="zh-CN"/>
              <a:t>HRegion</a:t>
            </a:r>
            <a:r>
              <a:rPr lang="zh-CN" altLang="en-US"/>
              <a:t>标记为未分配，然后再把它们分配到其它</a:t>
            </a:r>
            <a:r>
              <a:rPr lang="en-US" altLang="zh-CN"/>
              <a:t>HRegionServer</a:t>
            </a:r>
            <a:r>
              <a:rPr lang="zh-CN" altLang="en-US"/>
              <a:t>中</a:t>
            </a:r>
            <a:endParaRPr lang="zh-CN" altLang="en-US"/>
          </a:p>
          <a:p>
            <a:r>
              <a:rPr lang="en-US" altLang="zh-CN"/>
              <a:t>HMaster</a:t>
            </a:r>
            <a:r>
              <a:rPr lang="zh-CN" altLang="en-US"/>
              <a:t>没有单点问题，</a:t>
            </a:r>
            <a:r>
              <a:rPr lang="en-US" altLang="zh-CN"/>
              <a:t>HBase</a:t>
            </a:r>
            <a:r>
              <a:rPr lang="zh-CN" altLang="en-US"/>
              <a:t>中可以启动多个</a:t>
            </a:r>
            <a:r>
              <a:rPr lang="en-US" altLang="zh-CN"/>
              <a:t>HMaster</a:t>
            </a:r>
            <a:r>
              <a:rPr lang="zh-CN" altLang="en-US"/>
              <a:t>，通过</a:t>
            </a:r>
            <a:r>
              <a:rPr lang="en-US" altLang="zh-CN"/>
              <a:t>Zookeeper</a:t>
            </a:r>
            <a:r>
              <a:rPr lang="zh-CN" altLang="en-US"/>
              <a:t>的</a:t>
            </a:r>
            <a:r>
              <a:rPr lang="en-US" altLang="zh-CN"/>
              <a:t>Master Election</a:t>
            </a:r>
            <a:r>
              <a:rPr lang="zh-CN" altLang="en-US"/>
              <a:t>机制保证总有一个</a:t>
            </a:r>
            <a:r>
              <a:rPr lang="en-US" altLang="zh-CN"/>
              <a:t>Master</a:t>
            </a:r>
            <a:r>
              <a:rPr lang="zh-CN" altLang="en-US"/>
              <a:t>运行，</a:t>
            </a:r>
            <a:r>
              <a:rPr lang="en-US" altLang="zh-CN"/>
              <a:t>HMaster</a:t>
            </a:r>
            <a:r>
              <a:rPr lang="zh-CN" altLang="en-US"/>
              <a:t>在功能上主要负责</a:t>
            </a:r>
            <a:r>
              <a:rPr lang="en-US" altLang="zh-CN"/>
              <a:t>Table</a:t>
            </a:r>
            <a:r>
              <a:rPr lang="zh-CN" altLang="en-US"/>
              <a:t>和</a:t>
            </a:r>
            <a:r>
              <a:rPr lang="en-US" altLang="zh-CN"/>
              <a:t>Region</a:t>
            </a:r>
            <a:r>
              <a:rPr lang="zh-CN" altLang="en-US"/>
              <a:t>的管理工作</a:t>
            </a:r>
            <a:endParaRPr lang="zh-CN" altLang="en-US"/>
          </a:p>
          <a:p>
            <a:pPr lvl="1"/>
            <a:r>
              <a:rPr lang="zh-CN" altLang="en-US"/>
              <a:t>管理用户对</a:t>
            </a:r>
            <a:r>
              <a:rPr lang="en-US" altLang="zh-CN"/>
              <a:t>Table</a:t>
            </a:r>
            <a:r>
              <a:rPr lang="zh-CN" altLang="en-US"/>
              <a:t>的增删改查操作</a:t>
            </a:r>
            <a:endParaRPr lang="zh-CN" altLang="en-US"/>
          </a:p>
          <a:p>
            <a:pPr lvl="1"/>
            <a:r>
              <a:rPr lang="zh-CN" altLang="en-US"/>
              <a:t>管理</a:t>
            </a:r>
            <a:r>
              <a:rPr lang="en-US" altLang="zh-CN"/>
              <a:t>HRegionServer</a:t>
            </a:r>
            <a:r>
              <a:rPr lang="zh-CN" altLang="en-US"/>
              <a:t>的负载均衡，调整</a:t>
            </a:r>
            <a:r>
              <a:rPr lang="en-US" altLang="zh-CN"/>
              <a:t>HRegion</a:t>
            </a:r>
            <a:r>
              <a:rPr lang="zh-CN" altLang="en-US"/>
              <a:t>分布</a:t>
            </a:r>
            <a:endParaRPr lang="zh-CN" altLang="en-US"/>
          </a:p>
          <a:p>
            <a:pPr lvl="1"/>
            <a:r>
              <a:rPr lang="zh-CN" altLang="en-US"/>
              <a:t>在 </a:t>
            </a:r>
            <a:r>
              <a:rPr lang="en-US" altLang="zh-CN"/>
              <a:t>Region Split</a:t>
            </a:r>
            <a:r>
              <a:rPr lang="zh-CN" altLang="en-US"/>
              <a:t>后，负责新</a:t>
            </a:r>
            <a:r>
              <a:rPr lang="en-US" altLang="zh-CN"/>
              <a:t>Region</a:t>
            </a:r>
            <a:r>
              <a:rPr lang="zh-CN" altLang="en-US"/>
              <a:t>的分配</a:t>
            </a:r>
            <a:endParaRPr lang="zh-CN" altLang="en-US"/>
          </a:p>
          <a:p>
            <a:pPr lvl="1"/>
            <a:r>
              <a:rPr lang="zh-CN" altLang="en-US"/>
              <a:t>在</a:t>
            </a:r>
            <a:r>
              <a:rPr lang="en-US" altLang="zh-CN"/>
              <a:t>HRegion Server</a:t>
            </a:r>
            <a:r>
              <a:rPr lang="zh-CN" altLang="en-US"/>
              <a:t>停机后，负责 失效</a:t>
            </a:r>
            <a:r>
              <a:rPr lang="en-US" altLang="zh-CN"/>
              <a:t>HRegion Server</a:t>
            </a:r>
            <a:r>
              <a:rPr lang="zh-CN" altLang="en-US"/>
              <a:t>上的</a:t>
            </a:r>
            <a:r>
              <a:rPr lang="en-US" altLang="zh-CN"/>
              <a:t>Regions</a:t>
            </a:r>
            <a:r>
              <a:rPr lang="zh-CN" altLang="en-US"/>
              <a:t>迁移</a:t>
            </a:r>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MapReduce(</a:t>
            </a:r>
            <a:r>
              <a:rPr lang="zh-CN" altLang="en-US"/>
              <a:t>分布式计算引擎</a:t>
            </a:r>
            <a:r>
              <a:rPr lang="en-US" altLang="zh-CN"/>
              <a:t>)</a:t>
            </a:r>
            <a:endParaRPr lang="en-US" altLang="zh-CN"/>
          </a:p>
        </p:txBody>
      </p:sp>
      <p:sp>
        <p:nvSpPr>
          <p:cNvPr id="3" name="内容占位符 2"/>
          <p:cNvSpPr>
            <a:spLocks noGrp="1"/>
          </p:cNvSpPr>
          <p:nvPr>
            <p:ph idx="1"/>
          </p:nvPr>
        </p:nvSpPr>
        <p:spPr/>
        <p:txBody>
          <a:bodyPr/>
          <a:lstStyle/>
          <a:p>
            <a:r>
              <a:rPr lang="zh-CN" altLang="en-US"/>
              <a:t>解决哪些问题</a:t>
            </a:r>
            <a:endParaRPr lang="zh-CN" altLang="en-US"/>
          </a:p>
          <a:p>
            <a:pPr lvl="1"/>
            <a:r>
              <a:rPr lang="zh-CN" altLang="en-US"/>
              <a:t>任务的拆分</a:t>
            </a:r>
            <a:endParaRPr lang="zh-CN" altLang="en-US"/>
          </a:p>
          <a:p>
            <a:pPr lvl="2"/>
            <a:r>
              <a:rPr lang="zh-CN" altLang="en-US"/>
              <a:t>将大的任务拆解为小的任务</a:t>
            </a:r>
            <a:endParaRPr lang="zh-CN" altLang="en-US"/>
          </a:p>
          <a:p>
            <a:pPr lvl="1"/>
            <a:r>
              <a:rPr lang="zh-CN" altLang="en-US"/>
              <a:t>任务的执行</a:t>
            </a:r>
            <a:endParaRPr lang="zh-CN" altLang="en-US"/>
          </a:p>
          <a:p>
            <a:pPr lvl="2"/>
            <a:r>
              <a:rPr lang="zh-CN" altLang="en-US"/>
              <a:t>并行调度和执行这些小的任务</a:t>
            </a:r>
            <a:endParaRPr lang="zh-CN" altLang="en-US"/>
          </a:p>
          <a:p>
            <a:pPr lvl="1"/>
            <a:r>
              <a:rPr lang="zh-CN" altLang="en-US"/>
              <a:t>结果的聚合</a:t>
            </a:r>
            <a:endParaRPr lang="zh-CN" altLang="en-US"/>
          </a:p>
          <a:p>
            <a:pPr lvl="2"/>
            <a:r>
              <a:rPr lang="zh-CN" altLang="en-US"/>
              <a:t>将各个小任务的结果汇聚</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MapReduce</a:t>
            </a:r>
            <a:r>
              <a:rPr lang="zh-CN" altLang="en-US"/>
              <a:t>编程模型</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a:t>MapReduce</a:t>
            </a:r>
            <a:r>
              <a:rPr lang="zh-CN" altLang="en-US"/>
              <a:t>将作业的整个运行过程分为两个阶段：</a:t>
            </a:r>
            <a:r>
              <a:rPr lang="en-US" altLang="zh-CN"/>
              <a:t>Map</a:t>
            </a:r>
            <a:r>
              <a:rPr lang="zh-CN" altLang="en-US"/>
              <a:t>阶段</a:t>
            </a:r>
            <a:r>
              <a:rPr lang="en-US" altLang="zh-CN"/>
              <a:t>+Reduce</a:t>
            </a:r>
            <a:r>
              <a:rPr lang="zh-CN" altLang="en-US"/>
              <a:t>阶段</a:t>
            </a:r>
            <a:endParaRPr lang="zh-CN" altLang="en-US"/>
          </a:p>
          <a:p>
            <a:r>
              <a:rPr lang="en-US" altLang="zh-CN"/>
              <a:t>Map</a:t>
            </a:r>
            <a:r>
              <a:rPr lang="zh-CN" altLang="en-US"/>
              <a:t>阶段由一定数量的</a:t>
            </a:r>
            <a:r>
              <a:rPr lang="en-US" altLang="zh-CN"/>
              <a:t>Map Task</a:t>
            </a:r>
            <a:r>
              <a:rPr lang="zh-CN" altLang="en-US"/>
              <a:t>组成</a:t>
            </a:r>
            <a:endParaRPr lang="zh-CN" altLang="en-US"/>
          </a:p>
          <a:p>
            <a:pPr lvl="1"/>
            <a:r>
              <a:rPr lang="zh-CN" altLang="en-US"/>
              <a:t>输入数据格式解析：</a:t>
            </a:r>
            <a:r>
              <a:rPr lang="en-US" altLang="zh-CN"/>
              <a:t>InputFormat</a:t>
            </a:r>
            <a:endParaRPr lang="en-US" altLang="zh-CN"/>
          </a:p>
          <a:p>
            <a:pPr lvl="1"/>
            <a:r>
              <a:rPr lang="zh-CN" altLang="en-US"/>
              <a:t>输入数据处理：</a:t>
            </a:r>
            <a:r>
              <a:rPr lang="en-US" altLang="zh-CN"/>
              <a:t>Mapper</a:t>
            </a:r>
            <a:endParaRPr lang="en-US" altLang="zh-CN"/>
          </a:p>
          <a:p>
            <a:pPr lvl="1"/>
            <a:r>
              <a:rPr lang="zh-CN" altLang="en-US"/>
              <a:t>数据分组：</a:t>
            </a:r>
            <a:r>
              <a:rPr lang="en-US" altLang="zh-CN"/>
              <a:t>Partitioner</a:t>
            </a:r>
            <a:endParaRPr lang="en-US" altLang="zh-CN"/>
          </a:p>
          <a:p>
            <a:pPr lvl="0"/>
            <a:r>
              <a:rPr lang="en-US" altLang="zh-CN"/>
              <a:t>Reduce</a:t>
            </a:r>
            <a:r>
              <a:rPr lang="zh-CN" altLang="en-US"/>
              <a:t>阶段由一定数量的</a:t>
            </a:r>
            <a:r>
              <a:rPr lang="en-US" altLang="zh-CN"/>
              <a:t>Reduce Task</a:t>
            </a:r>
            <a:r>
              <a:rPr lang="zh-CN" altLang="en-US"/>
              <a:t>组成</a:t>
            </a:r>
            <a:endParaRPr lang="zh-CN" altLang="en-US"/>
          </a:p>
          <a:p>
            <a:pPr lvl="1"/>
            <a:r>
              <a:rPr lang="zh-CN" altLang="en-US"/>
              <a:t>数据远程拷贝</a:t>
            </a:r>
            <a:endParaRPr lang="zh-CN" altLang="en-US"/>
          </a:p>
          <a:p>
            <a:pPr lvl="1"/>
            <a:r>
              <a:rPr lang="zh-CN" altLang="en-US"/>
              <a:t>数据按照</a:t>
            </a:r>
            <a:r>
              <a:rPr lang="en-US" altLang="zh-CN"/>
              <a:t>key</a:t>
            </a:r>
            <a:r>
              <a:rPr lang="zh-CN" altLang="en-US"/>
              <a:t>排序</a:t>
            </a:r>
            <a:endParaRPr lang="zh-CN" altLang="en-US"/>
          </a:p>
          <a:p>
            <a:pPr lvl="1"/>
            <a:r>
              <a:rPr lang="zh-CN" altLang="en-US"/>
              <a:t>数据处理：</a:t>
            </a:r>
            <a:r>
              <a:rPr lang="en-US" altLang="zh-CN"/>
              <a:t>Reducer</a:t>
            </a:r>
            <a:endParaRPr lang="en-US" altLang="zh-CN"/>
          </a:p>
          <a:p>
            <a:pPr lvl="1"/>
            <a:r>
              <a:rPr lang="zh-CN" altLang="en-US"/>
              <a:t>数据输出格式：</a:t>
            </a:r>
            <a:r>
              <a:rPr lang="en-US" altLang="zh-CN"/>
              <a:t>OutputFormat</a:t>
            </a:r>
            <a:endParaRPr lang="en-US" altLang="zh-CN"/>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MapReduce</a:t>
            </a:r>
            <a:r>
              <a:rPr lang="zh-CN" altLang="en-US"/>
              <a:t>编程模型</a:t>
            </a:r>
            <a:r>
              <a:rPr lang="en-US" altLang="zh-CN"/>
              <a:t>—InputFormat</a:t>
            </a:r>
            <a:endParaRPr lang="en-US" altLang="zh-CN"/>
          </a:p>
        </p:txBody>
      </p:sp>
      <p:sp>
        <p:nvSpPr>
          <p:cNvPr id="3" name="内容占位符 2"/>
          <p:cNvSpPr>
            <a:spLocks noGrp="1"/>
          </p:cNvSpPr>
          <p:nvPr>
            <p:ph idx="1"/>
          </p:nvPr>
        </p:nvSpPr>
        <p:spPr/>
        <p:txBody>
          <a:bodyPr/>
          <a:lstStyle/>
          <a:p>
            <a:r>
              <a:rPr lang="zh-CN" altLang="en-US"/>
              <a:t>文件分片</a:t>
            </a:r>
            <a:r>
              <a:rPr lang="en-US" altLang="zh-CN"/>
              <a:t>(InputSplit)</a:t>
            </a:r>
            <a:r>
              <a:rPr lang="zh-CN" altLang="en-US"/>
              <a:t>方法</a:t>
            </a:r>
            <a:endParaRPr lang="zh-CN" altLang="en-US"/>
          </a:p>
          <a:p>
            <a:pPr lvl="1"/>
            <a:r>
              <a:rPr lang="zh-CN" altLang="en-US"/>
              <a:t>处理跨行问题</a:t>
            </a:r>
            <a:endParaRPr lang="zh-CN" altLang="en-US"/>
          </a:p>
          <a:p>
            <a:pPr lvl="0"/>
            <a:r>
              <a:rPr lang="zh-CN" altLang="en-US"/>
              <a:t>将分片数据解析成</a:t>
            </a:r>
            <a:r>
              <a:rPr lang="en-US" altLang="zh-CN"/>
              <a:t>key/value</a:t>
            </a:r>
            <a:r>
              <a:rPr lang="zh-CN" altLang="en-US"/>
              <a:t>对</a:t>
            </a:r>
            <a:endParaRPr lang="zh-CN" altLang="en-US"/>
          </a:p>
          <a:p>
            <a:pPr lvl="1"/>
            <a:r>
              <a:rPr lang="zh-CN" altLang="en-US"/>
              <a:t>默认实现是</a:t>
            </a:r>
            <a:r>
              <a:rPr lang="en-US" altLang="zh-CN"/>
              <a:t>TextInputFormat</a:t>
            </a:r>
            <a:endParaRPr lang="en-US" altLang="zh-CN"/>
          </a:p>
          <a:p>
            <a:pPr lvl="0"/>
            <a:r>
              <a:rPr lang="en-US" altLang="zh-CN"/>
              <a:t>TextInputFormat</a:t>
            </a:r>
            <a:endParaRPr lang="en-US" altLang="zh-CN"/>
          </a:p>
          <a:p>
            <a:pPr lvl="1"/>
            <a:r>
              <a:rPr lang="en-US" altLang="zh-CN"/>
              <a:t>Key</a:t>
            </a:r>
            <a:r>
              <a:rPr lang="zh-CN" altLang="en-US"/>
              <a:t>是行在文件中的偏移量，</a:t>
            </a:r>
            <a:r>
              <a:rPr lang="en-US" altLang="zh-CN"/>
              <a:t>value</a:t>
            </a:r>
            <a:r>
              <a:rPr lang="zh-CN" altLang="en-US"/>
              <a:t>是行内容</a:t>
            </a:r>
            <a:endParaRPr lang="zh-CN" altLang="en-US"/>
          </a:p>
          <a:p>
            <a:pPr lvl="1"/>
            <a:r>
              <a:rPr lang="zh-CN" altLang="en-US"/>
              <a:t>若行被截断，则读取下一个</a:t>
            </a:r>
            <a:r>
              <a:rPr lang="en-US" altLang="zh-CN"/>
              <a:t>block</a:t>
            </a:r>
            <a:r>
              <a:rPr lang="zh-CN" altLang="en-US"/>
              <a:t>的前几个字符</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MapReduce</a:t>
            </a:r>
            <a:r>
              <a:rPr lang="zh-CN" altLang="en-US"/>
              <a:t>编程模型</a:t>
            </a:r>
            <a:r>
              <a:rPr lang="en-US" altLang="zh-CN"/>
              <a:t>—Split</a:t>
            </a:r>
            <a:r>
              <a:rPr lang="zh-CN" altLang="en-US"/>
              <a:t>与</a:t>
            </a:r>
            <a:r>
              <a:rPr lang="en-US" altLang="zh-CN"/>
              <a:t>Block</a:t>
            </a:r>
            <a:endParaRPr lang="en-US" altLang="zh-CN"/>
          </a:p>
        </p:txBody>
      </p:sp>
      <p:sp>
        <p:nvSpPr>
          <p:cNvPr id="3" name="内容占位符 2"/>
          <p:cNvSpPr>
            <a:spLocks noGrp="1"/>
          </p:cNvSpPr>
          <p:nvPr>
            <p:ph idx="1"/>
          </p:nvPr>
        </p:nvSpPr>
        <p:spPr/>
        <p:txBody>
          <a:bodyPr/>
          <a:lstStyle/>
          <a:p>
            <a:r>
              <a:rPr lang="en-US" altLang="zh-CN"/>
              <a:t>Block</a:t>
            </a:r>
            <a:endParaRPr lang="en-US" altLang="zh-CN"/>
          </a:p>
          <a:p>
            <a:pPr lvl="1"/>
            <a:r>
              <a:rPr lang="en-US" altLang="zh-CN"/>
              <a:t>HDFS</a:t>
            </a:r>
            <a:r>
              <a:rPr lang="zh-CN" altLang="en-US"/>
              <a:t>中最小的数据存储单位</a:t>
            </a:r>
            <a:endParaRPr lang="zh-CN" altLang="en-US"/>
          </a:p>
          <a:p>
            <a:pPr lvl="1"/>
            <a:r>
              <a:rPr lang="zh-CN" altLang="en-US"/>
              <a:t>默认是</a:t>
            </a:r>
            <a:r>
              <a:rPr lang="en-US" altLang="zh-CN"/>
              <a:t>128M</a:t>
            </a:r>
            <a:endParaRPr lang="en-US" altLang="zh-CN"/>
          </a:p>
          <a:p>
            <a:pPr lvl="0"/>
            <a:r>
              <a:rPr lang="en-US" altLang="zh-CN"/>
              <a:t>Split</a:t>
            </a:r>
            <a:endParaRPr lang="en-US" altLang="zh-CN"/>
          </a:p>
          <a:p>
            <a:pPr lvl="1"/>
            <a:r>
              <a:rPr lang="en-US" altLang="zh-CN"/>
              <a:t>MapReduce</a:t>
            </a:r>
            <a:r>
              <a:rPr lang="zh-CN" altLang="en-US"/>
              <a:t>中最小的计算单元</a:t>
            </a:r>
            <a:endParaRPr lang="zh-CN" altLang="en-US"/>
          </a:p>
          <a:p>
            <a:pPr lvl="1"/>
            <a:r>
              <a:rPr lang="zh-CN" altLang="en-US"/>
              <a:t>默认与</a:t>
            </a:r>
            <a:r>
              <a:rPr lang="en-US" altLang="zh-CN"/>
              <a:t>Block</a:t>
            </a:r>
            <a:r>
              <a:rPr lang="zh-CN" altLang="en-US"/>
              <a:t>一一对应</a:t>
            </a:r>
            <a:endParaRPr lang="zh-CN" altLang="en-US"/>
          </a:p>
          <a:p>
            <a:pPr lvl="0"/>
            <a:r>
              <a:rPr lang="en-US" altLang="zh-CN"/>
              <a:t>Block</a:t>
            </a:r>
            <a:r>
              <a:rPr lang="zh-CN" altLang="en-US"/>
              <a:t>与</a:t>
            </a:r>
            <a:r>
              <a:rPr lang="en-US" altLang="zh-CN"/>
              <a:t>Split</a:t>
            </a:r>
            <a:endParaRPr lang="en-US" altLang="zh-CN"/>
          </a:p>
          <a:p>
            <a:pPr lvl="1"/>
            <a:r>
              <a:rPr lang="en-US" altLang="zh-CN"/>
              <a:t>Split</a:t>
            </a:r>
            <a:r>
              <a:rPr lang="zh-CN" altLang="en-US"/>
              <a:t>与</a:t>
            </a:r>
            <a:r>
              <a:rPr lang="en-US" altLang="zh-CN"/>
              <a:t>Block</a:t>
            </a:r>
            <a:r>
              <a:rPr lang="zh-CN" altLang="en-US"/>
              <a:t>的对应关系是任意的，由用户控制</a:t>
            </a:r>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MapReduce</a:t>
            </a:r>
            <a:r>
              <a:rPr lang="zh-CN" altLang="en-US"/>
              <a:t>编程模型</a:t>
            </a:r>
            <a:r>
              <a:rPr lang="en-US" altLang="zh-CN"/>
              <a:t>—Combiner</a:t>
            </a:r>
            <a:endParaRPr lang="en-US" altLang="zh-CN"/>
          </a:p>
        </p:txBody>
      </p:sp>
      <p:sp>
        <p:nvSpPr>
          <p:cNvPr id="3" name="内容占位符 2"/>
          <p:cNvSpPr>
            <a:spLocks noGrp="1"/>
          </p:cNvSpPr>
          <p:nvPr>
            <p:ph idx="1"/>
          </p:nvPr>
        </p:nvSpPr>
        <p:spPr/>
        <p:txBody>
          <a:bodyPr>
            <a:normAutofit lnSpcReduction="10000"/>
          </a:bodyPr>
          <a:lstStyle/>
          <a:p>
            <a:r>
              <a:rPr lang="en-US" altLang="zh-CN"/>
              <a:t>Combiner</a:t>
            </a:r>
            <a:r>
              <a:rPr lang="zh-CN" altLang="en-US"/>
              <a:t>可看作</a:t>
            </a:r>
            <a:r>
              <a:rPr lang="en-US" altLang="zh-CN"/>
              <a:t>local reducer</a:t>
            </a:r>
            <a:endParaRPr lang="en-US" altLang="zh-CN"/>
          </a:p>
          <a:p>
            <a:pPr lvl="1"/>
            <a:r>
              <a:rPr lang="zh-CN" altLang="en-US"/>
              <a:t>合并相同的</a:t>
            </a:r>
            <a:r>
              <a:rPr lang="en-US" altLang="zh-CN"/>
              <a:t>key</a:t>
            </a:r>
            <a:r>
              <a:rPr lang="zh-CN" altLang="en-US"/>
              <a:t>对应的</a:t>
            </a:r>
            <a:r>
              <a:rPr lang="en-US" altLang="zh-CN"/>
              <a:t>value</a:t>
            </a:r>
            <a:endParaRPr lang="en-US" altLang="zh-CN"/>
          </a:p>
          <a:p>
            <a:pPr lvl="1"/>
            <a:r>
              <a:rPr lang="zh-CN" altLang="en-US"/>
              <a:t>通常与</a:t>
            </a:r>
            <a:r>
              <a:rPr lang="en-US" altLang="zh-CN"/>
              <a:t>Reducer</a:t>
            </a:r>
            <a:r>
              <a:rPr lang="zh-CN" altLang="en-US"/>
              <a:t>逻辑一样</a:t>
            </a:r>
            <a:endParaRPr lang="zh-CN" altLang="en-US"/>
          </a:p>
          <a:p>
            <a:pPr lvl="0"/>
            <a:r>
              <a:rPr lang="zh-CN" altLang="en-US"/>
              <a:t>好处</a:t>
            </a:r>
            <a:endParaRPr lang="zh-CN" altLang="en-US"/>
          </a:p>
          <a:p>
            <a:pPr lvl="1"/>
            <a:r>
              <a:rPr lang="zh-CN" altLang="en-US"/>
              <a:t>减少</a:t>
            </a:r>
            <a:r>
              <a:rPr lang="en-US" altLang="zh-CN"/>
              <a:t>Map Task</a:t>
            </a:r>
            <a:r>
              <a:rPr lang="zh-CN" altLang="en-US"/>
              <a:t>输出数据量</a:t>
            </a:r>
            <a:r>
              <a:rPr lang="en-US" altLang="zh-CN"/>
              <a:t>(</a:t>
            </a:r>
            <a:r>
              <a:rPr lang="zh-CN" altLang="en-US"/>
              <a:t>磁盘</a:t>
            </a:r>
            <a:r>
              <a:rPr lang="en-US" altLang="zh-CN"/>
              <a:t>IO)</a:t>
            </a:r>
            <a:endParaRPr lang="en-US" altLang="zh-CN"/>
          </a:p>
          <a:p>
            <a:pPr lvl="1"/>
            <a:r>
              <a:rPr lang="zh-CN" altLang="en-US"/>
              <a:t>减少</a:t>
            </a:r>
            <a:r>
              <a:rPr lang="en-US" altLang="zh-CN"/>
              <a:t>Reduce-Map</a:t>
            </a:r>
            <a:r>
              <a:rPr lang="zh-CN" altLang="en-US"/>
              <a:t>网络传输数据量</a:t>
            </a:r>
            <a:r>
              <a:rPr lang="en-US" altLang="zh-CN"/>
              <a:t>(</a:t>
            </a:r>
            <a:r>
              <a:rPr lang="zh-CN" altLang="en-US"/>
              <a:t>网络</a:t>
            </a:r>
            <a:r>
              <a:rPr lang="en-US" altLang="zh-CN"/>
              <a:t>IO)</a:t>
            </a:r>
            <a:endParaRPr lang="en-US" altLang="zh-CN"/>
          </a:p>
          <a:p>
            <a:pPr lvl="0"/>
            <a:r>
              <a:rPr lang="zh-CN" altLang="en-US"/>
              <a:t>如何正确使用</a:t>
            </a:r>
            <a:endParaRPr lang="zh-CN" altLang="en-US"/>
          </a:p>
          <a:p>
            <a:pPr lvl="1"/>
            <a:r>
              <a:rPr lang="zh-CN" altLang="en-US"/>
              <a:t>结果可叠加</a:t>
            </a:r>
            <a:endParaRPr lang="zh-CN" altLang="en-US"/>
          </a:p>
          <a:p>
            <a:pPr lvl="1"/>
            <a:r>
              <a:rPr lang="en-US" altLang="zh-CN"/>
              <a:t>Sum(YES!)</a:t>
            </a:r>
            <a:r>
              <a:rPr lang="zh-CN" altLang="en-US"/>
              <a:t>，</a:t>
            </a:r>
            <a:r>
              <a:rPr lang="en-US" altLang="zh-CN"/>
              <a:t>Average(NO!)</a:t>
            </a:r>
            <a:endParaRPr lang="en-US" altLang="zh-CN"/>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MapReduce</a:t>
            </a:r>
            <a:r>
              <a:rPr lang="zh-CN" altLang="en-US"/>
              <a:t>编程模型</a:t>
            </a:r>
            <a:r>
              <a:rPr lang="en-US" altLang="zh-CN"/>
              <a:t>—Partitioner</a:t>
            </a:r>
            <a:endParaRPr lang="en-US" altLang="zh-CN"/>
          </a:p>
        </p:txBody>
      </p:sp>
      <p:sp>
        <p:nvSpPr>
          <p:cNvPr id="3" name="内容占位符 2"/>
          <p:cNvSpPr>
            <a:spLocks noGrp="1"/>
          </p:cNvSpPr>
          <p:nvPr>
            <p:ph idx="1"/>
          </p:nvPr>
        </p:nvSpPr>
        <p:spPr/>
        <p:txBody>
          <a:bodyPr/>
          <a:lstStyle/>
          <a:p>
            <a:r>
              <a:rPr lang="en-US" altLang="zh-CN"/>
              <a:t>Partitioner</a:t>
            </a:r>
            <a:r>
              <a:rPr lang="zh-CN" altLang="en-US"/>
              <a:t>决定了</a:t>
            </a:r>
            <a:r>
              <a:rPr lang="en-US" altLang="zh-CN"/>
              <a:t>Map Task</a:t>
            </a:r>
            <a:r>
              <a:rPr lang="zh-CN" altLang="en-US"/>
              <a:t>输出的每条数据交给哪个</a:t>
            </a:r>
            <a:r>
              <a:rPr lang="en-US" altLang="zh-CN"/>
              <a:t>Reduce Task</a:t>
            </a:r>
            <a:r>
              <a:rPr lang="zh-CN" altLang="en-US"/>
              <a:t>处理</a:t>
            </a:r>
            <a:endParaRPr lang="zh-CN" altLang="en-US"/>
          </a:p>
          <a:p>
            <a:r>
              <a:rPr lang="zh-CN" altLang="en-US"/>
              <a:t>默认实现：</a:t>
            </a:r>
            <a:r>
              <a:rPr lang="en-US" altLang="zh-CN"/>
              <a:t>hash(key) mod R</a:t>
            </a:r>
            <a:endParaRPr lang="en-US" altLang="zh-CN"/>
          </a:p>
          <a:p>
            <a:pPr lvl="1"/>
            <a:r>
              <a:rPr lang="en-US" altLang="zh-CN"/>
              <a:t>R</a:t>
            </a:r>
            <a:r>
              <a:rPr lang="zh-CN" altLang="en-US"/>
              <a:t>是</a:t>
            </a:r>
            <a:r>
              <a:rPr lang="en-US" altLang="zh-CN"/>
              <a:t>Reduce Task</a:t>
            </a:r>
            <a:r>
              <a:rPr lang="zh-CN" altLang="en-US"/>
              <a:t>数目</a:t>
            </a:r>
            <a:endParaRPr lang="zh-CN" altLang="en-US"/>
          </a:p>
          <a:p>
            <a:pPr lvl="1"/>
            <a:r>
              <a:rPr lang="zh-CN" altLang="en-US"/>
              <a:t>允许用户自定义</a:t>
            </a:r>
            <a:endParaRPr lang="zh-CN" altLang="en-US"/>
          </a:p>
          <a:p>
            <a:pPr lvl="0"/>
            <a:r>
              <a:rPr lang="zh-CN" altLang="en-US"/>
              <a:t>很多情况下需自定义</a:t>
            </a:r>
            <a:r>
              <a:rPr lang="en-US" altLang="zh-CN"/>
              <a:t>Partitioner</a:t>
            </a:r>
            <a:endParaRPr lang="en-US" altLang="zh-CN"/>
          </a:p>
          <a:p>
            <a:pPr lvl="1"/>
            <a:r>
              <a:rPr lang="zh-CN" altLang="en-US"/>
              <a:t>比如</a:t>
            </a:r>
            <a:r>
              <a:rPr lang="en-US" altLang="zh-CN"/>
              <a:t>“hash(hostname(URL)) mod R”</a:t>
            </a:r>
            <a:r>
              <a:rPr lang="zh-CN" altLang="en-US"/>
              <a:t>确保相同域名的网页交给同一个</a:t>
            </a:r>
            <a:r>
              <a:rPr lang="en-US" altLang="zh-CN"/>
              <a:t>Reduce Task</a:t>
            </a:r>
            <a:r>
              <a:rPr lang="zh-CN" altLang="en-US"/>
              <a:t>处理</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MapReduce2.0</a:t>
            </a:r>
            <a:r>
              <a:rPr lang="zh-CN" altLang="en-US"/>
              <a:t>运行流程</a:t>
            </a:r>
            <a:endParaRPr lang="zh-CN" altLang="en-US"/>
          </a:p>
        </p:txBody>
      </p:sp>
      <p:pic>
        <p:nvPicPr>
          <p:cNvPr id="4" name="内容占位符 3"/>
          <p:cNvPicPr>
            <a:picLocks noGrp="1" noChangeAspect="1"/>
          </p:cNvPicPr>
          <p:nvPr>
            <p:ph idx="1"/>
          </p:nvPr>
        </p:nvPicPr>
        <p:blipFill>
          <a:blip r:embed="rId1"/>
          <a:stretch>
            <a:fillRect/>
          </a:stretch>
        </p:blipFill>
        <p:spPr>
          <a:xfrm>
            <a:off x="1212057" y="1282700"/>
            <a:ext cx="6594634" cy="5375275"/>
          </a:xfrm>
          <a:prstGeom prst="rect">
            <a:avLst/>
          </a:prstGeom>
        </p:spPr>
      </p:pic>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MapReduce2.0</a:t>
            </a:r>
            <a:r>
              <a:rPr lang="zh-CN" altLang="en-US"/>
              <a:t>容错性</a:t>
            </a:r>
            <a:endParaRPr lang="zh-CN" altLang="en-US"/>
          </a:p>
        </p:txBody>
      </p:sp>
      <p:sp>
        <p:nvSpPr>
          <p:cNvPr id="3" name="内容占位符 2"/>
          <p:cNvSpPr>
            <a:spLocks noGrp="1"/>
          </p:cNvSpPr>
          <p:nvPr>
            <p:ph idx="1"/>
          </p:nvPr>
        </p:nvSpPr>
        <p:spPr/>
        <p:txBody>
          <a:bodyPr>
            <a:normAutofit lnSpcReduction="10000"/>
          </a:bodyPr>
          <a:lstStyle/>
          <a:p>
            <a:r>
              <a:rPr lang="en-US" altLang="zh-CN"/>
              <a:t>MRAppMaster</a:t>
            </a:r>
            <a:r>
              <a:rPr lang="zh-CN" altLang="en-US"/>
              <a:t>容错性</a:t>
            </a:r>
            <a:endParaRPr lang="zh-CN" altLang="en-US"/>
          </a:p>
          <a:p>
            <a:pPr lvl="1"/>
            <a:r>
              <a:rPr lang="zh-CN" altLang="en-US"/>
              <a:t>一旦运行失败，由</a:t>
            </a:r>
            <a:r>
              <a:rPr lang="en-US" altLang="zh-CN"/>
              <a:t>YARN</a:t>
            </a:r>
            <a:r>
              <a:rPr lang="zh-CN" altLang="en-US"/>
              <a:t>的</a:t>
            </a:r>
            <a:r>
              <a:rPr lang="en-US" altLang="zh-CN"/>
              <a:t>ResourceManager</a:t>
            </a:r>
            <a:r>
              <a:rPr lang="zh-CN" altLang="en-US"/>
              <a:t>负责重新启动，最多重启次数可由用户设置，默认是</a:t>
            </a:r>
            <a:r>
              <a:rPr lang="en-US" altLang="zh-CN"/>
              <a:t>2</a:t>
            </a:r>
            <a:r>
              <a:rPr lang="zh-CN" altLang="en-US"/>
              <a:t>次。一旦超过最高重启次数，则作业运行失败</a:t>
            </a:r>
            <a:endParaRPr lang="zh-CN" altLang="en-US"/>
          </a:p>
          <a:p>
            <a:pPr lvl="0"/>
            <a:r>
              <a:rPr lang="en-US" altLang="zh-CN"/>
              <a:t>Map Task/ Reuce Task</a:t>
            </a:r>
            <a:endParaRPr lang="en-US" altLang="zh-CN"/>
          </a:p>
          <a:p>
            <a:pPr lvl="1"/>
            <a:r>
              <a:rPr lang="en-US" altLang="zh-CN"/>
              <a:t>Task</a:t>
            </a:r>
            <a:r>
              <a:rPr lang="zh-CN" altLang="en-US"/>
              <a:t>周期性向</a:t>
            </a:r>
            <a:r>
              <a:rPr lang="en-US" altLang="zh-CN"/>
              <a:t>MRAppMaster</a:t>
            </a:r>
            <a:r>
              <a:rPr lang="zh-CN" altLang="en-US"/>
              <a:t>汇报心跳</a:t>
            </a:r>
            <a:endParaRPr lang="zh-CN" altLang="en-US"/>
          </a:p>
          <a:p>
            <a:pPr lvl="1"/>
            <a:r>
              <a:rPr lang="zh-CN" altLang="en-US"/>
              <a:t>一旦</a:t>
            </a:r>
            <a:r>
              <a:rPr lang="en-US" altLang="zh-CN"/>
              <a:t>Task</a:t>
            </a:r>
            <a:r>
              <a:rPr lang="zh-CN" altLang="en-US"/>
              <a:t>挂掉，则</a:t>
            </a:r>
            <a:r>
              <a:rPr lang="en-US" altLang="zh-CN"/>
              <a:t>MRAppMaster</a:t>
            </a:r>
            <a:r>
              <a:rPr lang="zh-CN" altLang="en-US"/>
              <a:t>将为之重新申请资源并运行。最多重新运行次数可由用户设置，默认</a:t>
            </a:r>
            <a:r>
              <a:rPr lang="en-US" altLang="zh-CN"/>
              <a:t>4</a:t>
            </a:r>
            <a:r>
              <a:rPr lang="zh-CN" altLang="en-US"/>
              <a:t>次</a:t>
            </a: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MapReduce</a:t>
            </a:r>
            <a:r>
              <a:rPr lang="zh-CN" altLang="en-US"/>
              <a:t>计算框架</a:t>
            </a:r>
            <a:r>
              <a:rPr lang="en-US" altLang="zh-CN"/>
              <a:t>—</a:t>
            </a:r>
            <a:r>
              <a:rPr lang="zh-CN" altLang="en-US"/>
              <a:t>推测执行机制</a:t>
            </a:r>
            <a:endParaRPr lang="zh-CN" altLang="en-US"/>
          </a:p>
        </p:txBody>
      </p:sp>
      <p:sp>
        <p:nvSpPr>
          <p:cNvPr id="3" name="内容占位符 2"/>
          <p:cNvSpPr>
            <a:spLocks noGrp="1"/>
          </p:cNvSpPr>
          <p:nvPr>
            <p:ph idx="1"/>
          </p:nvPr>
        </p:nvSpPr>
        <p:spPr/>
        <p:txBody>
          <a:bodyPr>
            <a:normAutofit fontScale="85000" lnSpcReduction="10000"/>
          </a:bodyPr>
          <a:lstStyle/>
          <a:p>
            <a:r>
              <a:rPr lang="zh-CN" altLang="en-US"/>
              <a:t>作业完成时间取决于最慢的任务完成时间</a:t>
            </a:r>
            <a:endParaRPr lang="zh-CN" altLang="en-US"/>
          </a:p>
          <a:p>
            <a:pPr lvl="1"/>
            <a:r>
              <a:rPr lang="zh-CN" altLang="en-US"/>
              <a:t>一个作业由若干个</a:t>
            </a:r>
            <a:r>
              <a:rPr lang="en-US" altLang="zh-CN"/>
              <a:t>Map</a:t>
            </a:r>
            <a:r>
              <a:rPr lang="zh-CN" altLang="en-US"/>
              <a:t>任务和</a:t>
            </a:r>
            <a:r>
              <a:rPr lang="en-US" altLang="zh-CN"/>
              <a:t>Reduce</a:t>
            </a:r>
            <a:r>
              <a:rPr lang="zh-CN" altLang="en-US"/>
              <a:t>任务构成</a:t>
            </a:r>
            <a:endParaRPr lang="zh-CN" altLang="en-US"/>
          </a:p>
          <a:p>
            <a:pPr lvl="1"/>
            <a:r>
              <a:rPr lang="zh-CN" altLang="en-US"/>
              <a:t>因硬件老化、软件</a:t>
            </a:r>
            <a:r>
              <a:rPr lang="en-US" altLang="zh-CN"/>
              <a:t>Bug</a:t>
            </a:r>
            <a:r>
              <a:rPr lang="zh-CN" altLang="en-US"/>
              <a:t>等，某些任务可能运行非常慢</a:t>
            </a:r>
            <a:endParaRPr lang="zh-CN" altLang="en-US"/>
          </a:p>
          <a:p>
            <a:pPr lvl="0"/>
            <a:r>
              <a:rPr lang="zh-CN" altLang="en-US"/>
              <a:t>推测执行机制</a:t>
            </a:r>
            <a:endParaRPr lang="zh-CN" altLang="en-US"/>
          </a:p>
          <a:p>
            <a:pPr lvl="1"/>
            <a:r>
              <a:rPr lang="zh-CN" altLang="en-US"/>
              <a:t>发现拖后腿的任务，比如某个任务运行速度远慢于任务平均速度</a:t>
            </a:r>
            <a:endParaRPr lang="zh-CN" altLang="en-US"/>
          </a:p>
          <a:p>
            <a:pPr lvl="1"/>
            <a:r>
              <a:rPr lang="zh-CN" altLang="en-US"/>
              <a:t>为拖后腿任务启动一个备份任务，同时运行</a:t>
            </a:r>
            <a:endParaRPr lang="zh-CN" altLang="en-US"/>
          </a:p>
          <a:p>
            <a:pPr lvl="1"/>
            <a:r>
              <a:rPr lang="zh-CN" altLang="en-US"/>
              <a:t>谁先运行完，则采用谁的结果</a:t>
            </a:r>
            <a:endParaRPr lang="zh-CN" altLang="en-US"/>
          </a:p>
          <a:p>
            <a:pPr lvl="0"/>
            <a:r>
              <a:rPr lang="zh-CN" altLang="en-US"/>
              <a:t>不能启动推测执行机制</a:t>
            </a:r>
            <a:endParaRPr lang="zh-CN" altLang="en-US"/>
          </a:p>
          <a:p>
            <a:pPr lvl="1"/>
            <a:r>
              <a:rPr lang="zh-CN" altLang="en-US"/>
              <a:t>任务间存在严重的负载倾斜</a:t>
            </a:r>
            <a:endParaRPr lang="zh-CN" altLang="en-US"/>
          </a:p>
          <a:p>
            <a:pPr lvl="1"/>
            <a:r>
              <a:rPr lang="zh-CN" altLang="en-US"/>
              <a:t>特殊任务，比如任务向数据库中写数据</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fsimage</a:t>
            </a:r>
            <a:r>
              <a:rPr lang="zh-CN" altLang="en-US"/>
              <a:t>与 </a:t>
            </a:r>
            <a:r>
              <a:rPr lang="en-US" altLang="zh-CN"/>
              <a:t>edits</a:t>
            </a:r>
            <a:endParaRPr lang="en-US" altLang="zh-CN"/>
          </a:p>
        </p:txBody>
      </p:sp>
      <p:sp>
        <p:nvSpPr>
          <p:cNvPr id="3" name="内容占位符 2"/>
          <p:cNvSpPr>
            <a:spLocks noGrp="1"/>
          </p:cNvSpPr>
          <p:nvPr>
            <p:ph idx="1"/>
          </p:nvPr>
        </p:nvSpPr>
        <p:spPr/>
        <p:txBody>
          <a:bodyPr>
            <a:normAutofit fontScale="92500"/>
          </a:bodyPr>
          <a:lstStyle/>
          <a:p>
            <a:r>
              <a:rPr lang="en-US" altLang="zh-CN"/>
              <a:t>NameNode</a:t>
            </a:r>
            <a:r>
              <a:rPr lang="zh-CN" altLang="en-US"/>
              <a:t>两个重要文件</a:t>
            </a:r>
            <a:endParaRPr lang="zh-CN" altLang="en-US"/>
          </a:p>
          <a:p>
            <a:pPr lvl="1"/>
            <a:r>
              <a:rPr lang="en-US" altLang="zh-CN"/>
              <a:t>fsimage</a:t>
            </a:r>
            <a:r>
              <a:rPr lang="zh-CN" altLang="en-US"/>
              <a:t>：元数据镜像文件</a:t>
            </a:r>
            <a:r>
              <a:rPr lang="en-US" altLang="zh-CN"/>
              <a:t>(</a:t>
            </a:r>
            <a:r>
              <a:rPr lang="zh-CN" altLang="en-US"/>
              <a:t>保存文件系统的目录树</a:t>
            </a:r>
            <a:r>
              <a:rPr lang="en-US" altLang="zh-CN"/>
              <a:t>)</a:t>
            </a:r>
            <a:endParaRPr lang="en-US" altLang="zh-CN"/>
          </a:p>
          <a:p>
            <a:pPr lvl="1"/>
            <a:r>
              <a:rPr lang="en-US" altLang="zh-CN"/>
              <a:t>edits</a:t>
            </a:r>
            <a:r>
              <a:rPr lang="zh-CN" altLang="en-US"/>
              <a:t>：元数据操作日志</a:t>
            </a:r>
            <a:r>
              <a:rPr lang="en-US" altLang="zh-CN"/>
              <a:t>(</a:t>
            </a:r>
            <a:r>
              <a:rPr lang="zh-CN" altLang="en-US"/>
              <a:t>针对目录树的修改操作</a:t>
            </a:r>
            <a:r>
              <a:rPr lang="en-US" altLang="zh-CN"/>
              <a:t>)</a:t>
            </a:r>
            <a:r>
              <a:rPr lang="zh-CN" altLang="en-US"/>
              <a:t>，被写入共享存储系统中，比如</a:t>
            </a:r>
            <a:r>
              <a:rPr lang="en-US" altLang="zh-CN"/>
              <a:t>NFS</a:t>
            </a:r>
            <a:r>
              <a:rPr lang="zh-CN" altLang="en-US"/>
              <a:t>、</a:t>
            </a:r>
            <a:r>
              <a:rPr lang="en-US" altLang="zh-CN"/>
              <a:t>JournalNode</a:t>
            </a:r>
            <a:endParaRPr lang="en-US" altLang="zh-CN"/>
          </a:p>
          <a:p>
            <a:pPr lvl="0"/>
            <a:r>
              <a:rPr lang="zh-CN" altLang="en-US" sz="2400"/>
              <a:t>元数据镜像</a:t>
            </a:r>
            <a:endParaRPr lang="zh-CN" altLang="en-US" sz="2400"/>
          </a:p>
          <a:p>
            <a:pPr lvl="1"/>
            <a:r>
              <a:rPr lang="zh-CN" altLang="en-US" sz="2000"/>
              <a:t>内存中保存一份最新的</a:t>
            </a:r>
            <a:endParaRPr lang="zh-CN" altLang="en-US" sz="2000"/>
          </a:p>
          <a:p>
            <a:pPr lvl="1"/>
            <a:r>
              <a:rPr lang="zh-CN" altLang="en-US" sz="2000"/>
              <a:t>内存中的镜像</a:t>
            </a:r>
            <a:r>
              <a:rPr lang="en-US" altLang="zh-CN" sz="2000"/>
              <a:t>=fsimage+edits</a:t>
            </a:r>
            <a:endParaRPr lang="en-US" altLang="zh-CN" sz="2000"/>
          </a:p>
          <a:p>
            <a:pPr lvl="0"/>
            <a:r>
              <a:rPr lang="zh-CN" altLang="en-US" sz="2400"/>
              <a:t>合并</a:t>
            </a:r>
            <a:r>
              <a:rPr lang="en-US" altLang="zh-CN" sz="2400"/>
              <a:t>fsimage</a:t>
            </a:r>
            <a:r>
              <a:rPr lang="zh-CN" altLang="en-US" sz="2400"/>
              <a:t>与</a:t>
            </a:r>
            <a:r>
              <a:rPr lang="en-US" altLang="zh-CN" sz="2400"/>
              <a:t>edits</a:t>
            </a:r>
            <a:endParaRPr lang="en-US" altLang="zh-CN" sz="2400"/>
          </a:p>
          <a:p>
            <a:pPr lvl="1"/>
            <a:r>
              <a:rPr lang="en-US" altLang="zh-CN" sz="2000"/>
              <a:t>edist</a:t>
            </a:r>
            <a:r>
              <a:rPr lang="zh-CN" altLang="en-US" sz="2000"/>
              <a:t>文件过大将导致</a:t>
            </a:r>
            <a:r>
              <a:rPr lang="en-US" altLang="zh-CN" sz="2000"/>
              <a:t>NameNode</a:t>
            </a:r>
            <a:r>
              <a:rPr lang="zh-CN" altLang="en-US" sz="2000"/>
              <a:t>重启速度慢</a:t>
            </a:r>
            <a:endParaRPr lang="zh-CN" altLang="en-US" sz="2000"/>
          </a:p>
          <a:p>
            <a:pPr lvl="1"/>
            <a:r>
              <a:rPr lang="en-US" altLang="zh-CN" sz="2000"/>
              <a:t>Standby NameNode</a:t>
            </a:r>
            <a:r>
              <a:rPr lang="zh-CN" altLang="en-US" sz="2000"/>
              <a:t>负责定期合并它们</a:t>
            </a:r>
            <a:endParaRPr lang="zh-CN" altLang="en-US" sz="2000"/>
          </a:p>
          <a:p>
            <a:pPr lvl="0"/>
            <a:endParaRPr lang="en-US" altLang="zh-CN"/>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Hive(</a:t>
            </a:r>
            <a:r>
              <a:rPr lang="zh-CN" altLang="en-US"/>
              <a:t>数据分析引擎</a:t>
            </a:r>
            <a:r>
              <a:rPr lang="en-US" altLang="zh-CN"/>
              <a:t>)</a:t>
            </a:r>
            <a:endParaRPr lang="en-US" altLang="zh-CN"/>
          </a:p>
        </p:txBody>
      </p:sp>
      <p:sp>
        <p:nvSpPr>
          <p:cNvPr id="3" name="内容占位符 2"/>
          <p:cNvSpPr>
            <a:spLocks noGrp="1"/>
          </p:cNvSpPr>
          <p:nvPr>
            <p:ph idx="1"/>
          </p:nvPr>
        </p:nvSpPr>
        <p:spPr/>
        <p:txBody>
          <a:bodyPr/>
          <a:lstStyle/>
          <a:p>
            <a:r>
              <a:rPr lang="en-US" altLang="zh-CN"/>
              <a:t>Hive</a:t>
            </a:r>
            <a:r>
              <a:rPr lang="zh-CN" altLang="en-US"/>
              <a:t>是一个构建在</a:t>
            </a:r>
            <a:r>
              <a:rPr lang="en-US" altLang="zh-CN"/>
              <a:t>Hadoop</a:t>
            </a:r>
            <a:r>
              <a:rPr lang="zh-CN" altLang="en-US"/>
              <a:t>之上的数据仓库</a:t>
            </a:r>
            <a:endParaRPr lang="zh-CN" altLang="en-US"/>
          </a:p>
          <a:p>
            <a:r>
              <a:rPr lang="zh-CN" altLang="en-US"/>
              <a:t>和传统的数据仓库一样</a:t>
            </a:r>
            <a:endParaRPr lang="zh-CN" altLang="en-US"/>
          </a:p>
          <a:p>
            <a:pPr lvl="1"/>
            <a:r>
              <a:rPr lang="zh-CN" altLang="en-US"/>
              <a:t>主要用来访问和管理数据</a:t>
            </a:r>
            <a:endParaRPr lang="zh-CN" altLang="en-US"/>
          </a:p>
          <a:p>
            <a:pPr lvl="1"/>
            <a:r>
              <a:rPr lang="zh-CN" altLang="en-US"/>
              <a:t>同样提供了类</a:t>
            </a:r>
            <a:r>
              <a:rPr lang="en-US" altLang="zh-CN"/>
              <a:t>SQL</a:t>
            </a:r>
            <a:r>
              <a:rPr lang="zh-CN" altLang="en-US"/>
              <a:t>查询语言</a:t>
            </a:r>
            <a:endParaRPr lang="zh-CN" altLang="en-US"/>
          </a:p>
          <a:p>
            <a:pPr lvl="0"/>
            <a:r>
              <a:rPr lang="zh-CN" altLang="en-US"/>
              <a:t>和传统数据仓库不一样</a:t>
            </a:r>
            <a:endParaRPr lang="zh-CN" altLang="en-US"/>
          </a:p>
          <a:p>
            <a:pPr lvl="1"/>
            <a:r>
              <a:rPr lang="zh-CN" altLang="en-US"/>
              <a:t>可以处理超大规模的数据</a:t>
            </a:r>
            <a:endParaRPr lang="zh-CN" altLang="en-US"/>
          </a:p>
          <a:p>
            <a:pPr lvl="1"/>
            <a:r>
              <a:rPr lang="zh-CN" altLang="en-US"/>
              <a:t>可扩展性和容错性非常强</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Hive</a:t>
            </a:r>
            <a:r>
              <a:rPr lang="zh-CN" altLang="en-US"/>
              <a:t>不能做什么？</a:t>
            </a:r>
            <a:endParaRPr lang="en-US" altLang="zh-CN"/>
          </a:p>
        </p:txBody>
      </p:sp>
      <p:sp>
        <p:nvSpPr>
          <p:cNvPr id="3" name="内容占位符 2"/>
          <p:cNvSpPr>
            <a:spLocks noGrp="1"/>
          </p:cNvSpPr>
          <p:nvPr>
            <p:ph idx="1"/>
          </p:nvPr>
        </p:nvSpPr>
        <p:spPr/>
        <p:txBody>
          <a:bodyPr>
            <a:normAutofit fontScale="92500" lnSpcReduction="10000"/>
          </a:bodyPr>
          <a:lstStyle/>
          <a:p>
            <a:r>
              <a:rPr lang="en-US" altLang="zh-CN"/>
              <a:t>Hive</a:t>
            </a:r>
            <a:r>
              <a:rPr lang="zh-CN" altLang="en-US"/>
              <a:t>不是一个</a:t>
            </a:r>
            <a:r>
              <a:rPr lang="en-US" altLang="zh-CN"/>
              <a:t>OLAP(On-Line Analytical Processing)</a:t>
            </a:r>
            <a:r>
              <a:rPr lang="zh-CN" altLang="en-US"/>
              <a:t>系统</a:t>
            </a:r>
            <a:endParaRPr lang="zh-CN" altLang="en-US"/>
          </a:p>
          <a:p>
            <a:pPr lvl="1"/>
            <a:r>
              <a:rPr lang="zh-CN" altLang="en-US"/>
              <a:t>响应时间慢</a:t>
            </a:r>
            <a:endParaRPr lang="zh-CN" altLang="en-US"/>
          </a:p>
          <a:p>
            <a:pPr lvl="1"/>
            <a:r>
              <a:rPr lang="zh-CN" altLang="en-US"/>
              <a:t>无法实时更新数据</a:t>
            </a:r>
            <a:endParaRPr lang="zh-CN" altLang="en-US"/>
          </a:p>
          <a:p>
            <a:pPr lvl="0"/>
            <a:r>
              <a:rPr lang="en-US" altLang="zh-CN"/>
              <a:t>Hive</a:t>
            </a:r>
            <a:r>
              <a:rPr lang="zh-CN" altLang="en-US"/>
              <a:t>不是一个</a:t>
            </a:r>
            <a:r>
              <a:rPr lang="en-US" altLang="zh-CN"/>
              <a:t>OLTP(On-Line Transaction Processing)</a:t>
            </a:r>
            <a:r>
              <a:rPr lang="zh-CN" altLang="en-US"/>
              <a:t>系统</a:t>
            </a:r>
            <a:endParaRPr lang="zh-CN" altLang="en-US"/>
          </a:p>
          <a:p>
            <a:pPr lvl="1"/>
            <a:r>
              <a:rPr lang="zh-CN" altLang="en-US"/>
              <a:t>对事务的支持很弱</a:t>
            </a:r>
            <a:endParaRPr lang="zh-CN" altLang="en-US"/>
          </a:p>
          <a:p>
            <a:pPr lvl="0"/>
            <a:r>
              <a:rPr lang="en-US" altLang="zh-CN"/>
              <a:t>Hive</a:t>
            </a:r>
            <a:r>
              <a:rPr lang="zh-CN" altLang="en-US"/>
              <a:t>的表达能力有限</a:t>
            </a:r>
            <a:endParaRPr lang="zh-CN" altLang="en-US"/>
          </a:p>
          <a:p>
            <a:pPr lvl="1"/>
            <a:r>
              <a:rPr lang="zh-CN" altLang="en-US"/>
              <a:t>不支持迭代式计算</a:t>
            </a:r>
            <a:endParaRPr lang="zh-CN" altLang="en-US"/>
          </a:p>
          <a:p>
            <a:pPr lvl="1"/>
            <a:r>
              <a:rPr lang="zh-CN" altLang="en-US"/>
              <a:t>有些复杂计算用</a:t>
            </a:r>
            <a:r>
              <a:rPr lang="en-US" altLang="zh-CN"/>
              <a:t>SQL</a:t>
            </a:r>
            <a:r>
              <a:rPr lang="zh-CN" altLang="en-US"/>
              <a:t>不易表达</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Hive</a:t>
            </a:r>
            <a:r>
              <a:rPr lang="zh-CN" altLang="en-US"/>
              <a:t>数据模型</a:t>
            </a:r>
            <a:endParaRPr lang="zh-CN" altLang="en-US"/>
          </a:p>
        </p:txBody>
      </p:sp>
      <p:sp>
        <p:nvSpPr>
          <p:cNvPr id="3" name="内容占位符 2"/>
          <p:cNvSpPr>
            <a:spLocks noGrp="1"/>
          </p:cNvSpPr>
          <p:nvPr>
            <p:ph idx="1"/>
          </p:nvPr>
        </p:nvSpPr>
        <p:spPr/>
        <p:txBody>
          <a:bodyPr/>
          <a:lstStyle/>
          <a:p>
            <a:r>
              <a:rPr lang="en-US" altLang="zh-CN"/>
              <a:t>Databases</a:t>
            </a:r>
            <a:endParaRPr lang="en-US" altLang="zh-CN"/>
          </a:p>
          <a:p>
            <a:pPr lvl="1"/>
            <a:r>
              <a:rPr lang="zh-CN" altLang="en-US"/>
              <a:t>和关系型数据库中的数据库一样</a:t>
            </a:r>
            <a:endParaRPr lang="zh-CN" altLang="en-US"/>
          </a:p>
          <a:p>
            <a:pPr lvl="0"/>
            <a:r>
              <a:rPr lang="en-US" altLang="zh-CN"/>
              <a:t>Tables</a:t>
            </a:r>
            <a:endParaRPr lang="en-US" altLang="zh-CN"/>
          </a:p>
          <a:p>
            <a:pPr lvl="1"/>
            <a:r>
              <a:rPr lang="zh-CN" altLang="en-US"/>
              <a:t>和关系型数据库中的表一样</a:t>
            </a:r>
            <a:endParaRPr lang="zh-CN" altLang="en-US"/>
          </a:p>
          <a:p>
            <a:pPr lvl="0"/>
            <a:r>
              <a:rPr lang="en-US" altLang="zh-CN"/>
              <a:t>Partitions</a:t>
            </a:r>
            <a:endParaRPr lang="en-US" altLang="zh-CN"/>
          </a:p>
          <a:p>
            <a:pPr lvl="1"/>
            <a:r>
              <a:rPr lang="zh-CN" altLang="en-US"/>
              <a:t>一些特殊的列，用于优化数据的存储和查询</a:t>
            </a:r>
            <a:endParaRPr lang="zh-CN" altLang="en-US"/>
          </a:p>
          <a:p>
            <a:pPr lvl="0"/>
            <a:r>
              <a:rPr lang="en-US" altLang="zh-CN"/>
              <a:t>Files</a:t>
            </a:r>
            <a:endParaRPr lang="en-US" altLang="zh-CN"/>
          </a:p>
          <a:p>
            <a:pPr lvl="1"/>
            <a:r>
              <a:rPr lang="zh-CN" altLang="en-US"/>
              <a:t>实际数据的物理存储单元</a:t>
            </a:r>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数据定义语句</a:t>
            </a:r>
            <a:r>
              <a:rPr lang="en-US" altLang="zh-CN"/>
              <a:t>(DDL)</a:t>
            </a:r>
            <a:r>
              <a:rPr lang="zh-CN" altLang="en-US"/>
              <a:t>：示例</a:t>
            </a:r>
            <a:endParaRPr lang="zh-CN" altLang="en-US"/>
          </a:p>
        </p:txBody>
      </p:sp>
      <p:sp>
        <p:nvSpPr>
          <p:cNvPr id="3" name="内容占位符 2"/>
          <p:cNvSpPr>
            <a:spLocks noGrp="1"/>
          </p:cNvSpPr>
          <p:nvPr>
            <p:ph idx="1"/>
          </p:nvPr>
        </p:nvSpPr>
        <p:spPr/>
        <p:txBody>
          <a:bodyPr>
            <a:normAutofit fontScale="70000" lnSpcReduction="20000"/>
          </a:bodyPr>
          <a:lstStyle/>
          <a:p>
            <a:pPr marL="0" indent="0">
              <a:buNone/>
            </a:pPr>
            <a:r>
              <a:rPr lang="en-US" altLang="zh-CN"/>
              <a:t>CREATE TABLE IF NOT EXISTS employees(</a:t>
            </a:r>
            <a:endParaRPr lang="en-US" altLang="zh-CN"/>
          </a:p>
          <a:p>
            <a:pPr marL="457200" lvl="1" indent="0">
              <a:buNone/>
            </a:pPr>
            <a:r>
              <a:rPr lang="en-US" altLang="zh-CN"/>
              <a:t>name STRING,</a:t>
            </a:r>
            <a:endParaRPr lang="en-US" altLang="zh-CN"/>
          </a:p>
          <a:p>
            <a:pPr marL="457200" lvl="1" indent="0">
              <a:buNone/>
            </a:pPr>
            <a:r>
              <a:rPr lang="en-US" altLang="zh-CN"/>
              <a:t>salary FLOAT,</a:t>
            </a:r>
            <a:endParaRPr lang="en-US" altLang="zh-CN"/>
          </a:p>
          <a:p>
            <a:pPr marL="457200" lvl="1" indent="0">
              <a:buNone/>
            </a:pPr>
            <a:r>
              <a:rPr lang="en-US" altLang="zh-CN"/>
              <a:t>subordinates ARRAY&lt;STRING&gt;,</a:t>
            </a:r>
            <a:endParaRPr lang="en-US" altLang="zh-CN"/>
          </a:p>
          <a:p>
            <a:pPr marL="457200" lvl="1" indent="0">
              <a:buNone/>
            </a:pPr>
            <a:r>
              <a:rPr lang="en-US" altLang="zh-CN"/>
              <a:t>deductions MAP&lt;STRING,FLOAT&gt;,</a:t>
            </a:r>
            <a:endParaRPr lang="en-US" altLang="zh-CN"/>
          </a:p>
          <a:p>
            <a:pPr marL="457200" lvl="1" indent="0">
              <a:buNone/>
            </a:pPr>
            <a:r>
              <a:rPr lang="en-US" altLang="zh-CN"/>
              <a:t>address STRUCT&lt;stree:STRING, city:STRING, state:STRING, zip:INT&gt;</a:t>
            </a:r>
            <a:endParaRPr lang="en-US" altLang="zh-CN"/>
          </a:p>
          <a:p>
            <a:pPr marL="0" lvl="0" indent="0">
              <a:buNone/>
            </a:pPr>
            <a:r>
              <a:rPr lang="en-US" altLang="zh-CN"/>
              <a:t>)</a:t>
            </a:r>
            <a:endParaRPr lang="en-US" altLang="zh-CN"/>
          </a:p>
          <a:p>
            <a:pPr marL="0" lvl="0" indent="0">
              <a:buNone/>
            </a:pPr>
            <a:r>
              <a:rPr lang="en-US" altLang="zh-CN"/>
              <a:t>ROW FORMAT DELIMITED</a:t>
            </a:r>
            <a:endParaRPr lang="en-US" altLang="zh-CN"/>
          </a:p>
          <a:p>
            <a:pPr marL="0" lvl="0" indent="0">
              <a:buNone/>
            </a:pPr>
            <a:r>
              <a:rPr lang="en-US" altLang="zh-CN"/>
              <a:t>FIELDS TERMINATED BY '\001'</a:t>
            </a:r>
            <a:endParaRPr lang="en-US" altLang="zh-CN"/>
          </a:p>
          <a:p>
            <a:pPr marL="0" lvl="0" indent="0">
              <a:buNone/>
            </a:pPr>
            <a:r>
              <a:rPr lang="en-US" altLang="zh-CN"/>
              <a:t>COLLECTION ITEMS TERMINATED BY '\002'</a:t>
            </a:r>
            <a:endParaRPr lang="en-US" altLang="zh-CN"/>
          </a:p>
          <a:p>
            <a:pPr marL="0" lvl="0" indent="0">
              <a:buNone/>
            </a:pPr>
            <a:r>
              <a:rPr lang="en-US" altLang="zh-CN"/>
              <a:t>MAP KEYS TERMINATED BY '\003'</a:t>
            </a:r>
            <a:endParaRPr lang="en-US" altLang="zh-CN"/>
          </a:p>
          <a:p>
            <a:pPr marL="0" lvl="0" indent="0">
              <a:buNone/>
            </a:pPr>
            <a:r>
              <a:rPr lang="en-US" altLang="zh-CN"/>
              <a:t>LINE TERMINATED BY '\n'</a:t>
            </a:r>
            <a:endParaRPr lang="en-US" altLang="zh-CN"/>
          </a:p>
          <a:p>
            <a:pPr marL="0" lvl="0" indent="0">
              <a:buNone/>
            </a:pPr>
            <a:r>
              <a:rPr lang="en-US" altLang="zh-CN"/>
              <a:t>STORED AS TEXTFILE;</a:t>
            </a:r>
            <a:endParaRPr lang="en-US" altLang="zh-CN"/>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数据操作语句</a:t>
            </a:r>
            <a:r>
              <a:rPr lang="en-US" altLang="zh-CN"/>
              <a:t>(DML)</a:t>
            </a:r>
            <a:endParaRPr lang="en-US" altLang="zh-CN"/>
          </a:p>
        </p:txBody>
      </p:sp>
      <p:sp>
        <p:nvSpPr>
          <p:cNvPr id="3" name="内容占位符 2"/>
          <p:cNvSpPr>
            <a:spLocks noGrp="1"/>
          </p:cNvSpPr>
          <p:nvPr>
            <p:ph idx="1"/>
          </p:nvPr>
        </p:nvSpPr>
        <p:spPr/>
        <p:txBody>
          <a:bodyPr>
            <a:normAutofit lnSpcReduction="10000"/>
          </a:bodyPr>
          <a:lstStyle/>
          <a:p>
            <a:r>
              <a:rPr lang="zh-CN" altLang="en-US"/>
              <a:t>数据加载与插入语句</a:t>
            </a:r>
            <a:endParaRPr lang="zh-CN" altLang="en-US"/>
          </a:p>
          <a:p>
            <a:pPr lvl="1"/>
            <a:r>
              <a:rPr lang="en-US" altLang="zh-CN"/>
              <a:t>LOAD</a:t>
            </a:r>
            <a:endParaRPr lang="en-US" altLang="zh-CN"/>
          </a:p>
          <a:p>
            <a:pPr lvl="1"/>
            <a:r>
              <a:rPr lang="en-US" altLang="zh-CN"/>
              <a:t>INSERT</a:t>
            </a:r>
            <a:endParaRPr lang="en-US" altLang="zh-CN"/>
          </a:p>
          <a:p>
            <a:pPr lvl="0"/>
            <a:r>
              <a:rPr lang="zh-CN" altLang="en-US"/>
              <a:t>数据查询语句</a:t>
            </a:r>
            <a:endParaRPr lang="zh-CN" altLang="en-US"/>
          </a:p>
          <a:p>
            <a:pPr lvl="1"/>
            <a:r>
              <a:rPr lang="en-US" altLang="zh-CN"/>
              <a:t>SELECT</a:t>
            </a:r>
            <a:endParaRPr lang="en-US" altLang="zh-CN"/>
          </a:p>
          <a:p>
            <a:pPr lvl="0"/>
            <a:r>
              <a:rPr lang="zh-CN" altLang="en-US"/>
              <a:t>查询</a:t>
            </a:r>
            <a:r>
              <a:rPr lang="en-US" altLang="zh-CN"/>
              <a:t>HQL</a:t>
            </a:r>
            <a:r>
              <a:rPr lang="zh-CN" altLang="en-US"/>
              <a:t>执行计划</a:t>
            </a:r>
            <a:endParaRPr lang="zh-CN" altLang="en-US"/>
          </a:p>
          <a:p>
            <a:pPr lvl="1"/>
            <a:r>
              <a:rPr lang="en-US" altLang="zh-CN"/>
              <a:t>explain</a:t>
            </a:r>
            <a:endParaRPr lang="en-US" altLang="zh-CN"/>
          </a:p>
          <a:p>
            <a:pPr lvl="0"/>
            <a:r>
              <a:rPr lang="zh-CN" altLang="en-US"/>
              <a:t>表</a:t>
            </a:r>
            <a:r>
              <a:rPr lang="en-US" altLang="zh-CN"/>
              <a:t>/</a:t>
            </a:r>
            <a:r>
              <a:rPr lang="zh-CN" altLang="en-US"/>
              <a:t>分区导入导出</a:t>
            </a:r>
            <a:endParaRPr lang="zh-CN" altLang="en-US"/>
          </a:p>
          <a:p>
            <a:pPr lvl="1"/>
            <a:r>
              <a:rPr lang="en-US" altLang="zh-CN"/>
              <a:t>export/import</a:t>
            </a:r>
            <a:endParaRPr lang="en-US" altLang="zh-CN"/>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几个实例</a:t>
            </a:r>
            <a:endParaRPr lang="zh-CN" altLang="en-US"/>
          </a:p>
        </p:txBody>
      </p:sp>
      <p:sp>
        <p:nvSpPr>
          <p:cNvPr id="3" name="内容占位符 2"/>
          <p:cNvSpPr>
            <a:spLocks noGrp="1"/>
          </p:cNvSpPr>
          <p:nvPr>
            <p:ph idx="1"/>
          </p:nvPr>
        </p:nvSpPr>
        <p:spPr>
          <a:xfrm>
            <a:off x="628650" y="1176020"/>
            <a:ext cx="7886700" cy="5610860"/>
          </a:xfrm>
        </p:spPr>
        <p:txBody>
          <a:bodyPr>
            <a:normAutofit fontScale="57500" lnSpcReduction="20000"/>
          </a:bodyPr>
          <a:lstStyle/>
          <a:p>
            <a:pPr marL="0" indent="0">
              <a:buNone/>
            </a:pPr>
            <a:r>
              <a:rPr lang="en-US" altLang="zh-CN"/>
              <a:t>LOAD DATA LOCAL INPATH '${env:HOME}/california-employees'</a:t>
            </a:r>
            <a:endParaRPr lang="en-US" altLang="zh-CN"/>
          </a:p>
          <a:p>
            <a:pPr marL="0" indent="0">
              <a:buNone/>
            </a:pPr>
            <a:r>
              <a:rPr lang="en-US" altLang="zh-CN"/>
              <a:t>OVERWRITE INTO TABLE employees</a:t>
            </a:r>
            <a:endParaRPr lang="en-US" altLang="zh-CN"/>
          </a:p>
          <a:p>
            <a:pPr marL="0" indent="0">
              <a:buNone/>
            </a:pPr>
            <a:r>
              <a:rPr lang="en-US" altLang="zh-CN"/>
              <a:t>PARTITION(country='US', state='CA')</a:t>
            </a:r>
            <a:endParaRPr lang="en-US" altLang="zh-CN"/>
          </a:p>
          <a:p>
            <a:pPr marL="0" indent="0">
              <a:buNone/>
            </a:pPr>
            <a:endParaRPr lang="en-US" altLang="zh-CN"/>
          </a:p>
          <a:p>
            <a:pPr marL="0" indent="0">
              <a:buNone/>
            </a:pPr>
            <a:r>
              <a:rPr lang="en-US" altLang="zh-CN"/>
              <a:t>INSET OVERWRITE TABLE employees</a:t>
            </a:r>
            <a:endParaRPr lang="en-US" altLang="zh-CN"/>
          </a:p>
          <a:p>
            <a:pPr marL="0" indent="0">
              <a:buNone/>
            </a:pPr>
            <a:r>
              <a:rPr lang="en-US" altLang="zh-CN"/>
              <a:t>PARTITION(country='US',state='OR')</a:t>
            </a:r>
            <a:endParaRPr lang="en-US" altLang="zh-CN"/>
          </a:p>
          <a:p>
            <a:pPr marL="0" indent="0">
              <a:buNone/>
            </a:pPr>
            <a:r>
              <a:rPr lang="en-US" altLang="zh-CN"/>
              <a:t>SELECT * FROM staged_employees se</a:t>
            </a:r>
            <a:endParaRPr lang="en-US" altLang="zh-CN"/>
          </a:p>
          <a:p>
            <a:pPr marL="0" indent="0">
              <a:buNone/>
            </a:pPr>
            <a:r>
              <a:rPr lang="en-US" altLang="zh-CN"/>
              <a:t>WHERE se.cnty='US' AND se.st='OR';</a:t>
            </a:r>
            <a:endParaRPr lang="en-US" altLang="zh-CN"/>
          </a:p>
          <a:p>
            <a:pPr marL="0" indent="0">
              <a:buNone/>
            </a:pPr>
            <a:endParaRPr lang="en-US" altLang="zh-CN"/>
          </a:p>
          <a:p>
            <a:pPr marL="0" indent="0">
              <a:buNone/>
            </a:pPr>
            <a:r>
              <a:rPr lang="en-US" altLang="zh-CN"/>
              <a:t>FROM staged_employees se</a:t>
            </a:r>
            <a:endParaRPr lang="en-US" altLang="zh-CN"/>
          </a:p>
          <a:p>
            <a:pPr marL="0" indent="0">
              <a:buNone/>
            </a:pPr>
            <a:r>
              <a:rPr lang="en-US" altLang="zh-CN"/>
              <a:t>INSERT OVERWRITE TABLE employees</a:t>
            </a:r>
            <a:endParaRPr lang="en-US" altLang="zh-CN"/>
          </a:p>
          <a:p>
            <a:pPr marL="0" indent="0">
              <a:buNone/>
            </a:pPr>
            <a:r>
              <a:rPr lang="en-US" altLang="zh-CN"/>
              <a:t>	PARTITION(country='US',state='OR')</a:t>
            </a:r>
            <a:endParaRPr lang="en-US" altLang="zh-CN"/>
          </a:p>
          <a:p>
            <a:pPr marL="0" indent="0">
              <a:buNone/>
            </a:pPr>
            <a:r>
              <a:rPr lang="en-US" altLang="zh-CN"/>
              <a:t>	SELECT * WHERE se.cnty='US' AND se.st='CA'</a:t>
            </a:r>
            <a:endParaRPr lang="en-US" altLang="zh-CN"/>
          </a:p>
          <a:p>
            <a:pPr marL="0" indent="0">
              <a:buNone/>
            </a:pPr>
            <a:r>
              <a:rPr lang="en-US" altLang="zh-CN"/>
              <a:t>INSET OVERWRITE TABLE employees</a:t>
            </a:r>
            <a:endParaRPr lang="en-US" altLang="zh-CN"/>
          </a:p>
          <a:p>
            <a:pPr marL="0" indent="0">
              <a:buNone/>
            </a:pPr>
            <a:r>
              <a:rPr lang="en-US" altLang="zh-CN"/>
              <a:t>	PARTITION(country='US', state='CA')</a:t>
            </a:r>
            <a:endParaRPr lang="en-US" altLang="zh-CN"/>
          </a:p>
          <a:p>
            <a:pPr marL="0" indent="0">
              <a:buNone/>
            </a:pPr>
            <a:r>
              <a:rPr lang="en-US" altLang="zh-CN"/>
              <a:t>	SELECT * WHERE se.cnty='US' AND se.st='CA'</a:t>
            </a:r>
            <a:endParaRPr lang="en-US" altLang="zh-CN"/>
          </a:p>
          <a:p>
            <a:pPr marL="0" indent="0">
              <a:buNone/>
            </a:pPr>
            <a:r>
              <a:rPr lang="en-US" altLang="zh-CN"/>
              <a:t>INSET OVERWRITE TABLE employees</a:t>
            </a:r>
            <a:endParaRPr lang="en-US" altLang="zh-CN"/>
          </a:p>
          <a:p>
            <a:pPr marL="0" indent="0">
              <a:buNone/>
            </a:pPr>
            <a:r>
              <a:rPr lang="en-US" altLang="zh-CN"/>
              <a:t>	PARTITION(county='US',state='IL')</a:t>
            </a:r>
            <a:endParaRPr lang="en-US" altLang="zh-CN"/>
          </a:p>
          <a:p>
            <a:pPr marL="0" indent="0">
              <a:buNone/>
            </a:pPr>
            <a:r>
              <a:rPr lang="en-US" altLang="zh-CN"/>
              <a:t>	SELECT * WHERE se.cnty='US' AND se.st='IL'</a:t>
            </a:r>
            <a:endParaRPr lang="en-US" altLang="zh-CN"/>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数据验证方式</a:t>
            </a:r>
            <a:endParaRPr lang="zh-CN" altLang="en-US"/>
          </a:p>
        </p:txBody>
      </p:sp>
      <p:sp>
        <p:nvSpPr>
          <p:cNvPr id="3" name="内容占位符 2"/>
          <p:cNvSpPr>
            <a:spLocks noGrp="1"/>
          </p:cNvSpPr>
          <p:nvPr>
            <p:ph idx="1"/>
          </p:nvPr>
        </p:nvSpPr>
        <p:spPr/>
        <p:txBody>
          <a:bodyPr/>
          <a:lstStyle/>
          <a:p>
            <a:r>
              <a:rPr lang="zh-CN" altLang="en-US"/>
              <a:t>传统数据库：写时校验模式</a:t>
            </a:r>
            <a:endParaRPr lang="zh-CN" altLang="en-US"/>
          </a:p>
          <a:p>
            <a:r>
              <a:rPr lang="en-US" altLang="zh-CN"/>
              <a:t>Hive</a:t>
            </a:r>
            <a:r>
              <a:rPr lang="zh-CN" altLang="en-US"/>
              <a:t>：读时校验模式</a:t>
            </a:r>
            <a:endParaRPr lang="zh-CN" altLang="en-US"/>
          </a:p>
          <a:p>
            <a:pPr lvl="1"/>
            <a:r>
              <a:rPr lang="zh-CN" altLang="en-US"/>
              <a:t>在</a:t>
            </a:r>
            <a:r>
              <a:rPr lang="en-US" altLang="zh-CN"/>
              <a:t>load</a:t>
            </a:r>
            <a:r>
              <a:rPr lang="zh-CN" altLang="en-US"/>
              <a:t>时不检查数据是否符合</a:t>
            </a:r>
            <a:r>
              <a:rPr lang="en-US" altLang="zh-CN"/>
              <a:t>schema</a:t>
            </a:r>
            <a:endParaRPr lang="en-US" altLang="zh-CN"/>
          </a:p>
          <a:p>
            <a:pPr lvl="1"/>
            <a:r>
              <a:rPr lang="zh-CN" altLang="en-US"/>
              <a:t>在读的时候检查、解析具体的数据字段、</a:t>
            </a:r>
            <a:r>
              <a:rPr lang="en-US" altLang="zh-CN"/>
              <a:t>schema</a:t>
            </a:r>
            <a:endParaRPr lang="en-US" altLang="zh-CN"/>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数据模型</a:t>
            </a:r>
            <a:r>
              <a:rPr lang="en-US" altLang="zh-CN"/>
              <a:t>-</a:t>
            </a:r>
            <a:r>
              <a:rPr lang="zh-CN" altLang="en-US"/>
              <a:t>分区</a:t>
            </a:r>
            <a:endParaRPr lang="zh-CN" altLang="en-US"/>
          </a:p>
        </p:txBody>
      </p:sp>
      <p:sp>
        <p:nvSpPr>
          <p:cNvPr id="3" name="内容占位符 2"/>
          <p:cNvSpPr>
            <a:spLocks noGrp="1"/>
          </p:cNvSpPr>
          <p:nvPr>
            <p:ph idx="1"/>
          </p:nvPr>
        </p:nvSpPr>
        <p:spPr>
          <a:xfrm>
            <a:off x="411480" y="1678940"/>
            <a:ext cx="8103870" cy="4498340"/>
          </a:xfrm>
        </p:spPr>
        <p:txBody>
          <a:bodyPr>
            <a:normAutofit fontScale="77500" lnSpcReduction="20000"/>
          </a:bodyPr>
          <a:lstStyle/>
          <a:p>
            <a:r>
              <a:rPr lang="zh-CN" altLang="en-US"/>
              <a:t>为减少不必要的暴力数据扫描，可以对表进行分区</a:t>
            </a:r>
            <a:endParaRPr lang="zh-CN" altLang="en-US"/>
          </a:p>
          <a:p>
            <a:r>
              <a:rPr lang="zh-CN" altLang="en-US"/>
              <a:t>为避免产生过多小文件，建议只对离散字段进行分区</a:t>
            </a:r>
            <a:endParaRPr lang="zh-CN" altLang="en-US"/>
          </a:p>
          <a:p>
            <a:pPr marL="0" indent="0">
              <a:buNone/>
            </a:pPr>
            <a:r>
              <a:rPr lang="en-US" altLang="zh-CN"/>
              <a:t>CREATE TABLE employees(</a:t>
            </a:r>
            <a:endParaRPr lang="en-US" altLang="zh-CN"/>
          </a:p>
          <a:p>
            <a:pPr marL="0" indent="0">
              <a:buNone/>
            </a:pPr>
            <a:r>
              <a:rPr lang="en-US" altLang="zh-CN"/>
              <a:t>	name STRING,</a:t>
            </a:r>
            <a:endParaRPr lang="en-US" altLang="zh-CN"/>
          </a:p>
          <a:p>
            <a:pPr marL="0" indent="0">
              <a:buNone/>
            </a:pPr>
            <a:r>
              <a:rPr lang="en-US" altLang="zh-CN"/>
              <a:t>	salary FLOAT,</a:t>
            </a:r>
            <a:endParaRPr lang="en-US" altLang="zh-CN"/>
          </a:p>
          <a:p>
            <a:pPr marL="0" indent="0">
              <a:buNone/>
            </a:pPr>
            <a:r>
              <a:rPr lang="en-US" altLang="zh-CN"/>
              <a:t>	subordinates ARRAY&lt;STRING&gt;,</a:t>
            </a:r>
            <a:endParaRPr lang="en-US" altLang="zh-CN"/>
          </a:p>
          <a:p>
            <a:pPr marL="0" indent="0">
              <a:buNone/>
            </a:pPr>
            <a:r>
              <a:rPr lang="en-US" altLang="zh-CN"/>
              <a:t>	deductions MAP&lt;STRING,FLOAT&gt;,</a:t>
            </a:r>
            <a:endParaRPr lang="en-US" altLang="zh-CN"/>
          </a:p>
          <a:p>
            <a:pPr marL="0" indent="0">
              <a:buNone/>
            </a:pPr>
            <a:r>
              <a:rPr lang="en-US" altLang="zh-CN"/>
              <a:t>	address STRUCT&lt;street:STRING, city:STRING,state:STRING,zip:INT&gt;</a:t>
            </a:r>
            <a:endParaRPr lang="en-US" altLang="zh-CN"/>
          </a:p>
          <a:p>
            <a:pPr marL="0" indent="0">
              <a:buNone/>
            </a:pPr>
            <a:r>
              <a:rPr lang="en-US" altLang="zh-CN"/>
              <a:t>)</a:t>
            </a:r>
            <a:endParaRPr lang="en-US" altLang="zh-CN"/>
          </a:p>
          <a:p>
            <a:pPr marL="0" indent="0">
              <a:buNone/>
            </a:pPr>
            <a:r>
              <a:rPr lang="en-US" altLang="zh-CN"/>
              <a:t>PATITIONED BY(country STRING, state STRING);</a:t>
            </a:r>
            <a:endParaRPr lang="en-US" altLang="zh-CN"/>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外部表</a:t>
            </a:r>
            <a:endParaRPr lang="zh-CN" altLang="en-US"/>
          </a:p>
        </p:txBody>
      </p:sp>
      <p:sp>
        <p:nvSpPr>
          <p:cNvPr id="3" name="内容占位符 2"/>
          <p:cNvSpPr>
            <a:spLocks noGrp="1"/>
          </p:cNvSpPr>
          <p:nvPr>
            <p:ph idx="1"/>
          </p:nvPr>
        </p:nvSpPr>
        <p:spPr/>
        <p:txBody>
          <a:bodyPr/>
          <a:lstStyle/>
          <a:p>
            <a:r>
              <a:rPr lang="en-US" altLang="zh-CN"/>
              <a:t>external</a:t>
            </a:r>
            <a:r>
              <a:rPr lang="zh-CN" altLang="en-US"/>
              <a:t>关键字</a:t>
            </a:r>
            <a:endParaRPr lang="zh-CN" altLang="en-US"/>
          </a:p>
          <a:p>
            <a:r>
              <a:rPr lang="zh-CN" altLang="en-US"/>
              <a:t>删除表时，外部表只删除元数据，不删除数据</a:t>
            </a:r>
            <a:endParaRPr lang="zh-CN" altLang="en-US"/>
          </a:p>
          <a:p>
            <a:r>
              <a:rPr lang="zh-CN" altLang="en-US"/>
              <a:t>更加安全</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行存储和列存储</a:t>
            </a:r>
            <a:endParaRPr lang="zh-CN" altLang="en-US"/>
          </a:p>
        </p:txBody>
      </p:sp>
      <p:sp>
        <p:nvSpPr>
          <p:cNvPr id="3" name="内容占位符 2"/>
          <p:cNvSpPr>
            <a:spLocks noGrp="1"/>
          </p:cNvSpPr>
          <p:nvPr>
            <p:ph idx="1"/>
          </p:nvPr>
        </p:nvSpPr>
        <p:spPr>
          <a:xfrm>
            <a:off x="686752" y="1678940"/>
            <a:ext cx="7828598" cy="4498340"/>
          </a:xfrm>
        </p:spPr>
        <p:txBody>
          <a:bodyPr>
            <a:normAutofit fontScale="85000" lnSpcReduction="20000"/>
          </a:bodyPr>
          <a:lstStyle/>
          <a:p>
            <a:r>
              <a:rPr lang="zh-CN" altLang="en-US"/>
              <a:t>传统行式存储</a:t>
            </a:r>
            <a:r>
              <a:rPr lang="en-US" altLang="zh-CN"/>
              <a:t>(</a:t>
            </a:r>
            <a:r>
              <a:rPr lang="zh-CN" altLang="en-US"/>
              <a:t>如：</a:t>
            </a:r>
            <a:r>
              <a:rPr lang="en-US" altLang="zh-CN"/>
              <a:t>text, sequece file)</a:t>
            </a:r>
            <a:endParaRPr lang="en-US" altLang="zh-CN"/>
          </a:p>
          <a:p>
            <a:pPr lvl="1"/>
            <a:r>
              <a:rPr lang="zh-CN" altLang="en-US"/>
              <a:t>数据是按行存储的</a:t>
            </a:r>
            <a:endParaRPr lang="zh-CN" altLang="en-US"/>
          </a:p>
          <a:p>
            <a:pPr lvl="1"/>
            <a:r>
              <a:rPr lang="zh-CN" altLang="en-US"/>
              <a:t>没有索引的查询使用大量</a:t>
            </a:r>
            <a:r>
              <a:rPr lang="en-US" altLang="zh-CN"/>
              <a:t>IO</a:t>
            </a:r>
            <a:endParaRPr lang="en-US" altLang="zh-CN"/>
          </a:p>
          <a:p>
            <a:pPr lvl="1"/>
            <a:r>
              <a:rPr lang="zh-CN" altLang="en-US"/>
              <a:t>建立索引和物化视图需要花费大量时间和资源</a:t>
            </a:r>
            <a:endParaRPr lang="zh-CN" altLang="en-US"/>
          </a:p>
          <a:p>
            <a:pPr lvl="1"/>
            <a:r>
              <a:rPr lang="zh-CN" altLang="en-US"/>
              <a:t>面向查询的需求，数据库必须被大量膨胀才能满足性能要求</a:t>
            </a:r>
            <a:endParaRPr lang="zh-CN" altLang="en-US"/>
          </a:p>
          <a:p>
            <a:pPr lvl="0"/>
            <a:r>
              <a:rPr lang="zh-CN" altLang="en-US"/>
              <a:t>列式存储</a:t>
            </a:r>
            <a:r>
              <a:rPr lang="en-US" altLang="zh-CN"/>
              <a:t>(</a:t>
            </a:r>
            <a:r>
              <a:rPr lang="zh-CN" altLang="en-US"/>
              <a:t>如：</a:t>
            </a:r>
            <a:r>
              <a:rPr lang="en-US" altLang="zh-CN"/>
              <a:t>ORCFile, Parquet)</a:t>
            </a:r>
            <a:endParaRPr lang="en-US" altLang="zh-CN"/>
          </a:p>
          <a:p>
            <a:pPr lvl="1"/>
            <a:r>
              <a:rPr lang="zh-CN" altLang="en-US"/>
              <a:t>数据是按列存储</a:t>
            </a:r>
            <a:r>
              <a:rPr lang="en-US" altLang="zh-CN"/>
              <a:t>-</a:t>
            </a:r>
            <a:r>
              <a:rPr lang="zh-CN" altLang="en-US"/>
              <a:t>每一列单独存放</a:t>
            </a:r>
            <a:endParaRPr lang="zh-CN" altLang="en-US"/>
          </a:p>
          <a:p>
            <a:pPr lvl="1"/>
            <a:r>
              <a:rPr lang="zh-CN" altLang="en-US"/>
              <a:t>数据即是索引</a:t>
            </a:r>
            <a:endParaRPr lang="zh-CN" altLang="en-US"/>
          </a:p>
          <a:p>
            <a:pPr lvl="1"/>
            <a:r>
              <a:rPr lang="zh-CN" altLang="en-US"/>
              <a:t>只访问查询涉及的列</a:t>
            </a:r>
            <a:r>
              <a:rPr lang="en-US" altLang="zh-CN"/>
              <a:t>-</a:t>
            </a:r>
            <a:r>
              <a:rPr lang="zh-CN" altLang="en-US"/>
              <a:t>大量降低系统</a:t>
            </a:r>
            <a:r>
              <a:rPr lang="en-US" altLang="zh-CN"/>
              <a:t>I/O</a:t>
            </a:r>
            <a:endParaRPr lang="en-US" altLang="zh-CN"/>
          </a:p>
          <a:p>
            <a:pPr lvl="1"/>
            <a:r>
              <a:rPr lang="zh-CN" altLang="en-US"/>
              <a:t>每一列由一个索引来处理</a:t>
            </a:r>
            <a:r>
              <a:rPr lang="en-US" altLang="zh-CN"/>
              <a:t>-</a:t>
            </a:r>
            <a:r>
              <a:rPr lang="zh-CN" altLang="en-US"/>
              <a:t>查询的并发处理</a:t>
            </a:r>
            <a:endParaRPr lang="zh-CN" altLang="en-US"/>
          </a:p>
          <a:p>
            <a:pPr lvl="1"/>
            <a:r>
              <a:rPr lang="zh-CN" altLang="en-US"/>
              <a:t>数据类型一致，数据特征相似</a:t>
            </a:r>
            <a:r>
              <a:rPr lang="en-US" altLang="zh-CN"/>
              <a:t>-</a:t>
            </a:r>
            <a:r>
              <a:rPr lang="zh-CN" altLang="en-US"/>
              <a:t>高效压缩</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HDFS</a:t>
            </a:r>
            <a:r>
              <a:rPr lang="zh-CN" altLang="en-US"/>
              <a:t>数据块</a:t>
            </a:r>
            <a:r>
              <a:rPr lang="en-US" altLang="zh-CN"/>
              <a:t>(block)</a:t>
            </a:r>
            <a:endParaRPr lang="en-US" altLang="zh-CN"/>
          </a:p>
        </p:txBody>
      </p:sp>
      <p:sp>
        <p:nvSpPr>
          <p:cNvPr id="3" name="内容占位符 2"/>
          <p:cNvSpPr>
            <a:spLocks noGrp="1"/>
          </p:cNvSpPr>
          <p:nvPr>
            <p:ph idx="1"/>
          </p:nvPr>
        </p:nvSpPr>
        <p:spPr/>
        <p:txBody>
          <a:bodyPr>
            <a:normAutofit lnSpcReduction="10000"/>
          </a:bodyPr>
          <a:lstStyle/>
          <a:p>
            <a:r>
              <a:rPr lang="zh-CN" altLang="en-US"/>
              <a:t>文件被切分成固定大小的数据块</a:t>
            </a:r>
            <a:endParaRPr lang="zh-CN" altLang="en-US"/>
          </a:p>
          <a:p>
            <a:pPr lvl="1"/>
            <a:r>
              <a:rPr lang="zh-CN" altLang="en-US"/>
              <a:t>默认数据块大小为</a:t>
            </a:r>
            <a:r>
              <a:rPr lang="en-US" altLang="zh-CN"/>
              <a:t>128M</a:t>
            </a:r>
            <a:r>
              <a:rPr lang="zh-CN" altLang="en-US"/>
              <a:t>，可配置</a:t>
            </a:r>
            <a:endParaRPr lang="zh-CN" altLang="en-US"/>
          </a:p>
          <a:p>
            <a:pPr lvl="1"/>
            <a:r>
              <a:rPr lang="zh-CN" altLang="en-US"/>
              <a:t>若文件大小不到</a:t>
            </a:r>
            <a:r>
              <a:rPr lang="en-US" altLang="zh-CN"/>
              <a:t>128M</a:t>
            </a:r>
            <a:r>
              <a:rPr lang="zh-CN" altLang="en-US"/>
              <a:t>，则单独存成一个</a:t>
            </a:r>
            <a:r>
              <a:rPr lang="en-US" altLang="zh-CN"/>
              <a:t>block</a:t>
            </a:r>
            <a:endParaRPr lang="en-US" altLang="zh-CN"/>
          </a:p>
          <a:p>
            <a:pPr lvl="0"/>
            <a:r>
              <a:rPr lang="zh-CN" altLang="en-US"/>
              <a:t>为何数据块如此之大</a:t>
            </a:r>
            <a:endParaRPr lang="zh-CN" altLang="en-US"/>
          </a:p>
          <a:p>
            <a:pPr lvl="1"/>
            <a:r>
              <a:rPr lang="zh-CN" altLang="en-US"/>
              <a:t>数据传输时间超过寻道时间</a:t>
            </a:r>
            <a:r>
              <a:rPr lang="en-US" altLang="zh-CN"/>
              <a:t>(</a:t>
            </a:r>
            <a:r>
              <a:rPr lang="zh-CN" altLang="en-US"/>
              <a:t>高吞吐率</a:t>
            </a:r>
            <a:r>
              <a:rPr lang="en-US" altLang="zh-CN"/>
              <a:t>)</a:t>
            </a:r>
            <a:endParaRPr lang="en-US" altLang="zh-CN"/>
          </a:p>
          <a:p>
            <a:pPr lvl="0"/>
            <a:r>
              <a:rPr lang="zh-CN" altLang="en-US"/>
              <a:t>一个文件存储方式</a:t>
            </a:r>
            <a:endParaRPr lang="zh-CN" altLang="en-US"/>
          </a:p>
          <a:p>
            <a:pPr lvl="1"/>
            <a:r>
              <a:rPr lang="zh-CN" altLang="en-US"/>
              <a:t>按大小被切分成若干个</a:t>
            </a:r>
            <a:r>
              <a:rPr lang="en-US" altLang="zh-CN"/>
              <a:t>block</a:t>
            </a:r>
            <a:r>
              <a:rPr lang="zh-CN" altLang="en-US"/>
              <a:t>，存储到不同节点上</a:t>
            </a:r>
            <a:endParaRPr lang="zh-CN" altLang="en-US"/>
          </a:p>
          <a:p>
            <a:pPr lvl="1"/>
            <a:r>
              <a:rPr lang="zh-CN" altLang="en-US"/>
              <a:t>默认情况下每个</a:t>
            </a:r>
            <a:r>
              <a:rPr lang="en-US" altLang="zh-CN"/>
              <a:t>block</a:t>
            </a:r>
            <a:r>
              <a:rPr lang="zh-CN" altLang="en-US"/>
              <a:t>有三个副本</a:t>
            </a:r>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用户自定义函数</a:t>
            </a:r>
            <a:r>
              <a:rPr lang="en-US" altLang="zh-CN"/>
              <a:t>(UDF)</a:t>
            </a:r>
            <a:endParaRPr lang="en-US" altLang="zh-CN"/>
          </a:p>
        </p:txBody>
      </p:sp>
      <p:sp>
        <p:nvSpPr>
          <p:cNvPr id="3" name="内容占位符 2"/>
          <p:cNvSpPr>
            <a:spLocks noGrp="1"/>
          </p:cNvSpPr>
          <p:nvPr>
            <p:ph idx="1"/>
          </p:nvPr>
        </p:nvSpPr>
        <p:spPr/>
        <p:txBody>
          <a:bodyPr>
            <a:normAutofit fontScale="92500" lnSpcReduction="20000"/>
          </a:bodyPr>
          <a:lstStyle/>
          <a:p>
            <a:r>
              <a:rPr lang="en-US" altLang="zh-CN"/>
              <a:t>UDF</a:t>
            </a:r>
            <a:r>
              <a:rPr lang="zh-CN" altLang="en-US"/>
              <a:t>：扩展</a:t>
            </a:r>
            <a:r>
              <a:rPr lang="en-US" altLang="zh-CN"/>
              <a:t>HQL</a:t>
            </a:r>
            <a:r>
              <a:rPr lang="zh-CN" altLang="en-US"/>
              <a:t>能力的一种方式</a:t>
            </a:r>
            <a:endParaRPr lang="zh-CN" altLang="en-US"/>
          </a:p>
          <a:p>
            <a:r>
              <a:rPr lang="zh-CN" altLang="en-US"/>
              <a:t>三种</a:t>
            </a:r>
            <a:r>
              <a:rPr lang="en-US" altLang="zh-CN"/>
              <a:t>UDF:</a:t>
            </a:r>
            <a:endParaRPr lang="en-US" altLang="zh-CN"/>
          </a:p>
          <a:p>
            <a:pPr lvl="1"/>
            <a:r>
              <a:rPr lang="zh-CN" altLang="en-US"/>
              <a:t>普通</a:t>
            </a:r>
            <a:r>
              <a:rPr lang="en-US" altLang="zh-CN"/>
              <a:t>UDF(1</a:t>
            </a:r>
            <a:r>
              <a:rPr lang="zh-CN" altLang="en-US"/>
              <a:t>对</a:t>
            </a:r>
            <a:r>
              <a:rPr lang="en-US" altLang="zh-CN"/>
              <a:t>1)</a:t>
            </a:r>
            <a:endParaRPr lang="en-US" altLang="zh-CN"/>
          </a:p>
          <a:p>
            <a:pPr lvl="1"/>
            <a:r>
              <a:rPr lang="en-US" altLang="zh-CN"/>
              <a:t>UDAF</a:t>
            </a:r>
            <a:r>
              <a:rPr lang="zh-CN" altLang="en-US"/>
              <a:t>：用户自定义聚集函数</a:t>
            </a:r>
            <a:r>
              <a:rPr lang="en-US" altLang="zh-CN"/>
              <a:t>(</a:t>
            </a:r>
            <a:r>
              <a:rPr lang="zh-CN" altLang="en-US"/>
              <a:t>多对</a:t>
            </a:r>
            <a:r>
              <a:rPr lang="en-US" altLang="zh-CN"/>
              <a:t>1)</a:t>
            </a:r>
            <a:endParaRPr lang="en-US" altLang="zh-CN"/>
          </a:p>
          <a:p>
            <a:pPr lvl="1"/>
            <a:r>
              <a:rPr lang="en-US" altLang="zh-CN"/>
              <a:t>UDTF</a:t>
            </a:r>
            <a:r>
              <a:rPr lang="zh-CN" altLang="en-US"/>
              <a:t>：用户自定义产生表函数</a:t>
            </a:r>
            <a:r>
              <a:rPr lang="en-US" altLang="zh-CN"/>
              <a:t>(1</a:t>
            </a:r>
            <a:r>
              <a:rPr lang="zh-CN" altLang="en-US"/>
              <a:t>对多</a:t>
            </a:r>
            <a:r>
              <a:rPr lang="en-US" altLang="zh-CN"/>
              <a:t>)</a:t>
            </a:r>
            <a:endParaRPr lang="en-US" altLang="zh-CN"/>
          </a:p>
          <a:p>
            <a:pPr lvl="0"/>
            <a:r>
              <a:rPr lang="zh-CN" altLang="en-US"/>
              <a:t>函数相关操作：</a:t>
            </a:r>
            <a:endParaRPr lang="zh-CN" altLang="en-US"/>
          </a:p>
          <a:p>
            <a:pPr lvl="1"/>
            <a:r>
              <a:rPr lang="en-US" altLang="zh-CN"/>
              <a:t>show functions;</a:t>
            </a:r>
            <a:endParaRPr lang="en-US" altLang="zh-CN"/>
          </a:p>
          <a:p>
            <a:pPr lvl="1"/>
            <a:r>
              <a:rPr lang="en-US" altLang="zh-CN"/>
              <a:t>describe function concat;</a:t>
            </a:r>
            <a:endParaRPr lang="en-US" altLang="zh-CN"/>
          </a:p>
          <a:p>
            <a:pPr lvl="1"/>
            <a:r>
              <a:rPr lang="en-US" altLang="zh-CN"/>
              <a:t>describe function extended concat;</a:t>
            </a:r>
            <a:endParaRPr lang="en-US" altLang="zh-CN"/>
          </a:p>
          <a:p>
            <a:pPr lvl="1"/>
            <a:r>
              <a:rPr lang="en-US" altLang="zh-CN"/>
              <a:t>select concat(column1, column2) as x from table;</a:t>
            </a:r>
            <a:endParaRPr lang="en-US" altLang="zh-CN"/>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Hive</a:t>
            </a:r>
            <a:r>
              <a:rPr lang="zh-CN" altLang="en-US"/>
              <a:t>中的</a:t>
            </a:r>
            <a:r>
              <a:rPr lang="en-US" altLang="zh-CN"/>
              <a:t>UDTF</a:t>
            </a:r>
            <a:r>
              <a:rPr lang="zh-CN" altLang="en-US"/>
              <a:t>：</a:t>
            </a:r>
            <a:r>
              <a:rPr lang="en-US" altLang="zh-CN"/>
              <a:t>explode</a:t>
            </a:r>
            <a:r>
              <a:rPr lang="zh-CN" altLang="en-US"/>
              <a:t>与</a:t>
            </a:r>
            <a:r>
              <a:rPr lang="en-US" altLang="zh-CN"/>
              <a:t>lateral view</a:t>
            </a:r>
            <a:endParaRPr lang="en-US" altLang="zh-CN"/>
          </a:p>
        </p:txBody>
      </p:sp>
      <p:sp>
        <p:nvSpPr>
          <p:cNvPr id="3" name="内容占位符 2"/>
          <p:cNvSpPr>
            <a:spLocks noGrp="1"/>
          </p:cNvSpPr>
          <p:nvPr>
            <p:ph idx="1"/>
          </p:nvPr>
        </p:nvSpPr>
        <p:spPr>
          <a:xfrm>
            <a:off x="628650" y="1678675"/>
            <a:ext cx="7886700" cy="4498288"/>
          </a:xfrm>
        </p:spPr>
        <p:txBody>
          <a:bodyPr/>
          <a:lstStyle/>
          <a:p>
            <a:r>
              <a:rPr lang="en-US" altLang="zh-CN"/>
              <a:t>explode()</a:t>
            </a:r>
            <a:r>
              <a:rPr lang="zh-CN" altLang="en-US"/>
              <a:t>将数组作为输入，然后将数组里的元素拆成多行输出</a:t>
            </a:r>
            <a:endParaRPr lang="zh-CN" altLang="en-US"/>
          </a:p>
          <a:p>
            <a:r>
              <a:rPr lang="en-US" altLang="zh-CN"/>
              <a:t>select pageid, adid from pageAds lateral view explode(adid_list) adTable as adid;</a:t>
            </a:r>
            <a:endParaRPr lang="en-US" altLang="zh-CN"/>
          </a:p>
        </p:txBody>
      </p:sp>
      <p:pic>
        <p:nvPicPr>
          <p:cNvPr id="4" name="图片 3"/>
          <p:cNvPicPr>
            <a:picLocks noChangeAspect="1"/>
          </p:cNvPicPr>
          <p:nvPr/>
        </p:nvPicPr>
        <p:blipFill>
          <a:blip r:embed="rId1"/>
          <a:stretch>
            <a:fillRect/>
          </a:stretch>
        </p:blipFill>
        <p:spPr>
          <a:xfrm>
            <a:off x="1227773" y="3642995"/>
            <a:ext cx="2271236" cy="914400"/>
          </a:xfrm>
          <a:prstGeom prst="rect">
            <a:avLst/>
          </a:prstGeom>
        </p:spPr>
      </p:pic>
      <p:pic>
        <p:nvPicPr>
          <p:cNvPr id="5" name="图片 4"/>
          <p:cNvPicPr>
            <a:picLocks noChangeAspect="1"/>
          </p:cNvPicPr>
          <p:nvPr/>
        </p:nvPicPr>
        <p:blipFill>
          <a:blip r:embed="rId2"/>
          <a:stretch>
            <a:fillRect/>
          </a:stretch>
        </p:blipFill>
        <p:spPr>
          <a:xfrm>
            <a:off x="4659630" y="3295016"/>
            <a:ext cx="2321243" cy="2200275"/>
          </a:xfrm>
          <a:prstGeom prst="rect">
            <a:avLst/>
          </a:prstGeom>
        </p:spPr>
      </p:pic>
      <p:sp>
        <p:nvSpPr>
          <p:cNvPr id="6" name="右箭头 5"/>
          <p:cNvSpPr/>
          <p:nvPr/>
        </p:nvSpPr>
        <p:spPr>
          <a:xfrm>
            <a:off x="3877628" y="4223386"/>
            <a:ext cx="531019" cy="248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Explain</a:t>
            </a:r>
            <a:endParaRPr lang="en-US" altLang="zh-CN"/>
          </a:p>
        </p:txBody>
      </p:sp>
      <p:sp>
        <p:nvSpPr>
          <p:cNvPr id="3" name="内容占位符 2"/>
          <p:cNvSpPr>
            <a:spLocks noGrp="1"/>
          </p:cNvSpPr>
          <p:nvPr>
            <p:ph idx="1"/>
          </p:nvPr>
        </p:nvSpPr>
        <p:spPr/>
        <p:txBody>
          <a:bodyPr>
            <a:normAutofit fontScale="92500" lnSpcReduction="20000"/>
          </a:bodyPr>
          <a:lstStyle/>
          <a:p>
            <a:r>
              <a:rPr lang="zh-CN" altLang="en-US"/>
              <a:t>语法：</a:t>
            </a:r>
            <a:r>
              <a:rPr lang="en-US" altLang="zh-CN"/>
              <a:t>EXPLAIN [EXTENDED] query</a:t>
            </a:r>
            <a:endParaRPr lang="en-US" altLang="zh-CN"/>
          </a:p>
          <a:p>
            <a:r>
              <a:rPr lang="zh-CN" altLang="en-US"/>
              <a:t>作用：查看</a:t>
            </a:r>
            <a:r>
              <a:rPr lang="en-US" altLang="zh-CN"/>
              <a:t>Query</a:t>
            </a:r>
            <a:r>
              <a:rPr lang="zh-CN" altLang="en-US"/>
              <a:t>的执行计划</a:t>
            </a:r>
            <a:endParaRPr lang="zh-CN" altLang="en-US"/>
          </a:p>
          <a:p>
            <a:r>
              <a:rPr lang="zh-CN" altLang="en-US"/>
              <a:t>例子：</a:t>
            </a:r>
            <a:endParaRPr lang="zh-CN" altLang="en-US"/>
          </a:p>
          <a:p>
            <a:r>
              <a:rPr lang="en-US" altLang="zh-CN"/>
              <a:t>EXPLAIN FROM src INSERT OVERWRITE TABLE dest_g1 SELECT src.key, sum(substr(src.value,4)) GROUP BY src.key;</a:t>
            </a:r>
            <a:endParaRPr lang="en-US" altLang="zh-CN"/>
          </a:p>
          <a:p>
            <a:r>
              <a:rPr lang="zh-CN" altLang="en-US"/>
              <a:t>输出：</a:t>
            </a:r>
            <a:endParaRPr lang="zh-CN" altLang="en-US"/>
          </a:p>
          <a:p>
            <a:pPr lvl="1"/>
            <a:r>
              <a:rPr lang="zh-CN" altLang="en-US"/>
              <a:t>抽象语法树</a:t>
            </a:r>
            <a:endParaRPr lang="zh-CN" altLang="en-US"/>
          </a:p>
          <a:p>
            <a:pPr lvl="1"/>
            <a:r>
              <a:rPr lang="en-US" altLang="zh-CN"/>
              <a:t>Stage</a:t>
            </a:r>
            <a:r>
              <a:rPr lang="zh-CN" altLang="en-US"/>
              <a:t>划分以及依赖</a:t>
            </a:r>
            <a:endParaRPr lang="zh-CN" altLang="en-US"/>
          </a:p>
          <a:p>
            <a:pPr lvl="1"/>
            <a:r>
              <a:rPr lang="en-US" altLang="zh-CN"/>
              <a:t>Stage</a:t>
            </a:r>
            <a:r>
              <a:rPr lang="zh-CN" altLang="en-US"/>
              <a:t>的详细执行计划</a:t>
            </a:r>
            <a:endParaRPr lang="zh-CN" altLang="en-US"/>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两种分布式</a:t>
            </a:r>
            <a:r>
              <a:rPr lang="en-US" altLang="zh-CN"/>
              <a:t>Join</a:t>
            </a:r>
            <a:r>
              <a:rPr lang="zh-CN" altLang="en-US"/>
              <a:t>算法</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a:t>Map-side Join(Broadcast join)</a:t>
            </a:r>
            <a:endParaRPr lang="en-US" altLang="zh-CN"/>
          </a:p>
          <a:p>
            <a:pPr lvl="1"/>
            <a:r>
              <a:rPr lang="en-US" altLang="zh-CN"/>
              <a:t>join</a:t>
            </a:r>
            <a:r>
              <a:rPr lang="zh-CN" altLang="en-US"/>
              <a:t>操作在</a:t>
            </a:r>
            <a:r>
              <a:rPr lang="en-US" altLang="zh-CN"/>
              <a:t>map task</a:t>
            </a:r>
            <a:r>
              <a:rPr lang="zh-CN" altLang="en-US"/>
              <a:t>中完成，因此无需启动</a:t>
            </a:r>
            <a:r>
              <a:rPr lang="en-US" altLang="zh-CN"/>
              <a:t>reduce task</a:t>
            </a:r>
            <a:endParaRPr lang="en-US" altLang="zh-CN"/>
          </a:p>
          <a:p>
            <a:pPr lvl="1"/>
            <a:r>
              <a:rPr lang="zh-CN" altLang="en-US"/>
              <a:t>适合一个大表，一个小表的连接操作</a:t>
            </a:r>
            <a:endParaRPr lang="zh-CN" altLang="en-US"/>
          </a:p>
          <a:p>
            <a:pPr lvl="1"/>
            <a:r>
              <a:rPr lang="zh-CN" altLang="en-US"/>
              <a:t>思想：小表复制到各个节点上，并加载到内存中；大表分片，与小表完成连接操作</a:t>
            </a:r>
            <a:endParaRPr lang="zh-CN" altLang="en-US"/>
          </a:p>
          <a:p>
            <a:pPr lvl="0"/>
            <a:r>
              <a:rPr lang="en-US" altLang="zh-CN"/>
              <a:t>Reduce-side Join (shuffle join)</a:t>
            </a:r>
            <a:endParaRPr lang="en-US" altLang="zh-CN"/>
          </a:p>
          <a:p>
            <a:pPr lvl="1"/>
            <a:r>
              <a:rPr lang="en-US" altLang="zh-CN"/>
              <a:t>join</a:t>
            </a:r>
            <a:r>
              <a:rPr lang="zh-CN" altLang="en-US"/>
              <a:t>操作在</a:t>
            </a:r>
            <a:r>
              <a:rPr lang="en-US" altLang="zh-CN"/>
              <a:t>reduce task</a:t>
            </a:r>
            <a:r>
              <a:rPr lang="zh-CN" altLang="en-US"/>
              <a:t>中完成</a:t>
            </a:r>
            <a:endParaRPr lang="zh-CN" altLang="en-US"/>
          </a:p>
          <a:p>
            <a:pPr lvl="1"/>
            <a:r>
              <a:rPr lang="zh-CN" altLang="en-US"/>
              <a:t>适合两个大表连接操作</a:t>
            </a:r>
            <a:endParaRPr lang="zh-CN" altLang="en-US"/>
          </a:p>
          <a:p>
            <a:pPr lvl="1"/>
            <a:r>
              <a:rPr lang="zh-CN" altLang="en-US"/>
              <a:t>思想：</a:t>
            </a:r>
            <a:r>
              <a:rPr lang="en-US" altLang="zh-CN"/>
              <a:t>map</a:t>
            </a:r>
            <a:r>
              <a:rPr lang="zh-CN" altLang="en-US"/>
              <a:t>端按照连接字段进行</a:t>
            </a:r>
            <a:r>
              <a:rPr lang="en-US" altLang="zh-CN"/>
              <a:t>hash</a:t>
            </a:r>
            <a:r>
              <a:rPr lang="zh-CN" altLang="en-US"/>
              <a:t>，</a:t>
            </a:r>
            <a:r>
              <a:rPr lang="en-US" altLang="zh-CN"/>
              <a:t>reduce</a:t>
            </a:r>
            <a:r>
              <a:rPr lang="zh-CN" altLang="en-US"/>
              <a:t>端完成连接操作</a:t>
            </a:r>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标题 23"/>
          <p:cNvSpPr>
            <a:spLocks noGrp="1"/>
          </p:cNvSpPr>
          <p:nvPr>
            <p:ph type="title"/>
            <p:custDataLst>
              <p:tags r:id="rId2"/>
            </p:custDataLst>
          </p:nvPr>
        </p:nvSpPr>
        <p:spPr/>
        <p:txBody>
          <a:bodyPr/>
          <a:lstStyle/>
          <a:p>
            <a:r>
              <a:rPr lang="en-US" altLang="zh-CN" smtClean="0"/>
              <a:t>YARN(</a:t>
            </a:r>
            <a:r>
              <a:rPr lang="zh-CN" altLang="en-US" smtClean="0"/>
              <a:t>资源管理系统</a:t>
            </a:r>
            <a:r>
              <a:rPr lang="en-US" altLang="zh-CN" smtClean="0"/>
              <a:t>)</a:t>
            </a:r>
            <a:endParaRPr lang="en-US" altLang="zh-CN" smtClean="0"/>
          </a:p>
        </p:txBody>
      </p:sp>
      <p:sp>
        <p:nvSpPr>
          <p:cNvPr id="25" name="内容占位符 24"/>
          <p:cNvSpPr>
            <a:spLocks noGrp="1"/>
          </p:cNvSpPr>
          <p:nvPr>
            <p:ph idx="1"/>
            <p:custDataLst>
              <p:tags r:id="rId3"/>
            </p:custDataLst>
          </p:nvPr>
        </p:nvSpPr>
        <p:spPr/>
        <p:txBody>
          <a:bodyPr>
            <a:normAutofit/>
          </a:bodyPr>
          <a:lstStyle/>
          <a:p>
            <a:pPr marL="228600" indent="-228600">
              <a:lnSpc>
                <a:spcPct val="130000"/>
              </a:lnSpc>
              <a:buSzTx/>
              <a:buFont typeface="Arial" panose="020B0604020202020204" pitchFamily="34" charset="0"/>
              <a:buChar char="•"/>
            </a:pPr>
            <a:r>
              <a:rPr lang="en-US" altLang="zh-CN"/>
              <a:t>YARN</a:t>
            </a:r>
            <a:r>
              <a:rPr lang="zh-CN" altLang="en-US"/>
              <a:t>的特点：</a:t>
            </a:r>
            <a:endParaRPr lang="zh-CN" altLang="en-US"/>
          </a:p>
          <a:p>
            <a:pPr marL="685800" lvl="1" indent="-228600">
              <a:lnSpc>
                <a:spcPct val="130000"/>
              </a:lnSpc>
              <a:buSzTx/>
              <a:buFont typeface="Arial" panose="020B0604020202020204" pitchFamily="34" charset="0"/>
              <a:buChar char="•"/>
            </a:pPr>
            <a:r>
              <a:rPr lang="zh-CN" altLang="en-US"/>
              <a:t>良好的扩展性、高可用性</a:t>
            </a:r>
            <a:endParaRPr lang="zh-CN" altLang="en-US"/>
          </a:p>
          <a:p>
            <a:pPr marL="685800" lvl="1" indent="-228600">
              <a:lnSpc>
                <a:spcPct val="130000"/>
              </a:lnSpc>
              <a:buSzTx/>
              <a:buFont typeface="Arial" panose="020B0604020202020204" pitchFamily="34" charset="0"/>
              <a:buChar char="•"/>
            </a:pPr>
            <a:r>
              <a:rPr lang="zh-CN" altLang="en-US"/>
              <a:t>对多种类型的应用程序进行统一管理和调度</a:t>
            </a:r>
            <a:endParaRPr lang="zh-CN" altLang="en-US"/>
          </a:p>
          <a:p>
            <a:pPr marL="685800" lvl="1" indent="-228600">
              <a:lnSpc>
                <a:spcPct val="130000"/>
              </a:lnSpc>
              <a:buSzTx/>
              <a:buFont typeface="Arial" panose="020B0604020202020204" pitchFamily="34" charset="0"/>
              <a:buChar char="•"/>
            </a:pPr>
            <a:r>
              <a:rPr lang="zh-CN" altLang="en-US"/>
              <a:t>自带了多种多用户调度器，适合共享集群环境</a:t>
            </a:r>
            <a:endParaRPr lang="zh-CN" altLang="en-US"/>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标题 21"/>
          <p:cNvSpPr>
            <a:spLocks noGrp="1"/>
          </p:cNvSpPr>
          <p:nvPr>
            <p:ph type="title"/>
            <p:custDataLst>
              <p:tags r:id="rId2"/>
            </p:custDataLst>
          </p:nvPr>
        </p:nvSpPr>
        <p:spPr/>
        <p:txBody>
          <a:bodyPr/>
          <a:lstStyle/>
          <a:p>
            <a:r>
              <a:rPr lang="en-US" altLang="zh-CN" smtClean="0"/>
              <a:t>Hive(</a:t>
            </a:r>
            <a:r>
              <a:rPr lang="zh-CN" altLang="en-US" smtClean="0"/>
              <a:t>基于</a:t>
            </a:r>
            <a:r>
              <a:rPr lang="en-US" altLang="zh-CN" smtClean="0"/>
              <a:t>MR</a:t>
            </a:r>
            <a:r>
              <a:rPr lang="zh-CN" altLang="en-US" smtClean="0"/>
              <a:t>的数据仓库</a:t>
            </a:r>
            <a:r>
              <a:rPr lang="en-US" altLang="zh-CN" smtClean="0"/>
              <a:t>)</a:t>
            </a:r>
            <a:endParaRPr lang="en-US" altLang="zh-CN" smtClean="0"/>
          </a:p>
        </p:txBody>
      </p:sp>
      <p:sp>
        <p:nvSpPr>
          <p:cNvPr id="23" name="内容占位符 22"/>
          <p:cNvSpPr>
            <a:spLocks noGrp="1"/>
          </p:cNvSpPr>
          <p:nvPr>
            <p:ph idx="1"/>
            <p:custDataLst>
              <p:tags r:id="rId3"/>
            </p:custDataLst>
          </p:nvPr>
        </p:nvSpPr>
        <p:spPr/>
        <p:txBody>
          <a:bodyPr>
            <a:normAutofit fontScale="92500" lnSpcReduction="10000"/>
          </a:bodyPr>
          <a:lstStyle/>
          <a:p>
            <a:pPr marL="228600" indent="-228600" algn="just">
              <a:lnSpc>
                <a:spcPct val="130000"/>
              </a:lnSpc>
              <a:buSzTx/>
              <a:buFont typeface="Arial" panose="020B0604020202020204" pitchFamily="34" charset="0"/>
              <a:buChar char="•"/>
            </a:pPr>
            <a:r>
              <a:rPr lang="en-US" altLang="zh-CN"/>
              <a:t>ETL(Extraction-Transformation-Loading)</a:t>
            </a:r>
            <a:r>
              <a:rPr lang="zh-CN" altLang="en-US"/>
              <a:t>工具</a:t>
            </a:r>
            <a:endParaRPr lang="zh-CN" altLang="en-US"/>
          </a:p>
          <a:p>
            <a:pPr marL="228600" indent="-228600" algn="just">
              <a:lnSpc>
                <a:spcPct val="130000"/>
              </a:lnSpc>
              <a:buSzTx/>
              <a:buFont typeface="Arial" panose="020B0604020202020204" pitchFamily="34" charset="0"/>
              <a:buChar char="•"/>
            </a:pPr>
            <a:r>
              <a:rPr lang="zh-CN" altLang="en-US"/>
              <a:t>构建在</a:t>
            </a:r>
            <a:r>
              <a:rPr lang="en-US" altLang="zh-CN"/>
              <a:t>Hadoop</a:t>
            </a:r>
            <a:r>
              <a:rPr lang="zh-CN" altLang="en-US"/>
              <a:t>之上的数据仓库</a:t>
            </a:r>
            <a:endParaRPr lang="zh-CN" altLang="en-US"/>
          </a:p>
          <a:p>
            <a:pPr marL="685800" lvl="1" indent="-228600" algn="just">
              <a:lnSpc>
                <a:spcPct val="130000"/>
              </a:lnSpc>
              <a:buSzTx/>
              <a:buFont typeface="Arial" panose="020B0604020202020204" pitchFamily="34" charset="0"/>
              <a:buChar char="•"/>
            </a:pPr>
            <a:r>
              <a:rPr lang="zh-CN" altLang="en-US"/>
              <a:t>数据计算使用</a:t>
            </a:r>
            <a:r>
              <a:rPr lang="en-US" altLang="zh-CN"/>
              <a:t>MR</a:t>
            </a:r>
            <a:r>
              <a:rPr lang="zh-CN" altLang="en-US"/>
              <a:t>，数据存储使用</a:t>
            </a:r>
            <a:r>
              <a:rPr lang="en-US" altLang="zh-CN"/>
              <a:t>HDFS</a:t>
            </a:r>
            <a:endParaRPr lang="en-US" altLang="zh-CN"/>
          </a:p>
          <a:p>
            <a:pPr marL="228600" lvl="0" indent="-228600" algn="just">
              <a:lnSpc>
                <a:spcPct val="130000"/>
              </a:lnSpc>
              <a:buSzTx/>
              <a:buFont typeface="Arial" panose="020B0604020202020204" pitchFamily="34" charset="0"/>
              <a:buChar char="•"/>
            </a:pPr>
            <a:r>
              <a:rPr lang="en-US" altLang="zh-CN"/>
              <a:t>Hive</a:t>
            </a:r>
            <a:r>
              <a:rPr lang="zh-CN" altLang="en-US"/>
              <a:t>定义了一种类</a:t>
            </a:r>
            <a:r>
              <a:rPr lang="en-US" altLang="zh-CN"/>
              <a:t>SQL</a:t>
            </a:r>
            <a:r>
              <a:rPr lang="zh-CN" altLang="en-US"/>
              <a:t>查询语言</a:t>
            </a:r>
            <a:r>
              <a:rPr lang="en-US" altLang="zh-CN"/>
              <a:t>——HQL</a:t>
            </a:r>
            <a:endParaRPr lang="en-US" altLang="zh-CN"/>
          </a:p>
          <a:p>
            <a:pPr marL="685800" lvl="1" indent="-228600" algn="just">
              <a:lnSpc>
                <a:spcPct val="130000"/>
              </a:lnSpc>
              <a:buSzTx/>
              <a:buFont typeface="Arial" panose="020B0604020202020204" pitchFamily="34" charset="0"/>
              <a:buChar char="•"/>
            </a:pPr>
            <a:r>
              <a:rPr lang="zh-CN" altLang="en-US"/>
              <a:t>类似</a:t>
            </a:r>
            <a:r>
              <a:rPr lang="en-US" altLang="zh-CN"/>
              <a:t>SQL</a:t>
            </a:r>
            <a:r>
              <a:rPr lang="zh-CN" altLang="en-US"/>
              <a:t>，但不完全相同</a:t>
            </a:r>
            <a:endParaRPr lang="zh-CN" altLang="en-US"/>
          </a:p>
          <a:p>
            <a:pPr marL="228600" lvl="0" indent="-228600" algn="just">
              <a:lnSpc>
                <a:spcPct val="130000"/>
              </a:lnSpc>
              <a:buSzTx/>
              <a:buFont typeface="Arial" panose="020B0604020202020204" pitchFamily="34" charset="0"/>
              <a:buChar char="•"/>
            </a:pPr>
            <a:r>
              <a:rPr lang="zh-CN" altLang="en-US"/>
              <a:t>通常用于进行离线数据处理</a:t>
            </a:r>
            <a:r>
              <a:rPr lang="en-US" altLang="zh-CN"/>
              <a:t>(</a:t>
            </a:r>
            <a:r>
              <a:rPr lang="zh-CN" altLang="en-US"/>
              <a:t>采用</a:t>
            </a:r>
            <a:r>
              <a:rPr lang="en-US" altLang="zh-CN"/>
              <a:t>MapReduce)</a:t>
            </a:r>
            <a:endParaRPr lang="en-US" altLang="zh-CN"/>
          </a:p>
          <a:p>
            <a:pPr marL="228600" lvl="0" indent="-228600" algn="just">
              <a:lnSpc>
                <a:spcPct val="130000"/>
              </a:lnSpc>
              <a:buSzTx/>
              <a:buFont typeface="Arial" panose="020B0604020202020204" pitchFamily="34" charset="0"/>
              <a:buChar char="•"/>
            </a:pPr>
            <a:r>
              <a:rPr lang="zh-CN" altLang="en-US"/>
              <a:t>可认为是一个</a:t>
            </a:r>
            <a:r>
              <a:rPr lang="en-US" altLang="zh-CN"/>
              <a:t>HQL&lt;--&gt;MR</a:t>
            </a:r>
            <a:r>
              <a:rPr lang="zh-CN" altLang="en-US"/>
              <a:t>的语言翻译器</a:t>
            </a:r>
            <a:endParaRPr lang="zh-CN" altLang="en-US"/>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标题 23"/>
          <p:cNvSpPr>
            <a:spLocks noGrp="1"/>
          </p:cNvSpPr>
          <p:nvPr>
            <p:ph type="title"/>
            <p:custDataLst>
              <p:tags r:id="rId2"/>
            </p:custDataLst>
          </p:nvPr>
        </p:nvSpPr>
        <p:spPr/>
        <p:txBody>
          <a:bodyPr/>
          <a:lstStyle/>
          <a:p>
            <a:r>
              <a:rPr lang="en-US" altLang="zh-CN" smtClean="0"/>
              <a:t>Hadoop</a:t>
            </a:r>
            <a:r>
              <a:rPr lang="zh-CN" altLang="en-US" smtClean="0"/>
              <a:t>运行模式</a:t>
            </a:r>
            <a:endParaRPr lang="zh-CN" altLang="en-US" smtClean="0"/>
          </a:p>
        </p:txBody>
      </p:sp>
      <p:sp>
        <p:nvSpPr>
          <p:cNvPr id="25" name="内容占位符 24"/>
          <p:cNvSpPr>
            <a:spLocks noGrp="1"/>
          </p:cNvSpPr>
          <p:nvPr>
            <p:ph idx="1"/>
            <p:custDataLst>
              <p:tags r:id="rId3"/>
            </p:custDataLst>
          </p:nvPr>
        </p:nvSpPr>
        <p:spPr/>
        <p:txBody>
          <a:bodyPr>
            <a:normAutofit/>
          </a:bodyPr>
          <a:lstStyle/>
          <a:p>
            <a:pPr marL="228600" indent="-228600">
              <a:lnSpc>
                <a:spcPct val="130000"/>
              </a:lnSpc>
              <a:buSzTx/>
              <a:buFont typeface="Arial" panose="020B0604020202020204" pitchFamily="34" charset="0"/>
              <a:buChar char="•"/>
            </a:pPr>
            <a:r>
              <a:rPr lang="zh-CN" altLang="en-US"/>
              <a:t>本地模式</a:t>
            </a:r>
            <a:endParaRPr lang="zh-CN" altLang="en-US"/>
          </a:p>
          <a:p>
            <a:pPr marL="685800" lvl="1" indent="-228600">
              <a:lnSpc>
                <a:spcPct val="130000"/>
              </a:lnSpc>
              <a:buSzTx/>
              <a:buFont typeface="Arial" panose="020B0604020202020204" pitchFamily="34" charset="0"/>
              <a:buChar char="•"/>
            </a:pPr>
            <a:r>
              <a:rPr lang="zh-CN" altLang="en-US"/>
              <a:t>一个节点，不会启动任何服务</a:t>
            </a:r>
            <a:endParaRPr lang="zh-CN" altLang="en-US"/>
          </a:p>
          <a:p>
            <a:pPr marL="228600" lvl="0" indent="-228600">
              <a:lnSpc>
                <a:spcPct val="130000"/>
              </a:lnSpc>
              <a:buSzTx/>
              <a:buFont typeface="Arial" panose="020B0604020202020204" pitchFamily="34" charset="0"/>
              <a:buChar char="•"/>
            </a:pPr>
            <a:r>
              <a:rPr lang="zh-CN" altLang="en-US"/>
              <a:t>伪分布式模式</a:t>
            </a:r>
            <a:endParaRPr lang="zh-CN" altLang="en-US"/>
          </a:p>
          <a:p>
            <a:pPr marL="685800" lvl="1" indent="-228600">
              <a:lnSpc>
                <a:spcPct val="130000"/>
              </a:lnSpc>
              <a:buSzTx/>
              <a:buFont typeface="Arial" panose="020B0604020202020204" pitchFamily="34" charset="0"/>
              <a:buChar char="•"/>
            </a:pPr>
            <a:r>
              <a:rPr lang="zh-CN" altLang="en-US"/>
              <a:t>一个 节点，所有服务均运行在该节点上</a:t>
            </a:r>
            <a:endParaRPr lang="zh-CN" altLang="en-US"/>
          </a:p>
          <a:p>
            <a:pPr marL="228600" lvl="0" indent="-228600">
              <a:lnSpc>
                <a:spcPct val="130000"/>
              </a:lnSpc>
              <a:buSzTx/>
              <a:buFont typeface="Arial" panose="020B0604020202020204" pitchFamily="34" charset="0"/>
              <a:buChar char="•"/>
            </a:pPr>
            <a:r>
              <a:rPr lang="zh-CN" altLang="en-US"/>
              <a:t>分布式模式</a:t>
            </a:r>
            <a:endParaRPr lang="zh-CN" altLang="en-US"/>
          </a:p>
          <a:p>
            <a:pPr marL="685800" lvl="1" indent="-228600">
              <a:lnSpc>
                <a:spcPct val="130000"/>
              </a:lnSpc>
              <a:buSzTx/>
              <a:buFont typeface="Arial" panose="020B0604020202020204" pitchFamily="34" charset="0"/>
              <a:buChar char="•"/>
            </a:pPr>
            <a:r>
              <a:rPr lang="zh-CN" altLang="en-US"/>
              <a:t>多于一个节点</a:t>
            </a:r>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Spark</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Spark</a:t>
            </a:r>
            <a:r>
              <a:rPr lang="zh-CN" altLang="en-US" b="1" dirty="0" smtClean="0"/>
              <a:t>作业基本运行原理</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428596" y="1643051"/>
            <a:ext cx="8715404" cy="4714908"/>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custDataLst>
              <p:tags r:id="rId2"/>
            </p:custDataLst>
          </p:nvPr>
        </p:nvSpPr>
        <p:spPr/>
        <p:txBody>
          <a:bodyPr/>
          <a:lstStyle/>
          <a:p>
            <a:r>
              <a:rPr lang="en-US" altLang="zh-CN" smtClean="0"/>
              <a:t>Spark</a:t>
            </a:r>
            <a:r>
              <a:rPr lang="zh-CN" altLang="en-US" smtClean="0"/>
              <a:t>特点</a:t>
            </a:r>
            <a:endParaRPr lang="zh-CN" altLang="en-US" smtClean="0"/>
          </a:p>
        </p:txBody>
      </p:sp>
      <p:sp>
        <p:nvSpPr>
          <p:cNvPr id="5" name="内容占位符 4"/>
          <p:cNvSpPr>
            <a:spLocks noGrp="1"/>
          </p:cNvSpPr>
          <p:nvPr>
            <p:ph idx="1"/>
            <p:custDataLst>
              <p:tags r:id="rId3"/>
            </p:custDataLst>
          </p:nvPr>
        </p:nvSpPr>
        <p:spPr/>
        <p:txBody>
          <a:bodyPr>
            <a:normAutofit fontScale="67500" lnSpcReduction="20000"/>
          </a:bodyPr>
          <a:lstStyle/>
          <a:p>
            <a:pPr marL="228600" indent="-228600">
              <a:lnSpc>
                <a:spcPct val="130000"/>
              </a:lnSpc>
              <a:buSzTx/>
              <a:buFont typeface="Arial" panose="020B0604020202020204" pitchFamily="34" charset="0"/>
              <a:buChar char="•"/>
            </a:pPr>
            <a:r>
              <a:rPr lang="zh-CN" altLang="en-US"/>
              <a:t>高效</a:t>
            </a:r>
            <a:r>
              <a:rPr lang="en-US" altLang="zh-CN"/>
              <a:t>(</a:t>
            </a:r>
            <a:r>
              <a:rPr lang="zh-CN" altLang="en-US"/>
              <a:t>比</a:t>
            </a:r>
            <a:r>
              <a:rPr lang="en-US" altLang="zh-CN"/>
              <a:t>MapReduce</a:t>
            </a:r>
            <a:r>
              <a:rPr lang="zh-CN" altLang="en-US"/>
              <a:t>快</a:t>
            </a:r>
            <a:r>
              <a:rPr lang="en-US" altLang="zh-CN"/>
              <a:t>10~100</a:t>
            </a:r>
            <a:r>
              <a:rPr lang="zh-CN" altLang="en-US"/>
              <a:t>倍</a:t>
            </a:r>
            <a:r>
              <a:rPr lang="en-US" altLang="zh-CN"/>
              <a:t>)</a:t>
            </a:r>
            <a:endParaRPr lang="en-US" altLang="zh-CN"/>
          </a:p>
          <a:p>
            <a:pPr marL="685800" lvl="1" indent="-228600">
              <a:lnSpc>
                <a:spcPct val="130000"/>
              </a:lnSpc>
              <a:buSzTx/>
              <a:buFont typeface="Arial" panose="020B0604020202020204" pitchFamily="34" charset="0"/>
              <a:buChar char="•"/>
            </a:pPr>
            <a:r>
              <a:rPr lang="zh-CN" altLang="en-US"/>
              <a:t>内存计算引擎，提供</a:t>
            </a:r>
            <a:r>
              <a:rPr lang="en-US" altLang="zh-CN"/>
              <a:t>Cache</a:t>
            </a:r>
            <a:r>
              <a:rPr lang="zh-CN" altLang="en-US"/>
              <a:t>机制来支持需要反复迭代计算或者多次数据共享，减少数据读写的</a:t>
            </a:r>
            <a:r>
              <a:rPr lang="en-US" altLang="zh-CN"/>
              <a:t>IO</a:t>
            </a:r>
            <a:r>
              <a:rPr lang="zh-CN" altLang="en-US"/>
              <a:t>开销</a:t>
            </a:r>
            <a:endParaRPr lang="zh-CN" altLang="en-US"/>
          </a:p>
          <a:p>
            <a:pPr marL="685800" lvl="1" indent="-228600">
              <a:lnSpc>
                <a:spcPct val="130000"/>
              </a:lnSpc>
              <a:buSzTx/>
              <a:buFont typeface="Arial" panose="020B0604020202020204" pitchFamily="34" charset="0"/>
              <a:buChar char="•"/>
            </a:pPr>
            <a:r>
              <a:rPr lang="en-US" altLang="zh-CN"/>
              <a:t>DAG</a:t>
            </a:r>
            <a:r>
              <a:rPr lang="zh-CN" altLang="en-US"/>
              <a:t>引擎，减少多次计算之间中间结果写到</a:t>
            </a:r>
            <a:r>
              <a:rPr lang="en-US" altLang="zh-CN"/>
              <a:t>HDFS</a:t>
            </a:r>
            <a:r>
              <a:rPr lang="zh-CN" altLang="en-US"/>
              <a:t>的开销</a:t>
            </a:r>
            <a:endParaRPr lang="zh-CN" altLang="en-US"/>
          </a:p>
          <a:p>
            <a:pPr marL="685800" lvl="1" indent="-228600">
              <a:lnSpc>
                <a:spcPct val="130000"/>
              </a:lnSpc>
              <a:buSzTx/>
              <a:buFont typeface="Arial" panose="020B0604020202020204" pitchFamily="34" charset="0"/>
              <a:buChar char="•"/>
            </a:pPr>
            <a:r>
              <a:rPr lang="zh-CN" altLang="en-US"/>
              <a:t>使用多线程池模型来减少</a:t>
            </a:r>
            <a:r>
              <a:rPr lang="en-US" altLang="zh-CN"/>
              <a:t>task</a:t>
            </a:r>
            <a:r>
              <a:rPr lang="zh-CN" altLang="en-US"/>
              <a:t>启动开销，</a:t>
            </a:r>
            <a:r>
              <a:rPr lang="en-US" altLang="zh-CN"/>
              <a:t>shuffle</a:t>
            </a:r>
            <a:r>
              <a:rPr lang="zh-CN" altLang="en-US"/>
              <a:t>过程中避免不必要的</a:t>
            </a:r>
            <a:r>
              <a:rPr lang="en-US" altLang="zh-CN"/>
              <a:t>sort</a:t>
            </a:r>
            <a:r>
              <a:rPr lang="zh-CN" altLang="en-US"/>
              <a:t>操作以及减少磁盘</a:t>
            </a:r>
            <a:r>
              <a:rPr lang="en-US" altLang="zh-CN"/>
              <a:t>IO</a:t>
            </a:r>
            <a:r>
              <a:rPr lang="zh-CN" altLang="en-US"/>
              <a:t>操作</a:t>
            </a:r>
            <a:endParaRPr lang="zh-CN" altLang="en-US"/>
          </a:p>
          <a:p>
            <a:pPr marL="228600" lvl="0" indent="-228600">
              <a:lnSpc>
                <a:spcPct val="130000"/>
              </a:lnSpc>
              <a:buSzTx/>
              <a:buFont typeface="Arial" panose="020B0604020202020204" pitchFamily="34" charset="0"/>
              <a:buChar char="•"/>
            </a:pPr>
            <a:r>
              <a:rPr lang="zh-CN" altLang="en-US"/>
              <a:t>易用</a:t>
            </a:r>
            <a:endParaRPr lang="zh-CN" altLang="en-US"/>
          </a:p>
          <a:p>
            <a:pPr marL="685800" lvl="1" indent="-228600">
              <a:lnSpc>
                <a:spcPct val="130000"/>
              </a:lnSpc>
              <a:buSzTx/>
              <a:buFont typeface="Arial" panose="020B0604020202020204" pitchFamily="34" charset="0"/>
              <a:buChar char="•"/>
            </a:pPr>
            <a:r>
              <a:rPr lang="zh-CN" altLang="en-US"/>
              <a:t>提供了丰富的</a:t>
            </a:r>
            <a:r>
              <a:rPr lang="en-US" altLang="zh-CN"/>
              <a:t>API</a:t>
            </a:r>
            <a:r>
              <a:rPr lang="zh-CN" altLang="en-US"/>
              <a:t>，支持</a:t>
            </a:r>
            <a:r>
              <a:rPr lang="en-US" altLang="zh-CN"/>
              <a:t>Java</a:t>
            </a:r>
            <a:r>
              <a:rPr lang="zh-CN" altLang="en-US"/>
              <a:t>，</a:t>
            </a:r>
            <a:r>
              <a:rPr lang="en-US" altLang="zh-CN"/>
              <a:t>Scala</a:t>
            </a:r>
            <a:r>
              <a:rPr lang="zh-CN" altLang="en-US"/>
              <a:t>，</a:t>
            </a:r>
            <a:r>
              <a:rPr lang="en-US" altLang="zh-CN"/>
              <a:t>Python</a:t>
            </a:r>
            <a:r>
              <a:rPr lang="zh-CN" altLang="en-US"/>
              <a:t>和</a:t>
            </a:r>
            <a:r>
              <a:rPr lang="en-US" altLang="zh-CN"/>
              <a:t>R</a:t>
            </a:r>
            <a:r>
              <a:rPr lang="zh-CN" altLang="en-US"/>
              <a:t>四种语言</a:t>
            </a:r>
            <a:endParaRPr lang="zh-CN" altLang="en-US"/>
          </a:p>
          <a:p>
            <a:pPr marL="228600" lvl="0" indent="-228600">
              <a:lnSpc>
                <a:spcPct val="130000"/>
              </a:lnSpc>
              <a:buSzTx/>
              <a:buFont typeface="Arial" panose="020B0604020202020204" pitchFamily="34" charset="0"/>
              <a:buChar char="•"/>
            </a:pPr>
            <a:r>
              <a:rPr lang="zh-CN" altLang="en-US"/>
              <a:t>与</a:t>
            </a:r>
            <a:r>
              <a:rPr lang="en-US" altLang="zh-CN"/>
              <a:t>Hadoop</a:t>
            </a:r>
            <a:r>
              <a:rPr lang="zh-CN" altLang="en-US"/>
              <a:t>集成</a:t>
            </a:r>
            <a:endParaRPr lang="zh-CN" altLang="en-US"/>
          </a:p>
          <a:p>
            <a:pPr marL="685800" lvl="1" indent="-228600">
              <a:lnSpc>
                <a:spcPct val="130000"/>
              </a:lnSpc>
              <a:buSzTx/>
              <a:buFont typeface="Arial" panose="020B0604020202020204" pitchFamily="34" charset="0"/>
              <a:buChar char="•"/>
            </a:pPr>
            <a:r>
              <a:rPr lang="zh-CN" altLang="en-US"/>
              <a:t>读写</a:t>
            </a:r>
            <a:r>
              <a:rPr lang="en-US" altLang="zh-CN"/>
              <a:t>HDFS/HBase</a:t>
            </a:r>
            <a:endParaRPr lang="en-US" altLang="zh-CN"/>
          </a:p>
          <a:p>
            <a:pPr marL="685800" lvl="1" indent="-228600">
              <a:lnSpc>
                <a:spcPct val="130000"/>
              </a:lnSpc>
              <a:buSzTx/>
              <a:buFont typeface="Arial" panose="020B0604020202020204" pitchFamily="34" charset="0"/>
              <a:buChar char="•"/>
            </a:pPr>
            <a:r>
              <a:rPr lang="zh-CN" altLang="en-US"/>
              <a:t>与</a:t>
            </a:r>
            <a:r>
              <a:rPr lang="en-US" altLang="zh-CN"/>
              <a:t>YARN</a:t>
            </a:r>
            <a:r>
              <a:rPr lang="zh-CN" altLang="en-US"/>
              <a:t>集成</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HDFS</a:t>
            </a:r>
            <a:r>
              <a:rPr lang="zh-CN" altLang="en-US"/>
              <a:t>内部机制</a:t>
            </a:r>
            <a:r>
              <a:rPr lang="en-US" altLang="zh-CN"/>
              <a:t>——</a:t>
            </a:r>
            <a:r>
              <a:rPr lang="zh-CN" altLang="en-US"/>
              <a:t>写流程</a:t>
            </a:r>
            <a:endParaRPr lang="zh-CN" altLang="en-US"/>
          </a:p>
        </p:txBody>
      </p:sp>
      <p:pic>
        <p:nvPicPr>
          <p:cNvPr id="4" name="内容占位符 3"/>
          <p:cNvPicPr>
            <a:picLocks noGrp="1" noChangeAspect="1"/>
          </p:cNvPicPr>
          <p:nvPr>
            <p:ph idx="1"/>
          </p:nvPr>
        </p:nvPicPr>
        <p:blipFill>
          <a:blip r:embed="rId1"/>
          <a:stretch>
            <a:fillRect/>
          </a:stretch>
        </p:blipFill>
        <p:spPr>
          <a:xfrm>
            <a:off x="833438" y="1132205"/>
            <a:ext cx="6570821" cy="5336540"/>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custDataLst>
              <p:tags r:id="rId2"/>
            </p:custDataLst>
          </p:nvPr>
        </p:nvSpPr>
        <p:spPr/>
        <p:txBody>
          <a:bodyPr/>
          <a:lstStyle/>
          <a:p>
            <a:r>
              <a:rPr lang="en-US" altLang="zh-CN" smtClean="0"/>
              <a:t>Spark</a:t>
            </a:r>
            <a:r>
              <a:rPr lang="zh-CN" altLang="en-US" smtClean="0"/>
              <a:t>核心概念</a:t>
            </a:r>
            <a:r>
              <a:rPr lang="en-US" altLang="zh-CN" smtClean="0"/>
              <a:t>-RDD</a:t>
            </a:r>
            <a:endParaRPr lang="en-US" altLang="zh-CN" smtClean="0"/>
          </a:p>
        </p:txBody>
      </p:sp>
      <p:sp>
        <p:nvSpPr>
          <p:cNvPr id="5" name="内容占位符 4"/>
          <p:cNvSpPr>
            <a:spLocks noGrp="1"/>
          </p:cNvSpPr>
          <p:nvPr>
            <p:ph idx="1"/>
            <p:custDataLst>
              <p:tags r:id="rId3"/>
            </p:custDataLst>
          </p:nvPr>
        </p:nvSpPr>
        <p:spPr/>
        <p:txBody>
          <a:bodyPr>
            <a:normAutofit/>
          </a:bodyPr>
          <a:lstStyle/>
          <a:p>
            <a:pPr marL="342900" indent="-342900">
              <a:lnSpc>
                <a:spcPct val="130000"/>
              </a:lnSpc>
              <a:buFont typeface="Arial" panose="020B0604020202020204" pitchFamily="34" charset="0"/>
              <a:buChar char="•"/>
            </a:pPr>
            <a:r>
              <a:rPr lang="en-US" altLang="zh-CN"/>
              <a:t>RDD: Resilient Distributed Datasets</a:t>
            </a:r>
            <a:r>
              <a:rPr lang="zh-CN" altLang="en-US"/>
              <a:t>，弹性分布式数据集</a:t>
            </a:r>
            <a:endParaRPr lang="zh-CN" altLang="en-US"/>
          </a:p>
          <a:p>
            <a:pPr marL="800100" lvl="1" indent="-342900">
              <a:lnSpc>
                <a:spcPct val="130000"/>
              </a:lnSpc>
              <a:buFont typeface="Arial" panose="020B0604020202020204" pitchFamily="34" charset="0"/>
              <a:buChar char="•"/>
            </a:pPr>
            <a:r>
              <a:rPr lang="zh-CN" altLang="en-US"/>
              <a:t>分布式存储在集群的各个节点上</a:t>
            </a:r>
            <a:r>
              <a:rPr lang="en-US" altLang="zh-CN"/>
              <a:t>(</a:t>
            </a:r>
            <a:r>
              <a:rPr lang="zh-CN" altLang="en-US"/>
              <a:t>每一部分称为一个</a:t>
            </a:r>
            <a:r>
              <a:rPr lang="en-US" altLang="zh-CN"/>
              <a:t>partition)</a:t>
            </a:r>
            <a:endParaRPr lang="en-US" altLang="zh-CN"/>
          </a:p>
          <a:p>
            <a:pPr marL="800100" lvl="1" indent="-342900">
              <a:lnSpc>
                <a:spcPct val="130000"/>
              </a:lnSpc>
              <a:buFont typeface="Arial" panose="020B0604020202020204" pitchFamily="34" charset="0"/>
              <a:buChar char="•"/>
            </a:pPr>
            <a:r>
              <a:rPr lang="zh-CN" altLang="en-US"/>
              <a:t>可以选择不同的存储方式</a:t>
            </a:r>
            <a:r>
              <a:rPr lang="en-US" altLang="zh-CN"/>
              <a:t>(</a:t>
            </a:r>
            <a:r>
              <a:rPr lang="zh-CN" altLang="en-US"/>
              <a:t>磁盘或内存</a:t>
            </a:r>
            <a:r>
              <a:rPr lang="en-US" altLang="zh-CN"/>
              <a:t>)</a:t>
            </a:r>
            <a:endParaRPr lang="en-US" altLang="zh-CN"/>
          </a:p>
          <a:p>
            <a:pPr marL="800100" lvl="1" indent="-342900">
              <a:lnSpc>
                <a:spcPct val="130000"/>
              </a:lnSpc>
              <a:buFont typeface="Arial" panose="020B0604020202020204" pitchFamily="34" charset="0"/>
              <a:buChar char="•"/>
            </a:pPr>
            <a:r>
              <a:rPr lang="zh-CN" altLang="en-US"/>
              <a:t>可以由一个</a:t>
            </a:r>
            <a:r>
              <a:rPr lang="en-US" altLang="zh-CN"/>
              <a:t>RDD</a:t>
            </a:r>
            <a:r>
              <a:rPr lang="zh-CN" altLang="en-US"/>
              <a:t>生成另一个</a:t>
            </a:r>
            <a:r>
              <a:rPr lang="en-US" altLang="zh-CN"/>
              <a:t>RDD(</a:t>
            </a:r>
            <a:r>
              <a:rPr lang="zh-CN" altLang="en-US"/>
              <a:t>转换操作</a:t>
            </a:r>
            <a:r>
              <a:rPr lang="en-US" altLang="zh-CN"/>
              <a:t>)</a:t>
            </a:r>
            <a:endParaRPr lang="en-US" altLang="zh-CN"/>
          </a:p>
          <a:p>
            <a:pPr marL="800100" lvl="1" indent="-342900">
              <a:lnSpc>
                <a:spcPct val="130000"/>
              </a:lnSpc>
              <a:buFont typeface="Arial" panose="020B0604020202020204" pitchFamily="34" charset="0"/>
              <a:buChar char="•"/>
            </a:pPr>
            <a:r>
              <a:rPr lang="zh-CN" altLang="en-US"/>
              <a:t>数据丢失后可以自动恢复</a:t>
            </a:r>
            <a:endParaRPr lang="zh-CN" altLang="en-US"/>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628650" y="1282890"/>
            <a:ext cx="78867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custDataLst>
              <p:tags r:id="rId2"/>
            </p:custDataLst>
          </p:nvPr>
        </p:nvSpPr>
        <p:spPr/>
        <p:txBody>
          <a:bodyPr/>
          <a:lstStyle/>
          <a:p>
            <a:r>
              <a:rPr lang="en-US" altLang="zh-CN" smtClean="0"/>
              <a:t>RDD</a:t>
            </a:r>
            <a:r>
              <a:rPr lang="zh-CN" altLang="en-US" smtClean="0"/>
              <a:t>基本操作</a:t>
            </a:r>
            <a:r>
              <a:rPr lang="en-US" altLang="zh-CN" smtClean="0"/>
              <a:t>(operator)</a:t>
            </a:r>
            <a:endParaRPr lang="en-US" altLang="zh-CN" smtClean="0"/>
          </a:p>
        </p:txBody>
      </p:sp>
      <p:sp>
        <p:nvSpPr>
          <p:cNvPr id="5" name="内容占位符 4"/>
          <p:cNvSpPr>
            <a:spLocks noGrp="1"/>
          </p:cNvSpPr>
          <p:nvPr>
            <p:ph idx="1"/>
            <p:custDataLst>
              <p:tags r:id="rId3"/>
            </p:custDataLst>
          </p:nvPr>
        </p:nvSpPr>
        <p:spPr/>
        <p:txBody>
          <a:bodyPr>
            <a:normAutofit fontScale="92500" lnSpcReduction="20000"/>
          </a:bodyPr>
          <a:lstStyle/>
          <a:p>
            <a:pPr>
              <a:lnSpc>
                <a:spcPct val="130000"/>
              </a:lnSpc>
            </a:pPr>
            <a:r>
              <a:rPr lang="en-US" altLang="zh-CN" dirty="0"/>
              <a:t>Transformation(</a:t>
            </a:r>
            <a:r>
              <a:rPr lang="zh-CN" altLang="en-US" dirty="0"/>
              <a:t>转换</a:t>
            </a:r>
            <a:r>
              <a:rPr lang="en-US" altLang="zh-CN" dirty="0"/>
              <a:t>)</a:t>
            </a:r>
            <a:endParaRPr lang="en-US" altLang="zh-CN" dirty="0"/>
          </a:p>
          <a:p>
            <a:pPr lvl="1">
              <a:lnSpc>
                <a:spcPct val="130000"/>
              </a:lnSpc>
            </a:pPr>
            <a:r>
              <a:rPr lang="zh-CN" altLang="en-US" dirty="0"/>
              <a:t>通过已有的</a:t>
            </a:r>
            <a:r>
              <a:rPr lang="en-US" altLang="zh-CN" dirty="0"/>
              <a:t>RDD</a:t>
            </a:r>
            <a:r>
              <a:rPr lang="zh-CN" altLang="en-US" dirty="0"/>
              <a:t>产生新的</a:t>
            </a:r>
            <a:r>
              <a:rPr lang="en-US" altLang="zh-CN" dirty="0"/>
              <a:t>RDD</a:t>
            </a:r>
            <a:endParaRPr lang="en-US" altLang="zh-CN" dirty="0"/>
          </a:p>
          <a:p>
            <a:pPr lvl="1">
              <a:lnSpc>
                <a:spcPct val="130000"/>
              </a:lnSpc>
            </a:pPr>
            <a:r>
              <a:rPr lang="zh-CN" altLang="en-US" dirty="0"/>
              <a:t>举例：</a:t>
            </a:r>
            <a:r>
              <a:rPr lang="en-US" altLang="zh-CN" dirty="0"/>
              <a:t>map, filter, groupBy, reduceBy</a:t>
            </a:r>
            <a:endParaRPr lang="en-US" altLang="zh-CN" dirty="0"/>
          </a:p>
          <a:p>
            <a:pPr lvl="0">
              <a:lnSpc>
                <a:spcPct val="130000"/>
              </a:lnSpc>
            </a:pPr>
            <a:r>
              <a:rPr lang="en-US" altLang="zh-CN" dirty="0"/>
              <a:t>Action(</a:t>
            </a:r>
            <a:r>
              <a:rPr lang="zh-CN" altLang="en-US" dirty="0"/>
              <a:t>动作</a:t>
            </a:r>
            <a:r>
              <a:rPr lang="en-US" altLang="zh-CN" dirty="0"/>
              <a:t>)</a:t>
            </a:r>
            <a:endParaRPr lang="en-US" altLang="zh-CN" dirty="0"/>
          </a:p>
          <a:p>
            <a:pPr lvl="1">
              <a:lnSpc>
                <a:spcPct val="130000"/>
              </a:lnSpc>
            </a:pPr>
            <a:r>
              <a:rPr lang="zh-CN" altLang="en-US" dirty="0"/>
              <a:t>通过</a:t>
            </a:r>
            <a:r>
              <a:rPr lang="en-US" altLang="zh-CN" dirty="0"/>
              <a:t>RDD</a:t>
            </a:r>
            <a:r>
              <a:rPr lang="zh-CN" altLang="en-US" dirty="0"/>
              <a:t>计算得到一个或者一组值</a:t>
            </a:r>
            <a:endParaRPr lang="zh-CN" altLang="en-US" dirty="0"/>
          </a:p>
          <a:p>
            <a:pPr lvl="1">
              <a:lnSpc>
                <a:spcPct val="130000"/>
              </a:lnSpc>
            </a:pPr>
            <a:r>
              <a:rPr lang="zh-CN" altLang="en-US" dirty="0"/>
              <a:t>举例：</a:t>
            </a:r>
            <a:r>
              <a:rPr lang="en-US" altLang="zh-CN" dirty="0"/>
              <a:t>count, reduce, saveAsTextFile</a:t>
            </a:r>
            <a:endParaRPr lang="en-US" altLang="zh-CN" dirty="0"/>
          </a:p>
          <a:p>
            <a:pPr lvl="0">
              <a:lnSpc>
                <a:spcPct val="130000"/>
              </a:lnSpc>
            </a:pPr>
            <a:r>
              <a:rPr lang="zh-CN" altLang="en-US" dirty="0"/>
              <a:t>初始</a:t>
            </a:r>
            <a:r>
              <a:rPr lang="en-US" altLang="zh-CN" dirty="0"/>
              <a:t>RDD</a:t>
            </a:r>
            <a:r>
              <a:rPr lang="zh-CN" altLang="en-US" dirty="0"/>
              <a:t>的生成</a:t>
            </a:r>
            <a:endParaRPr lang="zh-CN" altLang="en-US" dirty="0"/>
          </a:p>
          <a:p>
            <a:pPr lvl="1">
              <a:lnSpc>
                <a:spcPct val="130000"/>
              </a:lnSpc>
            </a:pPr>
            <a:r>
              <a:rPr lang="zh-CN" altLang="en-US" dirty="0"/>
              <a:t>可通过</a:t>
            </a:r>
            <a:r>
              <a:rPr lang="en-US" altLang="zh-CN" dirty="0"/>
              <a:t>Scala</a:t>
            </a:r>
            <a:r>
              <a:rPr lang="zh-CN" altLang="en-US" dirty="0"/>
              <a:t>集合或者</a:t>
            </a:r>
            <a:r>
              <a:rPr lang="en-US" altLang="zh-CN" dirty="0"/>
              <a:t>Hadoop</a:t>
            </a:r>
            <a:r>
              <a:rPr lang="zh-CN" altLang="en-US" dirty="0"/>
              <a:t>数据集构造</a:t>
            </a:r>
            <a:endParaRPr lang="zh-CN" altLang="en-US" dirty="0"/>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Spark RDD cache/persist</a:t>
            </a:r>
            <a:endParaRPr lang="zh-CN" altLang="en-US"/>
          </a:p>
        </p:txBody>
      </p:sp>
      <p:sp>
        <p:nvSpPr>
          <p:cNvPr id="3" name="内容占位符 2"/>
          <p:cNvSpPr>
            <a:spLocks noGrp="1"/>
          </p:cNvSpPr>
          <p:nvPr>
            <p:ph idx="1"/>
          </p:nvPr>
        </p:nvSpPr>
        <p:spPr>
          <a:xfrm>
            <a:off x="628650" y="1678940"/>
            <a:ext cx="7886700" cy="5007610"/>
          </a:xfrm>
        </p:spPr>
        <p:txBody>
          <a:bodyPr>
            <a:normAutofit fontScale="70000" lnSpcReduction="20000"/>
          </a:bodyPr>
          <a:lstStyle/>
          <a:p>
            <a:r>
              <a:rPr lang="en-US" altLang="zh-CN"/>
              <a:t>Spark RDD Cache</a:t>
            </a:r>
            <a:endParaRPr lang="en-US" altLang="zh-CN"/>
          </a:p>
          <a:p>
            <a:pPr lvl="1"/>
            <a:r>
              <a:rPr lang="zh-CN" altLang="en-US"/>
              <a:t>允许将</a:t>
            </a:r>
            <a:r>
              <a:rPr lang="en-US" altLang="zh-CN"/>
              <a:t>RDD</a:t>
            </a:r>
            <a:r>
              <a:rPr lang="zh-CN" altLang="en-US"/>
              <a:t>缓存到内存中或磁盘上，以便于重用</a:t>
            </a:r>
            <a:endParaRPr lang="zh-CN" altLang="en-US"/>
          </a:p>
          <a:p>
            <a:pPr lvl="1"/>
            <a:r>
              <a:rPr lang="en-US" altLang="zh-CN"/>
              <a:t>Spark</a:t>
            </a:r>
            <a:r>
              <a:rPr lang="zh-CN" altLang="en-US"/>
              <a:t>提供了多种缓存级别，以便于用户根据实际需求进行调整</a:t>
            </a:r>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0"/>
            <a:endParaRPr lang="en-US" altLang="zh-CN"/>
          </a:p>
          <a:p>
            <a:pPr lvl="0"/>
            <a:r>
              <a:rPr lang="en-US" altLang="zh-CN"/>
              <a:t>RDD cache</a:t>
            </a:r>
            <a:r>
              <a:rPr lang="zh-CN" altLang="en-US"/>
              <a:t>使用</a:t>
            </a:r>
            <a:endParaRPr lang="zh-CN" altLang="en-US"/>
          </a:p>
          <a:p>
            <a:pPr marL="457200" lvl="1" indent="0">
              <a:buNone/>
            </a:pPr>
            <a:r>
              <a:rPr lang="en-US" altLang="zh-CN"/>
              <a:t>val data = sc.textFile(“hdfs://nn:8020/input”)</a:t>
            </a:r>
            <a:endParaRPr lang="en-US" altLang="zh-CN"/>
          </a:p>
          <a:p>
            <a:pPr marL="457200" lvl="1" indent="0">
              <a:buNone/>
            </a:pPr>
            <a:r>
              <a:rPr lang="en-US" altLang="zh-CN"/>
              <a:t>data.cache()//</a:t>
            </a:r>
            <a:r>
              <a:rPr lang="zh-CN" altLang="en-US"/>
              <a:t>实际上是</a:t>
            </a:r>
            <a:r>
              <a:rPr lang="en-US" altLang="zh-CN"/>
              <a:t>data.persist(StorageLevel.MEMORY_ONLY)</a:t>
            </a:r>
            <a:endParaRPr lang="en-US" altLang="zh-CN"/>
          </a:p>
          <a:p>
            <a:pPr marL="457200" lvl="1" indent="0">
              <a:buNone/>
            </a:pPr>
            <a:r>
              <a:rPr lang="en-US" altLang="zh-CN"/>
              <a:t>//data.persist(StorageLevel.DISK_ONLY_2)</a:t>
            </a:r>
            <a:endParaRPr lang="en-US" altLang="zh-CN"/>
          </a:p>
        </p:txBody>
      </p:sp>
      <p:pic>
        <p:nvPicPr>
          <p:cNvPr id="4" name="图片 3"/>
          <p:cNvPicPr>
            <a:picLocks noChangeAspect="1"/>
          </p:cNvPicPr>
          <p:nvPr/>
        </p:nvPicPr>
        <p:blipFill>
          <a:blip r:embed="rId1"/>
          <a:stretch>
            <a:fillRect/>
          </a:stretch>
        </p:blipFill>
        <p:spPr>
          <a:xfrm>
            <a:off x="1328262" y="2531111"/>
            <a:ext cx="4864894" cy="2265045"/>
          </a:xfrm>
          <a:prstGeom prst="rect">
            <a:avLst/>
          </a:prstGeom>
        </p:spPr>
      </p:pic>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广播变量</a:t>
            </a:r>
            <a:endParaRPr lang="en-US" altLang="zh-CN"/>
          </a:p>
        </p:txBody>
      </p:sp>
      <p:sp>
        <p:nvSpPr>
          <p:cNvPr id="3" name="内容占位符 2"/>
          <p:cNvSpPr>
            <a:spLocks noGrp="1"/>
          </p:cNvSpPr>
          <p:nvPr>
            <p:ph idx="1"/>
          </p:nvPr>
        </p:nvSpPr>
        <p:spPr/>
        <p:txBody>
          <a:bodyPr/>
          <a:lstStyle/>
          <a:p>
            <a:r>
              <a:rPr lang="zh-CN" altLang="en-US"/>
              <a:t>广播机制</a:t>
            </a:r>
            <a:endParaRPr lang="zh-CN" altLang="en-US"/>
          </a:p>
          <a:p>
            <a:pPr lvl="1"/>
            <a:r>
              <a:rPr lang="zh-CN" altLang="en-US"/>
              <a:t>高效分发大对象，比如字典</a:t>
            </a:r>
            <a:r>
              <a:rPr lang="en-US" altLang="zh-CN"/>
              <a:t>(map)</a:t>
            </a:r>
            <a:r>
              <a:rPr lang="zh-CN" altLang="en-US"/>
              <a:t>，集合</a:t>
            </a:r>
            <a:r>
              <a:rPr lang="en-US" altLang="zh-CN"/>
              <a:t>(set)</a:t>
            </a:r>
            <a:r>
              <a:rPr lang="zh-CN" altLang="en-US"/>
              <a:t>等，每个</a:t>
            </a:r>
            <a:r>
              <a:rPr lang="en-US" altLang="zh-CN"/>
              <a:t>executor</a:t>
            </a:r>
            <a:r>
              <a:rPr lang="zh-CN" altLang="en-US"/>
              <a:t>一份，而不是每个</a:t>
            </a:r>
            <a:r>
              <a:rPr lang="en-US" altLang="zh-CN"/>
              <a:t>task</a:t>
            </a:r>
            <a:r>
              <a:rPr lang="zh-CN" altLang="en-US"/>
              <a:t>一份</a:t>
            </a:r>
            <a:endParaRPr lang="zh-CN" altLang="en-US"/>
          </a:p>
          <a:p>
            <a:pPr lvl="1"/>
            <a:r>
              <a:rPr lang="zh-CN" altLang="en-US"/>
              <a:t>包括</a:t>
            </a:r>
            <a:r>
              <a:rPr lang="en-US" altLang="zh-CN"/>
              <a:t>HttpBroadcast</a:t>
            </a:r>
            <a:r>
              <a:rPr lang="zh-CN" altLang="en-US"/>
              <a:t>和</a:t>
            </a:r>
            <a:r>
              <a:rPr lang="en-US" altLang="zh-CN"/>
              <a:t>TorrentBroadcast</a:t>
            </a:r>
            <a:r>
              <a:rPr lang="zh-CN" altLang="en-US"/>
              <a:t>两种</a:t>
            </a:r>
            <a:endParaRPr lang="zh-CN" altLang="en-US"/>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累加计数器</a:t>
            </a:r>
            <a:endParaRPr lang="zh-CN" altLang="en-US"/>
          </a:p>
        </p:txBody>
      </p:sp>
      <p:sp>
        <p:nvSpPr>
          <p:cNvPr id="3" name="内容占位符 2"/>
          <p:cNvSpPr>
            <a:spLocks noGrp="1"/>
          </p:cNvSpPr>
          <p:nvPr>
            <p:ph idx="1"/>
          </p:nvPr>
        </p:nvSpPr>
        <p:spPr/>
        <p:txBody>
          <a:bodyPr/>
          <a:lstStyle/>
          <a:p>
            <a:r>
              <a:rPr lang="en-US" altLang="zh-CN"/>
              <a:t>Accumulator(</a:t>
            </a:r>
            <a:r>
              <a:rPr lang="zh-CN" altLang="en-US"/>
              <a:t>累加器，计数器</a:t>
            </a:r>
            <a:r>
              <a:rPr lang="en-US" altLang="zh-CN"/>
              <a:t>)</a:t>
            </a:r>
            <a:endParaRPr lang="en-US" altLang="zh-CN"/>
          </a:p>
          <a:p>
            <a:pPr lvl="1"/>
            <a:r>
              <a:rPr lang="zh-CN" altLang="en-US"/>
              <a:t>类似于</a:t>
            </a:r>
            <a:r>
              <a:rPr lang="en-US" altLang="zh-CN"/>
              <a:t>MapReduce</a:t>
            </a:r>
            <a:r>
              <a:rPr lang="zh-CN" altLang="en-US"/>
              <a:t>中的</a:t>
            </a:r>
            <a:r>
              <a:rPr lang="en-US" altLang="zh-CN"/>
              <a:t>counter</a:t>
            </a:r>
            <a:r>
              <a:rPr lang="zh-CN" altLang="en-US"/>
              <a:t>，将数据从一个节点发送到其他各个节点上去</a:t>
            </a:r>
            <a:endParaRPr lang="zh-CN" altLang="en-US"/>
          </a:p>
          <a:p>
            <a:pPr lvl="1"/>
            <a:r>
              <a:rPr lang="zh-CN" altLang="en-US"/>
              <a:t>通常用于监控，调试，记录符合某类特征的数据数目等</a:t>
            </a:r>
            <a:endParaRPr lang="zh-CN" altLang="en-US"/>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foreachPartition</a:t>
            </a:r>
            <a:endParaRPr lang="en-US" altLang="zh-CN"/>
          </a:p>
        </p:txBody>
      </p:sp>
      <p:sp>
        <p:nvSpPr>
          <p:cNvPr id="3" name="内容占位符 2"/>
          <p:cNvSpPr>
            <a:spLocks noGrp="1"/>
          </p:cNvSpPr>
          <p:nvPr>
            <p:ph idx="1"/>
          </p:nvPr>
        </p:nvSpPr>
        <p:spPr/>
        <p:txBody>
          <a:bodyPr/>
          <a:lstStyle/>
          <a:p>
            <a:pPr marL="0" indent="0">
              <a:buNone/>
            </a:pPr>
            <a:r>
              <a:rPr lang="en-US" altLang="zh-CN"/>
              <a:t>logRDD.foreachPartition{ partitionOfRecords =&gt;</a:t>
            </a:r>
            <a:endParaRPr lang="en-US" altLang="zh-CN"/>
          </a:p>
          <a:p>
            <a:pPr marL="457200" lvl="1" indent="0">
              <a:buNone/>
            </a:pPr>
            <a:r>
              <a:rPr lang="en-US" altLang="zh-CN"/>
              <a:t>val connection = ConnectionPool.getConnection()</a:t>
            </a:r>
            <a:endParaRPr lang="en-US" altLang="zh-CN"/>
          </a:p>
          <a:p>
            <a:pPr marL="457200" lvl="1" indent="0">
              <a:buNone/>
            </a:pPr>
            <a:r>
              <a:rPr lang="en-US" altLang="zh-CN"/>
              <a:t>partitionOfRecords.foreach{ record =&gt;</a:t>
            </a:r>
            <a:endParaRPr lang="en-US" altLang="zh-CN"/>
          </a:p>
          <a:p>
            <a:pPr marL="457200" lvl="1" indent="0">
              <a:buNone/>
            </a:pPr>
            <a:r>
              <a:rPr lang="en-US" altLang="zh-CN"/>
              <a:t>	connection.send(record)</a:t>
            </a:r>
            <a:endParaRPr lang="en-US" altLang="zh-CN"/>
          </a:p>
          <a:p>
            <a:pPr marL="457200" lvl="1" indent="0">
              <a:buNone/>
            </a:pPr>
            <a:r>
              <a:rPr lang="en-US" altLang="zh-CN"/>
              <a:t>}</a:t>
            </a:r>
            <a:endParaRPr lang="en-US" altLang="zh-CN"/>
          </a:p>
          <a:p>
            <a:pPr marL="457200" lvl="1" indent="0">
              <a:buNone/>
            </a:pPr>
            <a:r>
              <a:rPr lang="en-US" altLang="zh-CN"/>
              <a:t>ConnectionPool.returnConnection(connection)</a:t>
            </a:r>
            <a:endParaRPr lang="en-US" altLang="zh-CN"/>
          </a:p>
          <a:p>
            <a:pPr marL="0" lvl="0" indent="0">
              <a:buNone/>
            </a:pPr>
            <a:r>
              <a:rPr lang="en-US" altLang="zh-CN"/>
              <a:t>}</a:t>
            </a:r>
            <a:endParaRPr lang="en-US" altLang="zh-CN"/>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DataFrame</a:t>
            </a:r>
            <a:r>
              <a:rPr lang="zh-CN" altLang="en-US"/>
              <a:t>与</a:t>
            </a:r>
            <a:r>
              <a:rPr lang="en-US" altLang="zh-CN"/>
              <a:t>Dataset</a:t>
            </a:r>
            <a:endParaRPr lang="en-US" altLang="zh-CN"/>
          </a:p>
        </p:txBody>
      </p:sp>
      <p:sp>
        <p:nvSpPr>
          <p:cNvPr id="3" name="内容占位符 2"/>
          <p:cNvSpPr>
            <a:spLocks noGrp="1"/>
          </p:cNvSpPr>
          <p:nvPr>
            <p:ph idx="1"/>
          </p:nvPr>
        </p:nvSpPr>
        <p:spPr/>
        <p:txBody>
          <a:bodyPr/>
          <a:lstStyle/>
          <a:p>
            <a:r>
              <a:rPr lang="en-US" altLang="zh-CN"/>
              <a:t>DataFrame = Dataset[Row]</a:t>
            </a:r>
            <a:endParaRPr lang="en-US" altLang="zh-CN"/>
          </a:p>
          <a:p>
            <a:pPr lvl="1"/>
            <a:r>
              <a:rPr lang="en-US" altLang="zh-CN"/>
              <a:t>Row</a:t>
            </a:r>
            <a:r>
              <a:rPr lang="zh-CN" altLang="en-US"/>
              <a:t>表示一行数据，比如</a:t>
            </a:r>
            <a:r>
              <a:rPr lang="en-US" altLang="zh-CN"/>
              <a:t>Row=[“a”,12,123]</a:t>
            </a:r>
            <a:endParaRPr lang="en-US" altLang="zh-CN"/>
          </a:p>
          <a:p>
            <a:pPr lvl="1"/>
            <a:r>
              <a:rPr lang="en-US" altLang="zh-CN"/>
              <a:t>RDD</a:t>
            </a:r>
            <a:r>
              <a:rPr lang="zh-CN" altLang="en-US"/>
              <a:t>、</a:t>
            </a:r>
            <a:r>
              <a:rPr lang="en-US" altLang="zh-CN"/>
              <a:t>DataFrame</a:t>
            </a:r>
            <a:r>
              <a:rPr lang="zh-CN" altLang="en-US"/>
              <a:t>与</a:t>
            </a:r>
            <a:r>
              <a:rPr lang="en-US" altLang="zh-CN"/>
              <a:t>Dataset</a:t>
            </a:r>
            <a:r>
              <a:rPr lang="zh-CN" altLang="en-US"/>
              <a:t>之间可以相互转化</a:t>
            </a:r>
            <a:endParaRPr lang="zh-CN" altLang="en-US"/>
          </a:p>
          <a:p>
            <a:pPr lvl="0"/>
            <a:r>
              <a:rPr lang="en-US" altLang="zh-CN"/>
              <a:t>DataFrame</a:t>
            </a:r>
            <a:endParaRPr lang="en-US" altLang="zh-CN"/>
          </a:p>
          <a:p>
            <a:pPr lvl="1"/>
            <a:r>
              <a:rPr lang="zh-CN" altLang="en-US"/>
              <a:t>内部数据无类型，统一为</a:t>
            </a:r>
            <a:r>
              <a:rPr lang="en-US" altLang="zh-CN"/>
              <a:t>Row</a:t>
            </a:r>
            <a:endParaRPr lang="en-US" altLang="zh-CN"/>
          </a:p>
          <a:p>
            <a:pPr lvl="1"/>
            <a:r>
              <a:rPr lang="en-US" altLang="zh-CN"/>
              <a:t>DataFrame</a:t>
            </a:r>
            <a:r>
              <a:rPr lang="zh-CN" altLang="en-US"/>
              <a:t>是一种特殊类型的</a:t>
            </a:r>
            <a:r>
              <a:rPr lang="en-US" altLang="zh-CN"/>
              <a:t>Dataset</a:t>
            </a:r>
            <a:endParaRPr lang="en-US" altLang="zh-CN"/>
          </a:p>
          <a:p>
            <a:pPr lvl="0"/>
            <a:r>
              <a:rPr lang="en-US" altLang="zh-CN"/>
              <a:t>Dataset</a:t>
            </a:r>
            <a:endParaRPr lang="en-US" altLang="zh-CN"/>
          </a:p>
          <a:p>
            <a:pPr lvl="1"/>
            <a:r>
              <a:rPr lang="zh-CN" altLang="en-US"/>
              <a:t>内部数据由类型，需要由用户定义</a:t>
            </a:r>
            <a:endParaRPr lang="zh-CN" altLang="en-US"/>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RDD</a:t>
            </a:r>
            <a:r>
              <a:rPr lang="en-US" altLang="zh-CN">
                <a:latin typeface="宋体" panose="02010600030101010101" pitchFamily="2" charset="-122"/>
                <a:ea typeface="宋体" panose="02010600030101010101" pitchFamily="2" charset="-122"/>
              </a:rPr>
              <a:t>-&gt; DataFrame</a:t>
            </a:r>
            <a:r>
              <a:rPr lang="zh-CN" altLang="en-US">
                <a:latin typeface="宋体" panose="02010600030101010101" pitchFamily="2" charset="-122"/>
                <a:ea typeface="宋体" panose="02010600030101010101" pitchFamily="2" charset="-122"/>
              </a:rPr>
              <a:t>：反射方式</a:t>
            </a:r>
            <a:endParaRPr lang="zh-CN" altLang="en-US">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fontScale="92500" lnSpcReduction="10000"/>
          </a:bodyPr>
          <a:lstStyle/>
          <a:p>
            <a:r>
              <a:rPr lang="en-US" altLang="zh-CN"/>
              <a:t>1. </a:t>
            </a:r>
            <a:r>
              <a:rPr lang="zh-CN" altLang="en-US"/>
              <a:t>定义</a:t>
            </a:r>
            <a:r>
              <a:rPr lang="en-US" altLang="zh-CN"/>
              <a:t>case class, </a:t>
            </a:r>
            <a:r>
              <a:rPr lang="zh-CN" altLang="en-US"/>
              <a:t>作为</a:t>
            </a:r>
            <a:r>
              <a:rPr lang="en-US" altLang="zh-CN"/>
              <a:t>RDD</a:t>
            </a:r>
            <a:r>
              <a:rPr lang="zh-CN" altLang="en-US"/>
              <a:t>的</a:t>
            </a:r>
            <a:r>
              <a:rPr lang="en-US" altLang="zh-CN"/>
              <a:t>schema</a:t>
            </a:r>
            <a:endParaRPr lang="en-US" altLang="zh-CN"/>
          </a:p>
          <a:p>
            <a:r>
              <a:rPr lang="en-US" altLang="zh-CN"/>
              <a:t>2. </a:t>
            </a:r>
            <a:r>
              <a:rPr lang="zh-CN" altLang="en-US"/>
              <a:t>直接通过</a:t>
            </a:r>
            <a:r>
              <a:rPr lang="en-US" altLang="zh-CN"/>
              <a:t>RDD.toDF</a:t>
            </a:r>
            <a:r>
              <a:rPr lang="zh-CN" altLang="en-US"/>
              <a:t>将</a:t>
            </a:r>
            <a:r>
              <a:rPr lang="en-US" altLang="zh-CN"/>
              <a:t>RDD</a:t>
            </a:r>
            <a:r>
              <a:rPr lang="zh-CN" altLang="en-US"/>
              <a:t>转换为</a:t>
            </a:r>
            <a:r>
              <a:rPr lang="en-US" altLang="zh-CN"/>
              <a:t>DataFrame</a:t>
            </a:r>
            <a:endParaRPr lang="en-US" altLang="zh-CN"/>
          </a:p>
          <a:p>
            <a:pPr marL="0" indent="0">
              <a:buNone/>
            </a:pPr>
            <a:r>
              <a:rPr lang="en-US" altLang="zh-CN" sz="2000">
                <a:latin typeface="Times New Roman" panose="02020603050405020304" charset="0"/>
              </a:rPr>
              <a:t>import org.apache.spark.sql.SparkSession</a:t>
            </a:r>
            <a:endParaRPr lang="en-US" altLang="zh-CN" sz="2000">
              <a:latin typeface="Times New Roman" panose="02020603050405020304" charset="0"/>
            </a:endParaRPr>
          </a:p>
          <a:p>
            <a:pPr marL="0" indent="0">
              <a:buNone/>
            </a:pPr>
            <a:r>
              <a:rPr lang="en-US" altLang="zh-CN" sz="2000">
                <a:latin typeface="Times New Roman" panose="02020603050405020304" charset="0"/>
              </a:rPr>
              <a:t>import org.apache.spark.sql.Row</a:t>
            </a:r>
            <a:endParaRPr lang="en-US" altLang="zh-CN" sz="2000">
              <a:latin typeface="Times New Roman" panose="02020603050405020304" charset="0"/>
            </a:endParaRPr>
          </a:p>
          <a:p>
            <a:pPr marL="0" indent="0">
              <a:buNone/>
            </a:pPr>
            <a:r>
              <a:rPr lang="en-US" altLang="zh-CN" sz="2000">
                <a:latin typeface="Times New Roman" panose="02020603050405020304" charset="0"/>
              </a:rPr>
              <a:t>case class User(userID:Long, gender:String, age:Int, occupation:String,zipcode:String)</a:t>
            </a:r>
            <a:endParaRPr lang="en-US" altLang="zh-CN" sz="2000">
              <a:latin typeface="Times New Roman" panose="02020603050405020304" charset="0"/>
            </a:endParaRPr>
          </a:p>
          <a:p>
            <a:pPr marL="0" indent="0">
              <a:buNone/>
            </a:pPr>
            <a:r>
              <a:rPr lang="en-US" altLang="zh-CN" sz="2000">
                <a:latin typeface="Times New Roman" panose="02020603050405020304" charset="0"/>
              </a:rPr>
              <a:t>val usersRdd = sc.textFile("/tmp/ml-1m/users.dat")</a:t>
            </a:r>
            <a:endParaRPr lang="en-US" altLang="zh-CN" sz="2000">
              <a:latin typeface="Times New Roman" panose="02020603050405020304" charset="0"/>
            </a:endParaRPr>
          </a:p>
          <a:p>
            <a:pPr marL="0" indent="0">
              <a:buNone/>
            </a:pPr>
            <a:r>
              <a:rPr lang="en-US" altLang="zh-CN" sz="2000">
                <a:latin typeface="Times New Roman" panose="02020603050405020304" charset="0"/>
              </a:rPr>
              <a:t>val userRDD = usersRdd.map(_.split("::")).map(p=&gt;User(p(0).toLong,p(1).trim,p(2).toInt,p(3),p(4)))</a:t>
            </a:r>
            <a:endParaRPr lang="en-US" altLang="zh-CN" sz="2000">
              <a:latin typeface="Times New Roman" panose="02020603050405020304" charset="0"/>
            </a:endParaRPr>
          </a:p>
          <a:p>
            <a:pPr marL="0" indent="0">
              <a:buNone/>
            </a:pPr>
            <a:r>
              <a:rPr lang="en-US" altLang="zh-CN" sz="2000">
                <a:latin typeface="Times New Roman" panose="02020603050405020304" charset="0"/>
              </a:rPr>
              <a:t>val userDataFrame = userRDD.toDF()</a:t>
            </a:r>
            <a:endParaRPr lang="en-US" altLang="zh-CN" sz="2000">
              <a:latin typeface="Times New Roman" panose="02020603050405020304" charset="0"/>
            </a:endParaRPr>
          </a:p>
          <a:p>
            <a:pPr marL="0" indent="0">
              <a:buNone/>
            </a:pPr>
            <a:r>
              <a:rPr lang="en-US" altLang="zh-CN" sz="2000">
                <a:latin typeface="Times New Roman" panose="02020603050405020304" charset="0"/>
              </a:rPr>
              <a:t>userDataFrame.take(10)</a:t>
            </a:r>
            <a:endParaRPr lang="en-US" altLang="zh-CN" sz="2000">
              <a:latin typeface="Times New Roman" panose="02020603050405020304" charset="0"/>
            </a:endParaRPr>
          </a:p>
          <a:p>
            <a:pPr marL="0" indent="0">
              <a:buNone/>
            </a:pPr>
            <a:r>
              <a:rPr lang="en-US" altLang="zh-CN" sz="2000">
                <a:latin typeface="Times New Roman" panose="02020603050405020304" charset="0"/>
              </a:rPr>
              <a:t>userDataFrame.count()</a:t>
            </a:r>
            <a:endParaRPr lang="en-US" altLang="zh-CN" sz="2000">
              <a:latin typeface="Times New Roman" panose="02020603050405020304" charset="0"/>
            </a:endParaRPr>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RDD-&gt;DataFrame</a:t>
            </a:r>
            <a:r>
              <a:rPr lang="zh-CN" altLang="en-US"/>
              <a:t>：显示注入</a:t>
            </a:r>
            <a:r>
              <a:rPr lang="en-US" altLang="zh-CN"/>
              <a:t>Schema</a:t>
            </a:r>
            <a:endParaRPr lang="en-US" altLang="zh-CN"/>
          </a:p>
        </p:txBody>
      </p:sp>
      <p:sp>
        <p:nvSpPr>
          <p:cNvPr id="3" name="内容占位符 2"/>
          <p:cNvSpPr>
            <a:spLocks noGrp="1"/>
          </p:cNvSpPr>
          <p:nvPr>
            <p:ph idx="1"/>
          </p:nvPr>
        </p:nvSpPr>
        <p:spPr>
          <a:xfrm>
            <a:off x="628650" y="1282700"/>
            <a:ext cx="7886700" cy="5169535"/>
          </a:xfrm>
        </p:spPr>
        <p:txBody>
          <a:bodyPr>
            <a:normAutofit fontScale="55000" lnSpcReduction="20000"/>
          </a:bodyPr>
          <a:lstStyle/>
          <a:p>
            <a:pPr marL="0" indent="0">
              <a:buNone/>
            </a:pPr>
            <a:r>
              <a:rPr lang="en-US" altLang="zh-CN"/>
              <a:t>1. </a:t>
            </a:r>
            <a:r>
              <a:rPr lang="zh-CN" altLang="en-US"/>
              <a:t>定义</a:t>
            </a:r>
            <a:r>
              <a:rPr lang="en-US" altLang="zh-CN"/>
              <a:t>RDD schema(</a:t>
            </a:r>
            <a:r>
              <a:rPr lang="zh-CN" altLang="en-US"/>
              <a:t>由</a:t>
            </a:r>
            <a:r>
              <a:rPr lang="en-US" altLang="zh-CN"/>
              <a:t>StructField/StructType</a:t>
            </a:r>
            <a:r>
              <a:rPr lang="zh-CN" altLang="en-US"/>
              <a:t>构成</a:t>
            </a:r>
            <a:r>
              <a:rPr lang="en-US" altLang="zh-CN"/>
              <a:t>)</a:t>
            </a:r>
            <a:endParaRPr lang="en-US" altLang="zh-CN"/>
          </a:p>
          <a:p>
            <a:pPr marL="0" indent="0">
              <a:buNone/>
            </a:pPr>
            <a:r>
              <a:rPr lang="en-US" altLang="zh-CN"/>
              <a:t>2. </a:t>
            </a:r>
            <a:r>
              <a:rPr lang="zh-CN" altLang="en-US"/>
              <a:t>使用</a:t>
            </a:r>
            <a:r>
              <a:rPr lang="en-US" altLang="zh-CN"/>
              <a:t>spark.createDataFrame</a:t>
            </a:r>
            <a:r>
              <a:rPr lang="zh-CN" altLang="en-US"/>
              <a:t>生成</a:t>
            </a:r>
            <a:r>
              <a:rPr lang="en-US" altLang="zh-CN"/>
              <a:t>DF</a:t>
            </a:r>
            <a:endParaRPr lang="en-US" altLang="zh-CN"/>
          </a:p>
          <a:p>
            <a:pPr marL="0" indent="0">
              <a:buNone/>
            </a:pPr>
            <a:r>
              <a:rPr lang="en-US" altLang="zh-CN"/>
              <a:t>import org.apache.spark.sql.{SaveMode,SparkSession,Row}</a:t>
            </a:r>
            <a:endParaRPr lang="en-US" altLang="zh-CN"/>
          </a:p>
          <a:p>
            <a:pPr marL="0" indent="0">
              <a:buNone/>
            </a:pPr>
            <a:r>
              <a:rPr lang="en-US" altLang="zh-CN"/>
              <a:t>import org.apache.spark.sql.types.{StringType,StructField,StructType}</a:t>
            </a:r>
            <a:endParaRPr lang="en-US" altLang="zh-CN"/>
          </a:p>
          <a:p>
            <a:pPr marL="0" indent="0">
              <a:buNone/>
            </a:pPr>
            <a:r>
              <a:rPr lang="en-US" altLang="zh-CN"/>
              <a:t>val schemaString = "userID gender age occupation zipcode"</a:t>
            </a:r>
            <a:endParaRPr lang="en-US" altLang="zh-CN"/>
          </a:p>
          <a:p>
            <a:pPr marL="0" indent="0">
              <a:buNone/>
            </a:pPr>
            <a:r>
              <a:rPr lang="en-US" altLang="zh-CN"/>
              <a:t>val schema=StructType(schemaString.split(" ").map(fieldName=&gt;StructField(fieldName,StringType,true)))</a:t>
            </a:r>
            <a:endParaRPr lang="en-US" altLang="zh-CN"/>
          </a:p>
          <a:p>
            <a:pPr marL="0" indent="0">
              <a:buNone/>
            </a:pPr>
            <a:r>
              <a:rPr lang="en-US" altLang="zh-CN"/>
              <a:t>val usersRdd = sc.textFile("/tmp/ml-1m/users.dat")</a:t>
            </a:r>
            <a:endParaRPr lang="en-US" altLang="zh-CN"/>
          </a:p>
          <a:p>
            <a:pPr marL="0" indent="0">
              <a:buNone/>
            </a:pPr>
            <a:r>
              <a:rPr lang="en-US" altLang="zh-CN"/>
              <a:t>val userRDD2 = usersRdd.map(_.split("::")).map(p=&gt;Row(p(0),p(1).trim,p(2).trim,p(3).trim,p(4).trim))</a:t>
            </a:r>
            <a:endParaRPr lang="en-US" altLang="zh-CN"/>
          </a:p>
          <a:p>
            <a:pPr marL="0" indent="0">
              <a:buNone/>
            </a:pPr>
            <a:r>
              <a:rPr lang="en-US" altLang="zh-CN"/>
              <a:t>val userDataFrame2 = spark.createDataFrame(userRDD2,schema)</a:t>
            </a:r>
            <a:endParaRPr lang="en-US" altLang="zh-CN"/>
          </a:p>
          <a:p>
            <a:pPr marL="0" indent="0">
              <a:buNone/>
            </a:pPr>
            <a:r>
              <a:rPr lang="en-US" altLang="zh-CN"/>
              <a:t>userDataFrame2.take(10)</a:t>
            </a:r>
            <a:endParaRPr lang="en-US" altLang="zh-CN"/>
          </a:p>
          <a:p>
            <a:pPr marL="0" indent="0">
              <a:buNone/>
            </a:pPr>
            <a:r>
              <a:rPr lang="en-US" altLang="zh-CN"/>
              <a:t>userDataFrame2.count()</a:t>
            </a:r>
            <a:endParaRPr lang="en-US" altLang="zh-CN"/>
          </a:p>
          <a:p>
            <a:pPr marL="0" indent="0">
              <a:buNone/>
            </a:pPr>
            <a:r>
              <a:rPr lang="en-US" altLang="zh-CN"/>
              <a:t>userDataFrame2.write.mode(SaveMode.Overwrite).json("/tmp/user.json")</a:t>
            </a:r>
            <a:endParaRPr lang="en-US" altLang="zh-CN"/>
          </a:p>
          <a:p>
            <a:pPr marL="0" indent="0">
              <a:buNone/>
            </a:pPr>
            <a:r>
              <a:rPr lang="en-US" altLang="zh-CN"/>
              <a:t>userDataFrame2.write.mode(SaveMode.Overwrite).parquet("/tmp/user.parquet")</a:t>
            </a:r>
            <a:endParaRPr lang="en-US" altLang="zh-CN"/>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json -&gt; DataFrame</a:t>
            </a:r>
            <a:endParaRPr lang="en-US" altLang="zh-CN"/>
          </a:p>
        </p:txBody>
      </p:sp>
      <p:sp>
        <p:nvSpPr>
          <p:cNvPr id="3" name="内容占位符 2"/>
          <p:cNvSpPr>
            <a:spLocks noGrp="1"/>
          </p:cNvSpPr>
          <p:nvPr>
            <p:ph idx="1"/>
          </p:nvPr>
        </p:nvSpPr>
        <p:spPr/>
        <p:txBody>
          <a:bodyPr>
            <a:normAutofit fontScale="70000" lnSpcReduction="20000"/>
          </a:bodyPr>
          <a:lstStyle/>
          <a:p>
            <a:pPr marL="0" indent="0">
              <a:buNone/>
            </a:pPr>
            <a:r>
              <a:rPr lang="en-US" altLang="zh-CN"/>
              <a:t>1. spark.read.format("json").load(...)</a:t>
            </a:r>
            <a:endParaRPr lang="en-US" altLang="zh-CN"/>
          </a:p>
          <a:p>
            <a:pPr marL="0" indent="0">
              <a:buNone/>
            </a:pPr>
            <a:r>
              <a:rPr lang="en-US" altLang="zh-CN"/>
              <a:t>2. spark.read.json(...)</a:t>
            </a:r>
            <a:endParaRPr lang="en-US" altLang="zh-CN"/>
          </a:p>
          <a:p>
            <a:pPr marL="0" indent="0">
              <a:buNone/>
            </a:pPr>
            <a:r>
              <a:rPr lang="en-US" altLang="zh-CN"/>
              <a:t>3. SQL</a:t>
            </a:r>
            <a:endParaRPr lang="en-US" altLang="zh-CN"/>
          </a:p>
          <a:p>
            <a:pPr marL="0" indent="0">
              <a:buNone/>
            </a:pPr>
            <a:r>
              <a:rPr lang="en-US" altLang="zh-CN"/>
              <a:t>val userJsonDF = spark.read.format("json").load("/tmp/user.json")</a:t>
            </a:r>
            <a:endParaRPr lang="en-US" altLang="zh-CN"/>
          </a:p>
          <a:p>
            <a:pPr marL="0" indent="0">
              <a:buNone/>
            </a:pPr>
            <a:r>
              <a:rPr lang="en-US" altLang="zh-CN"/>
              <a:t>userJsonDF.take(10)</a:t>
            </a:r>
            <a:endParaRPr lang="en-US" altLang="zh-CN"/>
          </a:p>
          <a:p>
            <a:pPr marL="0" indent="0">
              <a:buNone/>
            </a:pPr>
            <a:endParaRPr lang="en-US" altLang="zh-CN"/>
          </a:p>
          <a:p>
            <a:pPr marL="0" indent="0">
              <a:buNone/>
            </a:pPr>
            <a:r>
              <a:rPr lang="en-US" altLang="zh-CN"/>
              <a:t>val userJsonDF2 = spark.read.json("/tmp/user.json")</a:t>
            </a:r>
            <a:endParaRPr lang="en-US" altLang="zh-CN"/>
          </a:p>
          <a:p>
            <a:pPr marL="0" indent="0">
              <a:buNone/>
            </a:pPr>
            <a:r>
              <a:rPr lang="en-US" altLang="zh-CN"/>
              <a:t>userJsonDF2.take(10)</a:t>
            </a:r>
            <a:endParaRPr lang="en-US" altLang="zh-CN"/>
          </a:p>
          <a:p>
            <a:pPr marL="0" indent="0">
              <a:buNone/>
            </a:pPr>
            <a:endParaRPr lang="en-US" altLang="zh-CN"/>
          </a:p>
          <a:p>
            <a:pPr marL="0" indent="0">
              <a:buNone/>
            </a:pPr>
            <a:r>
              <a:rPr lang="en-US" altLang="zh-CN"/>
              <a:t>进入bin/spark-sql,输入</a:t>
            </a:r>
            <a:endParaRPr lang="en-US" altLang="zh-CN"/>
          </a:p>
          <a:p>
            <a:pPr marL="0" indent="0">
              <a:buNone/>
            </a:pPr>
            <a:r>
              <a:rPr lang="en-US" altLang="zh-CN"/>
              <a:t>CREATE TABLE user USING json OPTIONS (path "/tmp/user.json")</a:t>
            </a: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HDFS</a:t>
            </a:r>
            <a:r>
              <a:rPr lang="zh-CN" altLang="en-US"/>
              <a:t>内部机制</a:t>
            </a:r>
            <a:r>
              <a:rPr lang="en-US" altLang="zh-CN"/>
              <a:t>——</a:t>
            </a:r>
            <a:r>
              <a:rPr lang="zh-CN" altLang="en-US"/>
              <a:t>读流程</a:t>
            </a:r>
            <a:endParaRPr lang="zh-CN" altLang="en-US"/>
          </a:p>
        </p:txBody>
      </p:sp>
      <p:pic>
        <p:nvPicPr>
          <p:cNvPr id="5" name="内容占位符 4"/>
          <p:cNvPicPr>
            <a:picLocks noGrp="1" noChangeAspect="1"/>
          </p:cNvPicPr>
          <p:nvPr>
            <p:ph idx="1"/>
          </p:nvPr>
        </p:nvPicPr>
        <p:blipFill>
          <a:blip r:embed="rId1"/>
          <a:stretch>
            <a:fillRect/>
          </a:stretch>
        </p:blipFill>
        <p:spPr>
          <a:xfrm>
            <a:off x="1112044" y="1282701"/>
            <a:ext cx="6459379" cy="5108575"/>
          </a:xfrm>
          <a:prstGeom prst="rect">
            <a:avLst/>
          </a:prstGeom>
        </p:spPr>
      </p:pic>
    </p:spTree>
    <p:custDataLst>
      <p:tags r:id="rId2"/>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parquet -&gt; DataFrame</a:t>
            </a:r>
            <a:endParaRPr lang="en-US" altLang="zh-CN"/>
          </a:p>
        </p:txBody>
      </p:sp>
      <p:sp>
        <p:nvSpPr>
          <p:cNvPr id="3" name="内容占位符 2"/>
          <p:cNvSpPr>
            <a:spLocks noGrp="1"/>
          </p:cNvSpPr>
          <p:nvPr>
            <p:ph idx="1"/>
          </p:nvPr>
        </p:nvSpPr>
        <p:spPr/>
        <p:txBody>
          <a:bodyPr>
            <a:normAutofit fontScale="60000" lnSpcReduction="20000"/>
          </a:bodyPr>
          <a:lstStyle/>
          <a:p>
            <a:pPr marL="0" indent="0">
              <a:buNone/>
            </a:pPr>
            <a:r>
              <a:rPr lang="zh-CN" altLang="en-US"/>
              <a:t>1. spark.read.format("parquet").load(...)</a:t>
            </a:r>
            <a:endParaRPr lang="zh-CN" altLang="en-US"/>
          </a:p>
          <a:p>
            <a:pPr marL="0" indent="0">
              <a:buNone/>
            </a:pPr>
            <a:r>
              <a:rPr lang="zh-CN" altLang="en-US"/>
              <a:t>2. spark.read.parquet(...)</a:t>
            </a:r>
            <a:endParaRPr lang="zh-CN" altLang="en-US"/>
          </a:p>
          <a:p>
            <a:pPr marL="0" indent="0">
              <a:buNone/>
            </a:pPr>
            <a:r>
              <a:rPr lang="zh-CN" altLang="en-US"/>
              <a:t>3. SQL</a:t>
            </a:r>
            <a:endParaRPr lang="zh-CN" altLang="en-US"/>
          </a:p>
          <a:p>
            <a:pPr marL="0" indent="0">
              <a:buNone/>
            </a:pPr>
            <a:endParaRPr lang="zh-CN" altLang="en-US"/>
          </a:p>
          <a:p>
            <a:pPr marL="0" indent="0">
              <a:buNone/>
            </a:pPr>
            <a:r>
              <a:rPr lang="zh-CN" altLang="en-US"/>
              <a:t>val userParquetDF = spark.read.format("parquet").load("/tmp/user.parquet")</a:t>
            </a:r>
            <a:endParaRPr lang="zh-CN" altLang="en-US"/>
          </a:p>
          <a:p>
            <a:pPr marL="0" indent="0">
              <a:buNone/>
            </a:pPr>
            <a:r>
              <a:rPr lang="zh-CN" altLang="en-US"/>
              <a:t>userJsonDF.take(10)</a:t>
            </a:r>
            <a:endParaRPr lang="zh-CN" altLang="en-US"/>
          </a:p>
          <a:p>
            <a:pPr marL="0" indent="0">
              <a:buNone/>
            </a:pPr>
            <a:endParaRPr lang="zh-CN" altLang="en-US"/>
          </a:p>
          <a:p>
            <a:pPr marL="0" indent="0">
              <a:buNone/>
            </a:pPr>
            <a:r>
              <a:rPr lang="zh-CN" altLang="en-US"/>
              <a:t>val userJsonDF2 = spark.read.parquet("/tmp/user.parquet")</a:t>
            </a:r>
            <a:endParaRPr lang="zh-CN" altLang="en-US"/>
          </a:p>
          <a:p>
            <a:pPr marL="0" indent="0">
              <a:buNone/>
            </a:pPr>
            <a:r>
              <a:rPr lang="zh-CN" altLang="en-US"/>
              <a:t>userJsonDF2.take(10)</a:t>
            </a:r>
            <a:endParaRPr lang="zh-CN" altLang="en-US"/>
          </a:p>
          <a:p>
            <a:pPr marL="0" indent="0">
              <a:buNone/>
            </a:pPr>
            <a:endParaRPr lang="zh-CN" altLang="en-US"/>
          </a:p>
          <a:p>
            <a:pPr marL="0" indent="0">
              <a:buNone/>
            </a:pPr>
            <a:r>
              <a:rPr lang="zh-CN" altLang="en-US"/>
              <a:t>进入bin/spark-sql,输入：</a:t>
            </a:r>
            <a:endParaRPr lang="zh-CN" altLang="en-US"/>
          </a:p>
          <a:p>
            <a:pPr marL="0" indent="0">
              <a:buNone/>
            </a:pPr>
            <a:r>
              <a:rPr lang="zh-CN" altLang="en-US"/>
              <a:t>CREATE TABLE user USING parquet OPTIONS("path /tmp/user.parquet")</a:t>
            </a:r>
            <a:endParaRPr lang="zh-CN" altLang="en-US"/>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JDBC -&gt; DataFrame</a:t>
            </a:r>
            <a:endParaRPr lang="en-US" altLang="zh-CN"/>
          </a:p>
        </p:txBody>
      </p:sp>
      <p:sp>
        <p:nvSpPr>
          <p:cNvPr id="3" name="内容占位符 2"/>
          <p:cNvSpPr>
            <a:spLocks noGrp="1"/>
          </p:cNvSpPr>
          <p:nvPr>
            <p:ph idx="1"/>
          </p:nvPr>
        </p:nvSpPr>
        <p:spPr/>
        <p:txBody>
          <a:bodyPr>
            <a:normAutofit fontScale="67500" lnSpcReduction="20000"/>
          </a:bodyPr>
          <a:lstStyle/>
          <a:p>
            <a:pPr marL="0" indent="0">
              <a:buNone/>
            </a:pPr>
            <a:r>
              <a:rPr lang="zh-CN" altLang="en-US"/>
              <a:t>1. spark.read.format("jdbc").options(...)</a:t>
            </a:r>
            <a:endParaRPr lang="zh-CN" altLang="en-US"/>
          </a:p>
          <a:p>
            <a:pPr marL="0" indent="0">
              <a:buNone/>
            </a:pPr>
            <a:r>
              <a:rPr lang="zh-CN" altLang="en-US"/>
              <a:t>2. SQL</a:t>
            </a:r>
            <a:endParaRPr lang="zh-CN" altLang="en-US"/>
          </a:p>
          <a:p>
            <a:pPr marL="0" indent="0">
              <a:buNone/>
            </a:pPr>
            <a:endParaRPr lang="zh-CN" altLang="en-US"/>
          </a:p>
          <a:p>
            <a:pPr marL="0" indent="0">
              <a:buNone/>
            </a:pPr>
            <a:r>
              <a:rPr lang="zh-CN" altLang="en-US"/>
              <a:t>export SPARK_CLASSPATH = &lt;mysql-connector-java-5.1.26.jar&gt;</a:t>
            </a:r>
            <a:endParaRPr lang="zh-CN" altLang="en-US"/>
          </a:p>
          <a:p>
            <a:pPr marL="0" indent="0">
              <a:buNone/>
            </a:pPr>
            <a:endParaRPr lang="zh-CN" altLang="en-US"/>
          </a:p>
          <a:p>
            <a:pPr marL="0" indent="0">
              <a:buNone/>
            </a:pPr>
            <a:r>
              <a:rPr lang="zh-CN" altLang="en-US"/>
              <a:t>val jdbcDF = spark.read.format("jdbc").options(</a:t>
            </a:r>
            <a:endParaRPr lang="zh-CN" altLang="en-US"/>
          </a:p>
          <a:p>
            <a:pPr marL="0" indent="0">
              <a:buNone/>
            </a:pPr>
            <a:r>
              <a:rPr lang="zh-CN" altLang="en-US"/>
              <a:t>  Map("url"-&gt;"jdbc:mysql://mysql_hostname:mysql_port/testDB",</a:t>
            </a:r>
            <a:endParaRPr lang="zh-CN" altLang="en-US"/>
          </a:p>
          <a:p>
            <a:pPr marL="0" indent="0">
              <a:buNone/>
            </a:pPr>
            <a:r>
              <a:rPr lang="zh-CN" altLang="en-US"/>
              <a:t>  "dbtable"-&gt;"testTable")).load()</a:t>
            </a:r>
            <a:endParaRPr lang="zh-CN" altLang="en-US"/>
          </a:p>
          <a:p>
            <a:pPr marL="0" indent="0">
              <a:buNone/>
            </a:pPr>
            <a:r>
              <a:rPr lang="zh-CN" altLang="en-US"/>
              <a:t>  </a:t>
            </a:r>
            <a:endParaRPr lang="zh-CN" altLang="en-US"/>
          </a:p>
          <a:p>
            <a:pPr marL="0" indent="0">
              <a:buNone/>
            </a:pPr>
            <a:r>
              <a:rPr lang="zh-CN" altLang="en-US"/>
              <a:t>进入bin/spark-sql，输入：</a:t>
            </a:r>
            <a:endParaRPr lang="zh-CN" altLang="en-US"/>
          </a:p>
          <a:p>
            <a:pPr marL="0" indent="0">
              <a:buNone/>
            </a:pPr>
            <a:r>
              <a:rPr lang="zh-CN" altLang="en-US"/>
              <a:t>CREATE TABLE user USING jdbc OPTIONS ("jdbc:mysql://mysql_hostname:mysql_port/testDB","dbtable"-&gt;"testTable")</a:t>
            </a:r>
            <a:endParaRPr lang="zh-CN" altLang="en-US"/>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text -&gt; DataFrame</a:t>
            </a:r>
            <a:endParaRPr lang="en-US" altLang="zh-CN"/>
          </a:p>
        </p:txBody>
      </p:sp>
      <p:sp>
        <p:nvSpPr>
          <p:cNvPr id="3" name="内容占位符 2"/>
          <p:cNvSpPr>
            <a:spLocks noGrp="1"/>
          </p:cNvSpPr>
          <p:nvPr>
            <p:ph idx="1"/>
          </p:nvPr>
        </p:nvSpPr>
        <p:spPr/>
        <p:txBody>
          <a:bodyPr/>
          <a:lstStyle/>
          <a:p>
            <a:pPr marL="0" indent="0">
              <a:buNone/>
            </a:pPr>
            <a:r>
              <a:rPr lang="zh-CN" altLang="en-US"/>
              <a:t>1. spark.read.text(...) //返回DataFrame</a:t>
            </a:r>
            <a:endParaRPr lang="zh-CN" altLang="en-US"/>
          </a:p>
          <a:p>
            <a:pPr marL="0" indent="0">
              <a:buNone/>
            </a:pPr>
            <a:r>
              <a:rPr lang="zh-CN" altLang="en-US"/>
              <a:t>2. spark.read.textFile(...) //返回Dataset</a:t>
            </a:r>
            <a:endParaRPr lang="zh-CN" altLang="en-US"/>
          </a:p>
          <a:p>
            <a:pPr marL="0" indent="0">
              <a:buNone/>
            </a:pPr>
            <a:endParaRPr lang="zh-CN" altLang="en-US"/>
          </a:p>
          <a:p>
            <a:pPr marL="0" indent="0">
              <a:buNone/>
            </a:pPr>
            <a:r>
              <a:rPr lang="zh-CN" altLang="en-US"/>
              <a:t>val userDf = spark.read.text("ml-1m/user.data").map(_.getString(0).split("::"))</a:t>
            </a:r>
            <a:endParaRPr lang="zh-CN" altLang="en-US"/>
          </a:p>
          <a:p>
            <a:pPr marL="0" indent="0">
              <a:buNone/>
            </a:pPr>
            <a:r>
              <a:rPr lang="zh-CN" altLang="en-US"/>
              <a:t>val userDs = spark.read.textFile("ml-1m/users.dat").map(_.split("::"))</a:t>
            </a:r>
            <a:endParaRPr lang="zh-CN" altLang="en-US"/>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Spark SQL</a:t>
            </a:r>
            <a:r>
              <a:rPr lang="zh-CN" altLang="en-US"/>
              <a:t>中的表</a:t>
            </a:r>
            <a:endParaRPr lang="zh-CN" altLang="en-US"/>
          </a:p>
        </p:txBody>
      </p:sp>
      <p:sp>
        <p:nvSpPr>
          <p:cNvPr id="3" name="内容占位符 2"/>
          <p:cNvSpPr>
            <a:spLocks noGrp="1"/>
          </p:cNvSpPr>
          <p:nvPr>
            <p:ph idx="1"/>
          </p:nvPr>
        </p:nvSpPr>
        <p:spPr/>
        <p:txBody>
          <a:bodyPr>
            <a:normAutofit fontScale="77500" lnSpcReduction="20000"/>
          </a:bodyPr>
          <a:lstStyle/>
          <a:p>
            <a:r>
              <a:rPr lang="en-US" altLang="zh-CN"/>
              <a:t>session</a:t>
            </a:r>
            <a:r>
              <a:rPr lang="zh-CN" altLang="en-US"/>
              <a:t>范围内的临时表</a:t>
            </a:r>
            <a:endParaRPr lang="zh-CN" altLang="en-US"/>
          </a:p>
          <a:p>
            <a:pPr lvl="1"/>
            <a:r>
              <a:rPr lang="en-US" altLang="zh-CN"/>
              <a:t>df.createOrReplaceTempView(“people”)</a:t>
            </a:r>
            <a:endParaRPr lang="en-US" altLang="zh-CN"/>
          </a:p>
          <a:p>
            <a:pPr lvl="1"/>
            <a:r>
              <a:rPr lang="zh-CN" altLang="en-US"/>
              <a:t>只在</a:t>
            </a:r>
            <a:r>
              <a:rPr lang="en-US" altLang="zh-CN"/>
              <a:t>session</a:t>
            </a:r>
            <a:r>
              <a:rPr lang="zh-CN" altLang="en-US"/>
              <a:t>范围内有效，</a:t>
            </a:r>
            <a:r>
              <a:rPr lang="en-US" altLang="zh-CN"/>
              <a:t>session</a:t>
            </a:r>
            <a:r>
              <a:rPr lang="zh-CN" altLang="en-US"/>
              <a:t>结束表自动删除</a:t>
            </a:r>
            <a:endParaRPr lang="zh-CN" altLang="en-US"/>
          </a:p>
          <a:p>
            <a:pPr lvl="0"/>
            <a:r>
              <a:rPr lang="zh-CN" altLang="en-US"/>
              <a:t>全局范围内的临时表</a:t>
            </a:r>
            <a:endParaRPr lang="zh-CN" altLang="en-US"/>
          </a:p>
          <a:p>
            <a:pPr lvl="1"/>
            <a:r>
              <a:rPr lang="en-US" altLang="zh-CN"/>
              <a:t>df.createGlobalTempView(“people”)</a:t>
            </a:r>
            <a:endParaRPr lang="en-US" altLang="zh-CN"/>
          </a:p>
          <a:p>
            <a:pPr lvl="1"/>
            <a:r>
              <a:rPr lang="zh-CN" altLang="en-US"/>
              <a:t>所有</a:t>
            </a:r>
            <a:r>
              <a:rPr lang="en-US" altLang="zh-CN"/>
              <a:t>session</a:t>
            </a:r>
            <a:r>
              <a:rPr lang="zh-CN" altLang="en-US"/>
              <a:t>共享</a:t>
            </a:r>
            <a:endParaRPr lang="zh-CN" altLang="en-US"/>
          </a:p>
          <a:p>
            <a:pPr marL="457200" lvl="1" indent="0">
              <a:buNone/>
            </a:pPr>
            <a:r>
              <a:rPr lang="en-US" altLang="zh-CN"/>
              <a:t>df.createGloadTempView(“people”)</a:t>
            </a:r>
            <a:endParaRPr lang="en-US" altLang="zh-CN"/>
          </a:p>
          <a:p>
            <a:pPr marL="457200" lvl="1" indent="0">
              <a:buNone/>
            </a:pPr>
            <a:r>
              <a:rPr lang="en-US" altLang="zh-CN"/>
              <a:t>spark.sql(“SELECT * FROM global_temp.peopel”).show()</a:t>
            </a:r>
            <a:endParaRPr lang="en-US" altLang="zh-CN"/>
          </a:p>
          <a:p>
            <a:pPr marL="457200" lvl="1" indent="0">
              <a:buNone/>
            </a:pPr>
            <a:r>
              <a:rPr lang="en-US" altLang="zh-CN"/>
              <a:t>spark.newSession().sql(“SELECT * FROM global_temp.people”).show()</a:t>
            </a:r>
            <a:endParaRPr lang="en-US" altLang="zh-CN"/>
          </a:p>
          <a:p>
            <a:pPr lvl="0"/>
            <a:r>
              <a:rPr lang="zh-CN" altLang="en-US"/>
              <a:t>将</a:t>
            </a:r>
            <a:r>
              <a:rPr lang="en-US" altLang="zh-CN"/>
              <a:t>DataFrame</a:t>
            </a:r>
            <a:r>
              <a:rPr lang="zh-CN" altLang="en-US"/>
              <a:t>或</a:t>
            </a:r>
            <a:r>
              <a:rPr lang="en-US" altLang="zh-CN"/>
              <a:t>Dataset</a:t>
            </a:r>
            <a:r>
              <a:rPr lang="zh-CN" altLang="en-US"/>
              <a:t>持久化到</a:t>
            </a:r>
            <a:r>
              <a:rPr lang="en-US" altLang="zh-CN"/>
              <a:t>hive</a:t>
            </a:r>
            <a:r>
              <a:rPr lang="zh-CN" altLang="en-US"/>
              <a:t>中</a:t>
            </a:r>
            <a:r>
              <a:rPr lang="en-US" altLang="zh-CN"/>
              <a:t>(</a:t>
            </a:r>
            <a:r>
              <a:rPr lang="zh-CN" altLang="en-US"/>
              <a:t>需把</a:t>
            </a:r>
            <a:r>
              <a:rPr lang="en-US" altLang="zh-CN"/>
              <a:t>hive</a:t>
            </a:r>
            <a:r>
              <a:rPr lang="zh-CN" altLang="en-US"/>
              <a:t>配置放到环境中</a:t>
            </a:r>
            <a:r>
              <a:rPr lang="en-US" altLang="zh-CN"/>
              <a:t>)</a:t>
            </a:r>
            <a:endParaRPr lang="en-US" altLang="zh-CN"/>
          </a:p>
          <a:p>
            <a:pPr lvl="1"/>
            <a:r>
              <a:rPr lang="en-US" altLang="zh-CN" sz="2000"/>
              <a:t>df.write.mode(“overwrite”).saveAsTable(“database.tableName”)</a:t>
            </a:r>
            <a:r>
              <a:rPr lang="en-US" altLang="zh-CN"/>
              <a:t>	</a:t>
            </a:r>
            <a:endParaRPr lang="en-US" altLang="zh-CN"/>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Spark SLQ</a:t>
            </a:r>
            <a:r>
              <a:rPr lang="zh-CN" altLang="en-US"/>
              <a:t>万能思路</a:t>
            </a:r>
            <a:endParaRPr lang="zh-CN" altLang="en-US"/>
          </a:p>
        </p:txBody>
      </p:sp>
      <p:sp>
        <p:nvSpPr>
          <p:cNvPr id="3" name="内容占位符 2"/>
          <p:cNvSpPr>
            <a:spLocks noGrp="1"/>
          </p:cNvSpPr>
          <p:nvPr>
            <p:ph idx="1"/>
          </p:nvPr>
        </p:nvSpPr>
        <p:spPr/>
        <p:txBody>
          <a:bodyPr/>
          <a:lstStyle/>
          <a:p>
            <a:pPr marL="0" indent="0">
              <a:buNone/>
            </a:pPr>
            <a:r>
              <a:rPr lang="zh-CN" altLang="en-US"/>
              <a:t>第一步：得到</a:t>
            </a:r>
            <a:r>
              <a:rPr lang="en-US" altLang="zh-CN"/>
              <a:t>DataFrame</a:t>
            </a:r>
            <a:r>
              <a:rPr lang="zh-CN" altLang="en-US"/>
              <a:t>或</a:t>
            </a:r>
            <a:r>
              <a:rPr lang="en-US" altLang="zh-CN"/>
              <a:t>Dataset</a:t>
            </a:r>
            <a:endParaRPr lang="en-US" altLang="zh-CN"/>
          </a:p>
          <a:p>
            <a:pPr marL="0" indent="0">
              <a:buNone/>
            </a:pPr>
            <a:r>
              <a:rPr lang="en-US" altLang="zh-CN"/>
              <a:t>	val ds = ...</a:t>
            </a:r>
            <a:endParaRPr lang="en-US" altLang="zh-CN"/>
          </a:p>
          <a:p>
            <a:pPr marL="0" indent="0">
              <a:buNone/>
            </a:pPr>
            <a:r>
              <a:rPr lang="zh-CN" altLang="en-US"/>
              <a:t>第二步：注册成临时表</a:t>
            </a:r>
            <a:endParaRPr lang="zh-CN" altLang="en-US"/>
          </a:p>
          <a:p>
            <a:pPr marL="0" indent="0">
              <a:buNone/>
            </a:pPr>
            <a:r>
              <a:rPr lang="en-US" altLang="zh-CN"/>
              <a:t>	ds.registerTempTable(“xxx”)</a:t>
            </a:r>
            <a:endParaRPr lang="en-US" altLang="zh-CN"/>
          </a:p>
          <a:p>
            <a:pPr marL="0" indent="0">
              <a:buNone/>
            </a:pPr>
            <a:r>
              <a:rPr lang="zh-CN" altLang="en-US"/>
              <a:t>第三步：用</a:t>
            </a:r>
            <a:r>
              <a:rPr lang="en-US" altLang="zh-CN"/>
              <a:t>SQL</a:t>
            </a:r>
            <a:r>
              <a:rPr lang="zh-CN" altLang="en-US"/>
              <a:t>计算</a:t>
            </a:r>
            <a:endParaRPr lang="zh-CN" altLang="en-US"/>
          </a:p>
          <a:p>
            <a:pPr marL="0" indent="0">
              <a:buNone/>
            </a:pPr>
            <a:r>
              <a:rPr lang="en-US" altLang="zh-CN"/>
              <a:t>	spark.sql(“SELECT ...”)</a:t>
            </a:r>
            <a:endParaRPr lang="en-US" altLang="zh-CN"/>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Spark SQL</a:t>
            </a:r>
            <a:r>
              <a:rPr lang="zh-CN" altLang="en-US"/>
              <a:t>中的</a:t>
            </a:r>
            <a:r>
              <a:rPr lang="en-US" altLang="zh-CN"/>
              <a:t>SQL</a:t>
            </a:r>
            <a:r>
              <a:rPr lang="zh-CN" altLang="en-US"/>
              <a:t>：与</a:t>
            </a:r>
            <a:r>
              <a:rPr lang="en-US" altLang="zh-CN"/>
              <a:t>Hive Metastore</a:t>
            </a:r>
            <a:r>
              <a:rPr lang="zh-CN" altLang="en-US"/>
              <a:t>结合</a:t>
            </a:r>
            <a:endParaRPr lang="zh-CN" altLang="en-US"/>
          </a:p>
        </p:txBody>
      </p:sp>
      <p:sp>
        <p:nvSpPr>
          <p:cNvPr id="3" name="内容占位符 2"/>
          <p:cNvSpPr>
            <a:spLocks noGrp="1"/>
          </p:cNvSpPr>
          <p:nvPr>
            <p:ph idx="1"/>
          </p:nvPr>
        </p:nvSpPr>
        <p:spPr>
          <a:xfrm>
            <a:off x="545782" y="1678940"/>
            <a:ext cx="7969568" cy="4498340"/>
          </a:xfrm>
        </p:spPr>
        <p:txBody>
          <a:bodyPr>
            <a:normAutofit fontScale="92500" lnSpcReduction="10000"/>
          </a:bodyPr>
          <a:lstStyle/>
          <a:p>
            <a:r>
              <a:rPr lang="zh-CN" altLang="en-US"/>
              <a:t>将</a:t>
            </a:r>
            <a:r>
              <a:rPr lang="en-US" altLang="zh-CN"/>
              <a:t>core-site.xml</a:t>
            </a:r>
            <a:r>
              <a:rPr lang="zh-CN" altLang="en-US"/>
              <a:t>、</a:t>
            </a:r>
            <a:r>
              <a:rPr lang="en-US" altLang="zh-CN"/>
              <a:t>hdfs-site.xml</a:t>
            </a:r>
            <a:r>
              <a:rPr lang="zh-CN" altLang="en-US"/>
              <a:t>和</a:t>
            </a:r>
            <a:r>
              <a:rPr lang="en-US" altLang="zh-CN"/>
              <a:t>hive-site.xml</a:t>
            </a:r>
            <a:r>
              <a:rPr lang="zh-CN" altLang="en-US"/>
              <a:t>拷入</a:t>
            </a:r>
            <a:r>
              <a:rPr lang="en-US" altLang="zh-CN"/>
              <a:t>spark</a:t>
            </a:r>
            <a:r>
              <a:rPr lang="zh-CN" altLang="en-US"/>
              <a:t>安装目录下的</a:t>
            </a:r>
            <a:r>
              <a:rPr lang="en-US" altLang="zh-CN"/>
              <a:t>conf/</a:t>
            </a:r>
            <a:r>
              <a:rPr lang="zh-CN" altLang="en-US"/>
              <a:t>中</a:t>
            </a:r>
            <a:endParaRPr lang="zh-CN" altLang="en-US"/>
          </a:p>
          <a:p>
            <a:r>
              <a:rPr lang="en-US" altLang="zh-CN"/>
              <a:t>Spark SQL</a:t>
            </a:r>
            <a:r>
              <a:rPr lang="zh-CN" altLang="en-US"/>
              <a:t>与</a:t>
            </a:r>
            <a:r>
              <a:rPr lang="en-US" altLang="zh-CN"/>
              <a:t>Hive Metastore</a:t>
            </a:r>
            <a:r>
              <a:rPr lang="zh-CN" altLang="en-US"/>
              <a:t>结合：直接使用</a:t>
            </a:r>
            <a:r>
              <a:rPr lang="en-US" altLang="zh-CN"/>
              <a:t>spark.sql(“SELECT ... FROM table WHERE ...”)</a:t>
            </a:r>
            <a:endParaRPr lang="en-US" altLang="zh-CN"/>
          </a:p>
          <a:p>
            <a:pPr lvl="1"/>
            <a:r>
              <a:rPr lang="en-US" altLang="zh-CN"/>
              <a:t>spark-shell --master local</a:t>
            </a:r>
            <a:endParaRPr lang="en-US" altLang="zh-CN"/>
          </a:p>
          <a:p>
            <a:pPr lvl="1"/>
            <a:r>
              <a:rPr lang="en-US" altLang="zh-CN"/>
              <a:t>spark-shell --master yarn-client</a:t>
            </a:r>
            <a:endParaRPr lang="en-US" altLang="zh-CN"/>
          </a:p>
          <a:p>
            <a:pPr lvl="1"/>
            <a:r>
              <a:rPr lang="en-US" altLang="zh-CN"/>
              <a:t>spark-submit --master yarn-cluster --class z.y.x.jar</a:t>
            </a:r>
            <a:endParaRPr lang="en-US" altLang="zh-CN"/>
          </a:p>
          <a:p>
            <a:pPr lvl="2"/>
            <a:r>
              <a:rPr lang="zh-CN" altLang="en-US"/>
              <a:t>需将</a:t>
            </a:r>
            <a:r>
              <a:rPr lang="en-US" altLang="zh-CN"/>
              <a:t>hive-site.xml</a:t>
            </a:r>
            <a:r>
              <a:rPr lang="zh-CN" altLang="en-US"/>
              <a:t>打包到</a:t>
            </a:r>
            <a:r>
              <a:rPr lang="en-US" altLang="zh-CN"/>
              <a:t>x.jar</a:t>
            </a:r>
            <a:r>
              <a:rPr lang="zh-CN" altLang="en-US"/>
              <a:t>中</a:t>
            </a:r>
            <a:endParaRPr lang="zh-CN" altLang="en-US"/>
          </a:p>
          <a:p>
            <a:pPr lvl="1"/>
            <a:r>
              <a:rPr lang="zh-CN" altLang="en-US"/>
              <a:t>使用</a:t>
            </a:r>
            <a:r>
              <a:rPr lang="en-US" altLang="zh-CN"/>
              <a:t>CLI</a:t>
            </a:r>
            <a:endParaRPr lang="en-US" altLang="zh-CN"/>
          </a:p>
          <a:p>
            <a:pPr lvl="2"/>
            <a:r>
              <a:rPr lang="en-US" altLang="zh-CN"/>
              <a:t>./bin/spark-sql</a:t>
            </a:r>
            <a:endParaRPr lang="en-US" altLang="zh-CN"/>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Spark SQL</a:t>
            </a:r>
            <a:r>
              <a:rPr lang="zh-CN" altLang="en-US"/>
              <a:t>调优</a:t>
            </a:r>
            <a:endParaRPr lang="zh-CN" altLang="en-US"/>
          </a:p>
        </p:txBody>
      </p:sp>
      <p:sp>
        <p:nvSpPr>
          <p:cNvPr id="3" name="内容占位符 2"/>
          <p:cNvSpPr>
            <a:spLocks noGrp="1"/>
          </p:cNvSpPr>
          <p:nvPr>
            <p:ph idx="1"/>
          </p:nvPr>
        </p:nvSpPr>
        <p:spPr/>
        <p:txBody>
          <a:bodyPr>
            <a:normAutofit fontScale="85000" lnSpcReduction="20000"/>
          </a:bodyPr>
          <a:lstStyle/>
          <a:p>
            <a:r>
              <a:rPr lang="en-US" altLang="zh-CN"/>
              <a:t>DataFrame</a:t>
            </a:r>
            <a:r>
              <a:rPr lang="zh-CN" altLang="en-US"/>
              <a:t>缓存</a:t>
            </a:r>
            <a:endParaRPr lang="zh-CN" altLang="en-US"/>
          </a:p>
          <a:p>
            <a:pPr lvl="1"/>
            <a:r>
              <a:rPr lang="en-US" altLang="zh-CN"/>
              <a:t>spark.sqlContext.cacheTable(“tableName”)</a:t>
            </a:r>
            <a:endParaRPr lang="en-US" altLang="zh-CN"/>
          </a:p>
          <a:p>
            <a:pPr lvl="1"/>
            <a:r>
              <a:rPr lang="en-US" altLang="zh-CN"/>
              <a:t>dataFrame.cache()</a:t>
            </a:r>
            <a:endParaRPr lang="en-US" altLang="zh-CN"/>
          </a:p>
          <a:p>
            <a:pPr lvl="0"/>
            <a:r>
              <a:rPr lang="zh-CN" altLang="en-US"/>
              <a:t>参数调优</a:t>
            </a:r>
            <a:endParaRPr lang="zh-CN" altLang="en-US"/>
          </a:p>
          <a:p>
            <a:pPr lvl="1"/>
            <a:r>
              <a:rPr lang="en-US" altLang="zh-CN"/>
              <a:t>Reduce task</a:t>
            </a:r>
            <a:r>
              <a:rPr lang="zh-CN" altLang="en-US"/>
              <a:t>数目：</a:t>
            </a:r>
            <a:r>
              <a:rPr lang="en-US" altLang="zh-CN"/>
              <a:t>spark.sql.shuffle.partitions(</a:t>
            </a:r>
            <a:r>
              <a:rPr lang="zh-CN" altLang="en-US"/>
              <a:t>默认是</a:t>
            </a:r>
            <a:r>
              <a:rPr lang="en-US" altLang="zh-CN"/>
              <a:t>200)</a:t>
            </a:r>
            <a:endParaRPr lang="en-US" altLang="zh-CN"/>
          </a:p>
          <a:p>
            <a:pPr lvl="1"/>
            <a:r>
              <a:rPr lang="zh-CN" altLang="en-US"/>
              <a:t>读数据时每个</a:t>
            </a:r>
            <a:r>
              <a:rPr lang="en-US" altLang="zh-CN"/>
              <a:t>Partition</a:t>
            </a:r>
            <a:r>
              <a:rPr lang="zh-CN" altLang="en-US"/>
              <a:t>大小：</a:t>
            </a:r>
            <a:r>
              <a:rPr lang="en-US" altLang="zh-CN"/>
              <a:t>spark.sql.files.maxPartitionBytes(</a:t>
            </a:r>
            <a:r>
              <a:rPr lang="zh-CN" altLang="en-US"/>
              <a:t>默认</a:t>
            </a:r>
            <a:r>
              <a:rPr lang="en-US" altLang="zh-CN"/>
              <a:t>128M)</a:t>
            </a:r>
            <a:endParaRPr lang="en-US" altLang="zh-CN"/>
          </a:p>
          <a:p>
            <a:pPr lvl="1"/>
            <a:r>
              <a:rPr lang="zh-CN" altLang="en-US"/>
              <a:t>小文件合并读：</a:t>
            </a:r>
            <a:r>
              <a:rPr lang="en-US" altLang="zh-CN"/>
              <a:t>spark.sql.files.openCostInBytes(</a:t>
            </a:r>
            <a:r>
              <a:rPr lang="zh-CN" altLang="en-US"/>
              <a:t>默认</a:t>
            </a:r>
            <a:r>
              <a:rPr lang="en-US" altLang="zh-CN"/>
              <a:t>4194304(4M))</a:t>
            </a:r>
            <a:endParaRPr lang="en-US" altLang="zh-CN"/>
          </a:p>
          <a:p>
            <a:pPr lvl="1"/>
            <a:r>
              <a:rPr lang="zh-CN" altLang="en-US"/>
              <a:t>广播小表大小：</a:t>
            </a:r>
            <a:r>
              <a:rPr lang="en-US" altLang="zh-CN"/>
              <a:t>spark.sql.autoBroadcastJoinThreshold(</a:t>
            </a:r>
            <a:r>
              <a:rPr lang="zh-CN" altLang="en-US"/>
              <a:t>默认</a:t>
            </a:r>
            <a:r>
              <a:rPr lang="en-US" altLang="zh-CN"/>
              <a:t>10485760(10M))</a:t>
            </a:r>
            <a:endParaRPr lang="en-US" altLang="zh-CN"/>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Spark Streaming</a:t>
            </a:r>
            <a:endParaRPr lang="en-US" altLang="zh-CN"/>
          </a:p>
        </p:txBody>
      </p:sp>
      <p:sp>
        <p:nvSpPr>
          <p:cNvPr id="3" name="内容占位符 2"/>
          <p:cNvSpPr>
            <a:spLocks noGrp="1"/>
          </p:cNvSpPr>
          <p:nvPr>
            <p:ph idx="1"/>
          </p:nvPr>
        </p:nvSpPr>
        <p:spPr/>
        <p:txBody>
          <a:bodyPr>
            <a:normAutofit fontScale="92500"/>
          </a:bodyPr>
          <a:lstStyle/>
          <a:p>
            <a:r>
              <a:rPr lang="zh-CN" altLang="en-US"/>
              <a:t>易用性好</a:t>
            </a:r>
            <a:endParaRPr lang="zh-CN" altLang="en-US"/>
          </a:p>
          <a:p>
            <a:pPr lvl="1"/>
            <a:r>
              <a:rPr lang="zh-CN" altLang="en-US"/>
              <a:t>提供很多高级算子，实现复杂运算非常简单</a:t>
            </a:r>
            <a:endParaRPr lang="zh-CN" altLang="en-US"/>
          </a:p>
          <a:p>
            <a:pPr lvl="1"/>
            <a:r>
              <a:rPr lang="zh-CN" altLang="en-US"/>
              <a:t>流式</a:t>
            </a:r>
            <a:r>
              <a:rPr lang="en-US" altLang="zh-CN"/>
              <a:t>API</a:t>
            </a:r>
            <a:r>
              <a:rPr lang="zh-CN" altLang="en-US"/>
              <a:t>和批处理</a:t>
            </a:r>
            <a:r>
              <a:rPr lang="en-US" altLang="zh-CN"/>
              <a:t>API</a:t>
            </a:r>
            <a:r>
              <a:rPr lang="zh-CN" altLang="en-US"/>
              <a:t>很类似，学习成本低</a:t>
            </a:r>
            <a:endParaRPr lang="zh-CN" altLang="en-US"/>
          </a:p>
          <a:p>
            <a:pPr lvl="0"/>
            <a:r>
              <a:rPr lang="zh-CN" altLang="en-US"/>
              <a:t>平台同一</a:t>
            </a:r>
            <a:endParaRPr lang="zh-CN" altLang="en-US"/>
          </a:p>
          <a:p>
            <a:pPr lvl="1"/>
            <a:r>
              <a:rPr lang="zh-CN" altLang="en-US"/>
              <a:t>不需要维护两套系统分别用于批处理和流式处理</a:t>
            </a:r>
            <a:endParaRPr lang="zh-CN" altLang="en-US"/>
          </a:p>
          <a:p>
            <a:pPr lvl="1"/>
            <a:r>
              <a:rPr lang="zh-CN" altLang="en-US"/>
              <a:t>可以自由调用</a:t>
            </a:r>
            <a:r>
              <a:rPr lang="en-US" altLang="zh-CN"/>
              <a:t>Spark</a:t>
            </a:r>
            <a:r>
              <a:rPr lang="zh-CN" altLang="en-US"/>
              <a:t>的组件如</a:t>
            </a:r>
            <a:r>
              <a:rPr lang="en-US" altLang="zh-CN"/>
              <a:t>Spark SQL&amp;MLlib</a:t>
            </a:r>
            <a:endParaRPr lang="en-US" altLang="zh-CN"/>
          </a:p>
          <a:p>
            <a:pPr lvl="0"/>
            <a:r>
              <a:rPr lang="zh-CN" altLang="en-US"/>
              <a:t>生态丰富</a:t>
            </a:r>
            <a:endParaRPr lang="zh-CN" altLang="en-US"/>
          </a:p>
          <a:p>
            <a:pPr lvl="1"/>
            <a:r>
              <a:rPr lang="zh-CN" altLang="en-US"/>
              <a:t>支持各种数据源和数据格式</a:t>
            </a:r>
            <a:endParaRPr lang="zh-CN" altLang="en-US"/>
          </a:p>
          <a:p>
            <a:pPr lvl="1"/>
            <a:r>
              <a:rPr lang="zh-CN" altLang="en-US"/>
              <a:t>社区活跃，发展迅猛</a:t>
            </a:r>
            <a:endParaRPr lang="zh-CN" altLang="en-US"/>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基本原理：微批处理</a:t>
            </a:r>
            <a:endParaRPr lang="zh-CN" altLang="en-US"/>
          </a:p>
        </p:txBody>
      </p:sp>
      <p:sp>
        <p:nvSpPr>
          <p:cNvPr id="3" name="内容占位符 2"/>
          <p:cNvSpPr>
            <a:spLocks noGrp="1"/>
          </p:cNvSpPr>
          <p:nvPr>
            <p:ph idx="1"/>
          </p:nvPr>
        </p:nvSpPr>
        <p:spPr/>
        <p:txBody>
          <a:bodyPr/>
          <a:lstStyle/>
          <a:p>
            <a:r>
              <a:rPr lang="zh-CN" altLang="en-US"/>
              <a:t>将流式计算转化为一批很小的、确定的批处理作业</a:t>
            </a:r>
            <a:r>
              <a:rPr lang="en-US" altLang="zh-CN"/>
              <a:t>(micro-batch)</a:t>
            </a:r>
            <a:endParaRPr lang="en-US" altLang="zh-CN"/>
          </a:p>
          <a:p>
            <a:pPr lvl="1"/>
            <a:r>
              <a:rPr lang="zh-CN" altLang="en-US"/>
              <a:t>以</a:t>
            </a:r>
            <a:r>
              <a:rPr lang="en-US" altLang="zh-CN"/>
              <a:t>x</a:t>
            </a:r>
            <a:r>
              <a:rPr lang="zh-CN" altLang="en-US"/>
              <a:t>秒为单位将数据流切分成离散的作业</a:t>
            </a:r>
            <a:endParaRPr lang="zh-CN" altLang="en-US"/>
          </a:p>
          <a:p>
            <a:pPr lvl="1"/>
            <a:r>
              <a:rPr lang="zh-CN" altLang="en-US"/>
              <a:t>将每批数据看做</a:t>
            </a:r>
            <a:r>
              <a:rPr lang="en-US" altLang="zh-CN"/>
              <a:t>RDD,</a:t>
            </a:r>
            <a:r>
              <a:rPr lang="zh-CN" altLang="en-US"/>
              <a:t>使用</a:t>
            </a:r>
            <a:r>
              <a:rPr lang="en-US" altLang="zh-CN"/>
              <a:t>RDD</a:t>
            </a:r>
            <a:r>
              <a:rPr lang="zh-CN" altLang="en-US"/>
              <a:t>操作符处理</a:t>
            </a:r>
            <a:endParaRPr lang="zh-CN" altLang="en-US"/>
          </a:p>
          <a:p>
            <a:pPr lvl="1"/>
            <a:r>
              <a:rPr lang="zh-CN" altLang="en-US"/>
              <a:t>最终结果以</a:t>
            </a:r>
            <a:r>
              <a:rPr lang="en-US" altLang="zh-CN"/>
              <a:t>RDD</a:t>
            </a:r>
            <a:r>
              <a:rPr lang="zh-CN" altLang="en-US"/>
              <a:t>为单位返回</a:t>
            </a:r>
            <a:r>
              <a:rPr lang="en-US" altLang="zh-CN"/>
              <a:t>(</a:t>
            </a:r>
            <a:r>
              <a:rPr lang="zh-CN" altLang="en-US"/>
              <a:t>写入</a:t>
            </a:r>
            <a:r>
              <a:rPr lang="en-US" altLang="zh-CN"/>
              <a:t>HDFS</a:t>
            </a:r>
            <a:r>
              <a:rPr lang="zh-CN" altLang="en-US"/>
              <a:t>或者其他系统</a:t>
            </a:r>
            <a:r>
              <a:rPr lang="en-US" altLang="zh-CN"/>
              <a:t>)</a:t>
            </a:r>
            <a:endParaRPr lang="en-US" altLang="zh-CN"/>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关键概念：</a:t>
            </a:r>
            <a:r>
              <a:rPr lang="en-US" altLang="zh-CN"/>
              <a:t>DStream</a:t>
            </a:r>
            <a:endParaRPr lang="en-US" altLang="zh-CN"/>
          </a:p>
        </p:txBody>
      </p:sp>
      <p:sp>
        <p:nvSpPr>
          <p:cNvPr id="3" name="内容占位符 2"/>
          <p:cNvSpPr>
            <a:spLocks noGrp="1"/>
          </p:cNvSpPr>
          <p:nvPr>
            <p:ph idx="1"/>
          </p:nvPr>
        </p:nvSpPr>
        <p:spPr/>
        <p:txBody>
          <a:bodyPr/>
          <a:lstStyle/>
          <a:p>
            <a:r>
              <a:rPr lang="en-US" altLang="zh-CN"/>
              <a:t>DStream</a:t>
            </a:r>
            <a:r>
              <a:rPr lang="zh-CN" altLang="en-US"/>
              <a:t>：将连续的数据进行离散表示</a:t>
            </a:r>
            <a:endParaRPr lang="zh-CN" altLang="en-US"/>
          </a:p>
          <a:p>
            <a:r>
              <a:rPr lang="zh-CN" altLang="en-US"/>
              <a:t>It represents a continuous stream of data, either the input data stream received from source, or the processed data stream generated by transforming the input stream.</a:t>
            </a:r>
            <a:endParaRPr lang="zh-CN" altLang="en-US"/>
          </a:p>
          <a:p>
            <a:r>
              <a:rPr lang="en-US" altLang="zh-CN"/>
              <a:t>DStream</a:t>
            </a:r>
            <a:r>
              <a:rPr lang="zh-CN" altLang="en-US"/>
              <a:t>中每一个离散的片段都是一个</a:t>
            </a:r>
            <a:r>
              <a:rPr lang="en-US" altLang="zh-CN"/>
              <a:t>RDD</a:t>
            </a:r>
            <a:endParaRPr lang="en-US" altLang="zh-CN"/>
          </a:p>
          <a:p>
            <a:r>
              <a:rPr lang="en-US" altLang="zh-CN"/>
              <a:t>DStream</a:t>
            </a:r>
            <a:r>
              <a:rPr lang="zh-CN" altLang="en-US"/>
              <a:t>可以变换成另外一个</a:t>
            </a:r>
            <a:r>
              <a:rPr lang="en-US" altLang="zh-CN"/>
              <a:t>DStream</a:t>
            </a:r>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HDFS</a:t>
            </a:r>
            <a:r>
              <a:rPr lang="zh-CN" altLang="en-US"/>
              <a:t>内部机制</a:t>
            </a:r>
            <a:r>
              <a:rPr lang="en-US" altLang="zh-CN"/>
              <a:t>——</a:t>
            </a:r>
            <a:r>
              <a:rPr lang="zh-CN" altLang="en-US"/>
              <a:t>可靠性策略</a:t>
            </a:r>
            <a:endParaRPr lang="zh-CN" altLang="en-US"/>
          </a:p>
        </p:txBody>
      </p:sp>
      <p:sp>
        <p:nvSpPr>
          <p:cNvPr id="3" name="内容占位符 2"/>
          <p:cNvSpPr>
            <a:spLocks noGrp="1"/>
          </p:cNvSpPr>
          <p:nvPr>
            <p:ph idx="1"/>
          </p:nvPr>
        </p:nvSpPr>
        <p:spPr/>
        <p:txBody>
          <a:bodyPr>
            <a:normAutofit fontScale="70000" lnSpcReduction="20000"/>
          </a:bodyPr>
          <a:lstStyle/>
          <a:p>
            <a:r>
              <a:rPr lang="zh-CN" altLang="en-US"/>
              <a:t>常见的三种错误情况：</a:t>
            </a:r>
            <a:endParaRPr lang="zh-CN" altLang="en-US"/>
          </a:p>
          <a:p>
            <a:pPr lvl="1"/>
            <a:r>
              <a:rPr lang="zh-CN" altLang="en-US"/>
              <a:t>文件损坏</a:t>
            </a:r>
            <a:endParaRPr lang="zh-CN" altLang="en-US"/>
          </a:p>
          <a:p>
            <a:pPr lvl="1"/>
            <a:r>
              <a:rPr lang="zh-CN" altLang="en-US"/>
              <a:t>网络或者机器失效</a:t>
            </a:r>
            <a:endParaRPr lang="zh-CN" altLang="en-US"/>
          </a:p>
          <a:p>
            <a:pPr lvl="1"/>
            <a:r>
              <a:rPr lang="en-US" altLang="zh-CN"/>
              <a:t>NameNode</a:t>
            </a:r>
            <a:r>
              <a:rPr lang="zh-CN" altLang="en-US"/>
              <a:t>挂掉</a:t>
            </a:r>
            <a:endParaRPr lang="zh-CN" altLang="en-US"/>
          </a:p>
          <a:p>
            <a:pPr lvl="0"/>
            <a:r>
              <a:rPr lang="zh-CN" altLang="en-US"/>
              <a:t>文件完整性</a:t>
            </a:r>
            <a:endParaRPr lang="zh-CN" altLang="en-US"/>
          </a:p>
          <a:p>
            <a:pPr lvl="1"/>
            <a:r>
              <a:rPr lang="en-US" altLang="zh-CN"/>
              <a:t>CRC32</a:t>
            </a:r>
            <a:r>
              <a:rPr lang="zh-CN" altLang="en-US"/>
              <a:t>校验</a:t>
            </a:r>
            <a:endParaRPr lang="zh-CN" altLang="en-US"/>
          </a:p>
          <a:p>
            <a:pPr lvl="1"/>
            <a:r>
              <a:rPr lang="zh-CN" altLang="en-US"/>
              <a:t>用其它副本取代损坏文件</a:t>
            </a:r>
            <a:endParaRPr lang="zh-CN" altLang="en-US"/>
          </a:p>
          <a:p>
            <a:pPr lvl="0"/>
            <a:r>
              <a:rPr lang="en-US" altLang="zh-CN"/>
              <a:t>Heartbeat</a:t>
            </a:r>
            <a:endParaRPr lang="en-US" altLang="zh-CN"/>
          </a:p>
          <a:p>
            <a:pPr lvl="1"/>
            <a:r>
              <a:rPr lang="en-US" altLang="zh-CN"/>
              <a:t>DataNode</a:t>
            </a:r>
            <a:r>
              <a:rPr lang="zh-CN" altLang="en-US"/>
              <a:t>定期向</a:t>
            </a:r>
            <a:r>
              <a:rPr lang="en-US" altLang="zh-CN"/>
              <a:t>NameNode</a:t>
            </a:r>
            <a:r>
              <a:rPr lang="zh-CN" altLang="en-US"/>
              <a:t>发</a:t>
            </a:r>
            <a:r>
              <a:rPr lang="en-US" altLang="zh-CN"/>
              <a:t>hearbeat</a:t>
            </a:r>
            <a:endParaRPr lang="en-US" altLang="zh-CN"/>
          </a:p>
          <a:p>
            <a:pPr lvl="0"/>
            <a:r>
              <a:rPr lang="zh-CN" altLang="en-US"/>
              <a:t>元数据信息</a:t>
            </a:r>
            <a:endParaRPr lang="zh-CN" altLang="en-US"/>
          </a:p>
          <a:p>
            <a:pPr lvl="1"/>
            <a:r>
              <a:rPr lang="en-US" altLang="zh-CN"/>
              <a:t>FSImage(</a:t>
            </a:r>
            <a:r>
              <a:rPr lang="zh-CN" altLang="en-US"/>
              <a:t>文件系统镜像</a:t>
            </a:r>
            <a:r>
              <a:rPr lang="en-US" altLang="zh-CN"/>
              <a:t>)</a:t>
            </a:r>
            <a:r>
              <a:rPr lang="zh-CN" altLang="en-US"/>
              <a:t>、</a:t>
            </a:r>
            <a:r>
              <a:rPr lang="en-US" altLang="zh-CN"/>
              <a:t>Editlog(</a:t>
            </a:r>
            <a:r>
              <a:rPr lang="zh-CN" altLang="en-US"/>
              <a:t>操作日志</a:t>
            </a:r>
            <a:r>
              <a:rPr lang="en-US" altLang="zh-CN"/>
              <a:t>)</a:t>
            </a:r>
            <a:endParaRPr lang="en-US" altLang="zh-CN"/>
          </a:p>
          <a:p>
            <a:pPr lvl="1"/>
            <a:r>
              <a:rPr lang="zh-CN" altLang="en-US"/>
              <a:t>多份存储</a:t>
            </a:r>
            <a:endParaRPr lang="zh-CN" altLang="en-US"/>
          </a:p>
          <a:p>
            <a:pPr lvl="1"/>
            <a:r>
              <a:rPr lang="zh-CN" altLang="en-US"/>
              <a:t>主备</a:t>
            </a:r>
            <a:r>
              <a:rPr lang="en-US" altLang="zh-CN"/>
              <a:t>NameNode</a:t>
            </a:r>
            <a:r>
              <a:rPr lang="zh-CN" altLang="en-US"/>
              <a:t>实时切换</a:t>
            </a:r>
            <a:endParaRPr lang="zh-CN" altLang="en-US"/>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输入流</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a:t>内置数据源</a:t>
            </a:r>
            <a:r>
              <a:rPr lang="en-US" altLang="zh-CN"/>
              <a:t>(StreamingContext)</a:t>
            </a:r>
            <a:endParaRPr lang="en-US" altLang="zh-CN"/>
          </a:p>
          <a:p>
            <a:pPr lvl="1"/>
            <a:r>
              <a:rPr lang="en-US" altLang="zh-CN"/>
              <a:t>socketStream/rawSocketStream/socketTextStream</a:t>
            </a:r>
            <a:endParaRPr lang="en-US" altLang="zh-CN"/>
          </a:p>
          <a:p>
            <a:pPr lvl="1"/>
            <a:r>
              <a:rPr lang="en-US" altLang="zh-CN"/>
              <a:t>fileStream/textFileStream</a:t>
            </a:r>
            <a:endParaRPr lang="en-US" altLang="zh-CN"/>
          </a:p>
          <a:p>
            <a:pPr lvl="1"/>
            <a:r>
              <a:rPr lang="en-US" altLang="zh-CN"/>
              <a:t>receiverStream</a:t>
            </a:r>
            <a:endParaRPr lang="en-US" altLang="zh-CN"/>
          </a:p>
          <a:p>
            <a:pPr lvl="1"/>
            <a:r>
              <a:rPr lang="zh-CN" altLang="en-US"/>
              <a:t>其它</a:t>
            </a:r>
            <a:endParaRPr lang="zh-CN" altLang="en-US"/>
          </a:p>
          <a:p>
            <a:r>
              <a:rPr lang="zh-CN" altLang="en-US"/>
              <a:t>外部 数据源</a:t>
            </a:r>
            <a:endParaRPr lang="zh-CN" altLang="en-US"/>
          </a:p>
          <a:p>
            <a:pPr lvl="1"/>
            <a:r>
              <a:rPr lang="en-US" altLang="zh-CN"/>
              <a:t>KafkaUtils</a:t>
            </a:r>
            <a:r>
              <a:rPr lang="zh-CN" altLang="en-US"/>
              <a:t>：</a:t>
            </a:r>
            <a:r>
              <a:rPr lang="en-US" altLang="zh-CN"/>
              <a:t>createStream/createDirectStream</a:t>
            </a:r>
            <a:endParaRPr lang="en-US" altLang="zh-CN"/>
          </a:p>
          <a:p>
            <a:pPr lvl="1"/>
            <a:r>
              <a:rPr lang="en-US" altLang="zh-CN"/>
              <a:t>FlumeUtils</a:t>
            </a:r>
            <a:r>
              <a:rPr lang="zh-CN" altLang="en-US"/>
              <a:t>：</a:t>
            </a:r>
            <a:r>
              <a:rPr lang="en-US" altLang="zh-CN"/>
              <a:t>createStream</a:t>
            </a:r>
            <a:endParaRPr lang="en-US" altLang="zh-CN"/>
          </a:p>
          <a:p>
            <a:pPr lvl="1"/>
            <a:r>
              <a:rPr lang="en-US" altLang="zh-CN"/>
              <a:t>MQTTUtils</a:t>
            </a:r>
            <a:r>
              <a:rPr lang="zh-CN" altLang="en-US"/>
              <a:t>：</a:t>
            </a:r>
            <a:r>
              <a:rPr lang="en-US" altLang="zh-CN"/>
              <a:t>createStream</a:t>
            </a:r>
            <a:endParaRPr lang="en-US" altLang="zh-CN"/>
          </a:p>
          <a:p>
            <a:pPr lvl="1"/>
            <a:r>
              <a:rPr lang="en-US" altLang="zh-CN"/>
              <a:t>TwitterUtils</a:t>
            </a:r>
            <a:r>
              <a:rPr lang="zh-CN" altLang="en-US"/>
              <a:t>：</a:t>
            </a:r>
            <a:r>
              <a:rPr lang="en-US" altLang="zh-CN"/>
              <a:t>createStream</a:t>
            </a:r>
            <a:endParaRPr lang="en-US" altLang="zh-CN"/>
          </a:p>
          <a:p>
            <a:pPr lvl="1"/>
            <a:r>
              <a:rPr lang="en-US" altLang="zh-CN"/>
              <a:t>ZeroMQUtils</a:t>
            </a:r>
            <a:r>
              <a:rPr lang="zh-CN" altLang="en-US"/>
              <a:t>：</a:t>
            </a:r>
            <a:r>
              <a:rPr lang="en-US" altLang="zh-CN"/>
              <a:t>createStream</a:t>
            </a:r>
            <a:endParaRPr lang="en-US" altLang="zh-CN"/>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输入流</a:t>
            </a:r>
            <a:r>
              <a:rPr lang="en-US" altLang="zh-CN"/>
              <a:t>-textFileStream</a:t>
            </a:r>
            <a:endParaRPr lang="en-US" altLang="zh-CN"/>
          </a:p>
        </p:txBody>
      </p:sp>
      <p:sp>
        <p:nvSpPr>
          <p:cNvPr id="3" name="内容占位符 2"/>
          <p:cNvSpPr>
            <a:spLocks noGrp="1"/>
          </p:cNvSpPr>
          <p:nvPr>
            <p:ph idx="1"/>
          </p:nvPr>
        </p:nvSpPr>
        <p:spPr/>
        <p:txBody>
          <a:bodyPr/>
          <a:lstStyle/>
          <a:p>
            <a:r>
              <a:rPr lang="zh-CN" altLang="en-US"/>
              <a:t>将</a:t>
            </a:r>
            <a:r>
              <a:rPr lang="en-US" altLang="zh-CN"/>
              <a:t>HDFS</a:t>
            </a:r>
            <a:r>
              <a:rPr lang="zh-CN" altLang="en-US"/>
              <a:t>的目录作为流式数据源</a:t>
            </a:r>
            <a:endParaRPr lang="zh-CN" altLang="en-US"/>
          </a:p>
          <a:p>
            <a:r>
              <a:rPr lang="zh-CN" altLang="en-US"/>
              <a:t>每隔固定周期扫描该目录，将新出现的文件当作本次</a:t>
            </a:r>
            <a:r>
              <a:rPr lang="en-US" altLang="zh-CN"/>
              <a:t>Batch</a:t>
            </a:r>
            <a:r>
              <a:rPr lang="zh-CN" altLang="en-US"/>
              <a:t>需要处理的数据</a:t>
            </a:r>
            <a:endParaRPr lang="zh-CN" altLang="en-US"/>
          </a:p>
          <a:p>
            <a:r>
              <a:rPr lang="zh-CN" altLang="en-US"/>
              <a:t>输出是一个文本流，流中每一条记录代表了原始文件中的一个文本行</a:t>
            </a:r>
            <a:endParaRPr lang="zh-CN" altLang="en-US"/>
          </a:p>
          <a:p>
            <a:r>
              <a:rPr lang="zh-CN" altLang="en-US"/>
              <a:t>注意事项：新文件最好通过</a:t>
            </a:r>
            <a:r>
              <a:rPr lang="en-US" altLang="zh-CN"/>
              <a:t>move</a:t>
            </a:r>
            <a:r>
              <a:rPr lang="zh-CN" altLang="en-US"/>
              <a:t>的方式移动到目录中</a:t>
            </a:r>
            <a:endParaRPr lang="zh-CN" altLang="en-US"/>
          </a:p>
          <a:p>
            <a:r>
              <a:rPr lang="zh-CN" altLang="en-US"/>
              <a:t>应用场景：日志处理</a:t>
            </a:r>
            <a:endParaRPr lang="zh-CN" altLang="en-US"/>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流式转换</a:t>
            </a:r>
            <a:endParaRPr lang="zh-CN" altLang="en-US"/>
          </a:p>
        </p:txBody>
      </p:sp>
      <p:sp>
        <p:nvSpPr>
          <p:cNvPr id="3" name="内容占位符 2"/>
          <p:cNvSpPr>
            <a:spLocks noGrp="1"/>
          </p:cNvSpPr>
          <p:nvPr>
            <p:ph idx="1"/>
          </p:nvPr>
        </p:nvSpPr>
        <p:spPr/>
        <p:txBody>
          <a:bodyPr/>
          <a:lstStyle/>
          <a:p>
            <a:r>
              <a:rPr lang="zh-CN" altLang="en-US"/>
              <a:t>类</a:t>
            </a:r>
            <a:r>
              <a:rPr lang="en-US" altLang="zh-CN"/>
              <a:t>RDD</a:t>
            </a:r>
            <a:r>
              <a:rPr lang="zh-CN" altLang="en-US"/>
              <a:t>转换</a:t>
            </a:r>
            <a:endParaRPr lang="zh-CN" altLang="en-US"/>
          </a:p>
          <a:p>
            <a:pPr lvl="1"/>
            <a:r>
              <a:rPr lang="en-US" altLang="zh-CN"/>
              <a:t>map, flatMap, filter, reduce</a:t>
            </a:r>
            <a:endParaRPr lang="en-US" altLang="zh-CN"/>
          </a:p>
          <a:p>
            <a:pPr lvl="1"/>
            <a:r>
              <a:rPr lang="en-US" altLang="zh-CN"/>
              <a:t>groupByKey, reduceByKey, sortByKey, join, etc</a:t>
            </a:r>
            <a:endParaRPr lang="en-US" altLang="zh-CN"/>
          </a:p>
          <a:p>
            <a:pPr lvl="1"/>
            <a:r>
              <a:rPr lang="en-US" altLang="zh-CN"/>
              <a:t>count</a:t>
            </a:r>
            <a:endParaRPr lang="en-US" altLang="zh-CN"/>
          </a:p>
          <a:p>
            <a:r>
              <a:rPr lang="en-US" altLang="zh-CN"/>
              <a:t>Streaming</a:t>
            </a:r>
            <a:r>
              <a:rPr lang="zh-CN" altLang="en-US"/>
              <a:t>独有转换</a:t>
            </a:r>
            <a:endParaRPr lang="zh-CN" altLang="en-US"/>
          </a:p>
          <a:p>
            <a:pPr lvl="1"/>
            <a:r>
              <a:rPr lang="en-US" altLang="zh-CN"/>
              <a:t>window</a:t>
            </a:r>
            <a:endParaRPr lang="en-US" altLang="zh-CN"/>
          </a:p>
          <a:p>
            <a:pPr lvl="1"/>
            <a:r>
              <a:rPr lang="en-US" altLang="zh-CN"/>
              <a:t>mapWithState</a:t>
            </a:r>
            <a:endParaRPr lang="en-US" altLang="zh-CN"/>
          </a:p>
          <a:p>
            <a:pPr lvl="1"/>
            <a:r>
              <a:rPr lang="en-US" altLang="zh-CN"/>
              <a:t>transform</a:t>
            </a:r>
            <a:endParaRPr lang="en-US" altLang="zh-CN"/>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window</a:t>
            </a:r>
            <a:endParaRPr lang="en-US" altLang="zh-CN"/>
          </a:p>
        </p:txBody>
      </p:sp>
      <p:sp>
        <p:nvSpPr>
          <p:cNvPr id="3" name="内容占位符 2"/>
          <p:cNvSpPr>
            <a:spLocks noGrp="1"/>
          </p:cNvSpPr>
          <p:nvPr>
            <p:ph idx="1"/>
          </p:nvPr>
        </p:nvSpPr>
        <p:spPr/>
        <p:txBody>
          <a:bodyPr/>
          <a:lstStyle/>
          <a:p>
            <a:pPr marL="0" indent="0">
              <a:buNone/>
            </a:pPr>
            <a:r>
              <a:rPr lang="en-US" altLang="zh-CN"/>
              <a:t>val windowStream = origionDStream.window(Seconds(3),Seconds(2))</a:t>
            </a:r>
            <a:endParaRPr lang="en-US" altLang="zh-CN"/>
          </a:p>
        </p:txBody>
      </p:sp>
      <p:pic>
        <p:nvPicPr>
          <p:cNvPr id="4" name="图片 3"/>
          <p:cNvPicPr>
            <a:picLocks noChangeAspect="1"/>
          </p:cNvPicPr>
          <p:nvPr/>
        </p:nvPicPr>
        <p:blipFill>
          <a:blip r:embed="rId1"/>
          <a:stretch>
            <a:fillRect/>
          </a:stretch>
        </p:blipFill>
        <p:spPr>
          <a:xfrm>
            <a:off x="801053" y="2757170"/>
            <a:ext cx="7034689" cy="2484120"/>
          </a:xfrm>
          <a:prstGeom prst="rect">
            <a:avLst/>
          </a:prstGeom>
        </p:spPr>
      </p:pic>
    </p:spTree>
    <p:custDataLst>
      <p:tags r:id="rId2"/>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mapWithState</a:t>
            </a:r>
            <a:endParaRPr lang="en-US" altLang="zh-CN"/>
          </a:p>
        </p:txBody>
      </p:sp>
      <p:sp>
        <p:nvSpPr>
          <p:cNvPr id="3" name="内容占位符 2"/>
          <p:cNvSpPr>
            <a:spLocks noGrp="1"/>
          </p:cNvSpPr>
          <p:nvPr>
            <p:ph idx="1"/>
          </p:nvPr>
        </p:nvSpPr>
        <p:spPr/>
        <p:txBody>
          <a:bodyPr/>
          <a:lstStyle/>
          <a:p>
            <a:r>
              <a:rPr lang="zh-CN" altLang="en-US"/>
              <a:t>由</a:t>
            </a:r>
            <a:r>
              <a:rPr lang="en-US" altLang="zh-CN"/>
              <a:t>Spark Streaming</a:t>
            </a:r>
            <a:r>
              <a:rPr lang="zh-CN" altLang="en-US"/>
              <a:t>自己维护历史状态信息</a:t>
            </a:r>
            <a:endParaRPr lang="zh-CN" altLang="en-US"/>
          </a:p>
          <a:p>
            <a:r>
              <a:rPr lang="zh-CN" altLang="en-US"/>
              <a:t>而不是借助外部存储系统，比如</a:t>
            </a:r>
            <a:r>
              <a:rPr lang="en-US" altLang="zh-CN"/>
              <a:t>redis</a:t>
            </a:r>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704374" y="2781935"/>
            <a:ext cx="6411278" cy="3562350"/>
          </a:xfrm>
          <a:prstGeom prst="rect">
            <a:avLst/>
          </a:prstGeom>
        </p:spPr>
      </p:pic>
    </p:spTree>
    <p:custDataLst>
      <p:tags r:id="rId2"/>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transform</a:t>
            </a:r>
            <a:endParaRPr lang="en-US" altLang="zh-CN"/>
          </a:p>
        </p:txBody>
      </p:sp>
      <p:sp>
        <p:nvSpPr>
          <p:cNvPr id="3" name="内容占位符 2"/>
          <p:cNvSpPr>
            <a:spLocks noGrp="1"/>
          </p:cNvSpPr>
          <p:nvPr>
            <p:ph idx="1"/>
          </p:nvPr>
        </p:nvSpPr>
        <p:spPr/>
        <p:txBody>
          <a:bodyPr/>
          <a:lstStyle/>
          <a:p>
            <a:r>
              <a:rPr lang="zh-CN" altLang="en-US"/>
              <a:t>将</a:t>
            </a:r>
            <a:r>
              <a:rPr lang="en-US" altLang="zh-CN"/>
              <a:t>DStream</a:t>
            </a:r>
            <a:r>
              <a:rPr lang="zh-CN" altLang="en-US"/>
              <a:t>的每个</a:t>
            </a:r>
            <a:r>
              <a:rPr lang="en-US" altLang="zh-CN"/>
              <a:t>RDD</a:t>
            </a:r>
            <a:r>
              <a:rPr lang="zh-CN" altLang="en-US"/>
              <a:t>转变为另外一个</a:t>
            </a:r>
            <a:r>
              <a:rPr lang="en-US" altLang="zh-CN"/>
              <a:t>RDD</a:t>
            </a:r>
            <a:endParaRPr lang="en-US" altLang="zh-CN"/>
          </a:p>
          <a:p>
            <a:pPr lvl="1"/>
            <a:r>
              <a:rPr lang="zh-CN" altLang="en-US"/>
              <a:t>例子：</a:t>
            </a:r>
            <a:r>
              <a:rPr lang="en-US" altLang="zh-CN"/>
              <a:t>dstream.transform{rdd=&gt;rdd.map(_+1).reduce}</a:t>
            </a:r>
            <a:endParaRPr lang="en-US" altLang="zh-CN"/>
          </a:p>
          <a:p>
            <a:r>
              <a:rPr lang="zh-CN" altLang="en-US"/>
              <a:t>定制化计算</a:t>
            </a:r>
            <a:endParaRPr lang="zh-CN" altLang="en-US"/>
          </a:p>
          <a:p>
            <a:r>
              <a:rPr lang="zh-CN" altLang="en-US"/>
              <a:t>应用场景：</a:t>
            </a:r>
            <a:endParaRPr lang="zh-CN" altLang="en-US"/>
          </a:p>
          <a:p>
            <a:pPr lvl="1"/>
            <a:r>
              <a:rPr lang="zh-CN" altLang="en-US"/>
              <a:t>实现其它的算子，例如</a:t>
            </a:r>
            <a:r>
              <a:rPr lang="en-US" altLang="zh-CN"/>
              <a:t>repartition, join</a:t>
            </a:r>
            <a:endParaRPr lang="en-US" altLang="zh-CN"/>
          </a:p>
          <a:p>
            <a:pPr lvl="1"/>
            <a:r>
              <a:rPr lang="zh-CN" altLang="en-US"/>
              <a:t>实现</a:t>
            </a:r>
            <a:r>
              <a:rPr lang="en-US" altLang="zh-CN"/>
              <a:t>DStream</a:t>
            </a:r>
            <a:r>
              <a:rPr lang="zh-CN" altLang="en-US"/>
              <a:t>和外部数据交互，例如和外部数据</a:t>
            </a:r>
            <a:r>
              <a:rPr lang="en-US" altLang="zh-CN"/>
              <a:t>join</a:t>
            </a:r>
            <a:endParaRPr lang="en-US" altLang="zh-CN"/>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输出流</a:t>
            </a:r>
            <a:endParaRPr lang="zh-CN" altLang="en-US"/>
          </a:p>
        </p:txBody>
      </p:sp>
      <p:sp>
        <p:nvSpPr>
          <p:cNvPr id="3" name="内容占位符 2"/>
          <p:cNvSpPr>
            <a:spLocks noGrp="1"/>
          </p:cNvSpPr>
          <p:nvPr>
            <p:ph idx="1"/>
          </p:nvPr>
        </p:nvSpPr>
        <p:spPr/>
        <p:txBody>
          <a:bodyPr/>
          <a:lstStyle/>
          <a:p>
            <a:r>
              <a:rPr lang="zh-CN" altLang="en-US"/>
              <a:t>将处理过的数据输出到外部系统</a:t>
            </a:r>
            <a:endParaRPr lang="zh-CN" altLang="en-US"/>
          </a:p>
          <a:p>
            <a:pPr lvl="1"/>
            <a:r>
              <a:rPr lang="zh-CN" altLang="en-US"/>
              <a:t>不叫</a:t>
            </a:r>
            <a:r>
              <a:rPr lang="en-US" altLang="zh-CN"/>
              <a:t>“action”</a:t>
            </a:r>
            <a:endParaRPr lang="en-US" altLang="zh-CN"/>
          </a:p>
          <a:p>
            <a:r>
              <a:rPr lang="zh-CN" altLang="en-US"/>
              <a:t>内置输出</a:t>
            </a:r>
            <a:endParaRPr lang="zh-CN" altLang="en-US"/>
          </a:p>
          <a:p>
            <a:pPr lvl="1"/>
            <a:r>
              <a:rPr lang="en-US" altLang="zh-CN"/>
              <a:t>print</a:t>
            </a:r>
            <a:endParaRPr lang="en-US" altLang="zh-CN"/>
          </a:p>
          <a:p>
            <a:pPr lvl="1"/>
            <a:r>
              <a:rPr lang="en-US" altLang="zh-CN"/>
              <a:t>saveAsTextFiles/saveAsObjectFiles/saveAsHadoopFiles</a:t>
            </a:r>
            <a:endParaRPr lang="en-US" altLang="zh-CN"/>
          </a:p>
          <a:p>
            <a:r>
              <a:rPr lang="zh-CN" altLang="en-US"/>
              <a:t>自定义输出</a:t>
            </a:r>
            <a:endParaRPr lang="zh-CN" altLang="en-US"/>
          </a:p>
          <a:p>
            <a:pPr lvl="1"/>
            <a:r>
              <a:rPr lang="en-US" altLang="zh-CN"/>
              <a:t>foreachRDD</a:t>
            </a:r>
            <a:endParaRPr lang="en-US" altLang="zh-CN"/>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foreachRDD</a:t>
            </a:r>
            <a:endParaRPr lang="en-US" altLang="zh-CN"/>
          </a:p>
        </p:txBody>
      </p:sp>
      <p:sp>
        <p:nvSpPr>
          <p:cNvPr id="3" name="内容占位符 2"/>
          <p:cNvSpPr>
            <a:spLocks noGrp="1"/>
          </p:cNvSpPr>
          <p:nvPr>
            <p:ph idx="1"/>
          </p:nvPr>
        </p:nvSpPr>
        <p:spPr/>
        <p:txBody>
          <a:bodyPr/>
          <a:lstStyle/>
          <a:p>
            <a:r>
              <a:rPr lang="zh-CN" altLang="en-US"/>
              <a:t>输出参数：</a:t>
            </a:r>
            <a:r>
              <a:rPr lang="en-US" altLang="zh-CN"/>
              <a:t>foreachFunc</a:t>
            </a:r>
            <a:r>
              <a:rPr lang="zh-CN" altLang="en-US"/>
              <a:t>：</a:t>
            </a:r>
            <a:r>
              <a:rPr lang="en-US" altLang="zh-CN"/>
              <a:t>RDD[T]=&gt;Unit</a:t>
            </a:r>
            <a:endParaRPr lang="en-US" altLang="zh-CN"/>
          </a:p>
          <a:p>
            <a:r>
              <a:rPr lang="zh-CN" altLang="en-US"/>
              <a:t>每个</a:t>
            </a:r>
            <a:r>
              <a:rPr lang="en-US" altLang="zh-CN"/>
              <a:t>Batch</a:t>
            </a:r>
            <a:r>
              <a:rPr lang="zh-CN" altLang="en-US"/>
              <a:t>间隔都执行一次该函数</a:t>
            </a:r>
            <a:endParaRPr lang="zh-CN" altLang="en-US"/>
          </a:p>
          <a:p>
            <a:r>
              <a:rPr lang="zh-CN" altLang="en-US"/>
              <a:t>函数中可以执行各种操作</a:t>
            </a:r>
            <a:endParaRPr lang="zh-CN" altLang="en-US"/>
          </a:p>
          <a:p>
            <a:r>
              <a:rPr lang="zh-CN" altLang="en-US"/>
              <a:t>应用场景：</a:t>
            </a:r>
            <a:endParaRPr lang="zh-CN" altLang="en-US"/>
          </a:p>
          <a:p>
            <a:pPr lvl="1"/>
            <a:r>
              <a:rPr lang="zh-CN" altLang="en-US"/>
              <a:t>实现其它算子，如</a:t>
            </a:r>
            <a:r>
              <a:rPr lang="en-US" altLang="zh-CN"/>
              <a:t>print</a:t>
            </a:r>
            <a:endParaRPr lang="en-US" altLang="zh-CN"/>
          </a:p>
          <a:p>
            <a:pPr lvl="1"/>
            <a:r>
              <a:rPr lang="zh-CN" altLang="en-US"/>
              <a:t>更新外部存储如</a:t>
            </a:r>
            <a:r>
              <a:rPr lang="en-US" altLang="zh-CN"/>
              <a:t>redis</a:t>
            </a:r>
            <a:r>
              <a:rPr lang="zh-CN" altLang="en-US"/>
              <a:t>， </a:t>
            </a:r>
            <a:r>
              <a:rPr lang="en-US" altLang="zh-CN"/>
              <a:t>hbase</a:t>
            </a:r>
            <a:r>
              <a:rPr lang="zh-CN" altLang="en-US"/>
              <a:t>等</a:t>
            </a:r>
            <a:endParaRPr lang="zh-CN" altLang="en-US"/>
          </a:p>
          <a:p>
            <a:pPr lvl="1"/>
            <a:r>
              <a:rPr lang="zh-CN" altLang="en-US"/>
              <a:t>更新内部 缓存</a:t>
            </a:r>
            <a:endParaRPr lang="zh-CN" altLang="en-US"/>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将结果保存到</a:t>
            </a:r>
            <a:r>
              <a:rPr lang="en-US" altLang="zh-CN"/>
              <a:t>Hbase</a:t>
            </a:r>
            <a:r>
              <a:rPr lang="zh-CN" altLang="en-US"/>
              <a:t>中</a:t>
            </a:r>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smtClean="0"/>
              <a:t>性能优化：开发调优</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原则一：避免创建重复的</a:t>
            </a:r>
            <a:r>
              <a:rPr lang="en-US" altLang="zh-CN" dirty="0" smtClean="0"/>
              <a:t>RDD</a:t>
            </a:r>
            <a:endParaRPr lang="en-US" altLang="zh-CN" dirty="0" smtClean="0"/>
          </a:p>
          <a:p>
            <a:r>
              <a:rPr lang="zh-CN" altLang="en-US" dirty="0" smtClean="0"/>
              <a:t>原则二：尽可能复用同一个</a:t>
            </a:r>
            <a:r>
              <a:rPr lang="en-US" altLang="zh-CN" dirty="0" smtClean="0"/>
              <a:t>RDD</a:t>
            </a:r>
            <a:endParaRPr lang="en-US" altLang="zh-CN" dirty="0" smtClean="0"/>
          </a:p>
          <a:p>
            <a:r>
              <a:rPr lang="zh-CN" altLang="en-US" dirty="0" smtClean="0"/>
              <a:t>原则三：对多次使用的</a:t>
            </a:r>
            <a:r>
              <a:rPr lang="en-US" altLang="zh-CN" dirty="0" smtClean="0"/>
              <a:t>RDD</a:t>
            </a:r>
            <a:r>
              <a:rPr lang="zh-CN" altLang="en-US" dirty="0" smtClean="0"/>
              <a:t>进行持久化</a:t>
            </a:r>
            <a:endParaRPr lang="en-US" altLang="zh-CN" dirty="0" smtClean="0"/>
          </a:p>
          <a:p>
            <a:r>
              <a:rPr lang="zh-CN" altLang="en-US" dirty="0" smtClean="0"/>
              <a:t>原则四：尽量避免使用</a:t>
            </a:r>
            <a:r>
              <a:rPr lang="en-US" altLang="zh-CN" dirty="0" smtClean="0"/>
              <a:t>shuffle</a:t>
            </a:r>
            <a:r>
              <a:rPr lang="zh-CN" altLang="en-US" dirty="0" smtClean="0"/>
              <a:t>类算子</a:t>
            </a:r>
            <a:endParaRPr lang="en-US" altLang="zh-CN" dirty="0" smtClean="0"/>
          </a:p>
          <a:p>
            <a:r>
              <a:rPr lang="zh-CN" altLang="en-US" dirty="0" smtClean="0"/>
              <a:t>原则五：使用</a:t>
            </a:r>
            <a:r>
              <a:rPr lang="en-US" altLang="zh-CN" dirty="0" smtClean="0"/>
              <a:t>map-side</a:t>
            </a:r>
            <a:r>
              <a:rPr lang="zh-CN" altLang="en-US" dirty="0" smtClean="0"/>
              <a:t>预聚合的</a:t>
            </a:r>
            <a:r>
              <a:rPr lang="en-US" altLang="zh-CN" dirty="0" smtClean="0"/>
              <a:t>shuffle</a:t>
            </a:r>
            <a:r>
              <a:rPr lang="zh-CN" altLang="en-US" dirty="0" smtClean="0"/>
              <a:t>操作</a:t>
            </a:r>
            <a:endParaRPr lang="en-US" altLang="zh-CN" dirty="0" smtClean="0"/>
          </a:p>
          <a:p>
            <a:r>
              <a:rPr lang="zh-CN" altLang="en-US" dirty="0" smtClean="0"/>
              <a:t>原则六：使用高性能的算子</a:t>
            </a:r>
            <a:endParaRPr lang="en-US" altLang="zh-CN" dirty="0" smtClean="0"/>
          </a:p>
          <a:p>
            <a:pPr lvl="1"/>
            <a:r>
              <a:rPr lang="zh-CN" altLang="en-US" dirty="0" smtClean="0"/>
              <a:t>使用</a:t>
            </a:r>
            <a:r>
              <a:rPr lang="en-US" altLang="zh-CN" dirty="0" err="1" smtClean="0"/>
              <a:t>reduceByKey</a:t>
            </a:r>
            <a:r>
              <a:rPr lang="en-US" altLang="zh-CN" dirty="0" smtClean="0"/>
              <a:t>/</a:t>
            </a:r>
            <a:r>
              <a:rPr lang="en-US" altLang="zh-CN" dirty="0" err="1" smtClean="0"/>
              <a:t>aggregateByKey</a:t>
            </a:r>
            <a:r>
              <a:rPr lang="zh-CN" altLang="en-US" dirty="0" smtClean="0"/>
              <a:t>替代</a:t>
            </a:r>
            <a:r>
              <a:rPr lang="en-US" altLang="zh-CN" dirty="0" err="1" smtClean="0"/>
              <a:t>groupByKey</a:t>
            </a:r>
            <a:endParaRPr lang="en-US" altLang="zh-CN" dirty="0" smtClean="0"/>
          </a:p>
          <a:p>
            <a:pPr lvl="1"/>
            <a:r>
              <a:rPr lang="zh-CN" altLang="en-US" dirty="0" smtClean="0"/>
              <a:t>使用</a:t>
            </a:r>
            <a:r>
              <a:rPr lang="en-US" altLang="zh-CN" dirty="0" err="1" smtClean="0"/>
              <a:t>mapPartitions</a:t>
            </a:r>
            <a:r>
              <a:rPr lang="zh-CN" altLang="en-US" dirty="0" smtClean="0"/>
              <a:t>替换普通</a:t>
            </a:r>
            <a:r>
              <a:rPr lang="en-US" altLang="zh-CN" dirty="0" smtClean="0"/>
              <a:t>map</a:t>
            </a:r>
            <a:endParaRPr lang="en-US" altLang="zh-CN" dirty="0" smtClean="0"/>
          </a:p>
          <a:p>
            <a:pPr lvl="1"/>
            <a:r>
              <a:rPr lang="zh-CN" altLang="en-US" dirty="0" smtClean="0"/>
              <a:t>使用</a:t>
            </a:r>
            <a:r>
              <a:rPr lang="en-US" altLang="zh-CN" dirty="0" err="1" smtClean="0"/>
              <a:t>foreachPartitions</a:t>
            </a:r>
            <a:r>
              <a:rPr lang="zh-CN" altLang="en-US" dirty="0" smtClean="0"/>
              <a:t>替代</a:t>
            </a:r>
            <a:r>
              <a:rPr lang="en-US" altLang="zh-CN" dirty="0" err="1" smtClean="0"/>
              <a:t>foreach</a:t>
            </a:r>
            <a:endParaRPr lang="en-US" altLang="zh-CN" dirty="0" smtClean="0"/>
          </a:p>
          <a:p>
            <a:pPr lvl="1"/>
            <a:r>
              <a:rPr lang="zh-CN" altLang="en-US" dirty="0" smtClean="0"/>
              <a:t>使用</a:t>
            </a:r>
            <a:r>
              <a:rPr lang="en-US" altLang="zh-CN" dirty="0" smtClean="0"/>
              <a:t>filter</a:t>
            </a:r>
            <a:r>
              <a:rPr lang="zh-CN" altLang="en-US" dirty="0" smtClean="0"/>
              <a:t>之后进行</a:t>
            </a:r>
            <a:r>
              <a:rPr lang="en-US" altLang="zh-CN" dirty="0" smtClean="0"/>
              <a:t>coalesce</a:t>
            </a:r>
            <a:r>
              <a:rPr lang="zh-CN" altLang="en-US" dirty="0" smtClean="0"/>
              <a:t>操作</a:t>
            </a:r>
            <a:endParaRPr lang="en-US" altLang="zh-CN" dirty="0" smtClean="0"/>
          </a:p>
          <a:p>
            <a:pPr lvl="1"/>
            <a:r>
              <a:rPr lang="zh-CN" altLang="en-US" dirty="0" smtClean="0"/>
              <a:t>使用</a:t>
            </a:r>
            <a:r>
              <a:rPr lang="en-US" altLang="zh-CN" dirty="0" err="1" smtClean="0"/>
              <a:t>repartitionAndSortWithinPartitions</a:t>
            </a:r>
            <a:r>
              <a:rPr lang="zh-CN" altLang="en-US" dirty="0" smtClean="0"/>
              <a:t>替代</a:t>
            </a:r>
            <a:r>
              <a:rPr lang="en-US" altLang="zh-CN" dirty="0" smtClean="0"/>
              <a:t>repartition</a:t>
            </a:r>
            <a:r>
              <a:rPr lang="zh-CN" altLang="en-US" dirty="0" smtClean="0"/>
              <a:t>和</a:t>
            </a:r>
            <a:r>
              <a:rPr lang="en-US" altLang="zh-CN" dirty="0" smtClean="0"/>
              <a:t>sort</a:t>
            </a:r>
            <a:r>
              <a:rPr lang="zh-CN" altLang="en-US" dirty="0" smtClean="0"/>
              <a:t>操作</a:t>
            </a:r>
            <a:endParaRPr lang="en-US" altLang="zh-CN" dirty="0" smtClean="0"/>
          </a:p>
          <a:p>
            <a:r>
              <a:rPr lang="zh-CN" altLang="en-US" dirty="0" smtClean="0"/>
              <a:t>原则七：广播大变量</a:t>
            </a:r>
            <a:endParaRPr lang="en-US" altLang="zh-CN" dirty="0" smtClean="0"/>
          </a:p>
          <a:p>
            <a:r>
              <a:rPr lang="zh-CN" altLang="en-US" dirty="0" smtClean="0"/>
              <a:t>原则八：使用</a:t>
            </a:r>
            <a:r>
              <a:rPr lang="en-US" altLang="zh-CN" dirty="0" err="1" smtClean="0"/>
              <a:t>Kryo</a:t>
            </a:r>
            <a:r>
              <a:rPr lang="zh-CN" altLang="en-US" dirty="0" smtClean="0"/>
              <a:t>优化序列化性能</a:t>
            </a:r>
            <a:endParaRPr lang="en-US" altLang="zh-CN" dirty="0" smtClean="0"/>
          </a:p>
          <a:p>
            <a:r>
              <a:rPr lang="zh-CN" altLang="en-US" dirty="0" smtClean="0"/>
              <a:t>原则九：优化数据结构</a:t>
            </a:r>
            <a:endParaRPr lang="zh-CN" altLang="en-US" dirty="0"/>
          </a:p>
        </p:txBody>
      </p:sp>
    </p:spTree>
  </p:cSld>
  <p:clrMapOvr>
    <a:masterClrMapping/>
  </p:clrMapOvr>
</p:sld>
</file>

<file path=ppt/tags/tag1.xml><?xml version="1.0" encoding="utf-8"?>
<p:tagLst xmlns:p="http://schemas.openxmlformats.org/presentationml/2006/main">
  <p:tag name="KSO_WM_TEMPLATE_CATEGORY" val="custom"/>
  <p:tag name="KSO_WM_TEMPLATE_INDEX" val="160539"/>
</p:tagLst>
</file>

<file path=ppt/tags/tag10.xml><?xml version="1.0" encoding="utf-8"?>
<p:tagLst xmlns:p="http://schemas.openxmlformats.org/presentationml/2006/main">
  <p:tag name="KSO_WM_BEAUTIFY_FLAG" val="#wm#"/>
  <p:tag name="KSO_WM_TEMPLATE_CATEGORY" val="custom"/>
  <p:tag name="KSO_WM_TEMPLATE_INDEX" val="160539"/>
</p:tagLst>
</file>

<file path=ppt/tags/tag100.xml><?xml version="1.0" encoding="utf-8"?>
<p:tagLst xmlns:p="http://schemas.openxmlformats.org/presentationml/2006/main">
  <p:tag name="KSO_WM_BEAUTIFY_FLAG" val="#wm#"/>
  <p:tag name="KSO_WM_TEMPLATE_CATEGORY" val="custom"/>
  <p:tag name="KSO_WM_TEMPLATE_INDEX" val="160539"/>
</p:tagLst>
</file>

<file path=ppt/tags/tag101.xml><?xml version="1.0" encoding="utf-8"?>
<p:tagLst xmlns:p="http://schemas.openxmlformats.org/presentationml/2006/main">
  <p:tag name="KSO_WM_BEAUTIFY_FLAG" val="#wm#"/>
  <p:tag name="KSO_WM_TEMPLATE_CATEGORY" val="custom"/>
  <p:tag name="KSO_WM_TEMPLATE_INDEX" val="160539"/>
</p:tagLst>
</file>

<file path=ppt/tags/tag102.xml><?xml version="1.0" encoding="utf-8"?>
<p:tagLst xmlns:p="http://schemas.openxmlformats.org/presentationml/2006/main">
  <p:tag name="KSO_WM_BEAUTIFY_FLAG" val="#wm#"/>
  <p:tag name="KSO_WM_TEMPLATE_CATEGORY" val="custom"/>
  <p:tag name="KSO_WM_TEMPLATE_INDEX" val="160539"/>
</p:tagLst>
</file>

<file path=ppt/tags/tag103.xml><?xml version="1.0" encoding="utf-8"?>
<p:tagLst xmlns:p="http://schemas.openxmlformats.org/presentationml/2006/main">
  <p:tag name="KSO_WM_BEAUTIFY_FLAG" val="#wm#"/>
  <p:tag name="KSO_WM_TEMPLATE_CATEGORY" val="custom"/>
  <p:tag name="KSO_WM_TEMPLATE_INDEX" val="160539"/>
</p:tagLst>
</file>

<file path=ppt/tags/tag104.xml><?xml version="1.0" encoding="utf-8"?>
<p:tagLst xmlns:p="http://schemas.openxmlformats.org/presentationml/2006/main">
  <p:tag name="KSO_WM_BEAUTIFY_FLAG" val="#wm#"/>
  <p:tag name="KSO_WM_TEMPLATE_CATEGORY" val="custom"/>
  <p:tag name="KSO_WM_TEMPLATE_INDEX" val="160539"/>
</p:tagLst>
</file>

<file path=ppt/tags/tag105.xml><?xml version="1.0" encoding="utf-8"?>
<p:tagLst xmlns:p="http://schemas.openxmlformats.org/presentationml/2006/main">
  <p:tag name="KSO_WM_BEAUTIFY_FLAG" val="#wm#"/>
  <p:tag name="KSO_WM_TEMPLATE_CATEGORY" val="custom"/>
  <p:tag name="KSO_WM_TEMPLATE_INDEX" val="160539"/>
</p:tagLst>
</file>

<file path=ppt/tags/tag106.xml><?xml version="1.0" encoding="utf-8"?>
<p:tagLst xmlns:p="http://schemas.openxmlformats.org/presentationml/2006/main">
  <p:tag name="KSO_WM_BEAUTIFY_FLAG" val="#wm#"/>
  <p:tag name="KSO_WM_TEMPLATE_CATEGORY" val="custom"/>
  <p:tag name="KSO_WM_TEMPLATE_INDEX" val="160539"/>
</p:tagLst>
</file>

<file path=ppt/tags/tag107.xml><?xml version="1.0" encoding="utf-8"?>
<p:tagLst xmlns:p="http://schemas.openxmlformats.org/presentationml/2006/main">
  <p:tag name="KSO_WM_BEAUTIFY_FLAG" val="#wm#"/>
  <p:tag name="KSO_WM_TEMPLATE_CATEGORY" val="custom"/>
  <p:tag name="KSO_WM_TEMPLATE_INDEX" val="160539"/>
</p:tagLst>
</file>

<file path=ppt/tags/tag108.xml><?xml version="1.0" encoding="utf-8"?>
<p:tagLst xmlns:p="http://schemas.openxmlformats.org/presentationml/2006/main">
  <p:tag name="KSO_WM_BEAUTIFY_FLAG" val="#wm#"/>
  <p:tag name="KSO_WM_TEMPLATE_CATEGORY" val="custom"/>
  <p:tag name="KSO_WM_TEMPLATE_INDEX" val="160539"/>
</p:tagLst>
</file>

<file path=ppt/tags/tag109.xml><?xml version="1.0" encoding="utf-8"?>
<p:tagLst xmlns:p="http://schemas.openxmlformats.org/presentationml/2006/main">
  <p:tag name="KSO_WM_BEAUTIFY_FLAG" val="#wm#"/>
  <p:tag name="KSO_WM_TEMPLATE_CATEGORY" val="custom"/>
  <p:tag name="KSO_WM_TEMPLATE_INDEX" val="160539"/>
</p:tagLst>
</file>

<file path=ppt/tags/tag11.xml><?xml version="1.0" encoding="utf-8"?>
<p:tagLst xmlns:p="http://schemas.openxmlformats.org/presentationml/2006/main">
  <p:tag name="KSO_WM_BEAUTIFY_FLAG" val="#wm#"/>
  <p:tag name="KSO_WM_TEMPLATE_CATEGORY" val="custom"/>
  <p:tag name="KSO_WM_TEMPLATE_INDEX" val="160539"/>
</p:tagLst>
</file>

<file path=ppt/tags/tag110.xml><?xml version="1.0" encoding="utf-8"?>
<p:tagLst xmlns:p="http://schemas.openxmlformats.org/presentationml/2006/main">
  <p:tag name="KSO_WM_BEAUTIFY_FLAG" val="#wm#"/>
  <p:tag name="KSO_WM_TEMPLATE_CATEGORY" val="custom"/>
  <p:tag name="KSO_WM_TEMPLATE_INDEX" val="160539"/>
</p:tagLst>
</file>

<file path=ppt/tags/tag111.xml><?xml version="1.0" encoding="utf-8"?>
<p:tagLst xmlns:p="http://schemas.openxmlformats.org/presentationml/2006/main">
  <p:tag name="KSO_WM_BEAUTIFY_FLAG" val="#wm#"/>
  <p:tag name="KSO_WM_TEMPLATE_CATEGORY" val="custom"/>
  <p:tag name="KSO_WM_TEMPLATE_INDEX" val="160539"/>
</p:tagLst>
</file>

<file path=ppt/tags/tag112.xml><?xml version="1.0" encoding="utf-8"?>
<p:tagLst xmlns:p="http://schemas.openxmlformats.org/presentationml/2006/main">
  <p:tag name="KSO_WM_BEAUTIFY_FLAG" val="#wm#"/>
  <p:tag name="KSO_WM_TEMPLATE_CATEGORY" val="custom"/>
  <p:tag name="KSO_WM_TEMPLATE_INDEX" val="160539"/>
</p:tagLst>
</file>

<file path=ppt/tags/tag113.xml><?xml version="1.0" encoding="utf-8"?>
<p:tagLst xmlns:p="http://schemas.openxmlformats.org/presentationml/2006/main">
  <p:tag name="KSO_WM_BEAUTIFY_FLAG" val="#wm#"/>
  <p:tag name="KSO_WM_TEMPLATE_CATEGORY" val="custom"/>
  <p:tag name="KSO_WM_TEMPLATE_INDEX" val="160539"/>
</p:tagLst>
</file>

<file path=ppt/tags/tag114.xml><?xml version="1.0" encoding="utf-8"?>
<p:tagLst xmlns:p="http://schemas.openxmlformats.org/presentationml/2006/main">
  <p:tag name="KSO_WM_BEAUTIFY_FLAG" val="#wm#"/>
  <p:tag name="KSO_WM_TEMPLATE_CATEGORY" val="custom"/>
  <p:tag name="KSO_WM_TEMPLATE_INDEX" val="160539"/>
</p:tagLst>
</file>

<file path=ppt/tags/tag115.xml><?xml version="1.0" encoding="utf-8"?>
<p:tagLst xmlns:p="http://schemas.openxmlformats.org/presentationml/2006/main">
  <p:tag name="KSO_WM_BEAUTIFY_FLAG" val="#wm#"/>
  <p:tag name="KSO_WM_TEMPLATE_CATEGORY" val="custom"/>
  <p:tag name="KSO_WM_TEMPLATE_INDEX" val="160539"/>
</p:tagLst>
</file>

<file path=ppt/tags/tag116.xml><?xml version="1.0" encoding="utf-8"?>
<p:tagLst xmlns:p="http://schemas.openxmlformats.org/presentationml/2006/main">
  <p:tag name="KSO_WM_BEAUTIFY_FLAG" val="#wm#"/>
  <p:tag name="KSO_WM_TEMPLATE_CATEGORY" val="custom"/>
  <p:tag name="KSO_WM_TEMPLATE_INDEX" val="160539"/>
</p:tagLst>
</file>

<file path=ppt/tags/tag117.xml><?xml version="1.0" encoding="utf-8"?>
<p:tagLst xmlns:p="http://schemas.openxmlformats.org/presentationml/2006/main">
  <p:tag name="KSO_WM_BEAUTIFY_FLAG" val="#wm#"/>
  <p:tag name="KSO_WM_TEMPLATE_CATEGORY" val="custom"/>
  <p:tag name="KSO_WM_TEMPLATE_INDEX" val="160539"/>
</p:tagLst>
</file>

<file path=ppt/tags/tag118.xml><?xml version="1.0" encoding="utf-8"?>
<p:tagLst xmlns:p="http://schemas.openxmlformats.org/presentationml/2006/main">
  <p:tag name="KSO_WM_BEAUTIFY_FLAG" val="#wm#"/>
  <p:tag name="KSO_WM_TEMPLATE_CATEGORY" val="custom"/>
  <p:tag name="KSO_WM_TEMPLATE_INDEX" val="160539"/>
</p:tagLst>
</file>

<file path=ppt/tags/tag119.xml><?xml version="1.0" encoding="utf-8"?>
<p:tagLst xmlns:p="http://schemas.openxmlformats.org/presentationml/2006/main">
  <p:tag name="KSO_WM_BEAUTIFY_FLAG" val="#wm#"/>
  <p:tag name="KSO_WM_TEMPLATE_CATEGORY" val="custom"/>
  <p:tag name="KSO_WM_TEMPLATE_INDEX" val="160539"/>
</p:tagLst>
</file>

<file path=ppt/tags/tag12.xml><?xml version="1.0" encoding="utf-8"?>
<p:tagLst xmlns:p="http://schemas.openxmlformats.org/presentationml/2006/main">
  <p:tag name="KSO_WM_BEAUTIFY_FLAG" val="#wm#"/>
  <p:tag name="KSO_WM_TEMPLATE_CATEGORY" val="custom"/>
  <p:tag name="KSO_WM_TEMPLATE_INDEX" val="160539"/>
</p:tagLst>
</file>

<file path=ppt/tags/tag120.xml><?xml version="1.0" encoding="utf-8"?>
<p:tagLst xmlns:p="http://schemas.openxmlformats.org/presentationml/2006/main">
  <p:tag name="KSO_WM_BEAUTIFY_FLAG" val="#wm#"/>
  <p:tag name="KSO_WM_TEMPLATE_CATEGORY" val="custom"/>
  <p:tag name="KSO_WM_TEMPLATE_INDEX" val="160539"/>
</p:tagLst>
</file>

<file path=ppt/tags/tag121.xml><?xml version="1.0" encoding="utf-8"?>
<p:tagLst xmlns:p="http://schemas.openxmlformats.org/presentationml/2006/main">
  <p:tag name="KSO_WM_BEAUTIFY_FLAG" val="#wm#"/>
  <p:tag name="KSO_WM_TEMPLATE_CATEGORY" val="custom"/>
  <p:tag name="KSO_WM_TEMPLATE_INDEX" val="160539"/>
</p:tagLst>
</file>

<file path=ppt/tags/tag122.xml><?xml version="1.0" encoding="utf-8"?>
<p:tagLst xmlns:p="http://schemas.openxmlformats.org/presentationml/2006/main">
  <p:tag name="KSO_WM_BEAUTIFY_FLAG" val="#wm#"/>
  <p:tag name="KSO_WM_TEMPLATE_CATEGORY" val="custom"/>
  <p:tag name="KSO_WM_TEMPLATE_INDEX" val="160539"/>
</p:tagLst>
</file>

<file path=ppt/tags/tag123.xml><?xml version="1.0" encoding="utf-8"?>
<p:tagLst xmlns:p="http://schemas.openxmlformats.org/presentationml/2006/main">
  <p:tag name="KSO_WM_BEAUTIFY_FLAG" val="#wm#"/>
  <p:tag name="KSO_WM_TEMPLATE_CATEGORY" val="custom"/>
  <p:tag name="KSO_WM_TEMPLATE_INDEX" val="160539"/>
</p:tagLst>
</file>

<file path=ppt/tags/tag124.xml><?xml version="1.0" encoding="utf-8"?>
<p:tagLst xmlns:p="http://schemas.openxmlformats.org/presentationml/2006/main">
  <p:tag name="KSO_WM_BEAUTIFY_FLAG" val="#wm#"/>
  <p:tag name="KSO_WM_TEMPLATE_CATEGORY" val="custom"/>
  <p:tag name="KSO_WM_TEMPLATE_INDEX" val="160539"/>
</p:tagLst>
</file>

<file path=ppt/tags/tag125.xml><?xml version="1.0" encoding="utf-8"?>
<p:tagLst xmlns:p="http://schemas.openxmlformats.org/presentationml/2006/main">
  <p:tag name="KSO_WM_BEAUTIFY_FLAG" val="#wm#"/>
  <p:tag name="KSO_WM_TEMPLATE_CATEGORY" val="custom"/>
  <p:tag name="KSO_WM_TEMPLATE_INDEX" val="160539"/>
</p:tagLst>
</file>

<file path=ppt/tags/tag13.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16.xml><?xml version="1.0" encoding="utf-8"?>
<p:tagLst xmlns:p="http://schemas.openxmlformats.org/presentationml/2006/main">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 name="KSO_WM_COMBINE_RELATE_SLIDE_ID" val="background20182337_7"/>
  <p:tag name="KSO_WM_TEMPLATE_SUBCATEGORY" val="combine"/>
  <p:tag name="MH_TYPE" val="#NeiR#"/>
  <p:tag name="MH_NUMBER" val="2"/>
  <p:tag name="MH_CATEGORY" val="#BingLLB#"/>
  <p:tag name="MH_LAYOUT" val="SubTitleDesc"/>
  <p:tag name="MH" val="20150921111904"/>
  <p:tag name="MH_LIBRARY" val="GRAPHIC"/>
</p:tagLst>
</file>

<file path=ppt/tags/tag17.xml><?xml version="1.0" encoding="utf-8"?>
<p:tagLst xmlns:p="http://schemas.openxmlformats.org/presentationml/2006/main">
  <p:tag name="KSO_WM_BEAUTIFY_FLAG" val="#wm#"/>
  <p:tag name="KSO_WM_TEMPLATE_CATEGORY" val="custom"/>
  <p:tag name="KSO_WM_TEMPLATE_INDEX" val="160539"/>
</p:tagLst>
</file>

<file path=ppt/tags/tag18.xml><?xml version="1.0" encoding="utf-8"?>
<p:tagLst xmlns:p="http://schemas.openxmlformats.org/presentationml/2006/main">
  <p:tag name="KSO_WM_BEAUTIFY_FLAG" val="#wm#"/>
  <p:tag name="KSO_WM_TEMPLATE_CATEGORY" val="custom"/>
  <p:tag name="KSO_WM_TEMPLATE_INDEX" val="160539"/>
</p:tagLst>
</file>

<file path=ppt/tags/tag19.xml><?xml version="1.0" encoding="utf-8"?>
<p:tagLst xmlns:p="http://schemas.openxmlformats.org/presentationml/2006/main">
  <p:tag name="KSO_WM_BEAUTIFY_FLAG" val="#wm#"/>
  <p:tag name="KSO_WM_TEMPLATE_CATEGORY" val="custom"/>
  <p:tag name="KSO_WM_TEMPLATE_INDEX" val="160539"/>
</p:tagLst>
</file>

<file path=ppt/tags/tag2.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0.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3.xml><?xml version="1.0" encoding="utf-8"?>
<p:tagLst xmlns:p="http://schemas.openxmlformats.org/presentationml/2006/main">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 name="KSO_WM_COMBINE_RELATE_SLIDE_ID" val="background20182337_7"/>
  <p:tag name="KSO_WM_TEMPLATE_SUBCATEGORY" val="combine"/>
  <p:tag name="MH_TYPE" val="#NeiR#"/>
  <p:tag name="MH_NUMBER" val="2"/>
  <p:tag name="MH_CATEGORY" val="#BingLLB#"/>
  <p:tag name="MH_LAYOUT" val="SubTitleDesc"/>
  <p:tag name="MH" val="20150921111904"/>
  <p:tag name="MH_LIBRARY" val="GRAPHIC"/>
</p:tagLst>
</file>

<file path=ppt/tags/tag24.xml><?xml version="1.0" encoding="utf-8"?>
<p:tagLst xmlns:p="http://schemas.openxmlformats.org/presentationml/2006/main">
  <p:tag name="KSO_WM_BEAUTIFY_FLAG" val="#wm#"/>
  <p:tag name="KSO_WM_TEMPLATE_CATEGORY" val="custom"/>
  <p:tag name="KSO_WM_TEMPLATE_INDEX" val="160539"/>
</p:tagLst>
</file>

<file path=ppt/tags/tag25.xml><?xml version="1.0" encoding="utf-8"?>
<p:tagLst xmlns:p="http://schemas.openxmlformats.org/presentationml/2006/main">
  <p:tag name="KSO_WM_BEAUTIFY_FLAG" val="#wm#"/>
  <p:tag name="KSO_WM_TEMPLATE_CATEGORY" val="custom"/>
  <p:tag name="KSO_WM_TEMPLATE_INDEX" val="160539"/>
</p:tagLst>
</file>

<file path=ppt/tags/tag26.xml><?xml version="1.0" encoding="utf-8"?>
<p:tagLst xmlns:p="http://schemas.openxmlformats.org/presentationml/2006/main">
  <p:tag name="KSO_WM_BEAUTIFY_FLAG" val="#wm#"/>
  <p:tag name="KSO_WM_TEMPLATE_CATEGORY" val="custom"/>
  <p:tag name="KSO_WM_TEMPLATE_INDEX" val="160539"/>
</p:tagLst>
</file>

<file path=ppt/tags/tag27.xml><?xml version="1.0" encoding="utf-8"?>
<p:tagLst xmlns:p="http://schemas.openxmlformats.org/presentationml/2006/main">
  <p:tag name="KSO_WM_BEAUTIFY_FLAG" val="#wm#"/>
  <p:tag name="KSO_WM_TEMPLATE_CATEGORY" val="custom"/>
  <p:tag name="KSO_WM_TEMPLATE_INDEX" val="160539"/>
</p:tagLst>
</file>

<file path=ppt/tags/tag28.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31.xml><?xml version="1.0" encoding="utf-8"?>
<p:tagLst xmlns:p="http://schemas.openxmlformats.org/presentationml/2006/main">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 name="KSO_WM_COMBINE_RELATE_SLIDE_ID" val="background20182337_2"/>
  <p:tag name="KSO_WM_TEMPLATE_SUBCATEGORY" val="combine"/>
  <p:tag name="MH_TYPE" val="#NeiR#"/>
  <p:tag name="MH_NUMBER" val="2"/>
  <p:tag name="MH_CATEGORY" val="#BingLLB#"/>
  <p:tag name="MH_LAYOUT" val="SubTitleDesc"/>
  <p:tag name="MH" val="20150921111904"/>
  <p:tag name="MH_LIBRARY" val="GRAPHIC"/>
</p:tagLst>
</file>

<file path=ppt/tags/tag32.xml><?xml version="1.0" encoding="utf-8"?>
<p:tagLst xmlns:p="http://schemas.openxmlformats.org/presentationml/2006/main">
  <p:tag name="KSO_WM_BEAUTIFY_FLAG" val="#wm#"/>
  <p:tag name="KSO_WM_TEMPLATE_CATEGORY" val="custom"/>
  <p:tag name="KSO_WM_TEMPLATE_INDEX" val="160539"/>
</p:tagLst>
</file>

<file path=ppt/tags/tag33.xml><?xml version="1.0" encoding="utf-8"?>
<p:tagLst xmlns:p="http://schemas.openxmlformats.org/presentationml/2006/main">
  <p:tag name="KSO_WM_BEAUTIFY_FLAG" val="#wm#"/>
  <p:tag name="KSO_WM_TEMPLATE_CATEGORY" val="custom"/>
  <p:tag name="KSO_WM_TEMPLATE_INDEX" val="160539"/>
</p:tagLst>
</file>

<file path=ppt/tags/tag34.xml><?xml version="1.0" encoding="utf-8"?>
<p:tagLst xmlns:p="http://schemas.openxmlformats.org/presentationml/2006/main">
  <p:tag name="KSO_WM_BEAUTIFY_FLAG" val="#wm#"/>
  <p:tag name="KSO_WM_TEMPLATE_CATEGORY" val="custom"/>
  <p:tag name="KSO_WM_TEMPLATE_INDEX" val="160539"/>
</p:tagLst>
</file>

<file path=ppt/tags/tag35.xml><?xml version="1.0" encoding="utf-8"?>
<p:tagLst xmlns:p="http://schemas.openxmlformats.org/presentationml/2006/main">
  <p:tag name="KSO_WM_BEAUTIFY_FLAG" val="#wm#"/>
  <p:tag name="KSO_WM_TEMPLATE_CATEGORY" val="custom"/>
  <p:tag name="KSO_WM_TEMPLATE_INDEX" val="160539"/>
</p:tagLst>
</file>

<file path=ppt/tags/tag36.xml><?xml version="1.0" encoding="utf-8"?>
<p:tagLst xmlns:p="http://schemas.openxmlformats.org/presentationml/2006/main">
  <p:tag name="KSO_WM_BEAUTIFY_FLAG" val="#wm#"/>
  <p:tag name="KSO_WM_TEMPLATE_CATEGORY" val="custom"/>
  <p:tag name="KSO_WM_TEMPLATE_INDEX" val="160539"/>
</p:tagLst>
</file>

<file path=ppt/tags/tag37.xml><?xml version="1.0" encoding="utf-8"?>
<p:tagLst xmlns:p="http://schemas.openxmlformats.org/presentationml/2006/main">
  <p:tag name="KSO_WM_BEAUTIFY_FLAG" val="#wm#"/>
  <p:tag name="KSO_WM_TEMPLATE_CATEGORY" val="custom"/>
  <p:tag name="KSO_WM_TEMPLATE_INDEX" val="160539"/>
</p:tagLst>
</file>

<file path=ppt/tags/tag38.xml><?xml version="1.0" encoding="utf-8"?>
<p:tagLst xmlns:p="http://schemas.openxmlformats.org/presentationml/2006/main">
  <p:tag name="KSO_WM_BEAUTIFY_FLAG" val="#wm#"/>
  <p:tag name="KSO_WM_TEMPLATE_CATEGORY" val="custom"/>
  <p:tag name="KSO_WM_TEMPLATE_INDEX" val="160539"/>
</p:tagLst>
</file>

<file path=ppt/tags/tag39.xml><?xml version="1.0" encoding="utf-8"?>
<p:tagLst xmlns:p="http://schemas.openxmlformats.org/presentationml/2006/main">
  <p:tag name="KSO_WM_BEAUTIFY_FLAG" val="#wm#"/>
  <p:tag name="KSO_WM_TEMPLATE_CATEGORY" val="custom"/>
  <p:tag name="KSO_WM_TEMPLATE_INDEX" val="160539"/>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40.xml><?xml version="1.0" encoding="utf-8"?>
<p:tagLst xmlns:p="http://schemas.openxmlformats.org/presentationml/2006/main">
  <p:tag name="KSO_WM_BEAUTIFY_FLAG" val="#wm#"/>
  <p:tag name="KSO_WM_TEMPLATE_CATEGORY" val="custom"/>
  <p:tag name="KSO_WM_TEMPLATE_INDEX" val="160539"/>
</p:tagLst>
</file>

<file path=ppt/tags/tag41.xml><?xml version="1.0" encoding="utf-8"?>
<p:tagLst xmlns:p="http://schemas.openxmlformats.org/presentationml/2006/main">
  <p:tag name="KSO_WM_BEAUTIFY_FLAG" val="#wm#"/>
  <p:tag name="KSO_WM_TEMPLATE_CATEGORY" val="custom"/>
  <p:tag name="KSO_WM_TEMPLATE_INDEX" val="160539"/>
</p:tagLst>
</file>

<file path=ppt/tags/tag42.xml><?xml version="1.0" encoding="utf-8"?>
<p:tagLst xmlns:p="http://schemas.openxmlformats.org/presentationml/2006/main">
  <p:tag name="KSO_WM_BEAUTIFY_FLAG" val="#wm#"/>
  <p:tag name="KSO_WM_TEMPLATE_CATEGORY" val="custom"/>
  <p:tag name="KSO_WM_TEMPLATE_INDEX" val="160539"/>
</p:tagLst>
</file>

<file path=ppt/tags/tag43.xml><?xml version="1.0" encoding="utf-8"?>
<p:tagLst xmlns:p="http://schemas.openxmlformats.org/presentationml/2006/main">
  <p:tag name="KSO_WM_BEAUTIFY_FLAG" val="#wm#"/>
  <p:tag name="KSO_WM_TEMPLATE_CATEGORY" val="custom"/>
  <p:tag name="KSO_WM_TEMPLATE_INDEX" val="160539"/>
</p:tagLst>
</file>

<file path=ppt/tags/tag44.xml><?xml version="1.0" encoding="utf-8"?>
<p:tagLst xmlns:p="http://schemas.openxmlformats.org/presentationml/2006/main">
  <p:tag name="KSO_WM_BEAUTIFY_FLAG" val="#wm#"/>
  <p:tag name="KSO_WM_TEMPLATE_CATEGORY" val="custom"/>
  <p:tag name="KSO_WM_TEMPLATE_INDEX" val="160539"/>
</p:tagLst>
</file>

<file path=ppt/tags/tag45.xml><?xml version="1.0" encoding="utf-8"?>
<p:tagLst xmlns:p="http://schemas.openxmlformats.org/presentationml/2006/main">
  <p:tag name="KSO_WM_BEAUTIFY_FLAG" val="#wm#"/>
  <p:tag name="KSO_WM_TEMPLATE_CATEGORY" val="custom"/>
  <p:tag name="KSO_WM_TEMPLATE_INDEX" val="160539"/>
</p:tagLst>
</file>

<file path=ppt/tags/tag46.xml><?xml version="1.0" encoding="utf-8"?>
<p:tagLst xmlns:p="http://schemas.openxmlformats.org/presentationml/2006/main">
  <p:tag name="KSO_WM_BEAUTIFY_FLAG" val="#wm#"/>
  <p:tag name="KSO_WM_TEMPLATE_CATEGORY" val="custom"/>
  <p:tag name="KSO_WM_TEMPLATE_INDEX" val="160539"/>
</p:tagLst>
</file>

<file path=ppt/tags/tag47.xml><?xml version="1.0" encoding="utf-8"?>
<p:tagLst xmlns:p="http://schemas.openxmlformats.org/presentationml/2006/main">
  <p:tag name="KSO_WM_BEAUTIFY_FLAG" val="#wm#"/>
  <p:tag name="KSO_WM_TEMPLATE_CATEGORY" val="custom"/>
  <p:tag name="KSO_WM_TEMPLATE_INDEX" val="160539"/>
</p:tagLst>
</file>

<file path=ppt/tags/tag48.xml><?xml version="1.0" encoding="utf-8"?>
<p:tagLst xmlns:p="http://schemas.openxmlformats.org/presentationml/2006/main">
  <p:tag name="KSO_WM_BEAUTIFY_FLAG" val="#wm#"/>
  <p:tag name="KSO_WM_TEMPLATE_CATEGORY" val="custom"/>
  <p:tag name="KSO_WM_TEMPLATE_INDEX" val="160539"/>
</p:tagLst>
</file>

<file path=ppt/tags/tag49.xml><?xml version="1.0" encoding="utf-8"?>
<p:tagLst xmlns:p="http://schemas.openxmlformats.org/presentationml/2006/main">
  <p:tag name="KSO_WM_BEAUTIFY_FLAG" val="#wm#"/>
  <p:tag name="KSO_WM_TEMPLATE_CATEGORY" val="custom"/>
  <p:tag name="KSO_WM_TEMPLATE_INDEX" val="160539"/>
</p:tagLst>
</file>

<file path=ppt/tags/tag5.xml><?xml version="1.0" encoding="utf-8"?>
<p:tagLst xmlns:p="http://schemas.openxmlformats.org/presentationml/2006/main">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 name="KSO_WM_COMBINE_RELATE_SLIDE_ID" val="background20182337_7"/>
  <p:tag name="KSO_WM_TEMPLATE_SUBCATEGORY" val="combine"/>
  <p:tag name="MH_TYPE" val="#NeiR#"/>
  <p:tag name="MH_NUMBER" val="2"/>
  <p:tag name="MH_CATEGORY" val="#BingLLB#"/>
  <p:tag name="MH_LAYOUT" val="SubTitleDesc"/>
  <p:tag name="MH" val="20150921111904"/>
  <p:tag name="MH_LIBRARY" val="GRAPHIC"/>
</p:tagLst>
</file>

<file path=ppt/tags/tag50.xml><?xml version="1.0" encoding="utf-8"?>
<p:tagLst xmlns:p="http://schemas.openxmlformats.org/presentationml/2006/main">
  <p:tag name="KSO_WM_BEAUTIFY_FLAG" val="#wm#"/>
  <p:tag name="KSO_WM_TEMPLATE_CATEGORY" val="custom"/>
  <p:tag name="KSO_WM_TEMPLATE_INDEX" val="160539"/>
</p:tagLst>
</file>

<file path=ppt/tags/tag51.xml><?xml version="1.0" encoding="utf-8"?>
<p:tagLst xmlns:p="http://schemas.openxmlformats.org/presentationml/2006/main">
  <p:tag name="KSO_WM_BEAUTIFY_FLAG" val="#wm#"/>
  <p:tag name="KSO_WM_TEMPLATE_CATEGORY" val="custom"/>
  <p:tag name="KSO_WM_TEMPLATE_INDEX" val="160539"/>
</p:tagLst>
</file>

<file path=ppt/tags/tag52.xml><?xml version="1.0" encoding="utf-8"?>
<p:tagLst xmlns:p="http://schemas.openxmlformats.org/presentationml/2006/main">
  <p:tag name="KSO_WM_BEAUTIFY_FLAG" val="#wm#"/>
  <p:tag name="KSO_WM_TEMPLATE_CATEGORY" val="custom"/>
  <p:tag name="KSO_WM_TEMPLATE_INDEX" val="160539"/>
</p:tagLst>
</file>

<file path=ppt/tags/tag53.xml><?xml version="1.0" encoding="utf-8"?>
<p:tagLst xmlns:p="http://schemas.openxmlformats.org/presentationml/2006/main">
  <p:tag name="KSO_WM_BEAUTIFY_FLAG" val="#wm#"/>
  <p:tag name="KSO_WM_TEMPLATE_CATEGORY" val="custom"/>
  <p:tag name="KSO_WM_TEMPLATE_INDEX" val="160539"/>
</p:tagLst>
</file>

<file path=ppt/tags/tag54.xml><?xml version="1.0" encoding="utf-8"?>
<p:tagLst xmlns:p="http://schemas.openxmlformats.org/presentationml/2006/main">
  <p:tag name="KSO_WM_BEAUTIFY_FLAG" val="#wm#"/>
  <p:tag name="KSO_WM_TEMPLATE_CATEGORY" val="custom"/>
  <p:tag name="KSO_WM_TEMPLATE_INDEX" val="160539"/>
</p:tagLst>
</file>

<file path=ppt/tags/tag55.xml><?xml version="1.0" encoding="utf-8"?>
<p:tagLst xmlns:p="http://schemas.openxmlformats.org/presentationml/2006/main">
  <p:tag name="KSO_WM_BEAUTIFY_FLAG" val="#wm#"/>
  <p:tag name="KSO_WM_TEMPLATE_CATEGORY" val="custom"/>
  <p:tag name="KSO_WM_TEMPLATE_INDEX" val="160539"/>
</p:tagLst>
</file>

<file path=ppt/tags/tag56.xml><?xml version="1.0" encoding="utf-8"?>
<p:tagLst xmlns:p="http://schemas.openxmlformats.org/presentationml/2006/main">
  <p:tag name="KSO_WM_BEAUTIFY_FLAG" val="#wm#"/>
  <p:tag name="KSO_WM_TEMPLATE_CATEGORY" val="custom"/>
  <p:tag name="KSO_WM_TEMPLATE_INDEX" val="160539"/>
</p:tagLst>
</file>

<file path=ppt/tags/tag57.xml><?xml version="1.0" encoding="utf-8"?>
<p:tagLst xmlns:p="http://schemas.openxmlformats.org/presentationml/2006/main">
  <p:tag name="KSO_WM_BEAUTIFY_FLAG" val="#wm#"/>
  <p:tag name="KSO_WM_TEMPLATE_CATEGORY" val="custom"/>
  <p:tag name="KSO_WM_TEMPLATE_INDEX" val="160539"/>
</p:tagLst>
</file>

<file path=ppt/tags/tag58.xml><?xml version="1.0" encoding="utf-8"?>
<p:tagLst xmlns:p="http://schemas.openxmlformats.org/presentationml/2006/main">
  <p:tag name="KSO_WM_BEAUTIFY_FLAG" val="#wm#"/>
  <p:tag name="KSO_WM_TEMPLATE_CATEGORY" val="custom"/>
  <p:tag name="KSO_WM_TEMPLATE_INDEX" val="160539"/>
</p:tagLst>
</file>

<file path=ppt/tags/tag59.xml><?xml version="1.0" encoding="utf-8"?>
<p:tagLst xmlns:p="http://schemas.openxmlformats.org/presentationml/2006/main">
  <p:tag name="KSO_WM_BEAUTIFY_FLAG" val="#wm#"/>
  <p:tag name="KSO_WM_TEMPLATE_CATEGORY" val="custom"/>
  <p:tag name="KSO_WM_TEMPLATE_INDEX" val="160539"/>
</p:tagLst>
</file>

<file path=ppt/tags/tag6.xml><?xml version="1.0" encoding="utf-8"?>
<p:tagLst xmlns:p="http://schemas.openxmlformats.org/presentationml/2006/main">
  <p:tag name="KSO_WM_BEAUTIFY_FLAG" val="#wm#"/>
  <p:tag name="KSO_WM_TEMPLATE_CATEGORY" val="custom"/>
  <p:tag name="KSO_WM_TEMPLATE_INDEX" val="160539"/>
</p:tagLst>
</file>

<file path=ppt/tags/tag60.xml><?xml version="1.0" encoding="utf-8"?>
<p:tagLst xmlns:p="http://schemas.openxmlformats.org/presentationml/2006/main">
  <p:tag name="KSO_WM_BEAUTIFY_FLAG" val="#wm#"/>
  <p:tag name="KSO_WM_TEMPLATE_CATEGORY" val="custom"/>
  <p:tag name="KSO_WM_TEMPLATE_INDEX" val="160539"/>
</p:tagLst>
</file>

<file path=ppt/tags/tag61.xml><?xml version="1.0" encoding="utf-8"?>
<p:tagLst xmlns:p="http://schemas.openxmlformats.org/presentationml/2006/main">
  <p:tag name="KSO_WM_BEAUTIFY_FLAG" val="#wm#"/>
  <p:tag name="KSO_WM_TEMPLATE_CATEGORY" val="custom"/>
  <p:tag name="KSO_WM_TEMPLATE_INDEX" val="160539"/>
</p:tagLst>
</file>

<file path=ppt/tags/tag62.xml><?xml version="1.0" encoding="utf-8"?>
<p:tagLst xmlns:p="http://schemas.openxmlformats.org/presentationml/2006/main">
  <p:tag name="KSO_WM_BEAUTIFY_FLAG" val="#wm#"/>
  <p:tag name="KSO_WM_TEMPLATE_CATEGORY" val="custom"/>
  <p:tag name="KSO_WM_TEMPLATE_INDEX" val="160539"/>
</p:tagLst>
</file>

<file path=ppt/tags/tag63.xml><?xml version="1.0" encoding="utf-8"?>
<p:tagLst xmlns:p="http://schemas.openxmlformats.org/presentationml/2006/main">
  <p:tag name="KSO_WM_BEAUTIFY_FLAG" val="#wm#"/>
  <p:tag name="KSO_WM_TEMPLATE_CATEGORY" val="custom"/>
  <p:tag name="KSO_WM_TEMPLATE_INDEX" val="160539"/>
</p:tagLst>
</file>

<file path=ppt/tags/tag64.xml><?xml version="1.0" encoding="utf-8"?>
<p:tagLst xmlns:p="http://schemas.openxmlformats.org/presentationml/2006/main">
  <p:tag name="KSO_WM_BEAUTIFY_FLAG" val="#wm#"/>
  <p:tag name="KSO_WM_TEMPLATE_CATEGORY" val="custom"/>
  <p:tag name="KSO_WM_TEMPLATE_INDEX" val="160539"/>
</p:tagLst>
</file>

<file path=ppt/tags/tag65.xml><?xml version="1.0" encoding="utf-8"?>
<p:tagLst xmlns:p="http://schemas.openxmlformats.org/presentationml/2006/main">
  <p:tag name="KSO_WM_BEAUTIFY_FLAG" val="#wm#"/>
  <p:tag name="KSO_WM_TEMPLATE_CATEGORY" val="custom"/>
  <p:tag name="KSO_WM_TEMPLATE_INDEX" val="160539"/>
</p:tagLst>
</file>

<file path=ppt/tags/tag66.xml><?xml version="1.0" encoding="utf-8"?>
<p:tagLst xmlns:p="http://schemas.openxmlformats.org/presentationml/2006/main">
  <p:tag name="KSO_WM_BEAUTIFY_FLAG" val="#wm#"/>
  <p:tag name="KSO_WM_TEMPLATE_CATEGORY" val="custom"/>
  <p:tag name="KSO_WM_TEMPLATE_INDEX" val="160539"/>
</p:tagLst>
</file>

<file path=ppt/tags/tag67.xml><?xml version="1.0" encoding="utf-8"?>
<p:tagLst xmlns:p="http://schemas.openxmlformats.org/presentationml/2006/main">
  <p:tag name="KSO_WM_BEAUTIFY_FLAG" val="#wm#"/>
  <p:tag name="KSO_WM_TEMPLATE_CATEGORY" val="custom"/>
  <p:tag name="KSO_WM_TEMPLATE_INDEX" val="160539"/>
</p:tagLst>
</file>

<file path=ppt/tags/tag68.xml><?xml version="1.0" encoding="utf-8"?>
<p:tagLst xmlns:p="http://schemas.openxmlformats.org/presentationml/2006/main">
  <p:tag name="KSO_WM_BEAUTIFY_FLAG" val="#wm#"/>
  <p:tag name="KSO_WM_TEMPLATE_CATEGORY" val="custom"/>
  <p:tag name="KSO_WM_TEMPLATE_INDEX" val="160539"/>
</p:tagLst>
</file>

<file path=ppt/tags/tag69.xml><?xml version="1.0" encoding="utf-8"?>
<p:tagLst xmlns:p="http://schemas.openxmlformats.org/presentationml/2006/main">
  <p:tag name="KSO_WM_BEAUTIFY_FLAG" val="#wm#"/>
  <p:tag name="KSO_WM_TEMPLATE_CATEGORY" val="custom"/>
  <p:tag name="KSO_WM_TEMPLATE_INDEX" val="160539"/>
</p:tagLst>
</file>

<file path=ppt/tags/tag7.xml><?xml version="1.0" encoding="utf-8"?>
<p:tagLst xmlns:p="http://schemas.openxmlformats.org/presentationml/2006/main">
  <p:tag name="KSO_WM_BEAUTIFY_FLAG" val="#wm#"/>
  <p:tag name="KSO_WM_TEMPLATE_CATEGORY" val="custom"/>
  <p:tag name="KSO_WM_TEMPLATE_INDEX" val="160539"/>
</p:tagLst>
</file>

<file path=ppt/tags/tag70.xml><?xml version="1.0" encoding="utf-8"?>
<p:tagLst xmlns:p="http://schemas.openxmlformats.org/presentationml/2006/main">
  <p:tag name="KSO_WM_BEAUTIFY_FLAG" val="#wm#"/>
  <p:tag name="KSO_WM_TEMPLATE_CATEGORY" val="custom"/>
  <p:tag name="KSO_WM_TEMPLATE_INDEX" val="160539"/>
</p:tagLst>
</file>

<file path=ppt/tags/tag71.xml><?xml version="1.0" encoding="utf-8"?>
<p:tagLst xmlns:p="http://schemas.openxmlformats.org/presentationml/2006/main">
  <p:tag name="KSO_WM_BEAUTIFY_FLAG" val="#wm#"/>
  <p:tag name="KSO_WM_TEMPLATE_CATEGORY" val="custom"/>
  <p:tag name="KSO_WM_TEMPLATE_INDEX" val="160539"/>
</p:tagLst>
</file>

<file path=ppt/tags/tag72.xml><?xml version="1.0" encoding="utf-8"?>
<p:tagLst xmlns:p="http://schemas.openxmlformats.org/presentationml/2006/main">
  <p:tag name="KSO_WM_BEAUTIFY_FLAG" val="#wm#"/>
  <p:tag name="KSO_WM_TEMPLATE_CATEGORY" val="custom"/>
  <p:tag name="KSO_WM_TEMPLATE_INDEX" val="160539"/>
</p:tagLst>
</file>

<file path=ppt/tags/tag73.xml><?xml version="1.0" encoding="utf-8"?>
<p:tagLst xmlns:p="http://schemas.openxmlformats.org/presentationml/2006/main">
  <p:tag name="KSO_WM_BEAUTIFY_FLAG" val="#wm#"/>
  <p:tag name="KSO_WM_TEMPLATE_CATEGORY" val="custom"/>
  <p:tag name="KSO_WM_TEMPLATE_INDEX" val="160539"/>
</p:tagLst>
</file>

<file path=ppt/tags/tag74.xml><?xml version="1.0" encoding="utf-8"?>
<p:tagLst xmlns:p="http://schemas.openxmlformats.org/presentationml/2006/main">
  <p:tag name="KSO_WM_BEAUTIFY_FLAG" val="#wm#"/>
  <p:tag name="KSO_WM_TEMPLATE_CATEGORY" val="custom"/>
  <p:tag name="KSO_WM_TEMPLATE_INDEX" val="160539"/>
</p:tagLst>
</file>

<file path=ppt/tags/tag75.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78.xml><?xml version="1.0" encoding="utf-8"?>
<p:tagLst xmlns:p="http://schemas.openxmlformats.org/presentationml/2006/main">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 name="KSO_WM_COMBINE_RELATE_SLIDE_ID" val="background20182337_7"/>
  <p:tag name="KSO_WM_TEMPLATE_SUBCATEGORY" val="combine"/>
  <p:tag name="MH_TYPE" val="#NeiR#"/>
  <p:tag name="MH_NUMBER" val="2"/>
  <p:tag name="MH_CATEGORY" val="#BingLLB#"/>
  <p:tag name="MH_LAYOUT" val="SubTitleDesc"/>
  <p:tag name="MH" val="20150921111904"/>
  <p:tag name="MH_LIBRARY" val="GRAPHIC"/>
</p:tagLst>
</file>

<file path=ppt/tags/tag79.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8.xml><?xml version="1.0" encoding="utf-8"?>
<p:tagLst xmlns:p="http://schemas.openxmlformats.org/presentationml/2006/main">
  <p:tag name="KSO_WM_BEAUTIFY_FLAG" val="#wm#"/>
  <p:tag name="KSO_WM_TEMPLATE_CATEGORY" val="custom"/>
  <p:tag name="KSO_WM_TEMPLATE_INDEX" val="160539"/>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82.xml><?xml version="1.0" encoding="utf-8"?>
<p:tagLst xmlns:p="http://schemas.openxmlformats.org/presentationml/2006/main">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 name="KSO_WM_COMBINE_RELATE_SLIDE_ID" val="background20182337_2"/>
  <p:tag name="KSO_WM_TEMPLATE_SUBCATEGORY" val="combine"/>
  <p:tag name="MH_TYPE" val="#NeiR#"/>
  <p:tag name="MH_NUMBER" val="2"/>
  <p:tag name="MH_CATEGORY" val="#BingLLB#"/>
  <p:tag name="MH_LAYOUT" val="SubTitleDesc"/>
  <p:tag name="MH" val="20150921111904"/>
  <p:tag name="MH_LIBRARY" val="GRAPHIC"/>
</p:tagLst>
</file>

<file path=ppt/tags/tag83.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86.xml><?xml version="1.0" encoding="utf-8"?>
<p:tagLst xmlns:p="http://schemas.openxmlformats.org/presentationml/2006/main">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 name="KSO_WM_COMBINE_RELATE_SLIDE_ID" val="background20182337_7"/>
  <p:tag name="KSO_WM_TEMPLATE_SUBCATEGORY" val="combine"/>
  <p:tag name="MH_TYPE" val="#NeiR#"/>
  <p:tag name="MH_NUMBER" val="2"/>
  <p:tag name="MH_CATEGORY" val="#BingLLB#"/>
  <p:tag name="MH_LAYOUT" val="SubTitleDesc"/>
  <p:tag name="MH" val="20150921111904"/>
  <p:tag name="MH_LIBRARY" val="GRAPHIC"/>
</p:tagLst>
</file>

<file path=ppt/tags/tag87.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9.xml><?xml version="1.0" encoding="utf-8"?>
<p:tagLst xmlns:p="http://schemas.openxmlformats.org/presentationml/2006/main">
  <p:tag name="KSO_WM_BEAUTIFY_FLAG" val="#wm#"/>
  <p:tag name="KSO_WM_TEMPLATE_CATEGORY" val="custom"/>
  <p:tag name="KSO_WM_TEMPLATE_INDEX" val="160539"/>
</p:tagLst>
</file>

<file path=ppt/tags/tag90.xml><?xml version="1.0" encoding="utf-8"?>
<p:tagLst xmlns:p="http://schemas.openxmlformats.org/presentationml/2006/main">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 name="KSO_WM_COMBINE_RELATE_SLIDE_ID" val="background20182337_7"/>
  <p:tag name="KSO_WM_TEMPLATE_SUBCATEGORY" val="combine"/>
  <p:tag name="MH_TYPE" val="#NeiR#"/>
  <p:tag name="MH_NUMBER" val="2"/>
  <p:tag name="MH_CATEGORY" val="#BingLLB#"/>
  <p:tag name="MH_LAYOUT" val="SubTitleDesc"/>
  <p:tag name="MH" val="20150921111904"/>
  <p:tag name="MH_LIBRARY" val="GRAPHIC"/>
</p:tagLst>
</file>

<file path=ppt/tags/tag91.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94.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95.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98.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99.xml><?xml version="1.0" encoding="utf-8"?>
<p:tagLst xmlns:p="http://schemas.openxmlformats.org/presentationml/2006/main">
  <p:tag name="KSO_WM_BEAUTIFY_FLAG" val="#wm#"/>
  <p:tag name="KSO_WM_TEMPLATE_CATEGORY" val="custom"/>
  <p:tag name="KSO_WM_TEMPLATE_INDEX" val="160539"/>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18600</Words>
  <Application>WPS 演示</Application>
  <PresentationFormat>全屏显示(4:3)</PresentationFormat>
  <Paragraphs>1025</Paragraphs>
  <Slides>104</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104</vt:i4>
      </vt:variant>
    </vt:vector>
  </HeadingPairs>
  <TitlesOfParts>
    <vt:vector size="120" baseType="lpstr">
      <vt:lpstr>Arial</vt:lpstr>
      <vt:lpstr>宋体</vt:lpstr>
      <vt:lpstr>Wingdings</vt:lpstr>
      <vt:lpstr>Wingdings 2</vt:lpstr>
      <vt:lpstr>Arial</vt:lpstr>
      <vt:lpstr>Maiandra GD</vt:lpstr>
      <vt:lpstr>Segoe Print</vt:lpstr>
      <vt:lpstr>微软雅黑</vt:lpstr>
      <vt:lpstr>Times New Roman</vt:lpstr>
      <vt:lpstr>Arial Unicode MS</vt:lpstr>
      <vt:lpstr>Calibri</vt:lpstr>
      <vt:lpstr>Cambria</vt:lpstr>
      <vt:lpstr>隶书</vt:lpstr>
      <vt:lpstr>华文楷体</vt:lpstr>
      <vt:lpstr>Wingdings</vt:lpstr>
      <vt:lpstr>龙腾四海</vt:lpstr>
      <vt:lpstr>Hadoop</vt:lpstr>
      <vt:lpstr>Hadoop生态系统</vt:lpstr>
      <vt:lpstr>HDFS(分布式文件系统)</vt:lpstr>
      <vt:lpstr>HDFS架构</vt:lpstr>
      <vt:lpstr>fsimage与 edits</vt:lpstr>
      <vt:lpstr>HDFS数据块(block)</vt:lpstr>
      <vt:lpstr>HDFS内部机制——写流程</vt:lpstr>
      <vt:lpstr>HDFS内部机制——读流程</vt:lpstr>
      <vt:lpstr>HDFS内部机制——可靠性策略</vt:lpstr>
      <vt:lpstr>HDFS不适合存储小文件</vt:lpstr>
      <vt:lpstr>HDFS优点</vt:lpstr>
      <vt:lpstr>HDFS缺点</vt:lpstr>
      <vt:lpstr>常见数据来源</vt:lpstr>
      <vt:lpstr>数据收集与入库要求</vt:lpstr>
      <vt:lpstr>Flume(非结构化数据收集)</vt:lpstr>
      <vt:lpstr>Flume NG基本架构</vt:lpstr>
      <vt:lpstr>Agent之Source概述</vt:lpstr>
      <vt:lpstr>Agent之Channel概述</vt:lpstr>
      <vt:lpstr>Agent之Sink概述</vt:lpstr>
      <vt:lpstr>Sqoop(结构化数据收集)</vt:lpstr>
      <vt:lpstr>Sqoop import使用方法</vt:lpstr>
      <vt:lpstr>Sqoop export使用方法</vt:lpstr>
      <vt:lpstr>Sqoop与其它系统结合</vt:lpstr>
      <vt:lpstr>Kafka(分布式消息队列)</vt:lpstr>
      <vt:lpstr>Kafka架构 </vt:lpstr>
      <vt:lpstr>kafka：producer</vt:lpstr>
      <vt:lpstr>kafka：broker</vt:lpstr>
      <vt:lpstr>Kafka:partition与 topic</vt:lpstr>
      <vt:lpstr>Kafka：consumer</vt:lpstr>
      <vt:lpstr>Kafka：log-based queue</vt:lpstr>
      <vt:lpstr>Kafka：服务保证</vt:lpstr>
      <vt:lpstr>Hbase(分布式数据库)</vt:lpstr>
      <vt:lpstr>Hbase数据模型</vt:lpstr>
      <vt:lpstr>HBase数据模型：特点</vt:lpstr>
      <vt:lpstr>HBase物理模型</vt:lpstr>
      <vt:lpstr>HBase架构</vt:lpstr>
      <vt:lpstr>HRegion(区域)</vt:lpstr>
      <vt:lpstr>HRegionServer</vt:lpstr>
      <vt:lpstr>HRegionServer</vt:lpstr>
      <vt:lpstr>HMaster</vt:lpstr>
      <vt:lpstr>MapReduce(分布式计算引擎)</vt:lpstr>
      <vt:lpstr>MapReduce编程模型</vt:lpstr>
      <vt:lpstr>MapReduce编程模型—InputFormat</vt:lpstr>
      <vt:lpstr>MapReduce编程模型—Split与Block</vt:lpstr>
      <vt:lpstr>MapReduce编程模型—Combiner</vt:lpstr>
      <vt:lpstr>MapReduce编程模型—Partitioner</vt:lpstr>
      <vt:lpstr>MapReduce2.0运行流程</vt:lpstr>
      <vt:lpstr>MapReduce2.0容错性</vt:lpstr>
      <vt:lpstr>MapReduce计算框架—推测执行机制</vt:lpstr>
      <vt:lpstr>Hive(数据分析引擎)</vt:lpstr>
      <vt:lpstr>Hive不能做什么？</vt:lpstr>
      <vt:lpstr>Hive数据模型</vt:lpstr>
      <vt:lpstr>数据定义语句(DDL)：示例</vt:lpstr>
      <vt:lpstr>数据操作语句(DML)</vt:lpstr>
      <vt:lpstr>几个实例</vt:lpstr>
      <vt:lpstr>数据验证方式</vt:lpstr>
      <vt:lpstr>数据模型-分区</vt:lpstr>
      <vt:lpstr>外部表</vt:lpstr>
      <vt:lpstr>行存储和列存储</vt:lpstr>
      <vt:lpstr>用户自定义函数(UDF)</vt:lpstr>
      <vt:lpstr>Hive中的UDTF：explode与lateral view</vt:lpstr>
      <vt:lpstr>Explain</vt:lpstr>
      <vt:lpstr>两种分布式Join算法</vt:lpstr>
      <vt:lpstr>YARN(资源管理系统)</vt:lpstr>
      <vt:lpstr>Hive(基于MR的数据仓库)</vt:lpstr>
      <vt:lpstr>Hadoop运行模式</vt:lpstr>
      <vt:lpstr>Spark</vt:lpstr>
      <vt:lpstr>Spark作业基本运行原理</vt:lpstr>
      <vt:lpstr>Spark特点</vt:lpstr>
      <vt:lpstr>Spark核心概念-RDD</vt:lpstr>
      <vt:lpstr>RDD基本操作(operator)</vt:lpstr>
      <vt:lpstr>Spark RDD cache/persist</vt:lpstr>
      <vt:lpstr>广播变量</vt:lpstr>
      <vt:lpstr>累加计数器</vt:lpstr>
      <vt:lpstr>foreachPartition</vt:lpstr>
      <vt:lpstr>DataFrame与Dataset</vt:lpstr>
      <vt:lpstr>RDD-&gt; DataFrame：反射方式</vt:lpstr>
      <vt:lpstr>RDD-&gt;DataFrame：显示注入Schema</vt:lpstr>
      <vt:lpstr>json -&gt; DataFrame</vt:lpstr>
      <vt:lpstr>parquet -&gt; DataFrame</vt:lpstr>
      <vt:lpstr>JDBC -&gt; DataFrame</vt:lpstr>
      <vt:lpstr>text -&gt; DataFrame</vt:lpstr>
      <vt:lpstr>Spark SQL中的表</vt:lpstr>
      <vt:lpstr>Spark SLQ万能思路</vt:lpstr>
      <vt:lpstr>Spark SQL中的SQL：与Hive Metastore结合</vt:lpstr>
      <vt:lpstr>Spark SQL调优</vt:lpstr>
      <vt:lpstr>Spark Streaming</vt:lpstr>
      <vt:lpstr>基本原理：微批处理</vt:lpstr>
      <vt:lpstr>关键概念：DStream</vt:lpstr>
      <vt:lpstr>输入流</vt:lpstr>
      <vt:lpstr>输入流-textFileStream</vt:lpstr>
      <vt:lpstr>流式转换</vt:lpstr>
      <vt:lpstr>window</vt:lpstr>
      <vt:lpstr>mapWithState</vt:lpstr>
      <vt:lpstr>transform</vt:lpstr>
      <vt:lpstr>输出流</vt:lpstr>
      <vt:lpstr>foreachRDD</vt:lpstr>
      <vt:lpstr>将结果保存到Hbase中</vt:lpstr>
      <vt:lpstr>Spark性能优化：开发调优</vt:lpstr>
      <vt:lpstr>Spark性能优化：资源调优</vt:lpstr>
      <vt:lpstr>Spark性能优化：数据倾斜</vt:lpstr>
      <vt:lpstr>Spark性能优化：shuffle相关参数调优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zhouning</dc:creator>
  <cp:lastModifiedBy>年轻人</cp:lastModifiedBy>
  <cp:revision>12</cp:revision>
  <dcterms:created xsi:type="dcterms:W3CDTF">2017-12-27T03:11:00Z</dcterms:created>
  <dcterms:modified xsi:type="dcterms:W3CDTF">2018-01-01T03:09:29Z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