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8"/>
  </p:notesMasterIdLst>
  <p:sldIdLst>
    <p:sldId id="257" r:id="rId3"/>
    <p:sldId id="260" r:id="rId4"/>
    <p:sldId id="301" r:id="rId5"/>
    <p:sldId id="302" r:id="rId6"/>
    <p:sldId id="303" r:id="rId7"/>
    <p:sldId id="305" r:id="rId8"/>
    <p:sldId id="304" r:id="rId9"/>
    <p:sldId id="306" r:id="rId10"/>
    <p:sldId id="307" r:id="rId11"/>
    <p:sldId id="264" r:id="rId12"/>
    <p:sldId id="300" r:id="rId13"/>
    <p:sldId id="308" r:id="rId14"/>
    <p:sldId id="309" r:id="rId15"/>
    <p:sldId id="258" r:id="rId16"/>
    <p:sldId id="310" r:id="rId17"/>
    <p:sldId id="311" r:id="rId18"/>
    <p:sldId id="312" r:id="rId19"/>
    <p:sldId id="313" r:id="rId20"/>
    <p:sldId id="259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7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42" r:id="rId42"/>
    <p:sldId id="343" r:id="rId43"/>
    <p:sldId id="344" r:id="rId44"/>
    <p:sldId id="345" r:id="rId45"/>
    <p:sldId id="346" r:id="rId46"/>
    <p:sldId id="347" r:id="rId47"/>
    <p:sldId id="348" r:id="rId48"/>
    <p:sldId id="349" r:id="rId49"/>
    <p:sldId id="350" r:id="rId50"/>
    <p:sldId id="351" r:id="rId51"/>
    <p:sldId id="352" r:id="rId52"/>
    <p:sldId id="353" r:id="rId53"/>
    <p:sldId id="354" r:id="rId54"/>
    <p:sldId id="355" r:id="rId55"/>
    <p:sldId id="356" r:id="rId56"/>
    <p:sldId id="357" r:id="rId57"/>
    <p:sldId id="358" r:id="rId58"/>
    <p:sldId id="359" r:id="rId59"/>
    <p:sldId id="360" r:id="rId60"/>
    <p:sldId id="361" r:id="rId61"/>
    <p:sldId id="362" r:id="rId62"/>
    <p:sldId id="363" r:id="rId63"/>
    <p:sldId id="364" r:id="rId64"/>
    <p:sldId id="261" r:id="rId65"/>
    <p:sldId id="262" r:id="rId66"/>
    <p:sldId id="263" r:id="rId6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1" Type="http://schemas.openxmlformats.org/officeDocument/2006/relationships/tableStyles" Target="tableStyles.xml"/><Relationship Id="rId70" Type="http://schemas.openxmlformats.org/officeDocument/2006/relationships/viewProps" Target="viewProps.xml"/><Relationship Id="rId7" Type="http://schemas.openxmlformats.org/officeDocument/2006/relationships/slide" Target="slides/slide5.xml"/><Relationship Id="rId69" Type="http://schemas.openxmlformats.org/officeDocument/2006/relationships/presProps" Target="presProps.xml"/><Relationship Id="rId68" Type="http://schemas.openxmlformats.org/officeDocument/2006/relationships/notesMaster" Target="notesMasters/notesMaster1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19922" y="2012700"/>
            <a:ext cx="6722899" cy="189379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19922" y="4096590"/>
            <a:ext cx="6722899" cy="60147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255122"/>
            <a:ext cx="10512884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accent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accent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accent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6896" y="1709738"/>
            <a:ext cx="5556503" cy="1524781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3651" y="3634120"/>
            <a:ext cx="3814318" cy="6512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0" y="3330563"/>
            <a:ext cx="8153399" cy="0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4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>
            <a:off x="5073651" y="3368062"/>
            <a:ext cx="7118348" cy="0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177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927" y="2548766"/>
            <a:ext cx="5890146" cy="9177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199"/>
            <a:ext cx="6172200" cy="54036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5.xml"/><Relationship Id="rId13" Type="http://schemas.openxmlformats.org/officeDocument/2006/relationships/tags" Target="../tags/tag4.xml"/><Relationship Id="rId12" Type="http://schemas.openxmlformats.org/officeDocument/2006/relationships/tags" Target="../tags/tag3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917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678675"/>
            <a:ext cx="10515600" cy="4498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image" Target="../media/image1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6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6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6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Hadoop</a:t>
            </a:r>
            <a:r>
              <a:rPr lang="zh-CN" altLang="en-US"/>
              <a:t>生态系统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07615" y="1405255"/>
            <a:ext cx="7175500" cy="46228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3" name="直接连接符 22"/>
          <p:cNvCxnSpPr/>
          <p:nvPr>
            <p:custDataLst>
              <p:tags r:id="rId1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标题 2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p>
            <a:r>
              <a:rPr lang="en-US" altLang="zh-CN" smtClean="0"/>
              <a:t>HDFS</a:t>
            </a:r>
            <a:r>
              <a:rPr lang="zh-CN" altLang="en-US" smtClean="0"/>
              <a:t>优点</a:t>
            </a:r>
            <a:endParaRPr lang="zh-CN" altLang="en-US" smtClean="0"/>
          </a:p>
        </p:txBody>
      </p:sp>
      <p:sp>
        <p:nvSpPr>
          <p:cNvPr id="25" name="内容占位符 2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60000"/>
          </a:bodyPr>
          <a:p>
            <a:pPr marL="228600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高容错性</a:t>
            </a:r>
            <a:endParaRPr lang="zh-CN" altLang="en-US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数据自动保存多个副本</a:t>
            </a:r>
            <a:endParaRPr lang="zh-CN" altLang="en-US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副本丢失后，自动恢复</a:t>
            </a:r>
            <a:endParaRPr lang="zh-CN" altLang="en-US"/>
          </a:p>
          <a:p>
            <a:pPr marL="228600" lvl="0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适合批处理</a:t>
            </a:r>
            <a:endParaRPr lang="zh-CN" altLang="en-US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移动计算而非数据</a:t>
            </a:r>
            <a:endParaRPr lang="zh-CN" altLang="en-US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数据位置暴露给计算框架</a:t>
            </a:r>
            <a:endParaRPr lang="zh-CN" altLang="en-US"/>
          </a:p>
          <a:p>
            <a:pPr marL="228600" lvl="0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适合大数据处理</a:t>
            </a:r>
            <a:endParaRPr lang="zh-CN" altLang="en-US"/>
          </a:p>
          <a:p>
            <a:pPr marL="228600" lvl="0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流式文件访问</a:t>
            </a:r>
            <a:endParaRPr lang="zh-CN" altLang="en-US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一次性写入，多次 读取</a:t>
            </a:r>
            <a:endParaRPr lang="zh-CN" altLang="en-US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保证数据一致性</a:t>
            </a:r>
            <a:endParaRPr lang="zh-CN" altLang="en-US"/>
          </a:p>
          <a:p>
            <a:pPr marL="228600" lvl="0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可构建在廉价机器上</a:t>
            </a:r>
            <a:endParaRPr lang="zh-CN" altLang="en-US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通过多副本提高可靠性</a:t>
            </a:r>
            <a:endParaRPr lang="zh-CN" altLang="en-US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提供了容错和恢复机制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HDFS</a:t>
            </a:r>
            <a:r>
              <a:rPr lang="zh-CN" altLang="en-US"/>
              <a:t>缺点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低延迟数据访问</a:t>
            </a:r>
            <a:endParaRPr lang="zh-CN" altLang="en-US"/>
          </a:p>
          <a:p>
            <a:pPr lvl="1"/>
            <a:r>
              <a:rPr lang="zh-CN" altLang="en-US"/>
              <a:t>比如毫秒级</a:t>
            </a:r>
            <a:endParaRPr lang="zh-CN" altLang="en-US"/>
          </a:p>
          <a:p>
            <a:pPr lvl="1"/>
            <a:r>
              <a:rPr lang="zh-CN" altLang="en-US"/>
              <a:t>低延迟与高吞吐率</a:t>
            </a:r>
            <a:endParaRPr lang="zh-CN" altLang="en-US"/>
          </a:p>
          <a:p>
            <a:pPr lvl="0"/>
            <a:r>
              <a:rPr lang="zh-CN" altLang="en-US"/>
              <a:t>小文件存取</a:t>
            </a:r>
            <a:endParaRPr lang="zh-CN" altLang="en-US"/>
          </a:p>
          <a:p>
            <a:pPr lvl="1"/>
            <a:r>
              <a:rPr lang="zh-CN" altLang="en-US"/>
              <a:t>占用</a:t>
            </a:r>
            <a:r>
              <a:rPr lang="en-US" altLang="zh-CN"/>
              <a:t>NameNode</a:t>
            </a:r>
            <a:r>
              <a:rPr lang="zh-CN" altLang="en-US"/>
              <a:t>大量内存</a:t>
            </a:r>
            <a:endParaRPr lang="zh-CN" altLang="en-US"/>
          </a:p>
          <a:p>
            <a:pPr lvl="1"/>
            <a:r>
              <a:rPr lang="zh-CN" altLang="en-US"/>
              <a:t>寻道时间超过读取时间</a:t>
            </a:r>
            <a:endParaRPr lang="zh-CN" altLang="en-US"/>
          </a:p>
          <a:p>
            <a:pPr lvl="0"/>
            <a:r>
              <a:rPr lang="zh-CN" altLang="en-US"/>
              <a:t>并发写入、文件随机修改</a:t>
            </a:r>
            <a:endParaRPr lang="zh-CN" altLang="en-US"/>
          </a:p>
          <a:p>
            <a:pPr lvl="1"/>
            <a:r>
              <a:rPr lang="zh-CN" altLang="en-US"/>
              <a:t>一个文件只能有一个写者</a:t>
            </a:r>
            <a:endParaRPr lang="zh-CN" altLang="en-US"/>
          </a:p>
          <a:p>
            <a:pPr lvl="1"/>
            <a:r>
              <a:rPr lang="zh-CN" altLang="en-US"/>
              <a:t>仅支持</a:t>
            </a:r>
            <a:r>
              <a:rPr lang="en-US" altLang="zh-CN"/>
              <a:t>append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常见数据来源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非结构化数据：</a:t>
            </a:r>
            <a:endParaRPr lang="zh-CN" altLang="en-US"/>
          </a:p>
          <a:p>
            <a:pPr lvl="1"/>
            <a:r>
              <a:rPr lang="zh-CN" altLang="en-US"/>
              <a:t>用户访问日志</a:t>
            </a:r>
            <a:endParaRPr lang="zh-CN" altLang="en-US"/>
          </a:p>
          <a:p>
            <a:pPr lvl="1"/>
            <a:r>
              <a:rPr lang="zh-CN" altLang="en-US"/>
              <a:t>用户购买日志</a:t>
            </a:r>
            <a:endParaRPr lang="zh-CN" altLang="en-US"/>
          </a:p>
          <a:p>
            <a:pPr lvl="0"/>
            <a:r>
              <a:rPr lang="zh-CN" altLang="en-US"/>
              <a:t>结构化数据：</a:t>
            </a:r>
            <a:endParaRPr lang="zh-CN" altLang="en-US"/>
          </a:p>
          <a:p>
            <a:pPr lvl="1"/>
            <a:r>
              <a:rPr lang="zh-CN" altLang="en-US"/>
              <a:t>传统关系型数据库：</a:t>
            </a:r>
            <a:r>
              <a:rPr lang="en-US" altLang="zh-CN"/>
              <a:t>MySQL</a:t>
            </a:r>
            <a:r>
              <a:rPr lang="zh-CN" altLang="en-US"/>
              <a:t>、</a:t>
            </a:r>
            <a:r>
              <a:rPr lang="en-US" altLang="zh-CN"/>
              <a:t>Oracle</a:t>
            </a:r>
            <a:r>
              <a:rPr lang="zh-CN" altLang="en-US"/>
              <a:t>等</a:t>
            </a:r>
            <a:endParaRPr lang="zh-CN" altLang="en-US"/>
          </a:p>
          <a:p>
            <a:pPr lvl="2"/>
            <a:r>
              <a:rPr lang="zh-CN" altLang="en-US"/>
              <a:t>商家商品信息</a:t>
            </a:r>
            <a:endParaRPr lang="zh-CN" altLang="en-US"/>
          </a:p>
          <a:p>
            <a:pPr lvl="2"/>
            <a:r>
              <a:rPr lang="zh-CN" altLang="en-US"/>
              <a:t>用户基本信息</a:t>
            </a:r>
            <a:endParaRPr lang="zh-CN" altLang="en-US"/>
          </a:p>
          <a:p>
            <a:pPr lvl="1"/>
            <a:r>
              <a:rPr lang="zh-CN" altLang="en-US"/>
              <a:t>如何导入到大数据系统</a:t>
            </a:r>
            <a:r>
              <a:rPr lang="en-US" altLang="zh-CN"/>
              <a:t>Hadoop</a:t>
            </a:r>
            <a:r>
              <a:rPr lang="zh-CN" altLang="en-US"/>
              <a:t>中</a:t>
            </a:r>
            <a:endParaRPr lang="zh-CN" altLang="en-US"/>
          </a:p>
          <a:p>
            <a:pPr lvl="2"/>
            <a:r>
              <a:rPr lang="zh-CN" altLang="en-US"/>
              <a:t>全量导入</a:t>
            </a:r>
            <a:endParaRPr lang="zh-CN" altLang="en-US"/>
          </a:p>
          <a:p>
            <a:pPr lvl="2"/>
            <a:r>
              <a:rPr lang="zh-CN" altLang="en-US"/>
              <a:t>增量导入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数据收集与入库要求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分布式</a:t>
            </a:r>
            <a:endParaRPr lang="zh-CN" altLang="en-US"/>
          </a:p>
          <a:p>
            <a:pPr lvl="1"/>
            <a:r>
              <a:rPr lang="zh-CN" altLang="en-US"/>
              <a:t>数据源多样化</a:t>
            </a:r>
            <a:endParaRPr lang="zh-CN" altLang="en-US"/>
          </a:p>
          <a:p>
            <a:pPr lvl="1"/>
            <a:r>
              <a:rPr lang="zh-CN" altLang="en-US"/>
              <a:t>数据源分散</a:t>
            </a:r>
            <a:endParaRPr lang="zh-CN" altLang="en-US"/>
          </a:p>
          <a:p>
            <a:pPr lvl="0"/>
            <a:r>
              <a:rPr lang="zh-CN" altLang="en-US"/>
              <a:t>可靠性</a:t>
            </a:r>
            <a:endParaRPr lang="zh-CN" altLang="en-US"/>
          </a:p>
          <a:p>
            <a:pPr lvl="1"/>
            <a:r>
              <a:rPr lang="zh-CN" altLang="en-US"/>
              <a:t>保证不丢数据</a:t>
            </a:r>
            <a:endParaRPr lang="zh-CN" altLang="en-US"/>
          </a:p>
          <a:p>
            <a:pPr lvl="1"/>
            <a:r>
              <a:rPr lang="zh-CN" altLang="en-US"/>
              <a:t>允许丢部分数据</a:t>
            </a:r>
            <a:endParaRPr lang="zh-CN" altLang="en-US"/>
          </a:p>
          <a:p>
            <a:pPr lvl="0"/>
            <a:r>
              <a:rPr lang="zh-CN" altLang="en-US" sz="2400"/>
              <a:t>可扩展</a:t>
            </a:r>
            <a:endParaRPr lang="zh-CN" altLang="en-US" sz="2400"/>
          </a:p>
          <a:p>
            <a:pPr lvl="1"/>
            <a:r>
              <a:rPr lang="zh-CN" altLang="en-US" sz="2000"/>
              <a:t>数据源可能会不断增加</a:t>
            </a:r>
            <a:endParaRPr lang="zh-CN" altLang="en-US" sz="2000"/>
          </a:p>
          <a:p>
            <a:pPr lvl="0"/>
            <a:r>
              <a:rPr lang="zh-CN" altLang="en-US" sz="2400"/>
              <a:t>通过并行提高性能</a:t>
            </a:r>
            <a:r>
              <a:rPr lang="en-US" altLang="zh-CN"/>
              <a:t>		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3" name="直接连接符 22"/>
          <p:cNvCxnSpPr/>
          <p:nvPr>
            <p:custDataLst>
              <p:tags r:id="rId1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标题 2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p>
            <a:r>
              <a:rPr lang="en-US" altLang="zh-CN" smtClean="0"/>
              <a:t>Flume(</a:t>
            </a:r>
            <a:r>
              <a:rPr lang="zh-CN" altLang="en-US" smtClean="0"/>
              <a:t>非结构化数据收集</a:t>
            </a:r>
            <a:r>
              <a:rPr lang="en-US" altLang="zh-CN" smtClean="0"/>
              <a:t>)</a:t>
            </a:r>
            <a:endParaRPr lang="en-US" altLang="zh-CN" smtClean="0"/>
          </a:p>
        </p:txBody>
      </p:sp>
      <p:sp>
        <p:nvSpPr>
          <p:cNvPr id="25" name="内容占位符 2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p>
            <a:pPr marL="228600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用于 非结构化数据收集</a:t>
            </a:r>
            <a:endParaRPr lang="zh-CN" altLang="en-US"/>
          </a:p>
          <a:p>
            <a:pPr marL="228600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/>
              <a:t>Flume</a:t>
            </a:r>
            <a:r>
              <a:rPr lang="zh-CN" altLang="en-US"/>
              <a:t>特点</a:t>
            </a:r>
            <a:endParaRPr lang="zh-CN" altLang="en-US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分布式</a:t>
            </a:r>
            <a:endParaRPr lang="zh-CN" altLang="en-US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高可靠性</a:t>
            </a:r>
            <a:endParaRPr lang="zh-CN" altLang="en-US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高容错性</a:t>
            </a:r>
            <a:endParaRPr lang="zh-CN" altLang="en-US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易于定制与扩展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Flume NG</a:t>
            </a:r>
            <a:r>
              <a:rPr lang="zh-CN" altLang="en-US"/>
              <a:t>基本架构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65350" y="1153795"/>
            <a:ext cx="7120890" cy="54959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Agent</a:t>
            </a:r>
            <a:r>
              <a:rPr lang="zh-CN" altLang="en-US"/>
              <a:t>之</a:t>
            </a:r>
            <a:r>
              <a:rPr lang="en-US" altLang="zh-CN"/>
              <a:t>Source</a:t>
            </a:r>
            <a:r>
              <a:rPr lang="zh-CN" altLang="en-US"/>
              <a:t>概述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Source</a:t>
            </a:r>
            <a:r>
              <a:rPr lang="zh-CN" altLang="en-US"/>
              <a:t>负责接收</a:t>
            </a:r>
            <a:r>
              <a:rPr lang="en-US" altLang="zh-CN"/>
              <a:t>event</a:t>
            </a:r>
            <a:r>
              <a:rPr lang="zh-CN" altLang="en-US"/>
              <a:t>或通过特殊机制产生</a:t>
            </a:r>
            <a:r>
              <a:rPr lang="en-US" altLang="zh-CN"/>
              <a:t>event</a:t>
            </a:r>
            <a:r>
              <a:rPr lang="zh-CN" altLang="en-US"/>
              <a:t>，并将</a:t>
            </a:r>
            <a:r>
              <a:rPr lang="en-US" altLang="zh-CN"/>
              <a:t>events</a:t>
            </a:r>
            <a:r>
              <a:rPr lang="zh-CN" altLang="en-US"/>
              <a:t>批量的放到一个或多个</a:t>
            </a:r>
            <a:r>
              <a:rPr lang="en-US" altLang="zh-CN"/>
              <a:t>channel</a:t>
            </a:r>
            <a:endParaRPr lang="en-US" altLang="zh-CN"/>
          </a:p>
          <a:p>
            <a:r>
              <a:rPr lang="zh-CN" altLang="en-US"/>
              <a:t>包含</a:t>
            </a:r>
            <a:r>
              <a:rPr lang="en-US" altLang="zh-CN"/>
              <a:t>event</a:t>
            </a:r>
            <a:r>
              <a:rPr lang="zh-CN" altLang="en-US"/>
              <a:t>驱动和轮询两种类型</a:t>
            </a:r>
            <a:endParaRPr lang="zh-CN" altLang="en-US"/>
          </a:p>
          <a:p>
            <a:r>
              <a:rPr lang="zh-CN" altLang="en-US"/>
              <a:t>不同类型的</a:t>
            </a:r>
            <a:r>
              <a:rPr lang="en-US" altLang="zh-CN"/>
              <a:t>Source:</a:t>
            </a:r>
            <a:endParaRPr lang="en-US" altLang="zh-CN"/>
          </a:p>
          <a:p>
            <a:pPr lvl="1"/>
            <a:r>
              <a:rPr lang="zh-CN" altLang="en-US"/>
              <a:t>与系统集成的</a:t>
            </a:r>
            <a:r>
              <a:rPr lang="en-US" altLang="zh-CN"/>
              <a:t>Source</a:t>
            </a:r>
            <a:r>
              <a:rPr lang="zh-CN" altLang="en-US"/>
              <a:t>：</a:t>
            </a:r>
            <a:r>
              <a:rPr lang="en-US" altLang="zh-CN"/>
              <a:t>syslog</a:t>
            </a:r>
            <a:r>
              <a:rPr lang="zh-CN" altLang="en-US"/>
              <a:t>，</a:t>
            </a:r>
            <a:r>
              <a:rPr lang="en-US" altLang="zh-CN"/>
              <a:t>netcat</a:t>
            </a:r>
            <a:endParaRPr lang="en-US" altLang="zh-CN"/>
          </a:p>
          <a:p>
            <a:pPr lvl="1"/>
            <a:r>
              <a:rPr lang="zh-CN" altLang="en-US"/>
              <a:t>自动生成事件的</a:t>
            </a:r>
            <a:r>
              <a:rPr lang="en-US" altLang="zh-CN"/>
              <a:t>Source</a:t>
            </a:r>
            <a:r>
              <a:rPr lang="zh-CN" altLang="en-US"/>
              <a:t>：</a:t>
            </a:r>
            <a:r>
              <a:rPr lang="en-US" altLang="zh-CN"/>
              <a:t>exec</a:t>
            </a:r>
            <a:endParaRPr lang="en-US" altLang="zh-CN"/>
          </a:p>
          <a:p>
            <a:pPr lvl="1"/>
            <a:r>
              <a:rPr lang="zh-CN" altLang="en-US"/>
              <a:t>监听文件夹下文件变化：</a:t>
            </a:r>
            <a:r>
              <a:rPr lang="en-US" altLang="zh-CN"/>
              <a:t>spooling directory source, taildir source</a:t>
            </a:r>
            <a:endParaRPr lang="en-US" altLang="zh-CN"/>
          </a:p>
          <a:p>
            <a:pPr lvl="1"/>
            <a:r>
              <a:rPr lang="zh-CN" altLang="en-US"/>
              <a:t>用于</a:t>
            </a:r>
            <a:r>
              <a:rPr lang="en-US" altLang="zh-CN"/>
              <a:t>agent</a:t>
            </a:r>
            <a:r>
              <a:rPr lang="zh-CN" altLang="en-US"/>
              <a:t>和</a:t>
            </a:r>
            <a:r>
              <a:rPr lang="en-US" altLang="zh-CN"/>
              <a:t>agent</a:t>
            </a:r>
            <a:r>
              <a:rPr lang="zh-CN" altLang="en-US"/>
              <a:t>之间通信的</a:t>
            </a:r>
            <a:r>
              <a:rPr lang="en-US" altLang="zh-CN"/>
              <a:t>IPC Source</a:t>
            </a:r>
            <a:r>
              <a:rPr lang="zh-CN" altLang="en-US"/>
              <a:t>：</a:t>
            </a:r>
            <a:r>
              <a:rPr lang="en-US" altLang="zh-CN"/>
              <a:t>avro, thrift</a:t>
            </a:r>
            <a:endParaRPr lang="en-US" altLang="zh-CN"/>
          </a:p>
          <a:p>
            <a:pPr lvl="0"/>
            <a:r>
              <a:rPr lang="en-US" altLang="zh-CN" sz="2400"/>
              <a:t>Source</a:t>
            </a:r>
            <a:r>
              <a:rPr lang="zh-CN" altLang="en-US" sz="2400"/>
              <a:t>必须至少和一个</a:t>
            </a:r>
            <a:r>
              <a:rPr lang="en-US" altLang="zh-CN" sz="2400"/>
              <a:t>channel</a:t>
            </a:r>
            <a:r>
              <a:rPr lang="zh-CN" altLang="en-US" sz="2400"/>
              <a:t>关联</a:t>
            </a:r>
            <a:endParaRPr lang="zh-CN" altLang="en-US" sz="2400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Agent</a:t>
            </a:r>
            <a:r>
              <a:rPr lang="zh-CN" altLang="en-US"/>
              <a:t>之</a:t>
            </a:r>
            <a:r>
              <a:rPr lang="en-US" altLang="zh-CN"/>
              <a:t>Channel</a:t>
            </a:r>
            <a:r>
              <a:rPr lang="zh-CN" altLang="en-US"/>
              <a:t>概述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channel</a:t>
            </a:r>
            <a:r>
              <a:rPr lang="zh-CN" altLang="en-US"/>
              <a:t>位于</a:t>
            </a:r>
            <a:r>
              <a:rPr lang="en-US" altLang="zh-CN"/>
              <a:t>source</a:t>
            </a:r>
            <a:r>
              <a:rPr lang="zh-CN" altLang="en-US"/>
              <a:t>和 </a:t>
            </a:r>
            <a:r>
              <a:rPr lang="en-US" altLang="zh-CN"/>
              <a:t>sink</a:t>
            </a:r>
            <a:r>
              <a:rPr lang="zh-CN" altLang="en-US"/>
              <a:t>之间，用于 缓存</a:t>
            </a:r>
            <a:r>
              <a:rPr lang="en-US" altLang="zh-CN"/>
              <a:t>event</a:t>
            </a:r>
            <a:endParaRPr lang="en-US" altLang="zh-CN"/>
          </a:p>
          <a:p>
            <a:r>
              <a:rPr lang="zh-CN" altLang="en-US"/>
              <a:t>当</a:t>
            </a:r>
            <a:r>
              <a:rPr lang="en-US" altLang="zh-CN"/>
              <a:t>sink</a:t>
            </a:r>
            <a:r>
              <a:rPr lang="zh-CN" altLang="en-US"/>
              <a:t>成功将</a:t>
            </a:r>
            <a:r>
              <a:rPr lang="en-US" altLang="zh-CN"/>
              <a:t>event</a:t>
            </a:r>
            <a:r>
              <a:rPr lang="zh-CN" altLang="en-US"/>
              <a:t>发送到下一跳的</a:t>
            </a:r>
            <a:r>
              <a:rPr lang="en-US" altLang="zh-CN"/>
              <a:t>channel</a:t>
            </a:r>
            <a:r>
              <a:rPr lang="zh-CN" altLang="en-US"/>
              <a:t>或最终目的，</a:t>
            </a:r>
            <a:r>
              <a:rPr lang="en-US" altLang="zh-CN"/>
              <a:t>event</a:t>
            </a:r>
            <a:r>
              <a:rPr lang="zh-CN" altLang="en-US"/>
              <a:t>将从</a:t>
            </a:r>
            <a:r>
              <a:rPr lang="en-US" altLang="zh-CN"/>
              <a:t>channel</a:t>
            </a:r>
            <a:r>
              <a:rPr lang="zh-CN" altLang="en-US"/>
              <a:t>移除</a:t>
            </a:r>
            <a:endParaRPr lang="zh-CN" altLang="en-US"/>
          </a:p>
          <a:p>
            <a:r>
              <a:rPr lang="zh-CN" altLang="en-US"/>
              <a:t>不同的</a:t>
            </a:r>
            <a:r>
              <a:rPr lang="en-US" altLang="zh-CN"/>
              <a:t>channel</a:t>
            </a:r>
            <a:r>
              <a:rPr lang="zh-CN" altLang="en-US"/>
              <a:t>提供的持久化水平也是不一样的：</a:t>
            </a:r>
            <a:endParaRPr lang="zh-CN" altLang="en-US"/>
          </a:p>
          <a:p>
            <a:pPr lvl="1"/>
            <a:r>
              <a:rPr lang="en-US" altLang="zh-CN"/>
              <a:t>Memory channel</a:t>
            </a:r>
            <a:r>
              <a:rPr lang="zh-CN" altLang="en-US"/>
              <a:t>：</a:t>
            </a:r>
            <a:r>
              <a:rPr lang="en-US" altLang="zh-CN"/>
              <a:t>volatile</a:t>
            </a:r>
            <a:endParaRPr lang="en-US" altLang="zh-CN"/>
          </a:p>
          <a:p>
            <a:pPr lvl="1"/>
            <a:r>
              <a:rPr lang="en-US" altLang="zh-CN"/>
              <a:t>File Channel</a:t>
            </a:r>
            <a:r>
              <a:rPr lang="zh-CN" altLang="en-US"/>
              <a:t>：基于</a:t>
            </a:r>
            <a:r>
              <a:rPr lang="en-US" altLang="zh-CN"/>
              <a:t>WAL(</a:t>
            </a:r>
            <a:r>
              <a:rPr lang="zh-CN" altLang="en-US"/>
              <a:t>预写式日志</a:t>
            </a:r>
            <a:r>
              <a:rPr lang="en-US" altLang="zh-CN"/>
              <a:t>Write-Ahead-Logging)</a:t>
            </a:r>
            <a:r>
              <a:rPr lang="zh-CN" altLang="en-US"/>
              <a:t>实现</a:t>
            </a:r>
            <a:endParaRPr lang="zh-CN" altLang="en-US"/>
          </a:p>
          <a:p>
            <a:pPr lvl="1"/>
            <a:r>
              <a:rPr lang="en-US" altLang="zh-CN"/>
              <a:t>JDBC Channel</a:t>
            </a:r>
            <a:r>
              <a:rPr lang="zh-CN" altLang="en-US"/>
              <a:t>：基于嵌入</a:t>
            </a:r>
            <a:r>
              <a:rPr lang="en-US" altLang="zh-CN"/>
              <a:t>Database</a:t>
            </a:r>
            <a:r>
              <a:rPr lang="zh-CN" altLang="en-US"/>
              <a:t>实现</a:t>
            </a:r>
            <a:endParaRPr lang="zh-CN" altLang="en-US"/>
          </a:p>
          <a:p>
            <a:pPr lvl="0"/>
            <a:r>
              <a:rPr lang="en-US" altLang="zh-CN"/>
              <a:t>Channel</a:t>
            </a:r>
            <a:r>
              <a:rPr lang="zh-CN" altLang="en-US"/>
              <a:t>支持事务，提供较弱的顺序保证</a:t>
            </a:r>
            <a:endParaRPr lang="zh-CN" altLang="en-US"/>
          </a:p>
          <a:p>
            <a:pPr lvl="0"/>
            <a:r>
              <a:rPr lang="zh-CN" altLang="en-US"/>
              <a:t>可以和任意数量的</a:t>
            </a:r>
            <a:r>
              <a:rPr lang="en-US" altLang="zh-CN"/>
              <a:t>Source</a:t>
            </a:r>
            <a:r>
              <a:rPr lang="zh-CN" altLang="en-US"/>
              <a:t>和</a:t>
            </a:r>
            <a:r>
              <a:rPr lang="en-US" altLang="zh-CN"/>
              <a:t>sink</a:t>
            </a:r>
            <a:r>
              <a:rPr lang="zh-CN" altLang="en-US"/>
              <a:t>工作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Agent</a:t>
            </a:r>
            <a:r>
              <a:rPr lang="zh-CN" altLang="en-US"/>
              <a:t>之</a:t>
            </a:r>
            <a:r>
              <a:rPr lang="en-US" altLang="zh-CN"/>
              <a:t>Sink</a:t>
            </a:r>
            <a:r>
              <a:rPr lang="zh-CN" altLang="en-US"/>
              <a:t>概述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Sink</a:t>
            </a:r>
            <a:r>
              <a:rPr lang="zh-CN" altLang="en-US"/>
              <a:t>负责将</a:t>
            </a:r>
            <a:r>
              <a:rPr lang="en-US" altLang="zh-CN"/>
              <a:t>event</a:t>
            </a:r>
            <a:r>
              <a:rPr lang="zh-CN" altLang="en-US"/>
              <a:t>传输到下一跳或最终目的，成功完成后将</a:t>
            </a:r>
            <a:r>
              <a:rPr lang="en-US" altLang="zh-CN"/>
              <a:t>event</a:t>
            </a:r>
            <a:r>
              <a:rPr lang="zh-CN" altLang="en-US"/>
              <a:t>从</a:t>
            </a:r>
            <a:r>
              <a:rPr lang="en-US" altLang="zh-CN"/>
              <a:t>channel</a:t>
            </a:r>
            <a:r>
              <a:rPr lang="zh-CN" altLang="en-US"/>
              <a:t>移除</a:t>
            </a:r>
            <a:endParaRPr lang="zh-CN" altLang="en-US"/>
          </a:p>
          <a:p>
            <a:r>
              <a:rPr lang="zh-CN" altLang="en-US"/>
              <a:t>不同类型的</a:t>
            </a:r>
            <a:r>
              <a:rPr lang="en-US" altLang="zh-CN"/>
              <a:t>Sink:</a:t>
            </a:r>
            <a:endParaRPr lang="en-US" altLang="zh-CN"/>
          </a:p>
          <a:p>
            <a:pPr lvl="1"/>
            <a:r>
              <a:rPr lang="zh-CN" altLang="en-US"/>
              <a:t>存储</a:t>
            </a:r>
            <a:r>
              <a:rPr lang="en-US" altLang="zh-CN"/>
              <a:t>event</a:t>
            </a:r>
            <a:r>
              <a:rPr lang="zh-CN" altLang="en-US"/>
              <a:t>到最终目的的终端</a:t>
            </a:r>
            <a:r>
              <a:rPr lang="en-US" altLang="zh-CN"/>
              <a:t>Sink</a:t>
            </a:r>
            <a:r>
              <a:rPr lang="zh-CN" altLang="en-US"/>
              <a:t>，比如</a:t>
            </a:r>
            <a:r>
              <a:rPr lang="en-US" altLang="zh-CN"/>
              <a:t>:HDFS</a:t>
            </a:r>
            <a:r>
              <a:rPr lang="zh-CN" altLang="en-US"/>
              <a:t>，</a:t>
            </a:r>
            <a:r>
              <a:rPr lang="en-US" altLang="zh-CN"/>
              <a:t>HBase</a:t>
            </a:r>
            <a:endParaRPr lang="en-US" altLang="zh-CN"/>
          </a:p>
          <a:p>
            <a:pPr lvl="1"/>
            <a:r>
              <a:rPr lang="zh-CN" altLang="en-US"/>
              <a:t>自动消耗的</a:t>
            </a:r>
            <a:r>
              <a:rPr lang="en-US" altLang="zh-CN"/>
              <a:t>Sink</a:t>
            </a:r>
            <a:r>
              <a:rPr lang="zh-CN" altLang="en-US"/>
              <a:t>，比如：</a:t>
            </a:r>
            <a:r>
              <a:rPr lang="en-US" altLang="zh-CN"/>
              <a:t>Null Sink</a:t>
            </a:r>
            <a:endParaRPr lang="en-US" altLang="zh-CN"/>
          </a:p>
          <a:p>
            <a:pPr lvl="1"/>
            <a:r>
              <a:rPr lang="zh-CN" altLang="en-US"/>
              <a:t>用于</a:t>
            </a:r>
            <a:r>
              <a:rPr lang="en-US" altLang="zh-CN"/>
              <a:t>Agent</a:t>
            </a:r>
            <a:r>
              <a:rPr lang="zh-CN" altLang="en-US"/>
              <a:t>之间的</a:t>
            </a:r>
            <a:r>
              <a:rPr lang="en-US" altLang="zh-CN"/>
              <a:t>IPC sink </a:t>
            </a:r>
            <a:r>
              <a:rPr lang="zh-CN" altLang="en-US"/>
              <a:t>： </a:t>
            </a:r>
            <a:r>
              <a:rPr lang="en-US" altLang="zh-CN"/>
              <a:t>avro</a:t>
            </a:r>
            <a:endParaRPr lang="en-US" altLang="zh-CN"/>
          </a:p>
          <a:p>
            <a:pPr lvl="0"/>
            <a:r>
              <a:rPr lang="zh-CN" altLang="en-US"/>
              <a:t>必须作用于一个确切的</a:t>
            </a:r>
            <a:r>
              <a:rPr lang="en-US" altLang="zh-CN"/>
              <a:t>channel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1" name="直接连接符 20"/>
          <p:cNvCxnSpPr/>
          <p:nvPr>
            <p:custDataLst>
              <p:tags r:id="rId1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标题 2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p>
            <a:r>
              <a:rPr lang="en-US" altLang="zh-CN" smtClean="0"/>
              <a:t>Sqoop(</a:t>
            </a:r>
            <a:r>
              <a:rPr lang="zh-CN" altLang="en-US" smtClean="0"/>
              <a:t>结构化数据收集</a:t>
            </a:r>
            <a:r>
              <a:rPr lang="en-US" altLang="zh-CN" smtClean="0"/>
              <a:t>)</a:t>
            </a:r>
            <a:endParaRPr lang="en-US" altLang="zh-CN" smtClean="0"/>
          </a:p>
        </p:txBody>
      </p:sp>
      <p:sp>
        <p:nvSpPr>
          <p:cNvPr id="23" name="内容占位符 2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p>
            <a:pPr marL="228600" indent="-228600" algn="just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/>
              <a:t>Sqoop:SQL-to-Hadoop</a:t>
            </a:r>
            <a:endParaRPr lang="en-US" altLang="zh-CN"/>
          </a:p>
          <a:p>
            <a:pPr marL="228600" indent="-228600" algn="just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连接传统型数据库和</a:t>
            </a:r>
            <a:r>
              <a:rPr lang="en-US" altLang="zh-CN"/>
              <a:t>Hadoop</a:t>
            </a:r>
            <a:r>
              <a:rPr lang="zh-CN" altLang="en-US"/>
              <a:t>的桥梁</a:t>
            </a:r>
            <a:endParaRPr lang="zh-CN" altLang="en-US"/>
          </a:p>
          <a:p>
            <a:pPr marL="685800" lvl="1" indent="-228600" algn="just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把关系型数据库的数据导入到</a:t>
            </a:r>
            <a:r>
              <a:rPr lang="en-US" altLang="zh-CN"/>
              <a:t>Hadoop</a:t>
            </a:r>
            <a:r>
              <a:rPr lang="zh-CN" altLang="en-US"/>
              <a:t>系统</a:t>
            </a:r>
            <a:r>
              <a:rPr lang="en-US" altLang="zh-CN"/>
              <a:t>(</a:t>
            </a:r>
            <a:r>
              <a:rPr lang="zh-CN" altLang="en-US"/>
              <a:t>如</a:t>
            </a:r>
            <a:r>
              <a:rPr lang="en-US" altLang="zh-CN"/>
              <a:t>HDFS</a:t>
            </a:r>
            <a:r>
              <a:rPr lang="zh-CN" altLang="en-US"/>
              <a:t>、</a:t>
            </a:r>
            <a:r>
              <a:rPr lang="en-US" altLang="zh-CN"/>
              <a:t>HBase</a:t>
            </a:r>
            <a:r>
              <a:rPr lang="zh-CN" altLang="en-US"/>
              <a:t>和</a:t>
            </a:r>
            <a:r>
              <a:rPr lang="en-US" altLang="zh-CN"/>
              <a:t>Hive)</a:t>
            </a:r>
            <a:r>
              <a:rPr lang="zh-CN" altLang="en-US"/>
              <a:t>中</a:t>
            </a:r>
            <a:endParaRPr lang="zh-CN" altLang="en-US"/>
          </a:p>
          <a:p>
            <a:pPr marL="685800" lvl="1" indent="-228600" algn="just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把数据从</a:t>
            </a:r>
            <a:r>
              <a:rPr lang="en-US" altLang="zh-CN"/>
              <a:t>Hadoop</a:t>
            </a:r>
            <a:r>
              <a:rPr lang="zh-CN" altLang="en-US"/>
              <a:t>系统里抽取并导出到关系型数据库里</a:t>
            </a:r>
            <a:endParaRPr lang="zh-CN" altLang="en-US"/>
          </a:p>
          <a:p>
            <a:pPr marL="228600" lvl="0" indent="-228600" algn="just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利用</a:t>
            </a:r>
            <a:r>
              <a:rPr lang="en-US" altLang="zh-CN"/>
              <a:t>MapReduce</a:t>
            </a:r>
            <a:r>
              <a:rPr lang="zh-CN" altLang="en-US"/>
              <a:t>加快数据传输速度</a:t>
            </a:r>
            <a:endParaRPr lang="zh-CN" altLang="en-US"/>
          </a:p>
          <a:p>
            <a:pPr marL="228600" lvl="0" indent="-228600" algn="just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批处理方式进行数据传输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3" name="直接连接符 22"/>
          <p:cNvCxnSpPr/>
          <p:nvPr>
            <p:custDataLst>
              <p:tags r:id="rId1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标题 2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p>
            <a:r>
              <a:rPr lang="en-US" altLang="zh-CN" smtClean="0"/>
              <a:t>HDFS(</a:t>
            </a:r>
            <a:r>
              <a:rPr lang="zh-CN" altLang="en-US" smtClean="0"/>
              <a:t>分布式文件系统</a:t>
            </a:r>
            <a:r>
              <a:rPr lang="en-US" altLang="zh-CN" smtClean="0"/>
              <a:t>)</a:t>
            </a:r>
            <a:endParaRPr lang="en-US" altLang="zh-CN" smtClean="0"/>
          </a:p>
        </p:txBody>
      </p:sp>
      <p:sp>
        <p:nvSpPr>
          <p:cNvPr id="25" name="内容占位符 2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p>
            <a:pPr marL="228600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/>
              <a:t>HDFS</a:t>
            </a:r>
            <a:r>
              <a:rPr lang="zh-CN" altLang="en-US"/>
              <a:t>特点</a:t>
            </a:r>
            <a:endParaRPr lang="zh-CN" altLang="en-US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良好的扩展性</a:t>
            </a:r>
            <a:endParaRPr lang="zh-CN" altLang="en-US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高容错性</a:t>
            </a:r>
            <a:endParaRPr lang="zh-CN" altLang="en-US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适合</a:t>
            </a:r>
            <a:r>
              <a:rPr lang="en-US" altLang="zh-CN"/>
              <a:t>PB</a:t>
            </a:r>
            <a:r>
              <a:rPr lang="zh-CN" altLang="en-US"/>
              <a:t>级以上海量数据的存储</a:t>
            </a:r>
            <a:endParaRPr lang="zh-CN" altLang="en-US"/>
          </a:p>
          <a:p>
            <a:pPr marL="228600" lvl="0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基本原理：</a:t>
            </a:r>
            <a:endParaRPr lang="zh-CN" altLang="en-US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将文件切分成等大的数据块，存储到多台机器上</a:t>
            </a:r>
            <a:endParaRPr lang="zh-CN" altLang="en-US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将数据切分、容错、负载均衡等功能透明化</a:t>
            </a:r>
            <a:endParaRPr lang="zh-CN" altLang="en-US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可将</a:t>
            </a:r>
            <a:r>
              <a:rPr lang="en-US" altLang="zh-CN"/>
              <a:t>HDFS</a:t>
            </a:r>
            <a:r>
              <a:rPr lang="zh-CN" altLang="en-US"/>
              <a:t>看成一个容量巨大、具有高容错性的磁盘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Sqoop import</a:t>
            </a:r>
            <a:r>
              <a:rPr lang="zh-CN" altLang="en-US"/>
              <a:t>使用方法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sqoop import \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--connect jdbc:mysql://mysql.example.com/sqoop \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--username sqoop \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--password sqoop \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--table cities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Sqoop export</a:t>
            </a:r>
            <a:r>
              <a:rPr lang="zh-CN" altLang="en-US"/>
              <a:t>使用方法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sqoop export \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--connect jdbc:mysql://mysql.example.com/sqoop \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--username sqoop \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--password sqoop \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--table cities \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--export-dir cities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Sqoop</a:t>
            </a:r>
            <a:r>
              <a:rPr lang="zh-CN" altLang="en-US"/>
              <a:t>与其它系统结合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sqoop import \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--connect jdbc:mysqld://mysql.example.comsqoop \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--username sqoop \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--password sqoop \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--table cities \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>
                <a:solidFill>
                  <a:srgbClr val="FF0000"/>
                </a:solidFill>
              </a:rPr>
              <a:t>--hive-import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sqoop import \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--connect jdbc:mysql://mysql.example.com/sqoop \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--username sqoop \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--password sqoop \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--table cities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>
                <a:solidFill>
                  <a:srgbClr val="FF0000"/>
                </a:solidFill>
              </a:rPr>
              <a:t>--hbase-table cities \</a:t>
            </a:r>
            <a:endParaRPr lang="en-US" altLang="zh-CN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rgbClr val="FF0000"/>
                </a:solidFill>
              </a:rPr>
              <a:t>--column-family world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Kafka(</a:t>
            </a:r>
            <a:r>
              <a:rPr lang="zh-CN" altLang="en-US"/>
              <a:t>分布式消息队列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LinkedIn</a:t>
            </a:r>
            <a:r>
              <a:rPr lang="zh-CN" altLang="en-US"/>
              <a:t>开源的分布式发布</a:t>
            </a:r>
            <a:r>
              <a:rPr lang="en-US" altLang="zh-CN"/>
              <a:t>-</a:t>
            </a:r>
            <a:r>
              <a:rPr lang="zh-CN" altLang="en-US"/>
              <a:t>订阅 消息系统</a:t>
            </a:r>
            <a:endParaRPr lang="zh-CN" altLang="en-US"/>
          </a:p>
          <a:p>
            <a:pPr lvl="1"/>
            <a:r>
              <a:rPr lang="zh-CN" altLang="en-US"/>
              <a:t>数据管道</a:t>
            </a:r>
            <a:endParaRPr lang="zh-CN" altLang="en-US"/>
          </a:p>
          <a:p>
            <a:pPr lvl="1"/>
            <a:r>
              <a:rPr lang="zh-CN" altLang="en-US"/>
              <a:t>消息队列</a:t>
            </a:r>
            <a:endParaRPr lang="zh-CN" altLang="en-US"/>
          </a:p>
          <a:p>
            <a:pPr lvl="0"/>
            <a:r>
              <a:rPr lang="en-US" altLang="zh-CN"/>
              <a:t>kafka</a:t>
            </a:r>
            <a:r>
              <a:rPr lang="zh-CN" altLang="en-US"/>
              <a:t>特点</a:t>
            </a:r>
            <a:endParaRPr lang="zh-CN" altLang="en-US"/>
          </a:p>
          <a:p>
            <a:pPr lvl="1"/>
            <a:r>
              <a:rPr lang="zh-CN" altLang="en-US"/>
              <a:t>高吞吐率、低延迟</a:t>
            </a:r>
            <a:endParaRPr lang="zh-CN" altLang="en-US"/>
          </a:p>
          <a:p>
            <a:pPr lvl="2"/>
            <a:r>
              <a:rPr lang="zh-CN" altLang="en-US"/>
              <a:t>每秒处理几十万条消息，延迟最低几毫秒</a:t>
            </a:r>
            <a:endParaRPr lang="zh-CN" altLang="en-US"/>
          </a:p>
          <a:p>
            <a:pPr lvl="1"/>
            <a:r>
              <a:rPr lang="zh-CN" altLang="en-US"/>
              <a:t>可扩展性</a:t>
            </a:r>
            <a:endParaRPr lang="zh-CN" altLang="en-US"/>
          </a:p>
          <a:p>
            <a:pPr lvl="2"/>
            <a:r>
              <a:rPr lang="zh-CN" altLang="en-US"/>
              <a:t>支持动态扩展节点数据</a:t>
            </a:r>
            <a:endParaRPr lang="zh-CN" altLang="en-US"/>
          </a:p>
          <a:p>
            <a:pPr lvl="1"/>
            <a:r>
              <a:rPr lang="zh-CN" altLang="en-US"/>
              <a:t>持久性与可靠性</a:t>
            </a:r>
            <a:endParaRPr lang="zh-CN" altLang="en-US"/>
          </a:p>
          <a:p>
            <a:pPr lvl="2"/>
            <a:r>
              <a:rPr lang="zh-CN" altLang="en-US"/>
              <a:t>数据被持久化到磁盘上，支持数据多副本防止数据丢失</a:t>
            </a:r>
            <a:endParaRPr lang="zh-CN" altLang="en-US"/>
          </a:p>
          <a:p>
            <a:pPr lvl="1"/>
            <a:r>
              <a:rPr lang="zh-CN" altLang="en-US"/>
              <a:t>高容错</a:t>
            </a:r>
            <a:endParaRPr lang="zh-CN" altLang="en-US"/>
          </a:p>
          <a:p>
            <a:pPr lvl="2"/>
            <a:r>
              <a:rPr lang="zh-CN" altLang="en-US"/>
              <a:t>允许节点 失败</a:t>
            </a:r>
            <a:endParaRPr lang="zh-CN" altLang="en-US"/>
          </a:p>
          <a:p>
            <a:pPr lvl="1"/>
            <a:r>
              <a:rPr lang="zh-CN" altLang="en-US"/>
              <a:t>高并发</a:t>
            </a:r>
            <a:endParaRPr lang="zh-CN" altLang="en-US"/>
          </a:p>
          <a:p>
            <a:pPr lvl="2"/>
            <a:r>
              <a:rPr lang="zh-CN" altLang="en-US"/>
              <a:t>支持上千个客户端同时读写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Kafka</a:t>
            </a:r>
            <a:r>
              <a:rPr lang="zh-CN" altLang="en-US"/>
              <a:t>架构 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48435" y="1136015"/>
            <a:ext cx="8267700" cy="53670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kafka</a:t>
            </a:r>
            <a:r>
              <a:rPr lang="zh-CN" altLang="en-US"/>
              <a:t>：</a:t>
            </a:r>
            <a:r>
              <a:rPr lang="en-US" altLang="zh-CN"/>
              <a:t>producer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向</a:t>
            </a:r>
            <a:r>
              <a:rPr lang="en-US" altLang="zh-CN"/>
              <a:t>broker</a:t>
            </a:r>
            <a:r>
              <a:rPr lang="zh-CN" altLang="en-US"/>
              <a:t>发送消息</a:t>
            </a:r>
            <a:endParaRPr lang="zh-CN" altLang="en-US"/>
          </a:p>
          <a:p>
            <a:r>
              <a:rPr lang="zh-CN" altLang="en-US"/>
              <a:t>可通过任意一个</a:t>
            </a:r>
            <a:r>
              <a:rPr lang="en-US" altLang="zh-CN"/>
              <a:t>broker</a:t>
            </a:r>
            <a:r>
              <a:rPr lang="zh-CN" altLang="en-US"/>
              <a:t>发现其它</a:t>
            </a:r>
            <a:r>
              <a:rPr lang="en-US" altLang="zh-CN"/>
              <a:t>broker</a:t>
            </a:r>
            <a:r>
              <a:rPr lang="zh-CN" altLang="en-US"/>
              <a:t>的位置信息</a:t>
            </a:r>
            <a:endParaRPr lang="zh-CN" altLang="en-US"/>
          </a:p>
          <a:p>
            <a:r>
              <a:rPr lang="zh-CN" altLang="en-US"/>
              <a:t>消息组成</a:t>
            </a:r>
            <a:endParaRPr lang="zh-CN" altLang="en-US"/>
          </a:p>
          <a:p>
            <a:pPr lvl="1"/>
            <a:r>
              <a:rPr lang="en-US" altLang="zh-CN"/>
              <a:t>topic</a:t>
            </a:r>
            <a:endParaRPr lang="en-US" altLang="zh-CN"/>
          </a:p>
          <a:p>
            <a:pPr lvl="1"/>
            <a:r>
              <a:rPr lang="en-US" altLang="zh-CN"/>
              <a:t>key</a:t>
            </a:r>
            <a:endParaRPr lang="en-US" altLang="zh-CN"/>
          </a:p>
          <a:p>
            <a:pPr lvl="1"/>
            <a:r>
              <a:rPr lang="en-US" altLang="zh-CN"/>
              <a:t>value</a:t>
            </a:r>
            <a:endParaRPr lang="en-US" altLang="zh-CN"/>
          </a:p>
          <a:p>
            <a:pPr lvl="1"/>
            <a:r>
              <a:rPr lang="en-US" altLang="zh-CN"/>
              <a:t>timestamp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kafka</a:t>
            </a:r>
            <a:r>
              <a:rPr lang="zh-CN" altLang="en-US"/>
              <a:t>：</a:t>
            </a:r>
            <a:r>
              <a:rPr lang="en-US" altLang="zh-CN"/>
              <a:t>broker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producer</a:t>
            </a:r>
            <a:r>
              <a:rPr lang="zh-CN" altLang="en-US"/>
              <a:t>和 </a:t>
            </a:r>
            <a:r>
              <a:rPr lang="en-US" altLang="zh-CN"/>
              <a:t>consumer</a:t>
            </a:r>
            <a:r>
              <a:rPr lang="zh-CN" altLang="en-US"/>
              <a:t>之间的桥梁</a:t>
            </a:r>
            <a:endParaRPr lang="zh-CN" altLang="en-US"/>
          </a:p>
          <a:p>
            <a:pPr lvl="1"/>
            <a:r>
              <a:rPr lang="zh-CN" altLang="en-US"/>
              <a:t>从</a:t>
            </a:r>
            <a:r>
              <a:rPr lang="en-US" altLang="zh-CN"/>
              <a:t>producer</a:t>
            </a:r>
            <a:r>
              <a:rPr lang="zh-CN" altLang="en-US"/>
              <a:t>端接收消息，并 保存下来</a:t>
            </a:r>
            <a:endParaRPr lang="zh-CN" altLang="en-US"/>
          </a:p>
          <a:p>
            <a:pPr lvl="1"/>
            <a:r>
              <a:rPr lang="zh-CN" altLang="en-US"/>
              <a:t>将消息 发送 给订阅的</a:t>
            </a:r>
            <a:r>
              <a:rPr lang="en-US" altLang="zh-CN"/>
              <a:t>consumer</a:t>
            </a:r>
            <a:endParaRPr lang="en-US" altLang="zh-CN"/>
          </a:p>
          <a:p>
            <a:pPr lvl="0"/>
            <a:r>
              <a:rPr lang="zh-CN" altLang="en-US"/>
              <a:t>可将消息可靠地缓存一段时间</a:t>
            </a:r>
            <a:endParaRPr lang="zh-CN" altLang="en-US"/>
          </a:p>
          <a:p>
            <a:pPr lvl="1"/>
            <a:r>
              <a:rPr lang="zh-CN" altLang="en-US"/>
              <a:t>每个消息保存成多副本</a:t>
            </a:r>
            <a:r>
              <a:rPr lang="en-US" altLang="zh-CN"/>
              <a:t>(</a:t>
            </a:r>
            <a:r>
              <a:rPr lang="zh-CN" altLang="en-US"/>
              <a:t>默认是</a:t>
            </a:r>
            <a:r>
              <a:rPr lang="en-US" altLang="zh-CN"/>
              <a:t>3)</a:t>
            </a:r>
            <a:endParaRPr lang="en-US" altLang="zh-CN"/>
          </a:p>
          <a:p>
            <a:pPr lvl="1"/>
            <a:r>
              <a:rPr lang="zh-CN" altLang="en-US"/>
              <a:t>可 设置保存时间</a:t>
            </a:r>
            <a:r>
              <a:rPr lang="en-US" altLang="zh-CN"/>
              <a:t>(</a:t>
            </a:r>
            <a:r>
              <a:rPr lang="zh-CN" altLang="en-US"/>
              <a:t>默认一周</a:t>
            </a:r>
            <a:r>
              <a:rPr lang="en-US" altLang="zh-CN"/>
              <a:t>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Kafka:partition</a:t>
            </a:r>
            <a:r>
              <a:rPr lang="zh-CN" altLang="en-US"/>
              <a:t>与 </a:t>
            </a:r>
            <a:r>
              <a:rPr lang="en-US" altLang="zh-CN"/>
              <a:t>topic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Topic</a:t>
            </a:r>
            <a:endParaRPr lang="en-US" altLang="zh-CN"/>
          </a:p>
          <a:p>
            <a:pPr lvl="1"/>
            <a:r>
              <a:rPr lang="zh-CN" altLang="en-US"/>
              <a:t>用户划分</a:t>
            </a:r>
            <a:r>
              <a:rPr lang="en-US" altLang="zh-CN"/>
              <a:t>message</a:t>
            </a:r>
            <a:r>
              <a:rPr lang="zh-CN" altLang="en-US"/>
              <a:t>的逻辑 概念，一个</a:t>
            </a:r>
            <a:r>
              <a:rPr lang="en-US" altLang="zh-CN"/>
              <a:t>topic</a:t>
            </a:r>
            <a:r>
              <a:rPr lang="zh-CN" altLang="en-US"/>
              <a:t>可以分布 到不同</a:t>
            </a:r>
            <a:r>
              <a:rPr lang="en-US" altLang="zh-CN"/>
              <a:t>broker</a:t>
            </a:r>
            <a:r>
              <a:rPr lang="zh-CN" altLang="en-US"/>
              <a:t>上</a:t>
            </a:r>
            <a:endParaRPr lang="zh-CN" altLang="en-US"/>
          </a:p>
          <a:p>
            <a:pPr lvl="0"/>
            <a:r>
              <a:rPr lang="en-US" altLang="zh-CN"/>
              <a:t>Partition</a:t>
            </a:r>
            <a:endParaRPr lang="en-US" altLang="zh-CN"/>
          </a:p>
          <a:p>
            <a:pPr lvl="1"/>
            <a:r>
              <a:rPr lang="en-US" altLang="zh-CN"/>
              <a:t>kafka</a:t>
            </a:r>
            <a:r>
              <a:rPr lang="zh-CN" altLang="en-US"/>
              <a:t>横向扩展和一切并行化的基础，每个</a:t>
            </a:r>
            <a:r>
              <a:rPr lang="en-US" altLang="zh-CN"/>
              <a:t>topic</a:t>
            </a:r>
            <a:r>
              <a:rPr lang="zh-CN" altLang="en-US"/>
              <a:t>至少被切分成</a:t>
            </a:r>
            <a:r>
              <a:rPr lang="en-US" altLang="zh-CN"/>
              <a:t>1</a:t>
            </a:r>
            <a:r>
              <a:rPr lang="zh-CN" altLang="en-US"/>
              <a:t>个</a:t>
            </a:r>
            <a:r>
              <a:rPr lang="en-US" altLang="zh-CN"/>
              <a:t>partition</a:t>
            </a:r>
            <a:endParaRPr lang="en-US" altLang="zh-CN"/>
          </a:p>
          <a:p>
            <a:pPr lvl="1"/>
            <a:r>
              <a:rPr lang="zh-CN" altLang="en-US"/>
              <a:t>消息在</a:t>
            </a:r>
            <a:r>
              <a:rPr lang="en-US" altLang="zh-CN"/>
              <a:t>partition</a:t>
            </a:r>
            <a:r>
              <a:rPr lang="zh-CN" altLang="en-US"/>
              <a:t>中是有编号的，称为</a:t>
            </a:r>
            <a:r>
              <a:rPr lang="en-US" altLang="zh-CN"/>
              <a:t>“offset”</a:t>
            </a:r>
            <a:endParaRPr lang="en-US" altLang="zh-CN"/>
          </a:p>
          <a:p>
            <a:pPr lvl="1"/>
            <a:r>
              <a:rPr lang="en-US" altLang="zh-CN"/>
              <a:t>kafka</a:t>
            </a:r>
            <a:r>
              <a:rPr lang="zh-CN" altLang="en-US"/>
              <a:t>以</a:t>
            </a:r>
            <a:r>
              <a:rPr lang="en-US" altLang="zh-CN"/>
              <a:t>partition</a:t>
            </a:r>
            <a:r>
              <a:rPr lang="zh-CN" altLang="en-US"/>
              <a:t>为单位对消息进行备份</a:t>
            </a:r>
            <a:r>
              <a:rPr lang="en-US" altLang="zh-CN"/>
              <a:t>(replica)</a:t>
            </a:r>
            <a:r>
              <a:rPr lang="zh-CN" altLang="en-US"/>
              <a:t>，每个</a:t>
            </a:r>
            <a:r>
              <a:rPr lang="en-US" altLang="zh-CN"/>
              <a:t>partition</a:t>
            </a:r>
            <a:r>
              <a:rPr lang="zh-CN" altLang="en-US"/>
              <a:t>可以配置至少</a:t>
            </a:r>
            <a:r>
              <a:rPr lang="en-US" altLang="zh-CN"/>
              <a:t>1</a:t>
            </a:r>
            <a:r>
              <a:rPr lang="zh-CN" altLang="en-US"/>
              <a:t>个</a:t>
            </a:r>
            <a:r>
              <a:rPr lang="en-US" altLang="zh-CN"/>
              <a:t>replica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Kafka</a:t>
            </a:r>
            <a:r>
              <a:rPr lang="zh-CN" altLang="en-US"/>
              <a:t>：</a:t>
            </a:r>
            <a:r>
              <a:rPr lang="en-US" altLang="zh-CN"/>
              <a:t>consumer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基本职责</a:t>
            </a:r>
            <a:endParaRPr lang="zh-CN" altLang="en-US"/>
          </a:p>
          <a:p>
            <a:pPr lvl="1"/>
            <a:r>
              <a:rPr lang="zh-CN" altLang="en-US"/>
              <a:t>用户应用程序，负责从</a:t>
            </a:r>
            <a:r>
              <a:rPr lang="en-US" altLang="zh-CN"/>
              <a:t>kafka</a:t>
            </a:r>
            <a:r>
              <a:rPr lang="zh-CN" altLang="en-US"/>
              <a:t>中读取 数据，并进行处理</a:t>
            </a:r>
            <a:endParaRPr lang="zh-CN" altLang="en-US"/>
          </a:p>
          <a:p>
            <a:pPr lvl="0"/>
            <a:r>
              <a:rPr lang="en-US" altLang="zh-CN"/>
              <a:t>consumer group</a:t>
            </a:r>
            <a:endParaRPr lang="en-US" altLang="zh-CN"/>
          </a:p>
          <a:p>
            <a:pPr lvl="1"/>
            <a:r>
              <a:rPr lang="zh-CN" altLang="en-US"/>
              <a:t>多个</a:t>
            </a:r>
            <a:r>
              <a:rPr lang="en-US" altLang="zh-CN"/>
              <a:t>consumer</a:t>
            </a:r>
            <a:r>
              <a:rPr lang="zh-CN" altLang="en-US"/>
              <a:t>可形成一个</a:t>
            </a:r>
            <a:r>
              <a:rPr lang="en-US" altLang="zh-CN"/>
              <a:t>group</a:t>
            </a:r>
            <a:r>
              <a:rPr lang="zh-CN" altLang="en-US"/>
              <a:t>，同时读取某个</a:t>
            </a:r>
            <a:r>
              <a:rPr lang="en-US" altLang="zh-CN"/>
              <a:t>topic</a:t>
            </a:r>
            <a:endParaRPr lang="en-US" altLang="zh-CN"/>
          </a:p>
          <a:p>
            <a:pPr lvl="1"/>
            <a:r>
              <a:rPr lang="zh-CN" altLang="en-US"/>
              <a:t>每个</a:t>
            </a:r>
            <a:r>
              <a:rPr lang="en-US" altLang="zh-CN"/>
              <a:t>consumer</a:t>
            </a:r>
            <a:r>
              <a:rPr lang="zh-CN" altLang="en-US"/>
              <a:t>读取一个或多个</a:t>
            </a:r>
            <a:r>
              <a:rPr lang="en-US" altLang="zh-CN"/>
              <a:t>partition</a:t>
            </a:r>
            <a:endParaRPr lang="en-US" altLang="zh-CN"/>
          </a:p>
          <a:p>
            <a:pPr lvl="0"/>
            <a:r>
              <a:rPr lang="en-US" altLang="zh-CN"/>
              <a:t>consumer position</a:t>
            </a:r>
            <a:endParaRPr lang="en-US" altLang="zh-CN"/>
          </a:p>
          <a:p>
            <a:pPr lvl="1"/>
            <a:r>
              <a:rPr lang="zh-CN" altLang="en-US"/>
              <a:t>每个</a:t>
            </a:r>
            <a:r>
              <a:rPr lang="en-US" altLang="zh-CN"/>
              <a:t>consumer</a:t>
            </a:r>
            <a:r>
              <a:rPr lang="zh-CN" altLang="en-US"/>
              <a:t>自己 维护读取的位置</a:t>
            </a:r>
            <a:r>
              <a:rPr lang="en-US" altLang="zh-CN"/>
              <a:t>(offset</a:t>
            </a:r>
            <a:r>
              <a:rPr lang="zh-CN" altLang="en-US"/>
              <a:t>，一旦挂掉后，重启可继续 读取</a:t>
            </a:r>
            <a:r>
              <a:rPr lang="en-US" altLang="zh-CN"/>
              <a:t>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Kafka</a:t>
            </a:r>
            <a:r>
              <a:rPr lang="zh-CN" altLang="en-US"/>
              <a:t>：</a:t>
            </a:r>
            <a:r>
              <a:rPr lang="en-US" altLang="zh-CN"/>
              <a:t>log-based queue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Message</a:t>
            </a:r>
            <a:r>
              <a:rPr lang="zh-CN" altLang="en-US"/>
              <a:t>被 追加到</a:t>
            </a:r>
            <a:r>
              <a:rPr lang="en-US" altLang="zh-CN"/>
              <a:t>append-only</a:t>
            </a:r>
            <a:r>
              <a:rPr lang="zh-CN" altLang="en-US"/>
              <a:t>文件中</a:t>
            </a:r>
            <a:endParaRPr lang="zh-CN" altLang="en-US"/>
          </a:p>
          <a:p>
            <a:pPr lvl="1"/>
            <a:r>
              <a:rPr lang="en-US" altLang="zh-CN"/>
              <a:t>producer</a:t>
            </a:r>
            <a:r>
              <a:rPr lang="zh-CN" altLang="en-US"/>
              <a:t>向文件中追加消息 </a:t>
            </a:r>
            <a:r>
              <a:rPr lang="en-US" altLang="zh-CN"/>
              <a:t>(</a:t>
            </a:r>
            <a:r>
              <a:rPr lang="zh-CN" altLang="en-US"/>
              <a:t>顺序 写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en-US" altLang="zh-CN"/>
              <a:t>consumer</a:t>
            </a:r>
            <a:r>
              <a:rPr lang="zh-CN" altLang="en-US"/>
              <a:t>从文件中读取一定范围的消息</a:t>
            </a:r>
            <a:r>
              <a:rPr lang="en-US" altLang="zh-CN"/>
              <a:t>(</a:t>
            </a:r>
            <a:r>
              <a:rPr lang="zh-CN" altLang="en-US"/>
              <a:t>顺序读</a:t>
            </a:r>
            <a:r>
              <a:rPr lang="en-US" altLang="zh-CN"/>
              <a:t>)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3120" y="3378200"/>
            <a:ext cx="6470015" cy="21990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HDFS</a:t>
            </a:r>
            <a:r>
              <a:rPr lang="zh-CN" altLang="en-US"/>
              <a:t>架构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06195" y="1282700"/>
            <a:ext cx="8395970" cy="53384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Kafka</a:t>
            </a:r>
            <a:r>
              <a:rPr lang="zh-CN" altLang="en-US"/>
              <a:t>：服务保证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顺序保证</a:t>
            </a:r>
            <a:endParaRPr lang="zh-CN" altLang="en-US"/>
          </a:p>
          <a:p>
            <a:pPr lvl="1"/>
            <a:r>
              <a:rPr lang="zh-CN" altLang="en-US"/>
              <a:t>同一个 </a:t>
            </a:r>
            <a:r>
              <a:rPr lang="en-US" altLang="zh-CN"/>
              <a:t>producer</a:t>
            </a:r>
            <a:r>
              <a:rPr lang="zh-CN" altLang="en-US"/>
              <a:t>发送 到某个 </a:t>
            </a:r>
            <a:r>
              <a:rPr lang="en-US" altLang="zh-CN"/>
              <a:t>topic</a:t>
            </a:r>
            <a:r>
              <a:rPr lang="zh-CN" altLang="en-US"/>
              <a:t>的同一个</a:t>
            </a:r>
            <a:r>
              <a:rPr lang="en-US" altLang="zh-CN"/>
              <a:t>partition</a:t>
            </a:r>
            <a:r>
              <a:rPr lang="zh-CN" altLang="en-US"/>
              <a:t>中的消息是顺序的</a:t>
            </a:r>
            <a:endParaRPr lang="zh-CN" altLang="en-US"/>
          </a:p>
          <a:p>
            <a:pPr lvl="1"/>
            <a:r>
              <a:rPr lang="en-US" altLang="zh-CN"/>
              <a:t>consumer</a:t>
            </a:r>
            <a:r>
              <a:rPr lang="zh-CN" altLang="en-US"/>
              <a:t>按照消息在日志中的写入顺序读取消息</a:t>
            </a:r>
            <a:endParaRPr lang="zh-CN" altLang="en-US"/>
          </a:p>
          <a:p>
            <a:pPr lvl="0"/>
            <a:r>
              <a:rPr lang="en-US" altLang="zh-CN"/>
              <a:t>producer</a:t>
            </a:r>
            <a:r>
              <a:rPr lang="zh-CN" altLang="en-US"/>
              <a:t>产生的数据由</a:t>
            </a:r>
            <a:r>
              <a:rPr lang="en-US" altLang="zh-CN"/>
              <a:t>consumer</a:t>
            </a:r>
            <a:r>
              <a:rPr lang="zh-CN" altLang="en-US"/>
              <a:t>消费</a:t>
            </a:r>
            <a:endParaRPr lang="zh-CN" altLang="en-US"/>
          </a:p>
          <a:p>
            <a:pPr lvl="0"/>
            <a:r>
              <a:rPr lang="zh-CN" altLang="en-US"/>
              <a:t>容错性</a:t>
            </a:r>
            <a:endParaRPr lang="zh-CN" altLang="en-US"/>
          </a:p>
          <a:p>
            <a:pPr lvl="1"/>
            <a:r>
              <a:rPr lang="zh-CN" altLang="en-US"/>
              <a:t>如果消息的副本数是</a:t>
            </a:r>
            <a:r>
              <a:rPr lang="en-US" altLang="zh-CN"/>
              <a:t>N</a:t>
            </a:r>
            <a:r>
              <a:rPr lang="zh-CN" altLang="en-US"/>
              <a:t>，则</a:t>
            </a:r>
            <a:r>
              <a:rPr lang="en-US" altLang="zh-CN"/>
              <a:t>N-1</a:t>
            </a:r>
            <a:r>
              <a:rPr lang="zh-CN" altLang="en-US"/>
              <a:t>台机器宕掉后不会 导致数据丢失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Hbase(</a:t>
            </a:r>
            <a:r>
              <a:rPr lang="zh-CN" altLang="en-US"/>
              <a:t>分布式数据库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HBase</a:t>
            </a:r>
            <a:r>
              <a:rPr lang="zh-CN" altLang="en-US"/>
              <a:t>是一个构建在</a:t>
            </a:r>
            <a:r>
              <a:rPr lang="en-US" altLang="zh-CN"/>
              <a:t>HDFS</a:t>
            </a:r>
            <a:r>
              <a:rPr lang="zh-CN" altLang="en-US"/>
              <a:t>上的分布式列存储系统</a:t>
            </a:r>
            <a:endParaRPr lang="zh-CN" altLang="en-US"/>
          </a:p>
          <a:p>
            <a:r>
              <a:rPr lang="en-US" altLang="zh-CN"/>
              <a:t>HBase</a:t>
            </a:r>
            <a:r>
              <a:rPr lang="zh-CN" altLang="en-US"/>
              <a:t>上</a:t>
            </a:r>
            <a:r>
              <a:rPr lang="en-US" altLang="zh-CN"/>
              <a:t>Apache Hadoop</a:t>
            </a:r>
            <a:r>
              <a:rPr lang="zh-CN" altLang="en-US"/>
              <a:t>生态系统中的重要一员，主要用于海量结构化 数据存储</a:t>
            </a:r>
            <a:endParaRPr lang="zh-CN" altLang="en-US"/>
          </a:p>
          <a:p>
            <a:r>
              <a:rPr lang="zh-CN" altLang="en-US"/>
              <a:t>从逻辑上讲，</a:t>
            </a:r>
            <a:r>
              <a:rPr lang="en-US" altLang="zh-CN"/>
              <a:t>Hbase</a:t>
            </a:r>
            <a:r>
              <a:rPr lang="zh-CN" altLang="en-US"/>
              <a:t>将数据按照表、行和列进行存储，它是一个分布式的、稀疏的、持久化存储的多维度排序表</a:t>
            </a:r>
            <a:endParaRPr lang="zh-CN" altLang="en-US"/>
          </a:p>
          <a:p>
            <a:r>
              <a:rPr lang="en-US" altLang="zh-CN"/>
              <a:t>HBase</a:t>
            </a:r>
            <a:r>
              <a:rPr lang="zh-CN" altLang="en-US"/>
              <a:t>特点</a:t>
            </a:r>
            <a:endParaRPr lang="zh-CN" altLang="en-US"/>
          </a:p>
          <a:p>
            <a:pPr lvl="1"/>
            <a:r>
              <a:rPr lang="zh-CN" altLang="en-US"/>
              <a:t>良好的扩展性</a:t>
            </a:r>
            <a:endParaRPr lang="zh-CN" altLang="en-US"/>
          </a:p>
          <a:p>
            <a:pPr lvl="1"/>
            <a:r>
              <a:rPr lang="zh-CN" altLang="en-US"/>
              <a:t>读和写的强一致性</a:t>
            </a:r>
            <a:endParaRPr lang="zh-CN" altLang="en-US"/>
          </a:p>
          <a:p>
            <a:pPr lvl="1"/>
            <a:r>
              <a:rPr lang="zh-CN" altLang="en-US"/>
              <a:t>高可靠性</a:t>
            </a:r>
            <a:endParaRPr lang="zh-CN" altLang="en-US"/>
          </a:p>
          <a:p>
            <a:pPr lvl="1"/>
            <a:r>
              <a:rPr lang="zh-CN" altLang="en-US"/>
              <a:t>与</a:t>
            </a:r>
            <a:r>
              <a:rPr lang="en-US" altLang="zh-CN"/>
              <a:t>MapReduce</a:t>
            </a:r>
            <a:r>
              <a:rPr lang="zh-CN" altLang="en-US"/>
              <a:t>良好的集成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Hbase</a:t>
            </a:r>
            <a:r>
              <a:rPr lang="zh-CN" altLang="en-US"/>
              <a:t>数据模型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</a:t>
            </a:r>
            <a:r>
              <a:rPr lang="en-US" altLang="zh-CN"/>
              <a:t>HBase</a:t>
            </a:r>
            <a:r>
              <a:rPr lang="zh-CN" altLang="en-US"/>
              <a:t>中，一行数据由行键</a:t>
            </a:r>
            <a:r>
              <a:rPr lang="en-US" altLang="zh-CN"/>
              <a:t>(row key)</a:t>
            </a:r>
            <a:r>
              <a:rPr lang="zh-CN" altLang="en-US"/>
              <a:t>作为键，包含多个列族</a:t>
            </a:r>
            <a:r>
              <a:rPr lang="en-US" altLang="zh-CN"/>
              <a:t>(Family)</a:t>
            </a:r>
            <a:r>
              <a:rPr lang="zh-CN" altLang="en-US"/>
              <a:t>，列族上由具有同时访问特性的多个列</a:t>
            </a:r>
            <a:r>
              <a:rPr lang="en-US" altLang="zh-CN"/>
              <a:t>(Qualifier)</a:t>
            </a:r>
            <a:r>
              <a:rPr lang="zh-CN" altLang="en-US"/>
              <a:t>组成的。数据是可以具有多版本的，由时间戳</a:t>
            </a:r>
            <a:r>
              <a:rPr lang="en-US" altLang="zh-CN"/>
              <a:t>(TimeStamp)</a:t>
            </a:r>
            <a:r>
              <a:rPr lang="zh-CN" altLang="en-US"/>
              <a:t>索引</a:t>
            </a:r>
            <a:endParaRPr lang="zh-CN" altLang="en-US"/>
          </a:p>
          <a:p>
            <a:r>
              <a:rPr lang="zh-CN" altLang="en-US"/>
              <a:t>行键</a:t>
            </a:r>
            <a:endParaRPr lang="zh-CN" altLang="en-US"/>
          </a:p>
          <a:p>
            <a:pPr lvl="1"/>
            <a:r>
              <a:rPr lang="zh-CN" altLang="en-US"/>
              <a:t>行键</a:t>
            </a:r>
            <a:r>
              <a:rPr lang="en-US" altLang="zh-CN"/>
              <a:t>(row key)</a:t>
            </a:r>
            <a:r>
              <a:rPr lang="zh-CN" altLang="en-US"/>
              <a:t>是数据行在表中的唯一标识</a:t>
            </a:r>
            <a:endParaRPr lang="zh-CN" altLang="en-US"/>
          </a:p>
          <a:p>
            <a:pPr lvl="1"/>
            <a:r>
              <a:rPr lang="zh-CN" altLang="en-US"/>
              <a:t>所有操作都是基于主键的</a:t>
            </a:r>
            <a:endParaRPr lang="zh-CN" altLang="en-US"/>
          </a:p>
          <a:p>
            <a:pPr lvl="0"/>
            <a:r>
              <a:rPr lang="zh-CN" altLang="en-US"/>
              <a:t>表</a:t>
            </a:r>
            <a:endParaRPr lang="zh-CN" altLang="en-US"/>
          </a:p>
          <a:p>
            <a:pPr lvl="1"/>
            <a:r>
              <a:rPr lang="zh-CN" altLang="en-US"/>
              <a:t>表可以是稀疏的，空值不被存储</a:t>
            </a:r>
            <a:endParaRPr lang="zh-CN" altLang="en-US"/>
          </a:p>
          <a:p>
            <a:pPr lvl="1"/>
            <a:r>
              <a:rPr lang="zh-CN" altLang="en-US"/>
              <a:t>表中的数据按照行键排序</a:t>
            </a:r>
            <a:endParaRPr lang="zh-CN" altLang="en-US"/>
          </a:p>
          <a:p>
            <a:pPr lvl="1"/>
            <a:r>
              <a:rPr lang="zh-CN" altLang="en-US"/>
              <a:t>无模式：每行都有一个可排序的主键和任意多的列，列可以根据需要动态的增加，同一张表中不同的行可以有截然不同的列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HBase</a:t>
            </a:r>
            <a:r>
              <a:rPr lang="zh-CN" altLang="en-US"/>
              <a:t>数据模型：特点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大</a:t>
            </a:r>
            <a:endParaRPr lang="zh-CN" altLang="en-US"/>
          </a:p>
          <a:p>
            <a:pPr lvl="1"/>
            <a:r>
              <a:rPr lang="zh-CN" altLang="en-US"/>
              <a:t>一个表可以有数十亿行，上百万列</a:t>
            </a:r>
            <a:endParaRPr lang="zh-CN" altLang="en-US"/>
          </a:p>
          <a:p>
            <a:pPr lvl="0"/>
            <a:r>
              <a:rPr lang="zh-CN" altLang="en-US"/>
              <a:t>面向列</a:t>
            </a:r>
            <a:endParaRPr lang="zh-CN" altLang="en-US"/>
          </a:p>
          <a:p>
            <a:pPr lvl="1"/>
            <a:r>
              <a:rPr lang="zh-CN" altLang="en-US"/>
              <a:t>面向列</a:t>
            </a:r>
            <a:r>
              <a:rPr lang="en-US" altLang="zh-CN"/>
              <a:t>(</a:t>
            </a:r>
            <a:r>
              <a:rPr lang="zh-CN" altLang="en-US"/>
              <a:t>族</a:t>
            </a:r>
            <a:r>
              <a:rPr lang="en-US" altLang="zh-CN"/>
              <a:t>)</a:t>
            </a:r>
            <a:r>
              <a:rPr lang="zh-CN" altLang="en-US"/>
              <a:t>的存储，列</a:t>
            </a:r>
            <a:r>
              <a:rPr lang="en-US" altLang="zh-CN"/>
              <a:t>(</a:t>
            </a:r>
            <a:r>
              <a:rPr lang="zh-CN" altLang="en-US"/>
              <a:t>族</a:t>
            </a:r>
            <a:r>
              <a:rPr lang="en-US" altLang="zh-CN"/>
              <a:t>)</a:t>
            </a:r>
            <a:r>
              <a:rPr lang="zh-CN" altLang="en-US"/>
              <a:t>独立索引</a:t>
            </a:r>
            <a:endParaRPr lang="zh-CN" altLang="en-US"/>
          </a:p>
          <a:p>
            <a:pPr lvl="0"/>
            <a:r>
              <a:rPr lang="zh-CN" altLang="en-US"/>
              <a:t>稀疏</a:t>
            </a:r>
            <a:endParaRPr lang="zh-CN" altLang="en-US"/>
          </a:p>
          <a:p>
            <a:pPr lvl="1"/>
            <a:r>
              <a:rPr lang="zh-CN" altLang="en-US"/>
              <a:t>对于空</a:t>
            </a:r>
            <a:r>
              <a:rPr lang="en-US" altLang="zh-CN"/>
              <a:t>(null)</a:t>
            </a:r>
            <a:r>
              <a:rPr lang="zh-CN" altLang="en-US"/>
              <a:t>的列，并不占用存储空间，表可以设计的非常稀疏</a:t>
            </a:r>
            <a:endParaRPr lang="zh-CN" altLang="en-US"/>
          </a:p>
          <a:p>
            <a:pPr lvl="0"/>
            <a:r>
              <a:rPr lang="zh-CN" altLang="en-US"/>
              <a:t>数据多版本</a:t>
            </a:r>
            <a:endParaRPr lang="zh-CN" altLang="en-US"/>
          </a:p>
          <a:p>
            <a:pPr lvl="1"/>
            <a:r>
              <a:rPr lang="zh-CN" altLang="en-US"/>
              <a:t>每个单元中的数据可以有多个版本</a:t>
            </a:r>
            <a:endParaRPr lang="zh-CN" altLang="en-US"/>
          </a:p>
          <a:p>
            <a:pPr lvl="0"/>
            <a:r>
              <a:rPr lang="zh-CN" altLang="en-US"/>
              <a:t>数据类型单一</a:t>
            </a:r>
            <a:endParaRPr lang="zh-CN" altLang="en-US"/>
          </a:p>
          <a:p>
            <a:pPr lvl="1"/>
            <a:r>
              <a:rPr lang="en-US" altLang="zh-CN"/>
              <a:t>Hbase</a:t>
            </a:r>
            <a:r>
              <a:rPr lang="zh-CN" altLang="en-US"/>
              <a:t>中的数据都是字节，没有类型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HBase</a:t>
            </a:r>
            <a:r>
              <a:rPr lang="zh-CN" altLang="en-US"/>
              <a:t>物理模型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Table</a:t>
            </a:r>
            <a:r>
              <a:rPr lang="zh-CN" altLang="en-US"/>
              <a:t>中的所有行都按照</a:t>
            </a:r>
            <a:r>
              <a:rPr lang="en-US" altLang="zh-CN"/>
              <a:t>row key</a:t>
            </a:r>
            <a:r>
              <a:rPr lang="zh-CN" altLang="en-US"/>
              <a:t>的字典序排列</a:t>
            </a:r>
            <a:endParaRPr lang="zh-CN" altLang="en-US"/>
          </a:p>
          <a:p>
            <a:r>
              <a:rPr lang="en-US" altLang="zh-CN"/>
              <a:t>Table</a:t>
            </a:r>
            <a:r>
              <a:rPr lang="zh-CN" altLang="en-US"/>
              <a:t>在 行的方向上分割为多个</a:t>
            </a:r>
            <a:r>
              <a:rPr lang="en-US" altLang="zh-CN"/>
              <a:t>Region</a:t>
            </a:r>
            <a:endParaRPr lang="en-US" altLang="zh-CN"/>
          </a:p>
          <a:p>
            <a:r>
              <a:rPr lang="en-US" altLang="zh-CN"/>
              <a:t>Region</a:t>
            </a:r>
            <a:r>
              <a:rPr lang="zh-CN" altLang="en-US"/>
              <a:t>按大小分割的，每个表开始只有 一个</a:t>
            </a:r>
            <a:r>
              <a:rPr lang="en-US" altLang="zh-CN"/>
              <a:t>Region</a:t>
            </a:r>
            <a:r>
              <a:rPr lang="zh-CN" altLang="en-US"/>
              <a:t>，随着数据增多，</a:t>
            </a:r>
            <a:r>
              <a:rPr lang="en-US" altLang="zh-CN"/>
              <a:t>Region</a:t>
            </a:r>
            <a:r>
              <a:rPr lang="zh-CN" altLang="en-US"/>
              <a:t>不断增大，当增大到一个阀值的时候，</a:t>
            </a:r>
            <a:r>
              <a:rPr lang="en-US" altLang="zh-CN"/>
              <a:t>Region</a:t>
            </a:r>
            <a:r>
              <a:rPr lang="zh-CN" altLang="en-US"/>
              <a:t>就会等分为两个新的</a:t>
            </a:r>
            <a:r>
              <a:rPr lang="en-US" altLang="zh-CN"/>
              <a:t>Region</a:t>
            </a:r>
            <a:r>
              <a:rPr lang="zh-CN" altLang="en-US"/>
              <a:t>，之后 会有越来越多的</a:t>
            </a:r>
            <a:r>
              <a:rPr lang="en-US" altLang="zh-CN"/>
              <a:t>Region</a:t>
            </a:r>
            <a:endParaRPr lang="en-US" altLang="zh-CN"/>
          </a:p>
          <a:p>
            <a:r>
              <a:rPr lang="en-US" altLang="zh-CN"/>
              <a:t>Region</a:t>
            </a:r>
            <a:r>
              <a:rPr lang="zh-CN" altLang="en-US"/>
              <a:t>是</a:t>
            </a:r>
            <a:r>
              <a:rPr lang="en-US" altLang="zh-CN"/>
              <a:t>HBase</a:t>
            </a:r>
            <a:r>
              <a:rPr lang="zh-CN" altLang="en-US"/>
              <a:t>中分布式存储和负载均衡的最小单元，不同</a:t>
            </a:r>
            <a:r>
              <a:rPr lang="en-US" altLang="zh-CN"/>
              <a:t>Region</a:t>
            </a:r>
            <a:r>
              <a:rPr lang="zh-CN" altLang="en-US"/>
              <a:t>分布到不同</a:t>
            </a:r>
            <a:r>
              <a:rPr lang="en-US" altLang="zh-CN"/>
              <a:t>RegionServer</a:t>
            </a:r>
            <a:r>
              <a:rPr lang="zh-CN" altLang="en-US"/>
              <a:t>上</a:t>
            </a:r>
            <a:endParaRPr lang="zh-CN" altLang="en-US"/>
          </a:p>
          <a:p>
            <a:r>
              <a:rPr lang="en-US" altLang="zh-CN"/>
              <a:t>Region</a:t>
            </a:r>
            <a:r>
              <a:rPr lang="zh-CN" altLang="en-US"/>
              <a:t>虽然上分布式存储的最小单元，但并不是存储的最小单元。</a:t>
            </a:r>
            <a:endParaRPr lang="zh-CN" altLang="en-US"/>
          </a:p>
          <a:p>
            <a:pPr lvl="1"/>
            <a:r>
              <a:rPr lang="en-US" altLang="zh-CN"/>
              <a:t>Region</a:t>
            </a:r>
            <a:r>
              <a:rPr lang="zh-CN" altLang="en-US"/>
              <a:t>由一个或者多个</a:t>
            </a:r>
            <a:r>
              <a:rPr lang="en-US" altLang="zh-CN"/>
              <a:t>Store</a:t>
            </a:r>
            <a:r>
              <a:rPr lang="zh-CN" altLang="en-US"/>
              <a:t>组成，每个</a:t>
            </a:r>
            <a:r>
              <a:rPr lang="en-US" altLang="zh-CN"/>
              <a:t>store</a:t>
            </a:r>
            <a:r>
              <a:rPr lang="zh-CN" altLang="en-US"/>
              <a:t>保存一个</a:t>
            </a:r>
            <a:r>
              <a:rPr lang="en-US" altLang="zh-CN"/>
              <a:t>columns family</a:t>
            </a:r>
            <a:endParaRPr lang="en-US" altLang="zh-CN"/>
          </a:p>
          <a:p>
            <a:pPr lvl="1"/>
            <a:r>
              <a:rPr lang="zh-CN" altLang="en-US"/>
              <a:t>每个 </a:t>
            </a:r>
            <a:r>
              <a:rPr lang="en-US" altLang="zh-CN"/>
              <a:t>Store</a:t>
            </a:r>
            <a:r>
              <a:rPr lang="zh-CN" altLang="en-US"/>
              <a:t>又由一个</a:t>
            </a:r>
            <a:r>
              <a:rPr lang="en-US" altLang="zh-CN"/>
              <a:t>MemStore</a:t>
            </a:r>
            <a:r>
              <a:rPr lang="zh-CN" altLang="en-US"/>
              <a:t>和</a:t>
            </a:r>
            <a:r>
              <a:rPr lang="en-US" altLang="zh-CN"/>
              <a:t>0</a:t>
            </a:r>
            <a:r>
              <a:rPr lang="zh-CN" altLang="en-US"/>
              <a:t>至多个 </a:t>
            </a:r>
            <a:r>
              <a:rPr lang="en-US" altLang="zh-CN"/>
              <a:t>StoreFile</a:t>
            </a:r>
            <a:r>
              <a:rPr lang="zh-CN" altLang="en-US"/>
              <a:t>组成</a:t>
            </a:r>
            <a:endParaRPr lang="zh-CN" altLang="en-US"/>
          </a:p>
          <a:p>
            <a:pPr lvl="1"/>
            <a:r>
              <a:rPr lang="en-US" altLang="zh-CN"/>
              <a:t>MemStore</a:t>
            </a:r>
            <a:r>
              <a:rPr lang="zh-CN" altLang="en-US"/>
              <a:t>存储在内存中，</a:t>
            </a:r>
            <a:r>
              <a:rPr lang="en-US" altLang="zh-CN"/>
              <a:t>StoreFile</a:t>
            </a:r>
            <a:r>
              <a:rPr lang="zh-CN" altLang="en-US"/>
              <a:t>存储在 </a:t>
            </a:r>
            <a:r>
              <a:rPr lang="en-US" altLang="zh-CN"/>
              <a:t>HDFS</a:t>
            </a:r>
            <a:r>
              <a:rPr lang="zh-CN" altLang="en-US"/>
              <a:t>上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HBase</a:t>
            </a:r>
            <a:r>
              <a:rPr lang="zh-CN" altLang="en-US"/>
              <a:t>架构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85825" y="1078230"/>
            <a:ext cx="10350500" cy="56610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HRegion(</a:t>
            </a:r>
            <a:r>
              <a:rPr lang="zh-CN" altLang="en-US"/>
              <a:t>区域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HBase</a:t>
            </a:r>
            <a:r>
              <a:rPr lang="zh-CN" altLang="en-US"/>
              <a:t>会自动地将表划分为不同的区域</a:t>
            </a:r>
            <a:endParaRPr lang="zh-CN" altLang="en-US"/>
          </a:p>
          <a:p>
            <a:r>
              <a:rPr lang="zh-CN" altLang="en-US"/>
              <a:t>每个区域包含所有行的一个子集</a:t>
            </a:r>
            <a:endParaRPr lang="zh-CN" altLang="en-US"/>
          </a:p>
          <a:p>
            <a:r>
              <a:rPr lang="zh-CN" altLang="en-US"/>
              <a:t>对用户来说，每个表是一堆数据的集合，靠主键来区分</a:t>
            </a:r>
            <a:endParaRPr lang="zh-CN" altLang="en-US"/>
          </a:p>
          <a:p>
            <a:r>
              <a:rPr lang="zh-CN" altLang="en-US"/>
              <a:t>从物理上来说，一张表被 拆分成了多块，每一块是一个</a:t>
            </a:r>
            <a:r>
              <a:rPr lang="en-US" altLang="zh-CN"/>
              <a:t>HRegion</a:t>
            </a:r>
            <a:endParaRPr lang="en-US" altLang="zh-CN"/>
          </a:p>
          <a:p>
            <a:r>
              <a:rPr lang="zh-CN" altLang="en-US"/>
              <a:t>用表名</a:t>
            </a:r>
            <a:r>
              <a:rPr lang="en-US" altLang="zh-CN"/>
              <a:t>+</a:t>
            </a:r>
            <a:r>
              <a:rPr lang="zh-CN" altLang="en-US"/>
              <a:t>开始和结束主键，来区分每一个</a:t>
            </a:r>
            <a:r>
              <a:rPr lang="en-US" altLang="zh-CN"/>
              <a:t>HRegion</a:t>
            </a:r>
            <a:endParaRPr lang="en-US" altLang="zh-CN"/>
          </a:p>
          <a:p>
            <a:r>
              <a:rPr lang="zh-CN" altLang="en-US"/>
              <a:t>一个</a:t>
            </a:r>
            <a:r>
              <a:rPr lang="en-US" altLang="zh-CN"/>
              <a:t>HRegion</a:t>
            </a:r>
            <a:r>
              <a:rPr lang="zh-CN" altLang="en-US"/>
              <a:t>会保存一个表里面某段连续的数据，从开始主键到结束主键</a:t>
            </a:r>
            <a:endParaRPr lang="zh-CN" altLang="en-US"/>
          </a:p>
          <a:p>
            <a:r>
              <a:rPr lang="zh-CN" altLang="en-US"/>
              <a:t>一张完整的表格是保存在多个</a:t>
            </a:r>
            <a:r>
              <a:rPr lang="en-US" altLang="zh-CN"/>
              <a:t>HRegion</a:t>
            </a:r>
            <a:r>
              <a:rPr lang="zh-CN" altLang="en-US"/>
              <a:t>上面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HRegionServer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3905" y="1282435"/>
            <a:ext cx="10515600" cy="4498288"/>
          </a:xfrm>
        </p:spPr>
        <p:txBody>
          <a:bodyPr/>
          <a:p>
            <a:r>
              <a:rPr lang="zh-CN" altLang="en-US">
                <a:sym typeface="+mn-ea"/>
              </a:rPr>
              <a:t>所有的数据库数据都保存在</a:t>
            </a:r>
            <a:r>
              <a:rPr lang="en-US" altLang="zh-CN">
                <a:sym typeface="+mn-ea"/>
              </a:rPr>
              <a:t>HDFS</a:t>
            </a:r>
            <a:r>
              <a:rPr lang="zh-CN" altLang="en-US">
                <a:sym typeface="+mn-ea"/>
              </a:rPr>
              <a:t>上面</a:t>
            </a:r>
            <a:endParaRPr lang="zh-CN" altLang="en-US"/>
          </a:p>
          <a:p>
            <a:r>
              <a:rPr lang="zh-CN" altLang="en-US">
                <a:sym typeface="+mn-ea"/>
              </a:rPr>
              <a:t>用户通过访问</a:t>
            </a:r>
            <a:r>
              <a:rPr lang="en-US" altLang="zh-CN">
                <a:sym typeface="+mn-ea"/>
              </a:rPr>
              <a:t>HRegionServer</a:t>
            </a:r>
            <a:r>
              <a:rPr lang="zh-CN" altLang="en-US">
                <a:sym typeface="+mn-ea"/>
              </a:rPr>
              <a:t>获取这些数据</a:t>
            </a:r>
            <a:endParaRPr lang="zh-CN" altLang="en-US"/>
          </a:p>
          <a:p>
            <a:r>
              <a:rPr lang="zh-CN" altLang="en-US">
                <a:sym typeface="+mn-ea"/>
              </a:rPr>
              <a:t>一台机器上面一般只运行一个</a:t>
            </a:r>
            <a:r>
              <a:rPr lang="en-US" altLang="zh-CN">
                <a:sym typeface="+mn-ea"/>
              </a:rPr>
              <a:t>HRegionServer</a:t>
            </a:r>
            <a:endParaRPr lang="en-US" altLang="zh-CN"/>
          </a:p>
          <a:p>
            <a:r>
              <a:rPr lang="zh-CN" altLang="en-US">
                <a:sym typeface="+mn-ea"/>
              </a:rPr>
              <a:t>一个</a:t>
            </a:r>
            <a:r>
              <a:rPr lang="en-US" altLang="zh-CN">
                <a:sym typeface="+mn-ea"/>
              </a:rPr>
              <a:t>HRegionServer</a:t>
            </a:r>
            <a:r>
              <a:rPr lang="zh-CN" altLang="en-US">
                <a:sym typeface="+mn-ea"/>
              </a:rPr>
              <a:t>上面有多个</a:t>
            </a:r>
            <a:r>
              <a:rPr lang="en-US" altLang="zh-CN">
                <a:sym typeface="+mn-ea"/>
              </a:rPr>
              <a:t>HRegion</a:t>
            </a:r>
            <a:r>
              <a:rPr lang="zh-CN" altLang="en-US">
                <a:sym typeface="+mn-ea"/>
              </a:rPr>
              <a:t>，一个</a:t>
            </a:r>
            <a:r>
              <a:rPr lang="en-US" altLang="zh-CN">
                <a:sym typeface="+mn-ea"/>
              </a:rPr>
              <a:t>HRegion</a:t>
            </a:r>
            <a:r>
              <a:rPr lang="zh-CN" altLang="en-US">
                <a:sym typeface="+mn-ea"/>
              </a:rPr>
              <a:t>也只会被一个</a:t>
            </a:r>
            <a:r>
              <a:rPr lang="en-US" altLang="zh-CN">
                <a:sym typeface="+mn-ea"/>
              </a:rPr>
              <a:t>HRegionServer</a:t>
            </a:r>
            <a:r>
              <a:rPr lang="zh-CN" altLang="en-US">
                <a:sym typeface="+mn-ea"/>
              </a:rPr>
              <a:t>维护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2490" y="3385185"/>
            <a:ext cx="7129780" cy="33591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HRegionServer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HRegionServer</a:t>
            </a:r>
            <a:r>
              <a:rPr lang="zh-CN" altLang="en-US"/>
              <a:t>主要负责响应用户</a:t>
            </a:r>
            <a:r>
              <a:rPr lang="en-US" altLang="zh-CN"/>
              <a:t>I/O</a:t>
            </a:r>
            <a:r>
              <a:rPr lang="zh-CN" altLang="en-US"/>
              <a:t>请求，从 </a:t>
            </a:r>
            <a:r>
              <a:rPr lang="en-US" altLang="zh-CN"/>
              <a:t>HDFS</a:t>
            </a:r>
            <a:r>
              <a:rPr lang="zh-CN" altLang="en-US"/>
              <a:t>读取数据，是</a:t>
            </a:r>
            <a:r>
              <a:rPr lang="en-US" altLang="zh-CN"/>
              <a:t>HBase</a:t>
            </a:r>
            <a:r>
              <a:rPr lang="zh-CN" altLang="en-US"/>
              <a:t>中最核心的模块</a:t>
            </a:r>
            <a:endParaRPr lang="zh-CN" altLang="en-US"/>
          </a:p>
          <a:p>
            <a:r>
              <a:rPr lang="en-US" altLang="zh-CN"/>
              <a:t>HRegionServer</a:t>
            </a:r>
            <a:r>
              <a:rPr lang="zh-CN" altLang="en-US"/>
              <a:t>内部管理了一系列</a:t>
            </a:r>
            <a:r>
              <a:rPr lang="en-US" altLang="zh-CN"/>
              <a:t>HRegion</a:t>
            </a:r>
            <a:r>
              <a:rPr lang="zh-CN" altLang="en-US"/>
              <a:t>对象</a:t>
            </a:r>
            <a:endParaRPr lang="zh-CN" altLang="en-US"/>
          </a:p>
          <a:p>
            <a:r>
              <a:rPr lang="zh-CN" altLang="en-US"/>
              <a:t>每个</a:t>
            </a:r>
            <a:r>
              <a:rPr lang="en-US" altLang="zh-CN"/>
              <a:t>HRegion</a:t>
            </a:r>
            <a:r>
              <a:rPr lang="zh-CN" altLang="en-US"/>
              <a:t>对应了</a:t>
            </a:r>
            <a:r>
              <a:rPr lang="en-US" altLang="zh-CN"/>
              <a:t>Table</a:t>
            </a:r>
            <a:r>
              <a:rPr lang="zh-CN" altLang="en-US"/>
              <a:t>中的一个</a:t>
            </a:r>
            <a:r>
              <a:rPr lang="en-US" altLang="zh-CN"/>
              <a:t>Region</a:t>
            </a:r>
            <a:r>
              <a:rPr lang="zh-CN" altLang="en-US"/>
              <a:t>，</a:t>
            </a:r>
            <a:r>
              <a:rPr lang="en-US" altLang="zh-CN"/>
              <a:t>HRegion</a:t>
            </a:r>
            <a:r>
              <a:rPr lang="zh-CN" altLang="en-US"/>
              <a:t>中由多个</a:t>
            </a:r>
            <a:r>
              <a:rPr lang="en-US" altLang="zh-CN"/>
              <a:t>HStore</a:t>
            </a:r>
            <a:r>
              <a:rPr lang="zh-CN" altLang="en-US"/>
              <a:t>组成</a:t>
            </a:r>
            <a:endParaRPr lang="zh-CN" altLang="en-US"/>
          </a:p>
          <a:p>
            <a:r>
              <a:rPr lang="zh-CN" altLang="en-US"/>
              <a:t>每个</a:t>
            </a:r>
            <a:r>
              <a:rPr lang="en-US" altLang="zh-CN"/>
              <a:t>HStore</a:t>
            </a:r>
            <a:r>
              <a:rPr lang="zh-CN" altLang="en-US"/>
              <a:t>对应了</a:t>
            </a:r>
            <a:r>
              <a:rPr lang="en-US" altLang="zh-CN"/>
              <a:t>Table</a:t>
            </a:r>
            <a:r>
              <a:rPr lang="zh-CN" altLang="en-US"/>
              <a:t>中的一个</a:t>
            </a:r>
            <a:r>
              <a:rPr lang="en-US" altLang="zh-CN"/>
              <a:t>Column Family</a:t>
            </a:r>
            <a:r>
              <a:rPr lang="zh-CN" altLang="en-US"/>
              <a:t>的存储</a:t>
            </a:r>
            <a:endParaRPr lang="zh-CN" altLang="en-US"/>
          </a:p>
          <a:p>
            <a:r>
              <a:rPr lang="zh-CN" altLang="en-US"/>
              <a:t>最好将具备共同</a:t>
            </a:r>
            <a:r>
              <a:rPr lang="en-US" altLang="zh-CN"/>
              <a:t>IO</a:t>
            </a:r>
            <a:r>
              <a:rPr lang="zh-CN" altLang="en-US"/>
              <a:t>特性的</a:t>
            </a:r>
            <a:r>
              <a:rPr lang="en-US" altLang="zh-CN"/>
              <a:t>Column</a:t>
            </a:r>
            <a:r>
              <a:rPr lang="zh-CN" altLang="en-US"/>
              <a:t>放在一个</a:t>
            </a:r>
            <a:r>
              <a:rPr lang="en-US" altLang="zh-CN"/>
              <a:t>Column Family</a:t>
            </a:r>
            <a:r>
              <a:rPr lang="zh-CN" altLang="en-US"/>
              <a:t>中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HMaster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79830"/>
            <a:ext cx="10515600" cy="5219065"/>
          </a:xfrm>
        </p:spPr>
        <p:txBody>
          <a:bodyPr/>
          <a:p>
            <a:r>
              <a:rPr lang="zh-CN" altLang="en-US"/>
              <a:t>每个 </a:t>
            </a:r>
            <a:r>
              <a:rPr lang="en-US" altLang="zh-CN"/>
              <a:t>HRegionServer</a:t>
            </a:r>
            <a:r>
              <a:rPr lang="zh-CN" altLang="en-US"/>
              <a:t>都会与</a:t>
            </a:r>
            <a:r>
              <a:rPr lang="en-US" altLang="zh-CN"/>
              <a:t>HMaster</a:t>
            </a:r>
            <a:r>
              <a:rPr lang="zh-CN" altLang="en-US"/>
              <a:t>通信</a:t>
            </a:r>
            <a:endParaRPr lang="zh-CN" altLang="en-US"/>
          </a:p>
          <a:p>
            <a:r>
              <a:rPr lang="en-US" altLang="zh-CN"/>
              <a:t>HMaster</a:t>
            </a:r>
            <a:r>
              <a:rPr lang="zh-CN" altLang="en-US"/>
              <a:t>的 主要任务就是给</a:t>
            </a:r>
            <a:r>
              <a:rPr lang="en-US" altLang="zh-CN"/>
              <a:t>HRegionServer</a:t>
            </a:r>
            <a:r>
              <a:rPr lang="zh-CN" altLang="en-US"/>
              <a:t>分配</a:t>
            </a:r>
            <a:r>
              <a:rPr lang="en-US" altLang="zh-CN"/>
              <a:t>HRegion</a:t>
            </a:r>
            <a:endParaRPr lang="en-US" altLang="zh-CN"/>
          </a:p>
          <a:p>
            <a:r>
              <a:rPr lang="en-US" altLang="zh-CN"/>
              <a:t>HMaster</a:t>
            </a:r>
            <a:r>
              <a:rPr lang="zh-CN" altLang="en-US"/>
              <a:t>指定</a:t>
            </a:r>
            <a:r>
              <a:rPr lang="en-US" altLang="zh-CN"/>
              <a:t>HRegionServer</a:t>
            </a:r>
            <a:r>
              <a:rPr lang="zh-CN" altLang="en-US"/>
              <a:t>要维护哪些</a:t>
            </a:r>
            <a:r>
              <a:rPr lang="en-US" altLang="zh-CN"/>
              <a:t>HRegion</a:t>
            </a:r>
            <a:endParaRPr lang="en-US" altLang="zh-CN"/>
          </a:p>
          <a:p>
            <a:r>
              <a:rPr lang="zh-CN" altLang="en-US"/>
              <a:t>当一台</a:t>
            </a:r>
            <a:r>
              <a:rPr lang="en-US" altLang="zh-CN"/>
              <a:t>HRegionServer</a:t>
            </a:r>
            <a:r>
              <a:rPr lang="zh-CN" altLang="en-US"/>
              <a:t>宕机时，</a:t>
            </a:r>
            <a:r>
              <a:rPr lang="en-US" altLang="zh-CN"/>
              <a:t>HMaster</a:t>
            </a:r>
            <a:r>
              <a:rPr lang="zh-CN" altLang="en-US"/>
              <a:t>会 把它负责的</a:t>
            </a:r>
            <a:r>
              <a:rPr lang="en-US" altLang="zh-CN"/>
              <a:t>HRegion</a:t>
            </a:r>
            <a:r>
              <a:rPr lang="zh-CN" altLang="en-US"/>
              <a:t>标记为未分配，然后再把它们分配到其它</a:t>
            </a:r>
            <a:r>
              <a:rPr lang="en-US" altLang="zh-CN"/>
              <a:t>HRegionServer</a:t>
            </a:r>
            <a:r>
              <a:rPr lang="zh-CN" altLang="en-US"/>
              <a:t>中</a:t>
            </a:r>
            <a:endParaRPr lang="zh-CN" altLang="en-US"/>
          </a:p>
          <a:p>
            <a:r>
              <a:rPr lang="en-US" altLang="zh-CN"/>
              <a:t>HMaster</a:t>
            </a:r>
            <a:r>
              <a:rPr lang="zh-CN" altLang="en-US"/>
              <a:t>没有单点问题，</a:t>
            </a:r>
            <a:r>
              <a:rPr lang="en-US" altLang="zh-CN"/>
              <a:t>HBase</a:t>
            </a:r>
            <a:r>
              <a:rPr lang="zh-CN" altLang="en-US"/>
              <a:t>中可以启动多个</a:t>
            </a:r>
            <a:r>
              <a:rPr lang="en-US" altLang="zh-CN"/>
              <a:t>HMaster</a:t>
            </a:r>
            <a:r>
              <a:rPr lang="zh-CN" altLang="en-US"/>
              <a:t>，通过</a:t>
            </a:r>
            <a:r>
              <a:rPr lang="en-US" altLang="zh-CN"/>
              <a:t>Zookeeper</a:t>
            </a:r>
            <a:r>
              <a:rPr lang="zh-CN" altLang="en-US"/>
              <a:t>的</a:t>
            </a:r>
            <a:r>
              <a:rPr lang="en-US" altLang="zh-CN"/>
              <a:t>Master Election</a:t>
            </a:r>
            <a:r>
              <a:rPr lang="zh-CN" altLang="en-US"/>
              <a:t>机制保证总有一个</a:t>
            </a:r>
            <a:r>
              <a:rPr lang="en-US" altLang="zh-CN"/>
              <a:t>Master</a:t>
            </a:r>
            <a:r>
              <a:rPr lang="zh-CN" altLang="en-US"/>
              <a:t>运行，</a:t>
            </a:r>
            <a:r>
              <a:rPr lang="en-US" altLang="zh-CN"/>
              <a:t>HMaster</a:t>
            </a:r>
            <a:r>
              <a:rPr lang="zh-CN" altLang="en-US"/>
              <a:t>在功能上主要负责</a:t>
            </a:r>
            <a:r>
              <a:rPr lang="en-US" altLang="zh-CN"/>
              <a:t>Table</a:t>
            </a:r>
            <a:r>
              <a:rPr lang="zh-CN" altLang="en-US"/>
              <a:t>和</a:t>
            </a:r>
            <a:r>
              <a:rPr lang="en-US" altLang="zh-CN"/>
              <a:t>Region</a:t>
            </a:r>
            <a:r>
              <a:rPr lang="zh-CN" altLang="en-US"/>
              <a:t>的管理工作</a:t>
            </a:r>
            <a:endParaRPr lang="zh-CN" altLang="en-US"/>
          </a:p>
          <a:p>
            <a:pPr lvl="1"/>
            <a:r>
              <a:rPr lang="zh-CN" altLang="en-US"/>
              <a:t>管理用户对</a:t>
            </a:r>
            <a:r>
              <a:rPr lang="en-US" altLang="zh-CN"/>
              <a:t>Table</a:t>
            </a:r>
            <a:r>
              <a:rPr lang="zh-CN" altLang="en-US"/>
              <a:t>的增删改查操作</a:t>
            </a:r>
            <a:endParaRPr lang="zh-CN" altLang="en-US"/>
          </a:p>
          <a:p>
            <a:pPr lvl="1"/>
            <a:r>
              <a:rPr lang="zh-CN" altLang="en-US"/>
              <a:t>管理</a:t>
            </a:r>
            <a:r>
              <a:rPr lang="en-US" altLang="zh-CN"/>
              <a:t>HRegionServer</a:t>
            </a:r>
            <a:r>
              <a:rPr lang="zh-CN" altLang="en-US"/>
              <a:t>的负载均衡，调整</a:t>
            </a:r>
            <a:r>
              <a:rPr lang="en-US" altLang="zh-CN"/>
              <a:t>HRegion</a:t>
            </a:r>
            <a:r>
              <a:rPr lang="zh-CN" altLang="en-US"/>
              <a:t>分布</a:t>
            </a:r>
            <a:endParaRPr lang="zh-CN" altLang="en-US"/>
          </a:p>
          <a:p>
            <a:pPr lvl="1"/>
            <a:r>
              <a:rPr lang="zh-CN" altLang="en-US"/>
              <a:t>在 </a:t>
            </a:r>
            <a:r>
              <a:rPr lang="en-US" altLang="zh-CN"/>
              <a:t>Region Split</a:t>
            </a:r>
            <a:r>
              <a:rPr lang="zh-CN" altLang="en-US"/>
              <a:t>后，负责新</a:t>
            </a:r>
            <a:r>
              <a:rPr lang="en-US" altLang="zh-CN"/>
              <a:t>Region</a:t>
            </a:r>
            <a:r>
              <a:rPr lang="zh-CN" altLang="en-US"/>
              <a:t>的分配</a:t>
            </a:r>
            <a:endParaRPr lang="zh-CN" altLang="en-US"/>
          </a:p>
          <a:p>
            <a:pPr lvl="1"/>
            <a:r>
              <a:rPr lang="zh-CN" altLang="en-US"/>
              <a:t>在</a:t>
            </a:r>
            <a:r>
              <a:rPr lang="en-US" altLang="zh-CN"/>
              <a:t>HRegion Server</a:t>
            </a:r>
            <a:r>
              <a:rPr lang="zh-CN" altLang="en-US"/>
              <a:t>停机后，负责 失效</a:t>
            </a:r>
            <a:r>
              <a:rPr lang="en-US" altLang="zh-CN"/>
              <a:t>HRegion Server</a:t>
            </a:r>
            <a:r>
              <a:rPr lang="zh-CN" altLang="en-US"/>
              <a:t>上的</a:t>
            </a:r>
            <a:r>
              <a:rPr lang="en-US" altLang="zh-CN"/>
              <a:t>Regions</a:t>
            </a:r>
            <a:r>
              <a:rPr lang="zh-CN" altLang="en-US"/>
              <a:t>迁移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fsimage</a:t>
            </a:r>
            <a:r>
              <a:rPr lang="zh-CN" altLang="en-US"/>
              <a:t>与 </a:t>
            </a:r>
            <a:r>
              <a:rPr lang="en-US" altLang="zh-CN"/>
              <a:t>edits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NameNode</a:t>
            </a:r>
            <a:r>
              <a:rPr lang="zh-CN" altLang="en-US"/>
              <a:t>两个重要文件</a:t>
            </a:r>
            <a:endParaRPr lang="zh-CN" altLang="en-US"/>
          </a:p>
          <a:p>
            <a:pPr lvl="1"/>
            <a:r>
              <a:rPr lang="en-US" altLang="zh-CN"/>
              <a:t>fsimage</a:t>
            </a:r>
            <a:r>
              <a:rPr lang="zh-CN" altLang="en-US"/>
              <a:t>：元数据镜像文件</a:t>
            </a:r>
            <a:r>
              <a:rPr lang="en-US" altLang="zh-CN"/>
              <a:t>(</a:t>
            </a:r>
            <a:r>
              <a:rPr lang="zh-CN" altLang="en-US"/>
              <a:t>保存文件系统的目录树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en-US" altLang="zh-CN"/>
              <a:t>edits</a:t>
            </a:r>
            <a:r>
              <a:rPr lang="zh-CN" altLang="en-US"/>
              <a:t>：元数据操作日志</a:t>
            </a:r>
            <a:r>
              <a:rPr lang="en-US" altLang="zh-CN"/>
              <a:t>(</a:t>
            </a:r>
            <a:r>
              <a:rPr lang="zh-CN" altLang="en-US"/>
              <a:t>针对目录树的修改操作</a:t>
            </a:r>
            <a:r>
              <a:rPr lang="en-US" altLang="zh-CN"/>
              <a:t>)</a:t>
            </a:r>
            <a:r>
              <a:rPr lang="zh-CN" altLang="en-US"/>
              <a:t>，被写入共享存储系统中，比如</a:t>
            </a:r>
            <a:r>
              <a:rPr lang="en-US" altLang="zh-CN"/>
              <a:t>NFS</a:t>
            </a:r>
            <a:r>
              <a:rPr lang="zh-CN" altLang="en-US"/>
              <a:t>、</a:t>
            </a:r>
            <a:r>
              <a:rPr lang="en-US" altLang="zh-CN"/>
              <a:t>JournalNode</a:t>
            </a:r>
            <a:endParaRPr lang="en-US" altLang="zh-CN"/>
          </a:p>
          <a:p>
            <a:pPr lvl="0"/>
            <a:r>
              <a:rPr lang="zh-CN" altLang="en-US" sz="2400"/>
              <a:t>元数据镜像</a:t>
            </a:r>
            <a:endParaRPr lang="zh-CN" altLang="en-US" sz="2400"/>
          </a:p>
          <a:p>
            <a:pPr lvl="1"/>
            <a:r>
              <a:rPr lang="zh-CN" altLang="en-US" sz="2000"/>
              <a:t>内存中保存一份最新的</a:t>
            </a:r>
            <a:endParaRPr lang="zh-CN" altLang="en-US" sz="2000"/>
          </a:p>
          <a:p>
            <a:pPr lvl="1"/>
            <a:r>
              <a:rPr lang="zh-CN" altLang="en-US" sz="2000"/>
              <a:t>内存中的镜像</a:t>
            </a:r>
            <a:r>
              <a:rPr lang="en-US" altLang="zh-CN" sz="2000"/>
              <a:t>=fsimage+edits</a:t>
            </a:r>
            <a:endParaRPr lang="en-US" altLang="zh-CN" sz="2000"/>
          </a:p>
          <a:p>
            <a:pPr lvl="0"/>
            <a:r>
              <a:rPr lang="zh-CN" altLang="en-US" sz="2400"/>
              <a:t>合并</a:t>
            </a:r>
            <a:r>
              <a:rPr lang="en-US" altLang="zh-CN" sz="2400"/>
              <a:t>fsimage</a:t>
            </a:r>
            <a:r>
              <a:rPr lang="zh-CN" altLang="en-US" sz="2400"/>
              <a:t>与</a:t>
            </a:r>
            <a:r>
              <a:rPr lang="en-US" altLang="zh-CN" sz="2400"/>
              <a:t>edits</a:t>
            </a:r>
            <a:endParaRPr lang="en-US" altLang="zh-CN" sz="2400"/>
          </a:p>
          <a:p>
            <a:pPr lvl="1"/>
            <a:r>
              <a:rPr lang="en-US" altLang="zh-CN" sz="2000"/>
              <a:t>edist</a:t>
            </a:r>
            <a:r>
              <a:rPr lang="zh-CN" altLang="en-US" sz="2000"/>
              <a:t>文件过大将导致</a:t>
            </a:r>
            <a:r>
              <a:rPr lang="en-US" altLang="zh-CN" sz="2000"/>
              <a:t>NameNode</a:t>
            </a:r>
            <a:r>
              <a:rPr lang="zh-CN" altLang="en-US" sz="2000"/>
              <a:t>重启速度慢</a:t>
            </a:r>
            <a:endParaRPr lang="zh-CN" altLang="en-US" sz="2000"/>
          </a:p>
          <a:p>
            <a:pPr lvl="1"/>
            <a:r>
              <a:rPr lang="en-US" altLang="zh-CN" sz="2000"/>
              <a:t>Standby NameNode</a:t>
            </a:r>
            <a:r>
              <a:rPr lang="zh-CN" altLang="en-US" sz="2000"/>
              <a:t>负责定期合并它们</a:t>
            </a:r>
            <a:endParaRPr lang="zh-CN" altLang="en-US" sz="2000"/>
          </a:p>
          <a:p>
            <a:pPr lvl="0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MapReduce(</a:t>
            </a:r>
            <a:r>
              <a:rPr lang="zh-CN" altLang="en-US"/>
              <a:t>分布式计算引擎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解决哪些问题</a:t>
            </a:r>
            <a:endParaRPr lang="zh-CN" altLang="en-US"/>
          </a:p>
          <a:p>
            <a:pPr lvl="1"/>
            <a:r>
              <a:rPr lang="zh-CN" altLang="en-US"/>
              <a:t>任务的拆分</a:t>
            </a:r>
            <a:endParaRPr lang="zh-CN" altLang="en-US"/>
          </a:p>
          <a:p>
            <a:pPr lvl="2"/>
            <a:r>
              <a:rPr lang="zh-CN" altLang="en-US"/>
              <a:t>将大的任务拆解为小的任务</a:t>
            </a:r>
            <a:endParaRPr lang="zh-CN" altLang="en-US"/>
          </a:p>
          <a:p>
            <a:pPr lvl="1"/>
            <a:r>
              <a:rPr lang="zh-CN" altLang="en-US"/>
              <a:t>任务的执行</a:t>
            </a:r>
            <a:endParaRPr lang="zh-CN" altLang="en-US"/>
          </a:p>
          <a:p>
            <a:pPr lvl="2"/>
            <a:r>
              <a:rPr lang="zh-CN" altLang="en-US"/>
              <a:t>并行调度和执行这些小的任务</a:t>
            </a:r>
            <a:endParaRPr lang="zh-CN" altLang="en-US"/>
          </a:p>
          <a:p>
            <a:pPr lvl="1"/>
            <a:r>
              <a:rPr lang="zh-CN" altLang="en-US"/>
              <a:t>结果的聚合</a:t>
            </a:r>
            <a:endParaRPr lang="zh-CN" altLang="en-US"/>
          </a:p>
          <a:p>
            <a:pPr lvl="2"/>
            <a:r>
              <a:rPr lang="zh-CN" altLang="en-US"/>
              <a:t>将各个小任务的结果汇聚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MapReduce</a:t>
            </a:r>
            <a:r>
              <a:rPr lang="zh-CN" altLang="en-US"/>
              <a:t>编程模型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MapReduce</a:t>
            </a:r>
            <a:r>
              <a:rPr lang="zh-CN" altLang="en-US"/>
              <a:t>将作业的整个运行过程分为两个阶段：</a:t>
            </a:r>
            <a:r>
              <a:rPr lang="en-US" altLang="zh-CN"/>
              <a:t>Map</a:t>
            </a:r>
            <a:r>
              <a:rPr lang="zh-CN" altLang="en-US"/>
              <a:t>阶段</a:t>
            </a:r>
            <a:r>
              <a:rPr lang="en-US" altLang="zh-CN"/>
              <a:t>+Reduce</a:t>
            </a:r>
            <a:r>
              <a:rPr lang="zh-CN" altLang="en-US"/>
              <a:t>阶段</a:t>
            </a:r>
            <a:endParaRPr lang="zh-CN" altLang="en-US"/>
          </a:p>
          <a:p>
            <a:r>
              <a:rPr lang="en-US" altLang="zh-CN"/>
              <a:t>Map</a:t>
            </a:r>
            <a:r>
              <a:rPr lang="zh-CN" altLang="en-US"/>
              <a:t>阶段由一定数量的</a:t>
            </a:r>
            <a:r>
              <a:rPr lang="en-US" altLang="zh-CN"/>
              <a:t>Map Task</a:t>
            </a:r>
            <a:r>
              <a:rPr lang="zh-CN" altLang="en-US"/>
              <a:t>组成</a:t>
            </a:r>
            <a:endParaRPr lang="zh-CN" altLang="en-US"/>
          </a:p>
          <a:p>
            <a:pPr lvl="1"/>
            <a:r>
              <a:rPr lang="zh-CN" altLang="en-US"/>
              <a:t>输入数据格式解析：</a:t>
            </a:r>
            <a:r>
              <a:rPr lang="en-US" altLang="zh-CN"/>
              <a:t>InputFormat</a:t>
            </a:r>
            <a:endParaRPr lang="en-US" altLang="zh-CN"/>
          </a:p>
          <a:p>
            <a:pPr lvl="1"/>
            <a:r>
              <a:rPr lang="zh-CN" altLang="en-US"/>
              <a:t>输入数据处理：</a:t>
            </a:r>
            <a:r>
              <a:rPr lang="en-US" altLang="zh-CN"/>
              <a:t>Mapper</a:t>
            </a:r>
            <a:endParaRPr lang="en-US" altLang="zh-CN"/>
          </a:p>
          <a:p>
            <a:pPr lvl="1"/>
            <a:r>
              <a:rPr lang="zh-CN" altLang="en-US"/>
              <a:t>数据分组：</a:t>
            </a:r>
            <a:r>
              <a:rPr lang="en-US" altLang="zh-CN"/>
              <a:t>Partitioner</a:t>
            </a:r>
            <a:endParaRPr lang="en-US" altLang="zh-CN"/>
          </a:p>
          <a:p>
            <a:pPr lvl="0"/>
            <a:r>
              <a:rPr lang="en-US" altLang="zh-CN"/>
              <a:t>Reduce</a:t>
            </a:r>
            <a:r>
              <a:rPr lang="zh-CN" altLang="en-US"/>
              <a:t>阶段由一定数量的</a:t>
            </a:r>
            <a:r>
              <a:rPr lang="en-US" altLang="zh-CN"/>
              <a:t>Reduce Task</a:t>
            </a:r>
            <a:r>
              <a:rPr lang="zh-CN" altLang="en-US"/>
              <a:t>组成</a:t>
            </a:r>
            <a:endParaRPr lang="zh-CN" altLang="en-US"/>
          </a:p>
          <a:p>
            <a:pPr lvl="1"/>
            <a:r>
              <a:rPr lang="zh-CN" altLang="en-US"/>
              <a:t>数据远程拷贝</a:t>
            </a:r>
            <a:endParaRPr lang="zh-CN" altLang="en-US"/>
          </a:p>
          <a:p>
            <a:pPr lvl="1"/>
            <a:r>
              <a:rPr lang="zh-CN" altLang="en-US"/>
              <a:t>数据按照</a:t>
            </a:r>
            <a:r>
              <a:rPr lang="en-US" altLang="zh-CN"/>
              <a:t>key</a:t>
            </a:r>
            <a:r>
              <a:rPr lang="zh-CN" altLang="en-US"/>
              <a:t>排序</a:t>
            </a:r>
            <a:endParaRPr lang="zh-CN" altLang="en-US"/>
          </a:p>
          <a:p>
            <a:pPr lvl="1"/>
            <a:r>
              <a:rPr lang="zh-CN" altLang="en-US"/>
              <a:t>数据处理：</a:t>
            </a:r>
            <a:r>
              <a:rPr lang="en-US" altLang="zh-CN"/>
              <a:t>Reducer</a:t>
            </a:r>
            <a:endParaRPr lang="en-US" altLang="zh-CN"/>
          </a:p>
          <a:p>
            <a:pPr lvl="1"/>
            <a:r>
              <a:rPr lang="zh-CN" altLang="en-US"/>
              <a:t>数据输出格式：</a:t>
            </a:r>
            <a:r>
              <a:rPr lang="en-US" altLang="zh-CN"/>
              <a:t>OutputFormat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MapReduce</a:t>
            </a:r>
            <a:r>
              <a:rPr lang="zh-CN" altLang="en-US"/>
              <a:t>编程模型</a:t>
            </a:r>
            <a:r>
              <a:rPr lang="en-US" altLang="zh-CN"/>
              <a:t>—InputFormat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文件分片</a:t>
            </a:r>
            <a:r>
              <a:rPr lang="en-US" altLang="zh-CN"/>
              <a:t>(InputSplit)</a:t>
            </a:r>
            <a:r>
              <a:rPr lang="zh-CN" altLang="en-US"/>
              <a:t>方法</a:t>
            </a:r>
            <a:endParaRPr lang="zh-CN" altLang="en-US"/>
          </a:p>
          <a:p>
            <a:pPr lvl="1"/>
            <a:r>
              <a:rPr lang="zh-CN" altLang="en-US"/>
              <a:t>处理跨行问题</a:t>
            </a:r>
            <a:endParaRPr lang="zh-CN" altLang="en-US"/>
          </a:p>
          <a:p>
            <a:pPr lvl="0"/>
            <a:r>
              <a:rPr lang="zh-CN" altLang="en-US"/>
              <a:t>将分片数据解析成</a:t>
            </a:r>
            <a:r>
              <a:rPr lang="en-US" altLang="zh-CN"/>
              <a:t>key/value</a:t>
            </a:r>
            <a:r>
              <a:rPr lang="zh-CN" altLang="en-US"/>
              <a:t>对</a:t>
            </a:r>
            <a:endParaRPr lang="zh-CN" altLang="en-US"/>
          </a:p>
          <a:p>
            <a:pPr lvl="1"/>
            <a:r>
              <a:rPr lang="zh-CN" altLang="en-US"/>
              <a:t>默认实现是</a:t>
            </a:r>
            <a:r>
              <a:rPr lang="en-US" altLang="zh-CN"/>
              <a:t>TextInputFormat</a:t>
            </a:r>
            <a:endParaRPr lang="en-US" altLang="zh-CN"/>
          </a:p>
          <a:p>
            <a:pPr lvl="0"/>
            <a:r>
              <a:rPr lang="en-US" altLang="zh-CN"/>
              <a:t>TextInputFormat</a:t>
            </a:r>
            <a:endParaRPr lang="en-US" altLang="zh-CN"/>
          </a:p>
          <a:p>
            <a:pPr lvl="1"/>
            <a:r>
              <a:rPr lang="en-US" altLang="zh-CN"/>
              <a:t>Key</a:t>
            </a:r>
            <a:r>
              <a:rPr lang="zh-CN" altLang="en-US"/>
              <a:t>是行在文件中的偏移量，</a:t>
            </a:r>
            <a:r>
              <a:rPr lang="en-US" altLang="zh-CN"/>
              <a:t>value</a:t>
            </a:r>
            <a:r>
              <a:rPr lang="zh-CN" altLang="en-US"/>
              <a:t>是行内容</a:t>
            </a:r>
            <a:endParaRPr lang="zh-CN" altLang="en-US"/>
          </a:p>
          <a:p>
            <a:pPr lvl="1"/>
            <a:r>
              <a:rPr lang="zh-CN" altLang="en-US"/>
              <a:t>若行被截断，则读取下一个</a:t>
            </a:r>
            <a:r>
              <a:rPr lang="en-US" altLang="zh-CN"/>
              <a:t>block</a:t>
            </a:r>
            <a:r>
              <a:rPr lang="zh-CN" altLang="en-US"/>
              <a:t>的前几个字符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MapReduce</a:t>
            </a:r>
            <a:r>
              <a:rPr lang="zh-CN" altLang="en-US"/>
              <a:t>编程模型</a:t>
            </a:r>
            <a:r>
              <a:rPr lang="en-US" altLang="zh-CN"/>
              <a:t>—Split</a:t>
            </a:r>
            <a:r>
              <a:rPr lang="zh-CN" altLang="en-US"/>
              <a:t>与</a:t>
            </a:r>
            <a:r>
              <a:rPr lang="en-US" altLang="zh-CN"/>
              <a:t>Block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Block</a:t>
            </a:r>
            <a:endParaRPr lang="en-US" altLang="zh-CN"/>
          </a:p>
          <a:p>
            <a:pPr lvl="1"/>
            <a:r>
              <a:rPr lang="en-US" altLang="zh-CN"/>
              <a:t>HDFS</a:t>
            </a:r>
            <a:r>
              <a:rPr lang="zh-CN" altLang="en-US"/>
              <a:t>中最小的数据存储单位</a:t>
            </a:r>
            <a:endParaRPr lang="zh-CN" altLang="en-US"/>
          </a:p>
          <a:p>
            <a:pPr lvl="1"/>
            <a:r>
              <a:rPr lang="zh-CN" altLang="en-US"/>
              <a:t>默认是</a:t>
            </a:r>
            <a:r>
              <a:rPr lang="en-US" altLang="zh-CN"/>
              <a:t>128M</a:t>
            </a:r>
            <a:endParaRPr lang="en-US" altLang="zh-CN"/>
          </a:p>
          <a:p>
            <a:pPr lvl="0"/>
            <a:r>
              <a:rPr lang="en-US" altLang="zh-CN"/>
              <a:t>Split</a:t>
            </a:r>
            <a:endParaRPr lang="en-US" altLang="zh-CN"/>
          </a:p>
          <a:p>
            <a:pPr lvl="1"/>
            <a:r>
              <a:rPr lang="en-US" altLang="zh-CN"/>
              <a:t>MapReduce</a:t>
            </a:r>
            <a:r>
              <a:rPr lang="zh-CN" altLang="en-US"/>
              <a:t>中最小的计算单元</a:t>
            </a:r>
            <a:endParaRPr lang="zh-CN" altLang="en-US"/>
          </a:p>
          <a:p>
            <a:pPr lvl="1"/>
            <a:r>
              <a:rPr lang="zh-CN" altLang="en-US"/>
              <a:t>默认与</a:t>
            </a:r>
            <a:r>
              <a:rPr lang="en-US" altLang="zh-CN"/>
              <a:t>Block</a:t>
            </a:r>
            <a:r>
              <a:rPr lang="zh-CN" altLang="en-US"/>
              <a:t>一一对应</a:t>
            </a:r>
            <a:endParaRPr lang="zh-CN" altLang="en-US"/>
          </a:p>
          <a:p>
            <a:pPr lvl="0"/>
            <a:r>
              <a:rPr lang="en-US" altLang="zh-CN"/>
              <a:t>Block</a:t>
            </a:r>
            <a:r>
              <a:rPr lang="zh-CN" altLang="en-US"/>
              <a:t>与</a:t>
            </a:r>
            <a:r>
              <a:rPr lang="en-US" altLang="zh-CN"/>
              <a:t>Split</a:t>
            </a:r>
            <a:endParaRPr lang="en-US" altLang="zh-CN"/>
          </a:p>
          <a:p>
            <a:pPr lvl="1"/>
            <a:r>
              <a:rPr lang="en-US" altLang="zh-CN"/>
              <a:t>Split</a:t>
            </a:r>
            <a:r>
              <a:rPr lang="zh-CN" altLang="en-US"/>
              <a:t>与</a:t>
            </a:r>
            <a:r>
              <a:rPr lang="en-US" altLang="zh-CN"/>
              <a:t>Block</a:t>
            </a:r>
            <a:r>
              <a:rPr lang="zh-CN" altLang="en-US"/>
              <a:t>的对应关系是任意的，由用户控制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MapReduce</a:t>
            </a:r>
            <a:r>
              <a:rPr lang="zh-CN" altLang="en-US"/>
              <a:t>编程模型</a:t>
            </a:r>
            <a:r>
              <a:rPr lang="en-US" altLang="zh-CN"/>
              <a:t>—Combiner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Combiner</a:t>
            </a:r>
            <a:r>
              <a:rPr lang="zh-CN" altLang="en-US"/>
              <a:t>可看作</a:t>
            </a:r>
            <a:r>
              <a:rPr lang="en-US" altLang="zh-CN"/>
              <a:t>local reducer</a:t>
            </a:r>
            <a:endParaRPr lang="en-US" altLang="zh-CN"/>
          </a:p>
          <a:p>
            <a:pPr lvl="1"/>
            <a:r>
              <a:rPr lang="zh-CN" altLang="en-US"/>
              <a:t>合并相同的</a:t>
            </a:r>
            <a:r>
              <a:rPr lang="en-US" altLang="zh-CN"/>
              <a:t>key</a:t>
            </a:r>
            <a:r>
              <a:rPr lang="zh-CN" altLang="en-US"/>
              <a:t>对应的</a:t>
            </a:r>
            <a:r>
              <a:rPr lang="en-US" altLang="zh-CN"/>
              <a:t>value</a:t>
            </a:r>
            <a:endParaRPr lang="en-US" altLang="zh-CN"/>
          </a:p>
          <a:p>
            <a:pPr lvl="1"/>
            <a:r>
              <a:rPr lang="zh-CN" altLang="en-US"/>
              <a:t>通常与</a:t>
            </a:r>
            <a:r>
              <a:rPr lang="en-US" altLang="zh-CN"/>
              <a:t>Reducer</a:t>
            </a:r>
            <a:r>
              <a:rPr lang="zh-CN" altLang="en-US"/>
              <a:t>逻辑一样</a:t>
            </a:r>
            <a:endParaRPr lang="zh-CN" altLang="en-US"/>
          </a:p>
          <a:p>
            <a:pPr lvl="0"/>
            <a:r>
              <a:rPr lang="zh-CN" altLang="en-US"/>
              <a:t>好处</a:t>
            </a:r>
            <a:endParaRPr lang="zh-CN" altLang="en-US"/>
          </a:p>
          <a:p>
            <a:pPr lvl="1"/>
            <a:r>
              <a:rPr lang="zh-CN" altLang="en-US"/>
              <a:t>减少</a:t>
            </a:r>
            <a:r>
              <a:rPr lang="en-US" altLang="zh-CN"/>
              <a:t>Map Task</a:t>
            </a:r>
            <a:r>
              <a:rPr lang="zh-CN" altLang="en-US"/>
              <a:t>输出数据量</a:t>
            </a:r>
            <a:r>
              <a:rPr lang="en-US" altLang="zh-CN"/>
              <a:t>(</a:t>
            </a:r>
            <a:r>
              <a:rPr lang="zh-CN" altLang="en-US"/>
              <a:t>磁盘</a:t>
            </a:r>
            <a:r>
              <a:rPr lang="en-US" altLang="zh-CN"/>
              <a:t>IO)</a:t>
            </a:r>
            <a:endParaRPr lang="en-US" altLang="zh-CN"/>
          </a:p>
          <a:p>
            <a:pPr lvl="1"/>
            <a:r>
              <a:rPr lang="zh-CN" altLang="en-US"/>
              <a:t>减少</a:t>
            </a:r>
            <a:r>
              <a:rPr lang="en-US" altLang="zh-CN"/>
              <a:t>Reduce-Map</a:t>
            </a:r>
            <a:r>
              <a:rPr lang="zh-CN" altLang="en-US"/>
              <a:t>网络传输数据量</a:t>
            </a:r>
            <a:r>
              <a:rPr lang="en-US" altLang="zh-CN"/>
              <a:t>(</a:t>
            </a:r>
            <a:r>
              <a:rPr lang="zh-CN" altLang="en-US"/>
              <a:t>网络</a:t>
            </a:r>
            <a:r>
              <a:rPr lang="en-US" altLang="zh-CN"/>
              <a:t>IO)</a:t>
            </a:r>
            <a:endParaRPr lang="en-US" altLang="zh-CN"/>
          </a:p>
          <a:p>
            <a:pPr lvl="0"/>
            <a:r>
              <a:rPr lang="zh-CN" altLang="en-US"/>
              <a:t>如何正确使用</a:t>
            </a:r>
            <a:endParaRPr lang="zh-CN" altLang="en-US"/>
          </a:p>
          <a:p>
            <a:pPr lvl="1"/>
            <a:r>
              <a:rPr lang="zh-CN" altLang="en-US"/>
              <a:t>结果可叠加</a:t>
            </a:r>
            <a:endParaRPr lang="zh-CN" altLang="en-US"/>
          </a:p>
          <a:p>
            <a:pPr lvl="1"/>
            <a:r>
              <a:rPr lang="en-US" altLang="zh-CN"/>
              <a:t>Sum(YES!)</a:t>
            </a:r>
            <a:r>
              <a:rPr lang="zh-CN" altLang="en-US"/>
              <a:t>，</a:t>
            </a:r>
            <a:r>
              <a:rPr lang="en-US" altLang="zh-CN"/>
              <a:t>Average(NO!)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MapReduce</a:t>
            </a:r>
            <a:r>
              <a:rPr lang="zh-CN" altLang="en-US"/>
              <a:t>编程模型</a:t>
            </a:r>
            <a:r>
              <a:rPr lang="en-US" altLang="zh-CN"/>
              <a:t>—Partitioner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Partitioner</a:t>
            </a:r>
            <a:r>
              <a:rPr lang="zh-CN" altLang="en-US"/>
              <a:t>决定了</a:t>
            </a:r>
            <a:r>
              <a:rPr lang="en-US" altLang="zh-CN"/>
              <a:t>Map Task</a:t>
            </a:r>
            <a:r>
              <a:rPr lang="zh-CN" altLang="en-US"/>
              <a:t>输出的每条数据交给哪个</a:t>
            </a:r>
            <a:r>
              <a:rPr lang="en-US" altLang="zh-CN"/>
              <a:t>Reduce Task</a:t>
            </a:r>
            <a:r>
              <a:rPr lang="zh-CN" altLang="en-US"/>
              <a:t>处理</a:t>
            </a:r>
            <a:endParaRPr lang="zh-CN" altLang="en-US"/>
          </a:p>
          <a:p>
            <a:r>
              <a:rPr lang="zh-CN" altLang="en-US"/>
              <a:t>默认实现：</a:t>
            </a:r>
            <a:r>
              <a:rPr lang="en-US" altLang="zh-CN"/>
              <a:t>hash(key) mod R</a:t>
            </a:r>
            <a:endParaRPr lang="en-US" altLang="zh-CN"/>
          </a:p>
          <a:p>
            <a:pPr lvl="1"/>
            <a:r>
              <a:rPr lang="en-US" altLang="zh-CN"/>
              <a:t>R</a:t>
            </a:r>
            <a:r>
              <a:rPr lang="zh-CN" altLang="en-US"/>
              <a:t>是</a:t>
            </a:r>
            <a:r>
              <a:rPr lang="en-US" altLang="zh-CN"/>
              <a:t>Reduce Task</a:t>
            </a:r>
            <a:r>
              <a:rPr lang="zh-CN" altLang="en-US"/>
              <a:t>数目</a:t>
            </a:r>
            <a:endParaRPr lang="zh-CN" altLang="en-US"/>
          </a:p>
          <a:p>
            <a:pPr lvl="1"/>
            <a:r>
              <a:rPr lang="zh-CN" altLang="en-US"/>
              <a:t>允许用户自定义</a:t>
            </a:r>
            <a:endParaRPr lang="zh-CN" altLang="en-US"/>
          </a:p>
          <a:p>
            <a:pPr lvl="0"/>
            <a:r>
              <a:rPr lang="zh-CN" altLang="en-US"/>
              <a:t>很多情况下需自定义</a:t>
            </a:r>
            <a:r>
              <a:rPr lang="en-US" altLang="zh-CN"/>
              <a:t>Partitioner</a:t>
            </a:r>
            <a:endParaRPr lang="en-US" altLang="zh-CN"/>
          </a:p>
          <a:p>
            <a:pPr lvl="1"/>
            <a:r>
              <a:rPr lang="zh-CN" altLang="en-US"/>
              <a:t>比如</a:t>
            </a:r>
            <a:r>
              <a:rPr lang="en-US" altLang="zh-CN"/>
              <a:t>“hash(hostname(URL)) mod R”</a:t>
            </a:r>
            <a:r>
              <a:rPr lang="zh-CN" altLang="en-US"/>
              <a:t>确保相同域名的网页交给同一个</a:t>
            </a:r>
            <a:r>
              <a:rPr lang="en-US" altLang="zh-CN"/>
              <a:t>Reduce Task</a:t>
            </a:r>
            <a:r>
              <a:rPr lang="zh-CN" altLang="en-US"/>
              <a:t>处理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MapReduce2.0</a:t>
            </a:r>
            <a:r>
              <a:rPr lang="zh-CN" altLang="en-US"/>
              <a:t>运行流程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16075" y="1282700"/>
            <a:ext cx="8792845" cy="53752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MapReduce2.0</a:t>
            </a:r>
            <a:r>
              <a:rPr lang="zh-CN" altLang="en-US"/>
              <a:t>容错性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MRAppMaster</a:t>
            </a:r>
            <a:r>
              <a:rPr lang="zh-CN" altLang="en-US"/>
              <a:t>容错性</a:t>
            </a:r>
            <a:endParaRPr lang="zh-CN" altLang="en-US"/>
          </a:p>
          <a:p>
            <a:pPr lvl="1"/>
            <a:r>
              <a:rPr lang="zh-CN" altLang="en-US"/>
              <a:t>一旦运行失败，由</a:t>
            </a:r>
            <a:r>
              <a:rPr lang="en-US" altLang="zh-CN"/>
              <a:t>YARN</a:t>
            </a:r>
            <a:r>
              <a:rPr lang="zh-CN" altLang="en-US"/>
              <a:t>的</a:t>
            </a:r>
            <a:r>
              <a:rPr lang="en-US" altLang="zh-CN"/>
              <a:t>ResourceManager</a:t>
            </a:r>
            <a:r>
              <a:rPr lang="zh-CN" altLang="en-US"/>
              <a:t>负责重新启动，最多重启次数可由用户设置，默认是</a:t>
            </a:r>
            <a:r>
              <a:rPr lang="en-US" altLang="zh-CN"/>
              <a:t>2</a:t>
            </a:r>
            <a:r>
              <a:rPr lang="zh-CN" altLang="en-US"/>
              <a:t>次。一旦超过最高重启次数，则作业运行失败</a:t>
            </a:r>
            <a:endParaRPr lang="zh-CN" altLang="en-US"/>
          </a:p>
          <a:p>
            <a:pPr lvl="0"/>
            <a:r>
              <a:rPr lang="en-US" altLang="zh-CN"/>
              <a:t>Map Task/ Reuce Task</a:t>
            </a:r>
            <a:endParaRPr lang="en-US" altLang="zh-CN"/>
          </a:p>
          <a:p>
            <a:pPr lvl="1"/>
            <a:r>
              <a:rPr lang="en-US" altLang="zh-CN"/>
              <a:t>Task</a:t>
            </a:r>
            <a:r>
              <a:rPr lang="zh-CN" altLang="en-US"/>
              <a:t>周期性向</a:t>
            </a:r>
            <a:r>
              <a:rPr lang="en-US" altLang="zh-CN"/>
              <a:t>MRAppMaster</a:t>
            </a:r>
            <a:r>
              <a:rPr lang="zh-CN" altLang="en-US"/>
              <a:t>汇报心跳</a:t>
            </a:r>
            <a:endParaRPr lang="zh-CN" altLang="en-US"/>
          </a:p>
          <a:p>
            <a:pPr lvl="1"/>
            <a:r>
              <a:rPr lang="zh-CN" altLang="en-US"/>
              <a:t>一旦</a:t>
            </a:r>
            <a:r>
              <a:rPr lang="en-US" altLang="zh-CN"/>
              <a:t>Task</a:t>
            </a:r>
            <a:r>
              <a:rPr lang="zh-CN" altLang="en-US"/>
              <a:t>挂掉，则</a:t>
            </a:r>
            <a:r>
              <a:rPr lang="en-US" altLang="zh-CN"/>
              <a:t>MRAppMaster</a:t>
            </a:r>
            <a:r>
              <a:rPr lang="zh-CN" altLang="en-US"/>
              <a:t>将为之重新申请资源并运行。最多重新运行次数可由用户设置，默认</a:t>
            </a:r>
            <a:r>
              <a:rPr lang="en-US" altLang="zh-CN"/>
              <a:t>4</a:t>
            </a:r>
            <a:r>
              <a:rPr lang="zh-CN" altLang="en-US"/>
              <a:t>次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MapReduce</a:t>
            </a:r>
            <a:r>
              <a:rPr lang="zh-CN" altLang="en-US"/>
              <a:t>计算框架</a:t>
            </a:r>
            <a:r>
              <a:rPr lang="en-US" altLang="zh-CN"/>
              <a:t>—</a:t>
            </a:r>
            <a:r>
              <a:rPr lang="zh-CN" altLang="en-US"/>
              <a:t>推测执行机制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作业完成时间取决于最慢的任务完成时间</a:t>
            </a:r>
            <a:endParaRPr lang="zh-CN" altLang="en-US"/>
          </a:p>
          <a:p>
            <a:pPr lvl="1"/>
            <a:r>
              <a:rPr lang="zh-CN" altLang="en-US"/>
              <a:t>一个作业由若干个</a:t>
            </a:r>
            <a:r>
              <a:rPr lang="en-US" altLang="zh-CN"/>
              <a:t>Map</a:t>
            </a:r>
            <a:r>
              <a:rPr lang="zh-CN" altLang="en-US"/>
              <a:t>任务和</a:t>
            </a:r>
            <a:r>
              <a:rPr lang="en-US" altLang="zh-CN"/>
              <a:t>Reduce</a:t>
            </a:r>
            <a:r>
              <a:rPr lang="zh-CN" altLang="en-US"/>
              <a:t>任务构成</a:t>
            </a:r>
            <a:endParaRPr lang="zh-CN" altLang="en-US"/>
          </a:p>
          <a:p>
            <a:pPr lvl="1"/>
            <a:r>
              <a:rPr lang="zh-CN" altLang="en-US"/>
              <a:t>因硬件老化、软件</a:t>
            </a:r>
            <a:r>
              <a:rPr lang="en-US" altLang="zh-CN"/>
              <a:t>Bug</a:t>
            </a:r>
            <a:r>
              <a:rPr lang="zh-CN" altLang="en-US"/>
              <a:t>等，某些任务可能运行非常慢</a:t>
            </a:r>
            <a:endParaRPr lang="zh-CN" altLang="en-US"/>
          </a:p>
          <a:p>
            <a:pPr lvl="0"/>
            <a:r>
              <a:rPr lang="zh-CN" altLang="en-US"/>
              <a:t>推测执行机制</a:t>
            </a:r>
            <a:endParaRPr lang="zh-CN" altLang="en-US"/>
          </a:p>
          <a:p>
            <a:pPr lvl="1"/>
            <a:r>
              <a:rPr lang="zh-CN" altLang="en-US"/>
              <a:t>发现拖后腿的任务，比如某个任务运行速度远慢于任务平均速度</a:t>
            </a:r>
            <a:endParaRPr lang="zh-CN" altLang="en-US"/>
          </a:p>
          <a:p>
            <a:pPr lvl="1"/>
            <a:r>
              <a:rPr lang="zh-CN" altLang="en-US"/>
              <a:t>为拖后腿任务启动一个备份任务，同时运行</a:t>
            </a:r>
            <a:endParaRPr lang="zh-CN" altLang="en-US"/>
          </a:p>
          <a:p>
            <a:pPr lvl="1"/>
            <a:r>
              <a:rPr lang="zh-CN" altLang="en-US"/>
              <a:t>谁先运行完，则采用谁的结果</a:t>
            </a:r>
            <a:endParaRPr lang="zh-CN" altLang="en-US"/>
          </a:p>
          <a:p>
            <a:pPr lvl="0"/>
            <a:r>
              <a:rPr lang="zh-CN" altLang="en-US"/>
              <a:t>不能启动推测执行机制</a:t>
            </a:r>
            <a:endParaRPr lang="zh-CN" altLang="en-US"/>
          </a:p>
          <a:p>
            <a:pPr lvl="1"/>
            <a:r>
              <a:rPr lang="zh-CN" altLang="en-US"/>
              <a:t>任务间存在严重的负载倾斜</a:t>
            </a:r>
            <a:endParaRPr lang="zh-CN" altLang="en-US"/>
          </a:p>
          <a:p>
            <a:pPr lvl="1"/>
            <a:r>
              <a:rPr lang="zh-CN" altLang="en-US"/>
              <a:t>特殊任务，比如任务向数据库中写数据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Hive(</a:t>
            </a:r>
            <a:r>
              <a:rPr lang="zh-CN" altLang="en-US"/>
              <a:t>数据分析引擎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Hive</a:t>
            </a:r>
            <a:r>
              <a:rPr lang="zh-CN" altLang="en-US"/>
              <a:t>是一个构建在</a:t>
            </a:r>
            <a:r>
              <a:rPr lang="en-US" altLang="zh-CN"/>
              <a:t>Hadoop</a:t>
            </a:r>
            <a:r>
              <a:rPr lang="zh-CN" altLang="en-US"/>
              <a:t>之上的数据仓库</a:t>
            </a:r>
            <a:endParaRPr lang="zh-CN" altLang="en-US"/>
          </a:p>
          <a:p>
            <a:r>
              <a:rPr lang="zh-CN" altLang="en-US"/>
              <a:t>和传统的数据仓库一样</a:t>
            </a:r>
            <a:endParaRPr lang="zh-CN" altLang="en-US"/>
          </a:p>
          <a:p>
            <a:pPr lvl="1"/>
            <a:r>
              <a:rPr lang="zh-CN" altLang="en-US"/>
              <a:t>主要用来访问和管理数据</a:t>
            </a:r>
            <a:endParaRPr lang="zh-CN" altLang="en-US"/>
          </a:p>
          <a:p>
            <a:pPr lvl="1"/>
            <a:r>
              <a:rPr lang="zh-CN" altLang="en-US"/>
              <a:t>同样提供了类</a:t>
            </a:r>
            <a:r>
              <a:rPr lang="en-US" altLang="zh-CN"/>
              <a:t>SQL</a:t>
            </a:r>
            <a:r>
              <a:rPr lang="zh-CN" altLang="en-US"/>
              <a:t>查询语言</a:t>
            </a:r>
            <a:endParaRPr lang="zh-CN" altLang="en-US"/>
          </a:p>
          <a:p>
            <a:pPr lvl="0"/>
            <a:r>
              <a:rPr lang="zh-CN" altLang="en-US"/>
              <a:t>和传统数据仓库不一样</a:t>
            </a:r>
            <a:endParaRPr lang="zh-CN" altLang="en-US"/>
          </a:p>
          <a:p>
            <a:pPr lvl="1"/>
            <a:r>
              <a:rPr lang="zh-CN" altLang="en-US"/>
              <a:t>可以处理超大规模的数据</a:t>
            </a:r>
            <a:endParaRPr lang="zh-CN" altLang="en-US"/>
          </a:p>
          <a:p>
            <a:pPr lvl="1"/>
            <a:r>
              <a:rPr lang="zh-CN" altLang="en-US"/>
              <a:t>可扩展性和容错性非常强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HDFS</a:t>
            </a:r>
            <a:r>
              <a:rPr lang="zh-CN" altLang="en-US"/>
              <a:t>数据块</a:t>
            </a:r>
            <a:r>
              <a:rPr lang="en-US" altLang="zh-CN"/>
              <a:t>(block)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文件被切分成固定大小的数据块</a:t>
            </a:r>
            <a:endParaRPr lang="zh-CN" altLang="en-US"/>
          </a:p>
          <a:p>
            <a:pPr lvl="1"/>
            <a:r>
              <a:rPr lang="zh-CN" altLang="en-US"/>
              <a:t>默认数据块大小为</a:t>
            </a:r>
            <a:r>
              <a:rPr lang="en-US" altLang="zh-CN"/>
              <a:t>128M</a:t>
            </a:r>
            <a:r>
              <a:rPr lang="zh-CN" altLang="en-US"/>
              <a:t>，可配置</a:t>
            </a:r>
            <a:endParaRPr lang="zh-CN" altLang="en-US"/>
          </a:p>
          <a:p>
            <a:pPr lvl="1"/>
            <a:r>
              <a:rPr lang="zh-CN" altLang="en-US"/>
              <a:t>若文件大小不到</a:t>
            </a:r>
            <a:r>
              <a:rPr lang="en-US" altLang="zh-CN"/>
              <a:t>128M</a:t>
            </a:r>
            <a:r>
              <a:rPr lang="zh-CN" altLang="en-US"/>
              <a:t>，则单独存成一个</a:t>
            </a:r>
            <a:r>
              <a:rPr lang="en-US" altLang="zh-CN"/>
              <a:t>block</a:t>
            </a:r>
            <a:endParaRPr lang="en-US" altLang="zh-CN"/>
          </a:p>
          <a:p>
            <a:pPr lvl="0"/>
            <a:r>
              <a:rPr lang="zh-CN" altLang="en-US"/>
              <a:t>为何数据块如此之大</a:t>
            </a:r>
            <a:endParaRPr lang="zh-CN" altLang="en-US"/>
          </a:p>
          <a:p>
            <a:pPr lvl="1"/>
            <a:r>
              <a:rPr lang="zh-CN" altLang="en-US"/>
              <a:t>数据传输时间超过寻道时间</a:t>
            </a:r>
            <a:r>
              <a:rPr lang="en-US" altLang="zh-CN"/>
              <a:t>(</a:t>
            </a:r>
            <a:r>
              <a:rPr lang="zh-CN" altLang="en-US"/>
              <a:t>高吞吐率</a:t>
            </a:r>
            <a:r>
              <a:rPr lang="en-US" altLang="zh-CN"/>
              <a:t>)</a:t>
            </a:r>
            <a:endParaRPr lang="en-US" altLang="zh-CN"/>
          </a:p>
          <a:p>
            <a:pPr lvl="0"/>
            <a:r>
              <a:rPr lang="zh-CN" altLang="en-US"/>
              <a:t>一个文件存储方式</a:t>
            </a:r>
            <a:endParaRPr lang="zh-CN" altLang="en-US"/>
          </a:p>
          <a:p>
            <a:pPr lvl="1"/>
            <a:r>
              <a:rPr lang="zh-CN" altLang="en-US"/>
              <a:t>按大小被切分成若干个</a:t>
            </a:r>
            <a:r>
              <a:rPr lang="en-US" altLang="zh-CN"/>
              <a:t>block</a:t>
            </a:r>
            <a:r>
              <a:rPr lang="zh-CN" altLang="en-US"/>
              <a:t>，存储到不同节点上</a:t>
            </a:r>
            <a:endParaRPr lang="zh-CN" altLang="en-US"/>
          </a:p>
          <a:p>
            <a:pPr lvl="1"/>
            <a:r>
              <a:rPr lang="zh-CN" altLang="en-US"/>
              <a:t>默认情况下每个</a:t>
            </a:r>
            <a:r>
              <a:rPr lang="en-US" altLang="zh-CN"/>
              <a:t>block</a:t>
            </a:r>
            <a:r>
              <a:rPr lang="zh-CN" altLang="en-US"/>
              <a:t>有三个副本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Hive</a:t>
            </a:r>
            <a:r>
              <a:rPr lang="zh-CN" altLang="en-US"/>
              <a:t>不能做什么？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Hive</a:t>
            </a:r>
            <a:r>
              <a:rPr lang="zh-CN" altLang="en-US"/>
              <a:t>不是一个</a:t>
            </a:r>
            <a:r>
              <a:rPr lang="en-US" altLang="zh-CN"/>
              <a:t>OLAP(On-Line Analytical Processing)</a:t>
            </a:r>
            <a:r>
              <a:rPr lang="zh-CN" altLang="en-US"/>
              <a:t>系统</a:t>
            </a:r>
            <a:endParaRPr lang="zh-CN" altLang="en-US"/>
          </a:p>
          <a:p>
            <a:pPr lvl="1"/>
            <a:r>
              <a:rPr lang="zh-CN" altLang="en-US"/>
              <a:t>响应时间慢</a:t>
            </a:r>
            <a:endParaRPr lang="zh-CN" altLang="en-US"/>
          </a:p>
          <a:p>
            <a:pPr lvl="1"/>
            <a:r>
              <a:rPr lang="zh-CN" altLang="en-US"/>
              <a:t>无法实时更新数据</a:t>
            </a:r>
            <a:endParaRPr lang="zh-CN" altLang="en-US"/>
          </a:p>
          <a:p>
            <a:pPr lvl="0"/>
            <a:r>
              <a:rPr lang="en-US" altLang="zh-CN"/>
              <a:t>Hive</a:t>
            </a:r>
            <a:r>
              <a:rPr lang="zh-CN" altLang="en-US"/>
              <a:t>不是一个</a:t>
            </a:r>
            <a:r>
              <a:rPr lang="en-US" altLang="zh-CN"/>
              <a:t>OLTP(On-Line Transaction Processing)</a:t>
            </a:r>
            <a:r>
              <a:rPr lang="zh-CN" altLang="en-US"/>
              <a:t>系统</a:t>
            </a:r>
            <a:endParaRPr lang="zh-CN" altLang="en-US"/>
          </a:p>
          <a:p>
            <a:pPr lvl="1"/>
            <a:r>
              <a:rPr lang="zh-CN" altLang="en-US"/>
              <a:t>对事务的支持很弱</a:t>
            </a:r>
            <a:endParaRPr lang="zh-CN" altLang="en-US"/>
          </a:p>
          <a:p>
            <a:pPr lvl="0"/>
            <a:r>
              <a:rPr lang="en-US" altLang="zh-CN"/>
              <a:t>Hive</a:t>
            </a:r>
            <a:r>
              <a:rPr lang="zh-CN" altLang="en-US"/>
              <a:t>的表达能力有限</a:t>
            </a:r>
            <a:endParaRPr lang="zh-CN" altLang="en-US"/>
          </a:p>
          <a:p>
            <a:pPr lvl="1"/>
            <a:r>
              <a:rPr lang="zh-CN" altLang="en-US"/>
              <a:t>不支持迭代式计算</a:t>
            </a:r>
            <a:endParaRPr lang="zh-CN" altLang="en-US"/>
          </a:p>
          <a:p>
            <a:pPr lvl="1"/>
            <a:r>
              <a:rPr lang="zh-CN" altLang="en-US"/>
              <a:t>有些复杂计算用</a:t>
            </a:r>
            <a:r>
              <a:rPr lang="en-US" altLang="zh-CN"/>
              <a:t>SQL</a:t>
            </a:r>
            <a:r>
              <a:rPr lang="zh-CN" altLang="en-US"/>
              <a:t>不易表达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Hive</a:t>
            </a:r>
            <a:r>
              <a:rPr lang="zh-CN" altLang="en-US"/>
              <a:t>数据模型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Databases</a:t>
            </a:r>
            <a:endParaRPr lang="en-US" altLang="zh-CN"/>
          </a:p>
          <a:p>
            <a:pPr lvl="1"/>
            <a:r>
              <a:rPr lang="zh-CN" altLang="en-US"/>
              <a:t>和关系型数据库中的数据库一样</a:t>
            </a:r>
            <a:endParaRPr lang="zh-CN" altLang="en-US"/>
          </a:p>
          <a:p>
            <a:pPr lvl="0"/>
            <a:r>
              <a:rPr lang="en-US" altLang="zh-CN"/>
              <a:t>Tables</a:t>
            </a:r>
            <a:endParaRPr lang="en-US" altLang="zh-CN"/>
          </a:p>
          <a:p>
            <a:pPr lvl="1"/>
            <a:r>
              <a:rPr lang="zh-CN" altLang="en-US"/>
              <a:t>和关系型数据库中的表一样</a:t>
            </a:r>
            <a:endParaRPr lang="zh-CN" altLang="en-US"/>
          </a:p>
          <a:p>
            <a:pPr lvl="0"/>
            <a:r>
              <a:rPr lang="en-US" altLang="zh-CN"/>
              <a:t>Partitions</a:t>
            </a:r>
            <a:endParaRPr lang="en-US" altLang="zh-CN"/>
          </a:p>
          <a:p>
            <a:pPr lvl="1"/>
            <a:r>
              <a:rPr lang="zh-CN" altLang="en-US"/>
              <a:t>一些特殊的列，用于优化数据的存储和查询</a:t>
            </a:r>
            <a:endParaRPr lang="zh-CN" altLang="en-US"/>
          </a:p>
          <a:p>
            <a:pPr lvl="0"/>
            <a:r>
              <a:rPr lang="en-US" altLang="zh-CN"/>
              <a:t>Files</a:t>
            </a:r>
            <a:endParaRPr lang="en-US" altLang="zh-CN"/>
          </a:p>
          <a:p>
            <a:pPr lvl="1"/>
            <a:r>
              <a:rPr lang="zh-CN" altLang="en-US"/>
              <a:t>实际数据的物理存储单元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数据定义语句</a:t>
            </a:r>
            <a:r>
              <a:rPr lang="en-US" altLang="zh-CN"/>
              <a:t>(DDL)</a:t>
            </a:r>
            <a:r>
              <a:rPr lang="zh-CN" altLang="en-US"/>
              <a:t>：示例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/>
              <a:t>CREATE TABLE IF NOT EXISTS employees(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name STRING,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salary FLOAT,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subordinates ARRAY&lt;STRING&gt;,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deductions MAP&lt;STRING,FLOAT&gt;,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address STRUCT&lt;stree:STRING, city:STRING, state:STRING, zip:INT&gt;</a:t>
            </a:r>
            <a:endParaRPr lang="en-US" altLang="zh-CN"/>
          </a:p>
          <a:p>
            <a:pPr marL="0" lvl="0" indent="0">
              <a:buNone/>
            </a:pPr>
            <a:r>
              <a:rPr lang="en-US" altLang="zh-CN"/>
              <a:t>)</a:t>
            </a:r>
            <a:endParaRPr lang="en-US" altLang="zh-CN"/>
          </a:p>
          <a:p>
            <a:pPr marL="0" lvl="0" indent="0">
              <a:buNone/>
            </a:pPr>
            <a:r>
              <a:rPr lang="en-US" altLang="zh-CN"/>
              <a:t>ROW FORMAT DELIMITED</a:t>
            </a:r>
            <a:endParaRPr lang="en-US" altLang="zh-CN"/>
          </a:p>
          <a:p>
            <a:pPr marL="0" lvl="0" indent="0">
              <a:buNone/>
            </a:pPr>
            <a:r>
              <a:rPr lang="en-US" altLang="zh-CN"/>
              <a:t>FIELDS TERMINATED BY '\001'</a:t>
            </a:r>
            <a:endParaRPr lang="en-US" altLang="zh-CN"/>
          </a:p>
          <a:p>
            <a:pPr marL="0" lvl="0" indent="0">
              <a:buNone/>
            </a:pPr>
            <a:r>
              <a:rPr lang="en-US" altLang="zh-CN"/>
              <a:t>COLLECTION ITEMS TERMINATED BY '\002'</a:t>
            </a:r>
            <a:endParaRPr lang="en-US" altLang="zh-CN"/>
          </a:p>
          <a:p>
            <a:pPr marL="0" lvl="0" indent="0">
              <a:buNone/>
            </a:pPr>
            <a:r>
              <a:rPr lang="en-US" altLang="zh-CN"/>
              <a:t>MAP KEYS TERMINATED BY '\003'</a:t>
            </a:r>
            <a:endParaRPr lang="en-US" altLang="zh-CN"/>
          </a:p>
          <a:p>
            <a:pPr marL="0" lvl="0" indent="0">
              <a:buNone/>
            </a:pPr>
            <a:r>
              <a:rPr lang="en-US" altLang="zh-CN"/>
              <a:t>LINE TERMINATED BY '\n'</a:t>
            </a:r>
            <a:endParaRPr lang="en-US" altLang="zh-CN"/>
          </a:p>
          <a:p>
            <a:pPr marL="0" lvl="0" indent="0">
              <a:buNone/>
            </a:pPr>
            <a:r>
              <a:rPr lang="en-US" altLang="zh-CN"/>
              <a:t>STORED AS TEXTFILE;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数据操作语句</a:t>
            </a:r>
            <a:r>
              <a:rPr lang="en-US" altLang="zh-CN"/>
              <a:t>(DML)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数据加载与插入语句</a:t>
            </a:r>
            <a:endParaRPr lang="zh-CN" altLang="en-US"/>
          </a:p>
          <a:p>
            <a:pPr lvl="1"/>
            <a:r>
              <a:rPr lang="en-US" altLang="zh-CN"/>
              <a:t>LOAD</a:t>
            </a:r>
            <a:endParaRPr lang="en-US" altLang="zh-CN"/>
          </a:p>
          <a:p>
            <a:pPr lvl="1"/>
            <a:r>
              <a:rPr lang="en-US" altLang="zh-CN"/>
              <a:t>INSERT</a:t>
            </a:r>
            <a:endParaRPr lang="en-US" altLang="zh-CN"/>
          </a:p>
          <a:p>
            <a:pPr lvl="0"/>
            <a:r>
              <a:rPr lang="zh-CN" altLang="en-US"/>
              <a:t>数据查询语句</a:t>
            </a:r>
            <a:endParaRPr lang="zh-CN" altLang="en-US"/>
          </a:p>
          <a:p>
            <a:pPr lvl="1"/>
            <a:r>
              <a:rPr lang="en-US" altLang="zh-CN"/>
              <a:t>SELECT</a:t>
            </a:r>
            <a:endParaRPr lang="en-US" altLang="zh-CN"/>
          </a:p>
          <a:p>
            <a:pPr lvl="0"/>
            <a:r>
              <a:rPr lang="zh-CN" altLang="en-US"/>
              <a:t>查询</a:t>
            </a:r>
            <a:r>
              <a:rPr lang="en-US" altLang="zh-CN"/>
              <a:t>HQL</a:t>
            </a:r>
            <a:r>
              <a:rPr lang="zh-CN" altLang="en-US"/>
              <a:t>执行计划</a:t>
            </a:r>
            <a:endParaRPr lang="zh-CN" altLang="en-US"/>
          </a:p>
          <a:p>
            <a:pPr lvl="1"/>
            <a:r>
              <a:rPr lang="en-US" altLang="zh-CN"/>
              <a:t>explain</a:t>
            </a:r>
            <a:endParaRPr lang="en-US" altLang="zh-CN"/>
          </a:p>
          <a:p>
            <a:pPr lvl="0"/>
            <a:r>
              <a:rPr lang="zh-CN" altLang="en-US"/>
              <a:t>表</a:t>
            </a:r>
            <a:r>
              <a:rPr lang="en-US" altLang="zh-CN"/>
              <a:t>/</a:t>
            </a:r>
            <a:r>
              <a:rPr lang="zh-CN" altLang="en-US"/>
              <a:t>分区导入导出</a:t>
            </a:r>
            <a:endParaRPr lang="zh-CN" altLang="en-US"/>
          </a:p>
          <a:p>
            <a:pPr lvl="1"/>
            <a:r>
              <a:rPr lang="en-US" altLang="zh-CN"/>
              <a:t>export/import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几个实例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76020"/>
            <a:ext cx="10515600" cy="5610860"/>
          </a:xfrm>
        </p:spPr>
        <p:txBody>
          <a:bodyPr>
            <a:normAutofit fontScale="50000"/>
          </a:bodyPr>
          <a:p>
            <a:pPr marL="0" indent="0">
              <a:buNone/>
            </a:pPr>
            <a:r>
              <a:rPr lang="en-US" altLang="zh-CN"/>
              <a:t>LOAD DATA LOCAL INPATH '${env:HOME}/california-employees'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OVERWRITE INTO TABLE employees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PARTITION(country='US', state='CA')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INSET OVERWRITE TABLE employees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PARTITION(country='US',state='OR')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SELECT * FROM staged_employees se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WHERE se.cnty='US' AND se.st='OR';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FROM staged_employees se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INSERT OVERWRITE TABLE employees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PARTITION(country='US',state='OR')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SELECT * WHERE se.cnty='US' AND se.st='CA'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INSET OVERWRITE TABLE employees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PARTITION(country='US', state='CA')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SELECT * WHERE se.cnty='US' AND se.st='CA'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INSET OVERWRITE TABLE employees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PARTITION(county='US',state='IL')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SELECT * WHERE se.cnty='US' AND se.st='IL'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数据验证方式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传统数据库：写时校验模式</a:t>
            </a:r>
            <a:endParaRPr lang="zh-CN" altLang="en-US"/>
          </a:p>
          <a:p>
            <a:r>
              <a:rPr lang="en-US" altLang="zh-CN"/>
              <a:t>Hive</a:t>
            </a:r>
            <a:r>
              <a:rPr lang="zh-CN" altLang="en-US"/>
              <a:t>：读时校验模式</a:t>
            </a:r>
            <a:endParaRPr lang="zh-CN" altLang="en-US"/>
          </a:p>
          <a:p>
            <a:pPr lvl="1"/>
            <a:r>
              <a:rPr lang="zh-CN" altLang="en-US"/>
              <a:t>在</a:t>
            </a:r>
            <a:r>
              <a:rPr lang="en-US" altLang="zh-CN"/>
              <a:t>load</a:t>
            </a:r>
            <a:r>
              <a:rPr lang="zh-CN" altLang="en-US"/>
              <a:t>时不检查数据是否符合</a:t>
            </a:r>
            <a:r>
              <a:rPr lang="en-US" altLang="zh-CN"/>
              <a:t>schema</a:t>
            </a:r>
            <a:endParaRPr lang="en-US" altLang="zh-CN"/>
          </a:p>
          <a:p>
            <a:pPr lvl="1"/>
            <a:r>
              <a:rPr lang="zh-CN" altLang="en-US"/>
              <a:t>在读的时候检查、解析具体的数据字段、</a:t>
            </a:r>
            <a:r>
              <a:rPr lang="en-US" altLang="zh-CN"/>
              <a:t>schema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数据模型</a:t>
            </a:r>
            <a:r>
              <a:rPr lang="en-US" altLang="zh-CN"/>
              <a:t>-</a:t>
            </a:r>
            <a:r>
              <a:rPr lang="zh-CN" altLang="en-US"/>
              <a:t>分区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640" y="1678940"/>
            <a:ext cx="10805160" cy="4498340"/>
          </a:xfrm>
        </p:spPr>
        <p:txBody>
          <a:bodyPr>
            <a:normAutofit lnSpcReduction="10000"/>
          </a:bodyPr>
          <a:p>
            <a:r>
              <a:rPr lang="zh-CN" altLang="en-US"/>
              <a:t>为减少不必要的暴力数据扫描，可以对表进行分区</a:t>
            </a:r>
            <a:endParaRPr lang="zh-CN" altLang="en-US"/>
          </a:p>
          <a:p>
            <a:r>
              <a:rPr lang="zh-CN" altLang="en-US"/>
              <a:t>为避免产生过多小文件，建议只对离散字段进行分区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CREATE TABLE employees(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name STRING,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salary FLOAT,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subordinates ARRAY&lt;STRING&gt;,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deductions MAP&lt;STRING,FLOAT&gt;,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address STRUCT&lt;street:STRING, city:STRING,state:STRING,zip:INT&gt;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PATITIONED BY(country STRING, state STRING);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外部表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external</a:t>
            </a:r>
            <a:r>
              <a:rPr lang="zh-CN" altLang="en-US"/>
              <a:t>关键字</a:t>
            </a:r>
            <a:endParaRPr lang="zh-CN" altLang="en-US"/>
          </a:p>
          <a:p>
            <a:r>
              <a:rPr lang="zh-CN" altLang="en-US"/>
              <a:t>删除表时，外部表只删除元数据，不删除数据</a:t>
            </a:r>
            <a:endParaRPr lang="zh-CN" altLang="en-US"/>
          </a:p>
          <a:p>
            <a:r>
              <a:rPr lang="zh-CN" altLang="en-US"/>
              <a:t>更加安全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行存储和列存储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5670" y="1678940"/>
            <a:ext cx="10438130" cy="4498340"/>
          </a:xfrm>
        </p:spPr>
        <p:txBody>
          <a:bodyPr/>
          <a:p>
            <a:r>
              <a:rPr lang="zh-CN" altLang="en-US"/>
              <a:t>传统行式存储</a:t>
            </a:r>
            <a:r>
              <a:rPr lang="en-US" altLang="zh-CN"/>
              <a:t>(</a:t>
            </a:r>
            <a:r>
              <a:rPr lang="zh-CN" altLang="en-US"/>
              <a:t>如：</a:t>
            </a:r>
            <a:r>
              <a:rPr lang="en-US" altLang="zh-CN"/>
              <a:t>text, sequece file)</a:t>
            </a:r>
            <a:endParaRPr lang="en-US" altLang="zh-CN"/>
          </a:p>
          <a:p>
            <a:pPr lvl="1"/>
            <a:r>
              <a:rPr lang="zh-CN" altLang="en-US"/>
              <a:t>数据是按行存储的</a:t>
            </a:r>
            <a:endParaRPr lang="zh-CN" altLang="en-US"/>
          </a:p>
          <a:p>
            <a:pPr lvl="1"/>
            <a:r>
              <a:rPr lang="zh-CN" altLang="en-US"/>
              <a:t>没有索引的查询使用大量</a:t>
            </a:r>
            <a:r>
              <a:rPr lang="en-US" altLang="zh-CN"/>
              <a:t>IO</a:t>
            </a:r>
            <a:endParaRPr lang="en-US" altLang="zh-CN"/>
          </a:p>
          <a:p>
            <a:pPr lvl="1"/>
            <a:r>
              <a:rPr lang="zh-CN" altLang="en-US"/>
              <a:t>建立索引和物化视图需要花费大量时间和资源</a:t>
            </a:r>
            <a:endParaRPr lang="zh-CN" altLang="en-US"/>
          </a:p>
          <a:p>
            <a:pPr lvl="1"/>
            <a:r>
              <a:rPr lang="zh-CN" altLang="en-US"/>
              <a:t>面向查询的需求，数据库必须被大量膨胀才能满足性能要求</a:t>
            </a:r>
            <a:endParaRPr lang="zh-CN" altLang="en-US"/>
          </a:p>
          <a:p>
            <a:pPr lvl="0"/>
            <a:r>
              <a:rPr lang="zh-CN" altLang="en-US"/>
              <a:t>列式存储</a:t>
            </a:r>
            <a:r>
              <a:rPr lang="en-US" altLang="zh-CN"/>
              <a:t>(</a:t>
            </a:r>
            <a:r>
              <a:rPr lang="zh-CN" altLang="en-US"/>
              <a:t>如：</a:t>
            </a:r>
            <a:r>
              <a:rPr lang="en-US" altLang="zh-CN"/>
              <a:t>ORCFile, Parquet)</a:t>
            </a:r>
            <a:endParaRPr lang="en-US" altLang="zh-CN"/>
          </a:p>
          <a:p>
            <a:pPr lvl="1"/>
            <a:r>
              <a:rPr lang="zh-CN" altLang="en-US"/>
              <a:t>数据是按列存储</a:t>
            </a:r>
            <a:r>
              <a:rPr lang="en-US" altLang="zh-CN"/>
              <a:t>-</a:t>
            </a:r>
            <a:r>
              <a:rPr lang="zh-CN" altLang="en-US"/>
              <a:t>每一列单独存放</a:t>
            </a:r>
            <a:endParaRPr lang="zh-CN" altLang="en-US"/>
          </a:p>
          <a:p>
            <a:pPr lvl="1"/>
            <a:r>
              <a:rPr lang="zh-CN" altLang="en-US"/>
              <a:t>数据即是索引</a:t>
            </a:r>
            <a:endParaRPr lang="zh-CN" altLang="en-US"/>
          </a:p>
          <a:p>
            <a:pPr lvl="1"/>
            <a:r>
              <a:rPr lang="zh-CN" altLang="en-US"/>
              <a:t>只访问查询涉及的列</a:t>
            </a:r>
            <a:r>
              <a:rPr lang="en-US" altLang="zh-CN"/>
              <a:t>-</a:t>
            </a:r>
            <a:r>
              <a:rPr lang="zh-CN" altLang="en-US"/>
              <a:t>大量降低系统</a:t>
            </a:r>
            <a:r>
              <a:rPr lang="en-US" altLang="zh-CN"/>
              <a:t>I/O</a:t>
            </a:r>
            <a:endParaRPr lang="en-US" altLang="zh-CN"/>
          </a:p>
          <a:p>
            <a:pPr lvl="1"/>
            <a:r>
              <a:rPr lang="zh-CN" altLang="en-US"/>
              <a:t>每一列由一个索引来处理</a:t>
            </a:r>
            <a:r>
              <a:rPr lang="en-US" altLang="zh-CN"/>
              <a:t>-</a:t>
            </a:r>
            <a:r>
              <a:rPr lang="zh-CN" altLang="en-US"/>
              <a:t>查询的并发处理</a:t>
            </a:r>
            <a:endParaRPr lang="zh-CN" altLang="en-US"/>
          </a:p>
          <a:p>
            <a:pPr lvl="1"/>
            <a:r>
              <a:rPr lang="zh-CN" altLang="en-US"/>
              <a:t>数据类型一致，数据特征相似</a:t>
            </a:r>
            <a:r>
              <a:rPr lang="en-US" altLang="zh-CN"/>
              <a:t>-</a:t>
            </a:r>
            <a:r>
              <a:rPr lang="zh-CN" altLang="en-US"/>
              <a:t>高效压缩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用户自定义函数</a:t>
            </a:r>
            <a:r>
              <a:rPr lang="en-US" altLang="zh-CN"/>
              <a:t>(UDF)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UDF</a:t>
            </a:r>
            <a:r>
              <a:rPr lang="zh-CN" altLang="en-US"/>
              <a:t>：扩展</a:t>
            </a:r>
            <a:r>
              <a:rPr lang="en-US" altLang="zh-CN"/>
              <a:t>HQL</a:t>
            </a:r>
            <a:r>
              <a:rPr lang="zh-CN" altLang="en-US"/>
              <a:t>能力的一种方式</a:t>
            </a:r>
            <a:endParaRPr lang="zh-CN" altLang="en-US"/>
          </a:p>
          <a:p>
            <a:r>
              <a:rPr lang="zh-CN" altLang="en-US"/>
              <a:t>三种</a:t>
            </a:r>
            <a:r>
              <a:rPr lang="en-US" altLang="zh-CN"/>
              <a:t>UDF:</a:t>
            </a:r>
            <a:endParaRPr lang="en-US" altLang="zh-CN"/>
          </a:p>
          <a:p>
            <a:pPr lvl="1"/>
            <a:r>
              <a:rPr lang="zh-CN" altLang="en-US"/>
              <a:t>普通</a:t>
            </a:r>
            <a:r>
              <a:rPr lang="en-US" altLang="zh-CN"/>
              <a:t>UDF(1</a:t>
            </a:r>
            <a:r>
              <a:rPr lang="zh-CN" altLang="en-US"/>
              <a:t>对</a:t>
            </a:r>
            <a:r>
              <a:rPr lang="en-US" altLang="zh-CN"/>
              <a:t>1)</a:t>
            </a:r>
            <a:endParaRPr lang="en-US" altLang="zh-CN"/>
          </a:p>
          <a:p>
            <a:pPr lvl="1"/>
            <a:r>
              <a:rPr lang="en-US" altLang="zh-CN"/>
              <a:t>UDAF</a:t>
            </a:r>
            <a:r>
              <a:rPr lang="zh-CN" altLang="en-US"/>
              <a:t>：用户自定义聚集函数</a:t>
            </a:r>
            <a:r>
              <a:rPr lang="en-US" altLang="zh-CN"/>
              <a:t>(</a:t>
            </a:r>
            <a:r>
              <a:rPr lang="zh-CN" altLang="en-US"/>
              <a:t>多对</a:t>
            </a:r>
            <a:r>
              <a:rPr lang="en-US" altLang="zh-CN"/>
              <a:t>1)</a:t>
            </a:r>
            <a:endParaRPr lang="en-US" altLang="zh-CN"/>
          </a:p>
          <a:p>
            <a:pPr lvl="1"/>
            <a:r>
              <a:rPr lang="en-US" altLang="zh-CN"/>
              <a:t>UDTF</a:t>
            </a:r>
            <a:r>
              <a:rPr lang="zh-CN" altLang="en-US"/>
              <a:t>：用户自定义产生表函数</a:t>
            </a:r>
            <a:r>
              <a:rPr lang="en-US" altLang="zh-CN"/>
              <a:t>(1</a:t>
            </a:r>
            <a:r>
              <a:rPr lang="zh-CN" altLang="en-US"/>
              <a:t>对多</a:t>
            </a:r>
            <a:r>
              <a:rPr lang="en-US" altLang="zh-CN"/>
              <a:t>)</a:t>
            </a:r>
            <a:endParaRPr lang="en-US" altLang="zh-CN"/>
          </a:p>
          <a:p>
            <a:pPr lvl="0"/>
            <a:r>
              <a:rPr lang="zh-CN" altLang="en-US"/>
              <a:t>函数相关操作：</a:t>
            </a:r>
            <a:endParaRPr lang="zh-CN" altLang="en-US"/>
          </a:p>
          <a:p>
            <a:pPr lvl="1"/>
            <a:r>
              <a:rPr lang="en-US" altLang="zh-CN"/>
              <a:t>show functions;</a:t>
            </a:r>
            <a:endParaRPr lang="en-US" altLang="zh-CN"/>
          </a:p>
          <a:p>
            <a:pPr lvl="1"/>
            <a:r>
              <a:rPr lang="en-US" altLang="zh-CN"/>
              <a:t>describe function concat;</a:t>
            </a:r>
            <a:endParaRPr lang="en-US" altLang="zh-CN"/>
          </a:p>
          <a:p>
            <a:pPr lvl="1"/>
            <a:r>
              <a:rPr lang="en-US" altLang="zh-CN"/>
              <a:t>describe function extended concat;</a:t>
            </a:r>
            <a:endParaRPr lang="en-US" altLang="zh-CN"/>
          </a:p>
          <a:p>
            <a:pPr lvl="1"/>
            <a:r>
              <a:rPr lang="en-US" altLang="zh-CN"/>
              <a:t>select concat(column1, column2) as x from table;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HDFS</a:t>
            </a:r>
            <a:r>
              <a:rPr lang="zh-CN" altLang="en-US"/>
              <a:t>内部机制</a:t>
            </a:r>
            <a:r>
              <a:rPr lang="en-US" altLang="zh-CN"/>
              <a:t>——</a:t>
            </a:r>
            <a:r>
              <a:rPr lang="zh-CN" altLang="en-US"/>
              <a:t>写流程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11250" y="1132205"/>
            <a:ext cx="8761095" cy="53365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Hive</a:t>
            </a:r>
            <a:r>
              <a:rPr lang="zh-CN" altLang="en-US"/>
              <a:t>中的</a:t>
            </a:r>
            <a:r>
              <a:rPr lang="en-US" altLang="zh-CN"/>
              <a:t>UDTF</a:t>
            </a:r>
            <a:r>
              <a:rPr lang="zh-CN" altLang="en-US"/>
              <a:t>：</a:t>
            </a:r>
            <a:r>
              <a:rPr lang="en-US" altLang="zh-CN"/>
              <a:t>explode</a:t>
            </a:r>
            <a:r>
              <a:rPr lang="zh-CN" altLang="en-US"/>
              <a:t>与</a:t>
            </a:r>
            <a:r>
              <a:rPr lang="en-US" altLang="zh-CN"/>
              <a:t>lateral view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78675"/>
            <a:ext cx="10515600" cy="4498288"/>
          </a:xfrm>
        </p:spPr>
        <p:txBody>
          <a:bodyPr/>
          <a:p>
            <a:r>
              <a:rPr lang="en-US" altLang="zh-CN"/>
              <a:t>explode()</a:t>
            </a:r>
            <a:r>
              <a:rPr lang="zh-CN" altLang="en-US"/>
              <a:t>将数组作为输入，然后将数组里的元素拆成多行输出</a:t>
            </a:r>
            <a:endParaRPr lang="zh-CN" altLang="en-US"/>
          </a:p>
          <a:p>
            <a:r>
              <a:rPr lang="en-US" altLang="zh-CN"/>
              <a:t>select pageid, adid from pageAds lateral view explode(adid_list) adTable as adid;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7030" y="3642995"/>
            <a:ext cx="3028315" cy="914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840" y="3295015"/>
            <a:ext cx="3094990" cy="2200275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5170170" y="4223385"/>
            <a:ext cx="708025" cy="248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Explain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语法：</a:t>
            </a:r>
            <a:r>
              <a:rPr lang="en-US" altLang="zh-CN"/>
              <a:t>EXPLAIN [EXTENDED] query</a:t>
            </a:r>
            <a:endParaRPr lang="en-US" altLang="zh-CN"/>
          </a:p>
          <a:p>
            <a:r>
              <a:rPr lang="zh-CN" altLang="en-US"/>
              <a:t>作用：查看</a:t>
            </a:r>
            <a:r>
              <a:rPr lang="en-US" altLang="zh-CN"/>
              <a:t>Query</a:t>
            </a:r>
            <a:r>
              <a:rPr lang="zh-CN" altLang="en-US"/>
              <a:t>的执行计划</a:t>
            </a:r>
            <a:endParaRPr lang="zh-CN" altLang="en-US"/>
          </a:p>
          <a:p>
            <a:r>
              <a:rPr lang="zh-CN" altLang="en-US"/>
              <a:t>例子：</a:t>
            </a:r>
            <a:endParaRPr lang="zh-CN" altLang="en-US"/>
          </a:p>
          <a:p>
            <a:r>
              <a:rPr lang="en-US" altLang="zh-CN"/>
              <a:t>EXPLAIN FROM src INSERT OVERWRITE TABLE dest_g1 SELECT src.key, sum(substr(src.value,4)) GROUP BY src.key;</a:t>
            </a:r>
            <a:endParaRPr lang="en-US" altLang="zh-CN"/>
          </a:p>
          <a:p>
            <a:r>
              <a:rPr lang="zh-CN" altLang="en-US"/>
              <a:t>输出：</a:t>
            </a:r>
            <a:endParaRPr lang="zh-CN" altLang="en-US"/>
          </a:p>
          <a:p>
            <a:pPr lvl="1"/>
            <a:r>
              <a:rPr lang="zh-CN" altLang="en-US"/>
              <a:t>抽象语法树</a:t>
            </a:r>
            <a:endParaRPr lang="zh-CN" altLang="en-US"/>
          </a:p>
          <a:p>
            <a:pPr lvl="1"/>
            <a:r>
              <a:rPr lang="en-US" altLang="zh-CN"/>
              <a:t>Stage</a:t>
            </a:r>
            <a:r>
              <a:rPr lang="zh-CN" altLang="en-US"/>
              <a:t>划分以及依赖</a:t>
            </a:r>
            <a:endParaRPr lang="zh-CN" altLang="en-US"/>
          </a:p>
          <a:p>
            <a:pPr lvl="1"/>
            <a:r>
              <a:rPr lang="en-US" altLang="zh-CN"/>
              <a:t>Stage</a:t>
            </a:r>
            <a:r>
              <a:rPr lang="zh-CN" altLang="en-US"/>
              <a:t>的详细执行计划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两种分布式</a:t>
            </a:r>
            <a:r>
              <a:rPr lang="en-US" altLang="zh-CN"/>
              <a:t>Join</a:t>
            </a:r>
            <a:r>
              <a:rPr lang="zh-CN" altLang="en-US"/>
              <a:t>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Map-side Join(Broadcast join)</a:t>
            </a:r>
            <a:endParaRPr lang="en-US" altLang="zh-CN"/>
          </a:p>
          <a:p>
            <a:pPr lvl="1"/>
            <a:r>
              <a:rPr lang="en-US" altLang="zh-CN"/>
              <a:t>join</a:t>
            </a:r>
            <a:r>
              <a:rPr lang="zh-CN" altLang="en-US"/>
              <a:t>操作在</a:t>
            </a:r>
            <a:r>
              <a:rPr lang="en-US" altLang="zh-CN"/>
              <a:t>map task</a:t>
            </a:r>
            <a:r>
              <a:rPr lang="zh-CN" altLang="en-US"/>
              <a:t>中完成，因此无需启动</a:t>
            </a:r>
            <a:r>
              <a:rPr lang="en-US" altLang="zh-CN"/>
              <a:t>reduce task</a:t>
            </a:r>
            <a:endParaRPr lang="en-US" altLang="zh-CN"/>
          </a:p>
          <a:p>
            <a:pPr lvl="1"/>
            <a:r>
              <a:rPr lang="zh-CN" altLang="en-US"/>
              <a:t>适合一个大表，一个小表的连接操作</a:t>
            </a:r>
            <a:endParaRPr lang="zh-CN" altLang="en-US"/>
          </a:p>
          <a:p>
            <a:pPr lvl="1"/>
            <a:r>
              <a:rPr lang="zh-CN" altLang="en-US"/>
              <a:t>思想：小表复制到各个节点上，并加载到内存中；大表分片，与小表完成连接操作</a:t>
            </a:r>
            <a:endParaRPr lang="zh-CN" altLang="en-US"/>
          </a:p>
          <a:p>
            <a:pPr lvl="0"/>
            <a:r>
              <a:rPr lang="en-US" altLang="zh-CN"/>
              <a:t>Reduce-side Join (shuffle join)</a:t>
            </a:r>
            <a:endParaRPr lang="en-US" altLang="zh-CN"/>
          </a:p>
          <a:p>
            <a:pPr lvl="1"/>
            <a:r>
              <a:rPr lang="en-US" altLang="zh-CN"/>
              <a:t>join</a:t>
            </a:r>
            <a:r>
              <a:rPr lang="zh-CN" altLang="en-US"/>
              <a:t>操作在</a:t>
            </a:r>
            <a:r>
              <a:rPr lang="en-US" altLang="zh-CN"/>
              <a:t>reduce task</a:t>
            </a:r>
            <a:r>
              <a:rPr lang="zh-CN" altLang="en-US"/>
              <a:t>中完成</a:t>
            </a:r>
            <a:endParaRPr lang="zh-CN" altLang="en-US"/>
          </a:p>
          <a:p>
            <a:pPr lvl="1"/>
            <a:r>
              <a:rPr lang="zh-CN" altLang="en-US"/>
              <a:t>适合两个大表连接操作</a:t>
            </a:r>
            <a:endParaRPr lang="zh-CN" altLang="en-US"/>
          </a:p>
          <a:p>
            <a:pPr lvl="1"/>
            <a:r>
              <a:rPr lang="zh-CN" altLang="en-US"/>
              <a:t>思想：</a:t>
            </a:r>
            <a:r>
              <a:rPr lang="en-US" altLang="zh-CN"/>
              <a:t>map</a:t>
            </a:r>
            <a:r>
              <a:rPr lang="zh-CN" altLang="en-US"/>
              <a:t>端按照连接字段进行</a:t>
            </a:r>
            <a:r>
              <a:rPr lang="en-US" altLang="zh-CN"/>
              <a:t>hash</a:t>
            </a:r>
            <a:r>
              <a:rPr lang="zh-CN" altLang="en-US"/>
              <a:t>，</a:t>
            </a:r>
            <a:r>
              <a:rPr lang="en-US" altLang="zh-CN"/>
              <a:t>reduce</a:t>
            </a:r>
            <a:r>
              <a:rPr lang="zh-CN" altLang="en-US"/>
              <a:t>端完成连接操作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3" name="直接连接符 22"/>
          <p:cNvCxnSpPr/>
          <p:nvPr>
            <p:custDataLst>
              <p:tags r:id="rId1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标题 2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p>
            <a:r>
              <a:rPr lang="en-US" altLang="zh-CN" smtClean="0"/>
              <a:t>YARN(</a:t>
            </a:r>
            <a:r>
              <a:rPr lang="zh-CN" altLang="en-US" smtClean="0"/>
              <a:t>资源管理系统</a:t>
            </a:r>
            <a:r>
              <a:rPr lang="en-US" altLang="zh-CN" smtClean="0"/>
              <a:t>)</a:t>
            </a:r>
            <a:endParaRPr lang="en-US" altLang="zh-CN" smtClean="0"/>
          </a:p>
        </p:txBody>
      </p:sp>
      <p:sp>
        <p:nvSpPr>
          <p:cNvPr id="25" name="内容占位符 2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p>
            <a:pPr marL="228600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/>
              <a:t>YARN</a:t>
            </a:r>
            <a:r>
              <a:rPr lang="zh-CN" altLang="en-US"/>
              <a:t>的特点：</a:t>
            </a:r>
            <a:endParaRPr lang="zh-CN" altLang="en-US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良好的扩展性、高可用性</a:t>
            </a:r>
            <a:endParaRPr lang="zh-CN" altLang="en-US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对多种类型的应用程序进行统一管理和调度</a:t>
            </a:r>
            <a:endParaRPr lang="zh-CN" altLang="en-US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自带了</a:t>
            </a:r>
            <a:r>
              <a:rPr lang="zh-CN" altLang="en-US"/>
              <a:t>多种多用户调度器，适合共享集群环境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1" name="直接连接符 20"/>
          <p:cNvCxnSpPr/>
          <p:nvPr>
            <p:custDataLst>
              <p:tags r:id="rId1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标题 2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p>
            <a:r>
              <a:rPr lang="en-US" altLang="zh-CN" smtClean="0"/>
              <a:t>Hive(</a:t>
            </a:r>
            <a:r>
              <a:rPr lang="zh-CN" altLang="en-US" smtClean="0"/>
              <a:t>基于</a:t>
            </a:r>
            <a:r>
              <a:rPr lang="en-US" altLang="zh-CN" smtClean="0"/>
              <a:t>MR</a:t>
            </a:r>
            <a:r>
              <a:rPr lang="zh-CN" altLang="en-US" smtClean="0"/>
              <a:t>的数据仓库</a:t>
            </a:r>
            <a:r>
              <a:rPr lang="en-US" altLang="zh-CN" smtClean="0"/>
              <a:t>)</a:t>
            </a:r>
            <a:endParaRPr lang="en-US" altLang="zh-CN" smtClean="0"/>
          </a:p>
        </p:txBody>
      </p:sp>
      <p:sp>
        <p:nvSpPr>
          <p:cNvPr id="23" name="内容占位符 2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p>
            <a:pPr marL="228600" indent="-228600" algn="just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/>
              <a:t>ETL(Extraction-Transformation-Loading)</a:t>
            </a:r>
            <a:r>
              <a:rPr lang="zh-CN" altLang="en-US"/>
              <a:t>工具</a:t>
            </a:r>
            <a:endParaRPr lang="zh-CN" altLang="en-US"/>
          </a:p>
          <a:p>
            <a:pPr marL="228600" indent="-228600" algn="just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构建在</a:t>
            </a:r>
            <a:r>
              <a:rPr lang="en-US" altLang="zh-CN"/>
              <a:t>Hadoop</a:t>
            </a:r>
            <a:r>
              <a:rPr lang="zh-CN" altLang="en-US"/>
              <a:t>之上的数据仓库</a:t>
            </a:r>
            <a:endParaRPr lang="zh-CN" altLang="en-US"/>
          </a:p>
          <a:p>
            <a:pPr marL="685800" lvl="1" indent="-228600" algn="just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数据计算使用</a:t>
            </a:r>
            <a:r>
              <a:rPr lang="en-US" altLang="zh-CN"/>
              <a:t>MR</a:t>
            </a:r>
            <a:r>
              <a:rPr lang="zh-CN" altLang="en-US"/>
              <a:t>，数据存储使用</a:t>
            </a:r>
            <a:r>
              <a:rPr lang="en-US" altLang="zh-CN"/>
              <a:t>HDFS</a:t>
            </a:r>
            <a:endParaRPr lang="en-US" altLang="zh-CN"/>
          </a:p>
          <a:p>
            <a:pPr marL="228600" lvl="0" indent="-228600" algn="just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/>
              <a:t>Hive</a:t>
            </a:r>
            <a:r>
              <a:rPr lang="zh-CN" altLang="en-US"/>
              <a:t>定义了一种类</a:t>
            </a:r>
            <a:r>
              <a:rPr lang="en-US" altLang="zh-CN"/>
              <a:t>SQL</a:t>
            </a:r>
            <a:r>
              <a:rPr lang="zh-CN" altLang="en-US"/>
              <a:t>查询语言</a:t>
            </a:r>
            <a:r>
              <a:rPr lang="en-US" altLang="zh-CN"/>
              <a:t>——HQL</a:t>
            </a:r>
            <a:endParaRPr lang="en-US" altLang="zh-CN"/>
          </a:p>
          <a:p>
            <a:pPr marL="685800" lvl="1" indent="-228600" algn="just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类似</a:t>
            </a:r>
            <a:r>
              <a:rPr lang="en-US" altLang="zh-CN"/>
              <a:t>SQL</a:t>
            </a:r>
            <a:r>
              <a:rPr lang="zh-CN" altLang="en-US"/>
              <a:t>，但不完全相同</a:t>
            </a:r>
            <a:endParaRPr lang="zh-CN" altLang="en-US"/>
          </a:p>
          <a:p>
            <a:pPr marL="228600" lvl="0" indent="-228600" algn="just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通常用于进行离线数据处理</a:t>
            </a:r>
            <a:r>
              <a:rPr lang="en-US" altLang="zh-CN"/>
              <a:t>(</a:t>
            </a:r>
            <a:r>
              <a:rPr lang="zh-CN" altLang="en-US"/>
              <a:t>采用</a:t>
            </a:r>
            <a:r>
              <a:rPr lang="en-US" altLang="zh-CN"/>
              <a:t>MapReduce)</a:t>
            </a:r>
            <a:endParaRPr lang="en-US" altLang="zh-CN"/>
          </a:p>
          <a:p>
            <a:pPr marL="228600" lvl="0" indent="-228600" algn="just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可认为是一个</a:t>
            </a:r>
            <a:r>
              <a:rPr lang="en-US" altLang="zh-CN"/>
              <a:t>HQL&lt;--&gt;MR</a:t>
            </a:r>
            <a:r>
              <a:rPr lang="zh-CN" altLang="en-US"/>
              <a:t>的语言翻译器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3" name="直接连接符 22"/>
          <p:cNvCxnSpPr/>
          <p:nvPr>
            <p:custDataLst>
              <p:tags r:id="rId1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标题 2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p>
            <a:r>
              <a:rPr lang="en-US" altLang="zh-CN" smtClean="0"/>
              <a:t>Hadoop</a:t>
            </a:r>
            <a:r>
              <a:rPr lang="zh-CN" altLang="en-US" smtClean="0"/>
              <a:t>运行模式</a:t>
            </a:r>
            <a:endParaRPr lang="zh-CN" altLang="en-US" smtClean="0"/>
          </a:p>
        </p:txBody>
      </p:sp>
      <p:sp>
        <p:nvSpPr>
          <p:cNvPr id="25" name="内容占位符 2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p>
            <a:pPr marL="228600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本地模式</a:t>
            </a:r>
            <a:endParaRPr lang="zh-CN" altLang="en-US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一个节点，不会启动任何服务</a:t>
            </a:r>
            <a:endParaRPr lang="zh-CN" altLang="en-US"/>
          </a:p>
          <a:p>
            <a:pPr marL="228600" lvl="0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伪分布式模式</a:t>
            </a:r>
            <a:endParaRPr lang="zh-CN" altLang="en-US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一个 节点，所有服务均运行在该节点上</a:t>
            </a:r>
            <a:endParaRPr lang="zh-CN" altLang="en-US"/>
          </a:p>
          <a:p>
            <a:pPr marL="228600" lvl="0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分布式模式</a:t>
            </a:r>
            <a:endParaRPr lang="zh-CN" altLang="en-US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多于一个节点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HDFS</a:t>
            </a:r>
            <a:r>
              <a:rPr lang="zh-CN" altLang="en-US"/>
              <a:t>内部机制</a:t>
            </a:r>
            <a:r>
              <a:rPr lang="en-US" altLang="zh-CN"/>
              <a:t>——</a:t>
            </a:r>
            <a:r>
              <a:rPr lang="zh-CN" altLang="en-US"/>
              <a:t>读</a:t>
            </a:r>
            <a:r>
              <a:rPr lang="zh-CN" altLang="en-US"/>
              <a:t>流程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82725" y="1282700"/>
            <a:ext cx="8612505" cy="51085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HDFS</a:t>
            </a:r>
            <a:r>
              <a:rPr lang="zh-CN" altLang="en-US"/>
              <a:t>内部机制</a:t>
            </a:r>
            <a:r>
              <a:rPr lang="en-US" altLang="zh-CN"/>
              <a:t>——</a:t>
            </a:r>
            <a:r>
              <a:rPr lang="zh-CN" altLang="en-US"/>
              <a:t>可靠性策略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常见的三种错误情况：</a:t>
            </a:r>
            <a:endParaRPr lang="zh-CN" altLang="en-US"/>
          </a:p>
          <a:p>
            <a:pPr lvl="1"/>
            <a:r>
              <a:rPr lang="zh-CN" altLang="en-US"/>
              <a:t>文件损坏</a:t>
            </a:r>
            <a:endParaRPr lang="zh-CN" altLang="en-US"/>
          </a:p>
          <a:p>
            <a:pPr lvl="1"/>
            <a:r>
              <a:rPr lang="zh-CN" altLang="en-US"/>
              <a:t>网络或者机器失效</a:t>
            </a:r>
            <a:endParaRPr lang="zh-CN" altLang="en-US"/>
          </a:p>
          <a:p>
            <a:pPr lvl="1"/>
            <a:r>
              <a:rPr lang="en-US" altLang="zh-CN"/>
              <a:t>NameNode</a:t>
            </a:r>
            <a:r>
              <a:rPr lang="zh-CN" altLang="en-US"/>
              <a:t>挂掉</a:t>
            </a:r>
            <a:endParaRPr lang="zh-CN" altLang="en-US"/>
          </a:p>
          <a:p>
            <a:pPr lvl="0"/>
            <a:r>
              <a:rPr lang="zh-CN" altLang="en-US"/>
              <a:t>文件完整性</a:t>
            </a:r>
            <a:endParaRPr lang="zh-CN" altLang="en-US"/>
          </a:p>
          <a:p>
            <a:pPr lvl="1"/>
            <a:r>
              <a:rPr lang="en-US" altLang="zh-CN"/>
              <a:t>CRC32</a:t>
            </a:r>
            <a:r>
              <a:rPr lang="zh-CN" altLang="en-US"/>
              <a:t>校验</a:t>
            </a:r>
            <a:endParaRPr lang="zh-CN" altLang="en-US"/>
          </a:p>
          <a:p>
            <a:pPr lvl="1"/>
            <a:r>
              <a:rPr lang="zh-CN" altLang="en-US"/>
              <a:t>用其它副本取代损坏文件</a:t>
            </a:r>
            <a:endParaRPr lang="zh-CN" altLang="en-US"/>
          </a:p>
          <a:p>
            <a:pPr lvl="0"/>
            <a:r>
              <a:rPr lang="en-US" altLang="zh-CN"/>
              <a:t>Heartbeat</a:t>
            </a:r>
            <a:endParaRPr lang="en-US" altLang="zh-CN"/>
          </a:p>
          <a:p>
            <a:pPr lvl="1"/>
            <a:r>
              <a:rPr lang="en-US" altLang="zh-CN"/>
              <a:t>DataNode</a:t>
            </a:r>
            <a:r>
              <a:rPr lang="zh-CN" altLang="en-US"/>
              <a:t>定期向</a:t>
            </a:r>
            <a:r>
              <a:rPr lang="en-US" altLang="zh-CN"/>
              <a:t>NameNode</a:t>
            </a:r>
            <a:r>
              <a:rPr lang="zh-CN" altLang="en-US"/>
              <a:t>发</a:t>
            </a:r>
            <a:r>
              <a:rPr lang="en-US" altLang="zh-CN"/>
              <a:t>hearbeat</a:t>
            </a:r>
            <a:endParaRPr lang="en-US" altLang="zh-CN"/>
          </a:p>
          <a:p>
            <a:pPr lvl="0"/>
            <a:r>
              <a:rPr lang="zh-CN" altLang="en-US"/>
              <a:t>元数据信息</a:t>
            </a:r>
            <a:endParaRPr lang="zh-CN" altLang="en-US"/>
          </a:p>
          <a:p>
            <a:pPr lvl="1"/>
            <a:r>
              <a:rPr lang="en-US" altLang="zh-CN"/>
              <a:t>FSImage(</a:t>
            </a:r>
            <a:r>
              <a:rPr lang="zh-CN" altLang="en-US"/>
              <a:t>文件系统镜像</a:t>
            </a:r>
            <a:r>
              <a:rPr lang="en-US" altLang="zh-CN"/>
              <a:t>)</a:t>
            </a:r>
            <a:r>
              <a:rPr lang="zh-CN" altLang="en-US"/>
              <a:t>、</a:t>
            </a:r>
            <a:r>
              <a:rPr lang="en-US" altLang="zh-CN"/>
              <a:t>Editlog(</a:t>
            </a:r>
            <a:r>
              <a:rPr lang="zh-CN" altLang="en-US"/>
              <a:t>操作日志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zh-CN" altLang="en-US"/>
              <a:t>多份存储</a:t>
            </a:r>
            <a:endParaRPr lang="zh-CN" altLang="en-US"/>
          </a:p>
          <a:p>
            <a:pPr lvl="1"/>
            <a:r>
              <a:rPr lang="zh-CN" altLang="en-US"/>
              <a:t>主备</a:t>
            </a:r>
            <a:r>
              <a:rPr lang="en-US" altLang="zh-CN"/>
              <a:t>NameNode</a:t>
            </a:r>
            <a:r>
              <a:rPr lang="zh-CN" altLang="en-US"/>
              <a:t>实时切换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HDFS</a:t>
            </a:r>
            <a:r>
              <a:rPr lang="zh-CN" altLang="en-US"/>
              <a:t>不适合存储小文件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元信息存储在</a:t>
            </a:r>
            <a:r>
              <a:rPr lang="en-US" altLang="zh-CN"/>
              <a:t>NameNode</a:t>
            </a:r>
            <a:r>
              <a:rPr lang="zh-CN" altLang="en-US"/>
              <a:t>内存中</a:t>
            </a:r>
            <a:endParaRPr lang="zh-CN" altLang="en-US"/>
          </a:p>
          <a:p>
            <a:pPr lvl="1"/>
            <a:r>
              <a:rPr lang="zh-CN" altLang="en-US"/>
              <a:t>一个节点的内存是</a:t>
            </a:r>
            <a:r>
              <a:rPr lang="zh-CN" altLang="en-US"/>
              <a:t>有限的</a:t>
            </a:r>
            <a:endParaRPr lang="zh-CN" altLang="en-US"/>
          </a:p>
          <a:p>
            <a:pPr lvl="0"/>
            <a:r>
              <a:rPr lang="zh-CN" altLang="en-US"/>
              <a:t>存取大量小文件消耗大量的寻道时间</a:t>
            </a:r>
            <a:endParaRPr lang="zh-CN" altLang="en-US"/>
          </a:p>
          <a:p>
            <a:pPr lvl="1"/>
            <a:r>
              <a:rPr lang="zh-CN" altLang="en-US"/>
              <a:t>类比拷贝大量小文件与拷贝同等大小的一个大文件</a:t>
            </a:r>
            <a:endParaRPr lang="zh-CN" altLang="en-US"/>
          </a:p>
          <a:p>
            <a:pPr lvl="0"/>
            <a:r>
              <a:rPr lang="en-US" altLang="zh-CN"/>
              <a:t>NameNode</a:t>
            </a:r>
            <a:r>
              <a:rPr lang="zh-CN" altLang="en-US"/>
              <a:t>存储</a:t>
            </a:r>
            <a:r>
              <a:rPr lang="en-US" altLang="zh-CN"/>
              <a:t>block</a:t>
            </a:r>
            <a:r>
              <a:rPr lang="zh-CN" altLang="en-US"/>
              <a:t>数目上有限的</a:t>
            </a:r>
            <a:endParaRPr lang="zh-CN" altLang="en-US"/>
          </a:p>
          <a:p>
            <a:pPr lvl="1"/>
            <a:r>
              <a:rPr lang="zh-CN" altLang="en-US"/>
              <a:t>一个</a:t>
            </a:r>
            <a:r>
              <a:rPr lang="en-US" altLang="zh-CN"/>
              <a:t>block</a:t>
            </a:r>
            <a:r>
              <a:rPr lang="zh-CN" altLang="en-US"/>
              <a:t>元信息消耗大约</a:t>
            </a:r>
            <a:r>
              <a:rPr lang="en-US" altLang="zh-CN"/>
              <a:t>150byte</a:t>
            </a:r>
            <a:r>
              <a:rPr lang="zh-CN" altLang="en-US"/>
              <a:t>内存</a:t>
            </a:r>
            <a:endParaRPr lang="zh-CN" altLang="en-US"/>
          </a:p>
          <a:p>
            <a:pPr lvl="1"/>
            <a:r>
              <a:rPr lang="zh-CN" altLang="en-US"/>
              <a:t>存储一亿个</a:t>
            </a:r>
            <a:r>
              <a:rPr lang="en-US" altLang="zh-CN"/>
              <a:t>block</a:t>
            </a:r>
            <a:r>
              <a:rPr lang="zh-CN" altLang="en-US"/>
              <a:t>，大约消耗</a:t>
            </a:r>
            <a:r>
              <a:rPr lang="en-US" altLang="zh-CN"/>
              <a:t>20G</a:t>
            </a:r>
            <a:r>
              <a:rPr lang="zh-CN" altLang="en-US"/>
              <a:t>内存</a:t>
            </a:r>
            <a:endParaRPr lang="zh-CN" altLang="en-US"/>
          </a:p>
          <a:p>
            <a:pPr lvl="1"/>
            <a:r>
              <a:rPr lang="zh-CN" altLang="en-US"/>
              <a:t>如果一个文件大小为</a:t>
            </a:r>
            <a:r>
              <a:rPr lang="en-US" altLang="zh-CN"/>
              <a:t>10k</a:t>
            </a:r>
            <a:r>
              <a:rPr lang="zh-CN" altLang="en-US"/>
              <a:t>，则一亿个文件大小仅为</a:t>
            </a:r>
            <a:r>
              <a:rPr lang="en-US" altLang="zh-CN"/>
              <a:t>1TB(</a:t>
            </a:r>
            <a:r>
              <a:rPr lang="zh-CN" altLang="en-US"/>
              <a:t>但要消耗掉</a:t>
            </a:r>
            <a:r>
              <a:rPr lang="en-US" altLang="zh-CN"/>
              <a:t>NameNode 20G</a:t>
            </a:r>
            <a:r>
              <a:rPr lang="zh-CN" altLang="en-US"/>
              <a:t>内存</a:t>
            </a:r>
            <a:r>
              <a:rPr lang="en-US" altLang="zh-CN"/>
              <a:t>)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MH" val="20150921105644"/>
  <p:tag name="MH_LIBRARY" val="GRAPHIC"/>
  <p:tag name="MH_ORDER" val="直接连接符 3"/>
</p:tagLst>
</file>

<file path=ppt/tags/tag10.xml><?xml version="1.0" encoding="utf-8"?>
<p:tagLst xmlns:p="http://schemas.openxmlformats.org/presentationml/2006/main"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  <p:tag name="KSO_WM_COMBINE_RELATE_SLIDE_ID" val="background20182337_7"/>
  <p:tag name="KSO_WM_TEMPLATE_SUBCATEGORY" val="combine"/>
  <p:tag name="MH_TYPE" val="#NeiR#"/>
  <p:tag name="MH_NUMBER" val="2"/>
  <p:tag name="MH_CATEGORY" val="#BingLLB#"/>
  <p:tag name="MH_LAYOUT" val="SubTitleDesc"/>
  <p:tag name="MH" val="20150921111904"/>
  <p:tag name="MH_LIBRARY" val="GRAPHIC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MH" val="20150921105644"/>
  <p:tag name="MH_LIBRARY" val="GRAPHIC"/>
  <p:tag name="MH_ORDER" val="直接连接符 4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21.xml><?xml version="1.0" encoding="utf-8"?>
<p:tagLst xmlns:p="http://schemas.openxmlformats.org/presentationml/2006/main"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  <p:tag name="KSO_WM_COMBINE_RELATE_SLIDE_ID" val="background20182337_7"/>
  <p:tag name="KSO_WM_TEMPLATE_SUBCATEGORY" val="combine"/>
  <p:tag name="MH_TYPE" val="#NeiR#"/>
  <p:tag name="MH_NUMBER" val="2"/>
  <p:tag name="MH_CATEGORY" val="#BingLLB#"/>
  <p:tag name="MH_LAYOUT" val="SubTitleDesc"/>
  <p:tag name="MH" val="20150921111904"/>
  <p:tag name="MH_LIBRARY" val="GRAPHIC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28.xml><?xml version="1.0" encoding="utf-8"?>
<p:tagLst xmlns:p="http://schemas.openxmlformats.org/presentationml/2006/main"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  <p:tag name="KSO_WM_COMBINE_RELATE_SLIDE_ID" val="background20182337_7"/>
  <p:tag name="KSO_WM_TEMPLATE_SUBCATEGORY" val="combine"/>
  <p:tag name="MH_TYPE" val="#NeiR#"/>
  <p:tag name="MH_NUMBER" val="2"/>
  <p:tag name="MH_CATEGORY" val="#BingLLB#"/>
  <p:tag name="MH_LAYOUT" val="SubTitleDesc"/>
  <p:tag name="MH" val="20150921111904"/>
  <p:tag name="MH_LIBRARY" val="GRAPHIC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539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36.xml><?xml version="1.0" encoding="utf-8"?>
<p:tagLst xmlns:p="http://schemas.openxmlformats.org/presentationml/2006/main"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  <p:tag name="KSO_WM_COMBINE_RELATE_SLIDE_ID" val="background20182337_2"/>
  <p:tag name="KSO_WM_TEMPLATE_SUBCATEGORY" val="combine"/>
  <p:tag name="MH_TYPE" val="#NeiR#"/>
  <p:tag name="MH_NUMBER" val="2"/>
  <p:tag name="MH_CATEGORY" val="#BingLLB#"/>
  <p:tag name="MH_LAYOUT" val="SubTitleDesc"/>
  <p:tag name="MH" val="20150921111904"/>
  <p:tag name="MH_LIBRARY" val="GRAPHIC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160539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48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49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5.xml><?xml version="1.0" encoding="utf-8"?>
<p:tagLst xmlns:p="http://schemas.openxmlformats.org/presentationml/2006/main">
  <p:tag name="KSO_WM_TEMPLATE_THUMBS_INDEX" val="1、4、5、8、12、16、23、25、27"/>
  <p:tag name="KSO_WM_TEMPLATE_CATEGORY" val="custom"/>
  <p:tag name="KSO_WM_TEMPLATE_INDEX" val="160539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51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52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53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54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55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56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57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58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59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6.xml><?xml version="1.0" encoding="utf-8"?>
<p:tagLst xmlns:p="http://schemas.openxmlformats.org/presentationml/2006/main">
  <p:tag name="KSO_WM_TEMPLATE_CATEGORY" val="custom"/>
  <p:tag name="KSO_WM_TEMPLATE_INDEX" val="160539"/>
</p:tagLst>
</file>

<file path=ppt/tags/tag60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61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83.xml><?xml version="1.0" encoding="utf-8"?>
<p:tagLst xmlns:p="http://schemas.openxmlformats.org/presentationml/2006/main"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  <p:tag name="KSO_WM_COMBINE_RELATE_SLIDE_ID" val="background20182337_7"/>
  <p:tag name="KSO_WM_TEMPLATE_SUBCATEGORY" val="combine"/>
  <p:tag name="MH_TYPE" val="#NeiR#"/>
  <p:tag name="MH_NUMBER" val="2"/>
  <p:tag name="MH_CATEGORY" val="#BingLLB#"/>
  <p:tag name="MH_LAYOUT" val="SubTitleDesc"/>
  <p:tag name="MH" val="20150921111904"/>
  <p:tag name="MH_LIBRARY" val="GRAPHIC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87.xml><?xml version="1.0" encoding="utf-8"?>
<p:tagLst xmlns:p="http://schemas.openxmlformats.org/presentationml/2006/main"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  <p:tag name="KSO_WM_COMBINE_RELATE_SLIDE_ID" val="background20182337_2"/>
  <p:tag name="KSO_WM_TEMPLATE_SUBCATEGORY" val="combine"/>
  <p:tag name="MH_TYPE" val="#NeiR#"/>
  <p:tag name="MH_NUMBER" val="2"/>
  <p:tag name="MH_CATEGORY" val="#BingLLB#"/>
  <p:tag name="MH_LAYOUT" val="SubTitleDesc"/>
  <p:tag name="MH" val="20150921111904"/>
  <p:tag name="MH_LIBRARY" val="GRAPHIC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91.xml><?xml version="1.0" encoding="utf-8"?>
<p:tagLst xmlns:p="http://schemas.openxmlformats.org/presentationml/2006/main"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  <p:tag name="KSO_WM_COMBINE_RELATE_SLIDE_ID" val="background20182337_7"/>
  <p:tag name="KSO_WM_TEMPLATE_SUBCATEGORY" val="combine"/>
  <p:tag name="MH_TYPE" val="#NeiR#"/>
  <p:tag name="MH_NUMBER" val="2"/>
  <p:tag name="MH_CATEGORY" val="#BingLLB#"/>
  <p:tag name="MH_LAYOUT" val="SubTitleDesc"/>
  <p:tag name="MH" val="20150921111904"/>
  <p:tag name="MH_LIBRARY" val="GRAPHIC"/>
</p:tagLst>
</file>

<file path=ppt/theme/theme1.xml><?xml version="1.0" encoding="utf-8"?>
<a:theme xmlns:a="http://schemas.openxmlformats.org/drawingml/2006/main" name="A000120140530A99PPBG">
  <a:themeElements>
    <a:clrScheme name="160539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1198EB"/>
      </a:accent1>
      <a:accent2>
        <a:srgbClr val="628EE3"/>
      </a:accent2>
      <a:accent3>
        <a:srgbClr val="2BC3B5"/>
      </a:accent3>
      <a:accent4>
        <a:srgbClr val="92D050"/>
      </a:accent4>
      <a:accent5>
        <a:srgbClr val="FFC000"/>
      </a:accent5>
      <a:accent6>
        <a:srgbClr val="C00000"/>
      </a:accent6>
      <a:hlink>
        <a:srgbClr val="00B0F0"/>
      </a:hlink>
      <a:folHlink>
        <a:srgbClr val="AFB2B4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9825</Words>
  <Application>WPS 演示</Application>
  <PresentationFormat>宽屏</PresentationFormat>
  <Paragraphs>643</Paragraphs>
  <Slides>65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3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A000120140530A99PPBG</vt:lpstr>
      <vt:lpstr>Hadoop生态系统</vt:lpstr>
      <vt:lpstr>HDFS(分布式文件系统)</vt:lpstr>
      <vt:lpstr>HDFS架构</vt:lpstr>
      <vt:lpstr>fsimage与 edits</vt:lpstr>
      <vt:lpstr>HDFS数据块(block)</vt:lpstr>
      <vt:lpstr>HDFS内部机制——写流程</vt:lpstr>
      <vt:lpstr>HDFS内部机制——写数据</vt:lpstr>
      <vt:lpstr>HDFS内部机制——可靠性策略</vt:lpstr>
      <vt:lpstr>HDFS不适合存储小文件</vt:lpstr>
      <vt:lpstr>HDFS优点</vt:lpstr>
      <vt:lpstr>HDFS缺点</vt:lpstr>
      <vt:lpstr>常见数据来源</vt:lpstr>
      <vt:lpstr>数据收集与入库要求</vt:lpstr>
      <vt:lpstr>Flume(非结构化数据收集)</vt:lpstr>
      <vt:lpstr>Flume NG基本架构</vt:lpstr>
      <vt:lpstr>Agent之Source概述</vt:lpstr>
      <vt:lpstr>Agent之Channel概述</vt:lpstr>
      <vt:lpstr>Agent之Sink概述</vt:lpstr>
      <vt:lpstr>Sqoop(结构化数据收集)</vt:lpstr>
      <vt:lpstr>Sqoop import使用方法</vt:lpstr>
      <vt:lpstr>Sqoop export使用方法</vt:lpstr>
      <vt:lpstr>Sqoop与其它系统结合</vt:lpstr>
      <vt:lpstr>Kafka(分布式消息队列)</vt:lpstr>
      <vt:lpstr>Kafka架构 </vt:lpstr>
      <vt:lpstr>kafka：producer</vt:lpstr>
      <vt:lpstr>kafka：broker</vt:lpstr>
      <vt:lpstr>Kafka:partition与 topic</vt:lpstr>
      <vt:lpstr>Kafka：consumer</vt:lpstr>
      <vt:lpstr>Kafka：log-based queue</vt:lpstr>
      <vt:lpstr>Kafka：服务保证</vt:lpstr>
      <vt:lpstr>Hbase(分布式数据库)</vt:lpstr>
      <vt:lpstr>Hbase数据模型</vt:lpstr>
      <vt:lpstr>HBase数据模型：特点</vt:lpstr>
      <vt:lpstr>HBase物理模型</vt:lpstr>
      <vt:lpstr>HBase架构</vt:lpstr>
      <vt:lpstr>HRegion(区域)</vt:lpstr>
      <vt:lpstr>HRegionServer</vt:lpstr>
      <vt:lpstr>HRegionServer</vt:lpstr>
      <vt:lpstr>HMaster</vt:lpstr>
      <vt:lpstr>MapReduce(分布式计算引擎)</vt:lpstr>
      <vt:lpstr>MapReduce编程模型</vt:lpstr>
      <vt:lpstr>MapReduce编程模型—InputFormat</vt:lpstr>
      <vt:lpstr>MapReduce编程模型—Split与Block</vt:lpstr>
      <vt:lpstr>MapReduce编程模型—Combiner</vt:lpstr>
      <vt:lpstr>MapReduce编程模型—Partitioner</vt:lpstr>
      <vt:lpstr>MapReduce2.0运行流程</vt:lpstr>
      <vt:lpstr>MapReduce2.0容错性</vt:lpstr>
      <vt:lpstr>MapReduce计算框架—推测执行机制</vt:lpstr>
      <vt:lpstr>Hive(数据分析引擎)</vt:lpstr>
      <vt:lpstr>Hive不能做什么？</vt:lpstr>
      <vt:lpstr>Hive数据模型</vt:lpstr>
      <vt:lpstr>数据定义语句(DDL)：示例</vt:lpstr>
      <vt:lpstr>数据操作语句(DML)</vt:lpstr>
      <vt:lpstr>几个实例</vt:lpstr>
      <vt:lpstr>数据验证方式</vt:lpstr>
      <vt:lpstr>数据模型-分区</vt:lpstr>
      <vt:lpstr>外部表</vt:lpstr>
      <vt:lpstr>行存储和列存储</vt:lpstr>
      <vt:lpstr>用户自定义函数(UDF)</vt:lpstr>
      <vt:lpstr>Hive中的UDTF：explode与lateral view</vt:lpstr>
      <vt:lpstr>Explain</vt:lpstr>
      <vt:lpstr>两种分布式Join算法</vt:lpstr>
      <vt:lpstr>YARN(资源管理系统)</vt:lpstr>
      <vt:lpstr>Hive(基于MR的数据仓库)</vt:lpstr>
      <vt:lpstr>Hadoop运行模式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89</cp:revision>
  <dcterms:created xsi:type="dcterms:W3CDTF">2015-05-05T08:02:00Z</dcterms:created>
  <dcterms:modified xsi:type="dcterms:W3CDTF">2017-12-22T02:09:09Z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