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* Internally, each RDD is characterized by five main properties:</a:t>
            </a:r>
            <a:endParaRPr lang="zh-CN" altLang="en-US"/>
          </a:p>
          <a:p>
            <a:r>
              <a:rPr lang="zh-CN" altLang="en-US"/>
              <a:t>*  - A list of partitions  一系列的分区</a:t>
            </a:r>
            <a:endParaRPr lang="zh-CN" altLang="en-US"/>
          </a:p>
          <a:p>
            <a:r>
              <a:rPr lang="zh-CN" altLang="en-US"/>
              <a:t>*  - A function for computing each split 一个函数会作用在每个分区上</a:t>
            </a:r>
            <a:endParaRPr lang="zh-CN" altLang="en-US"/>
          </a:p>
          <a:p>
            <a:r>
              <a:rPr lang="zh-CN" altLang="en-US"/>
              <a:t>*  - A list of dependencies on other RDDs RDD之间有一系列的依赖</a:t>
            </a:r>
            <a:endParaRPr lang="zh-CN" altLang="en-US"/>
          </a:p>
          <a:p>
            <a:r>
              <a:rPr lang="zh-CN" altLang="en-US"/>
              <a:t>*  - Optionally, a Partitioner for key-value RDDs (e.g. to say that the RDD is hash-partitioned) 分区器(RDD是K/V型的)</a:t>
            </a:r>
            <a:endParaRPr lang="zh-CN" altLang="en-US"/>
          </a:p>
          <a:p>
            <a:r>
              <a:rPr lang="zh-CN" altLang="en-US"/>
              <a:t>*  - Optionally, a list of preferred locations to compute each split on (e.g. block locations for an HDFS file) RDD会有一个最佳位置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Spark</a:t>
            </a:r>
            <a:r>
              <a:rPr lang="zh-CN" altLang="en-US" smtClean="0"/>
              <a:t>特点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0000" lnSpcReduction="20000"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高效</a:t>
            </a:r>
            <a:r>
              <a:rPr lang="en-US" altLang="zh-CN"/>
              <a:t>(</a:t>
            </a:r>
            <a:r>
              <a:rPr lang="zh-CN" altLang="en-US"/>
              <a:t>比</a:t>
            </a:r>
            <a:r>
              <a:rPr lang="en-US" altLang="zh-CN"/>
              <a:t>MapReduce</a:t>
            </a:r>
            <a:r>
              <a:rPr lang="zh-CN" altLang="en-US"/>
              <a:t>快</a:t>
            </a:r>
            <a:r>
              <a:rPr lang="en-US" altLang="zh-CN"/>
              <a:t>10~100</a:t>
            </a:r>
            <a:r>
              <a:rPr lang="zh-CN" altLang="en-US"/>
              <a:t>倍</a:t>
            </a:r>
            <a:r>
              <a:rPr lang="en-US" altLang="zh-CN"/>
              <a:t>)</a:t>
            </a:r>
            <a:endParaRPr lang="en-US" altLang="zh-CN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内存计算引擎，提供</a:t>
            </a:r>
            <a:r>
              <a:rPr lang="en-US" altLang="zh-CN"/>
              <a:t>Cache</a:t>
            </a:r>
            <a:r>
              <a:rPr lang="zh-CN" altLang="en-US"/>
              <a:t>机制来支持需要反复迭代计算或者多次数据共享，减少数据读写的</a:t>
            </a:r>
            <a:r>
              <a:rPr lang="en-US" altLang="zh-CN"/>
              <a:t>IO</a:t>
            </a:r>
            <a:r>
              <a:rPr lang="zh-CN" altLang="en-US"/>
              <a:t>开销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DAG</a:t>
            </a:r>
            <a:r>
              <a:rPr lang="zh-CN" altLang="en-US"/>
              <a:t>引擎，减少多次计算之间中间结果写到</a:t>
            </a:r>
            <a:r>
              <a:rPr lang="en-US" altLang="zh-CN"/>
              <a:t>HDFS</a:t>
            </a:r>
            <a:r>
              <a:rPr lang="zh-CN" altLang="en-US"/>
              <a:t>的开销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使用多线程池模型来减少</a:t>
            </a:r>
            <a:r>
              <a:rPr lang="en-US" altLang="zh-CN"/>
              <a:t>task</a:t>
            </a:r>
            <a:r>
              <a:rPr lang="zh-CN" altLang="en-US"/>
              <a:t>启动开销，</a:t>
            </a:r>
            <a:r>
              <a:rPr lang="en-US" altLang="zh-CN"/>
              <a:t>shuffle</a:t>
            </a:r>
            <a:r>
              <a:rPr lang="zh-CN" altLang="en-US"/>
              <a:t>过程中避免不必要的</a:t>
            </a:r>
            <a:r>
              <a:rPr lang="en-US" altLang="zh-CN"/>
              <a:t>sort</a:t>
            </a:r>
            <a:r>
              <a:rPr lang="zh-CN" altLang="en-US"/>
              <a:t>操作以及减少磁盘</a:t>
            </a:r>
            <a:r>
              <a:rPr lang="en-US" altLang="zh-CN"/>
              <a:t>IO</a:t>
            </a:r>
            <a:r>
              <a:rPr lang="zh-CN" altLang="en-US"/>
              <a:t>操作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易用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提供了丰富的</a:t>
            </a:r>
            <a:r>
              <a:rPr lang="en-US" altLang="zh-CN"/>
              <a:t>API</a:t>
            </a:r>
            <a:r>
              <a:rPr lang="zh-CN" altLang="en-US"/>
              <a:t>，支持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Scala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zh-CN" altLang="en-US"/>
              <a:t>四种语言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与</a:t>
            </a:r>
            <a:r>
              <a:rPr lang="en-US" altLang="zh-CN"/>
              <a:t>Hadoop</a:t>
            </a:r>
            <a:r>
              <a:rPr lang="zh-CN" altLang="en-US"/>
              <a:t>集成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读写</a:t>
            </a:r>
            <a:r>
              <a:rPr lang="en-US" altLang="zh-CN"/>
              <a:t>HDFS/HBase</a:t>
            </a:r>
            <a:endParaRPr lang="en-US" altLang="zh-CN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与</a:t>
            </a:r>
            <a:r>
              <a:rPr lang="en-US" altLang="zh-CN"/>
              <a:t>YARN</a:t>
            </a:r>
            <a:r>
              <a:rPr lang="zh-CN" altLang="en-US"/>
              <a:t>集成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RDD-&gt;DataFrame</a:t>
            </a:r>
            <a:r>
              <a:rPr lang="zh-CN" altLang="en-US"/>
              <a:t>：显示注入</a:t>
            </a:r>
            <a:r>
              <a:rPr lang="en-US" altLang="zh-CN"/>
              <a:t>Schema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516953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RDD schema(</a:t>
            </a:r>
            <a:r>
              <a:rPr lang="zh-CN" altLang="en-US"/>
              <a:t>由</a:t>
            </a:r>
            <a:r>
              <a:rPr lang="en-US" altLang="zh-CN"/>
              <a:t>StructField/StructType</a:t>
            </a:r>
            <a:r>
              <a:rPr lang="zh-CN" altLang="en-US"/>
              <a:t>构成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使用</a:t>
            </a:r>
            <a:r>
              <a:rPr lang="en-US" altLang="zh-CN"/>
              <a:t>spark.createDataFrame</a:t>
            </a:r>
            <a:r>
              <a:rPr lang="zh-CN" altLang="en-US"/>
              <a:t>生成</a:t>
            </a:r>
            <a:r>
              <a:rPr lang="en-US" altLang="zh-CN"/>
              <a:t>DF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import org.apache.spark.sql.{SaveMode,SparkSession,Row}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import org.apache.spark.sql.types.{StringType,StructField,StructType}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schemaString = "userID gender age occupation zipcode"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schema=StructType(schemaString.split(" ").map(fieldName=&gt;StructField(fieldName,StringType,true)))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usersRdd = sc.textFile("/tmp/ml-1m/users.dat")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userRDD2 = usersRdd.map(_.split("::")).map(p=&gt;Row(p(0),p(1).trim,p(2).trim,p(3).trim,p(4).trim))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userDataFrame2 = spark.createDataFrame(userRDD2,schema)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userDataFrame2.take(10)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userDataFrame2.count()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userDataFrame2.write.mode(SaveMode.Overwrite).json("/tmp/user.json")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userDataFrame2.write.mode(SaveMode.Overwrite).parquet("/tmp/user.parquet")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 spark.read.format("json").load(...)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spark.read.json(...)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SQL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userJsonDF = spark.read.format("json").load("/tmp/user.json")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userJsonDF.take(10)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val userJsonDF2 = spark.read.json("/tmp/user.json")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userJsonDF2.take(10)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进入bin/spark-sql,输入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CREATE TABLE user USING json OPTIONS (path "/tmp/user.json")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parquet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1. spark.read.format("parquet").load(...)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spark.read.parquet(...)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SQL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userParquetDF = spark.read.format("parquet").load("/tmp/user.parquet")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userJsonDF.take(10)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userJsonDF2 = spark.read.parquet("/tmp/user.parquet")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userJsonDF2.take(10)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进入bin/spark-sql,输入：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TABLE user USING parquet OPTIONS("path /tmp/user.parquet")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JDBC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1. spark.read.format("jdbc").options(...)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SQL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export SPARK_CLASSPATH = &lt;mysql-connector-java-5.1.26.jar&gt;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jdbcDF = spark.read.format("jdbc").options(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Map("url"-&gt;"jdbc:mysql://mysql_hostname:mysql_port/testDB",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"dbtable"-&gt;"testTable")).load()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进入bin/spark-sql，输入：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TABLE user USING jdbc OPTIONS ("jdbc:mysql://mysql_hostname:mysql_port/testDB","dbtable"-&gt;"testTable")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 spark.read.text(...) //返回DataFrame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spark.read.textFile(...) //返回Dataset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userDf = spark.read.text("ml-1m/user.data").map(_.getString(0).split("::"))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val userDs = spark.read.textFile("ml-1m/users.dat").map(_.split("::"))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SQL</a:t>
            </a:r>
            <a:r>
              <a:rPr lang="zh-CN" altLang="en-US"/>
              <a:t>中的表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session</a:t>
            </a:r>
            <a:r>
              <a:rPr lang="zh-CN" altLang="en-US"/>
              <a:t>范围内的临时表</a:t>
            </a:r>
            <a:endParaRPr lang="zh-CN" altLang="en-US"/>
          </a:p>
          <a:p>
            <a:pPr lvl="1"/>
            <a:r>
              <a:rPr lang="en-US" altLang="zh-CN"/>
              <a:t>df.createOrReplaceTempView(“people”)</a:t>
            </a:r>
            <a:endParaRPr lang="en-US" altLang="zh-CN"/>
          </a:p>
          <a:p>
            <a:pPr lvl="1"/>
            <a:r>
              <a:rPr lang="zh-CN" altLang="en-US"/>
              <a:t>只在</a:t>
            </a:r>
            <a:r>
              <a:rPr lang="en-US" altLang="zh-CN"/>
              <a:t>session</a:t>
            </a:r>
            <a:r>
              <a:rPr lang="zh-CN" altLang="en-US"/>
              <a:t>范围内有效，</a:t>
            </a:r>
            <a:r>
              <a:rPr lang="en-US" altLang="zh-CN"/>
              <a:t>session</a:t>
            </a:r>
            <a:r>
              <a:rPr lang="zh-CN" altLang="en-US"/>
              <a:t>结束表自动删除</a:t>
            </a:r>
            <a:endParaRPr lang="zh-CN" altLang="en-US"/>
          </a:p>
          <a:p>
            <a:pPr lvl="0"/>
            <a:r>
              <a:rPr lang="zh-CN" altLang="en-US"/>
              <a:t>全局范围内的临时表</a:t>
            </a:r>
            <a:endParaRPr lang="zh-CN" altLang="en-US"/>
          </a:p>
          <a:p>
            <a:pPr lvl="1"/>
            <a:r>
              <a:rPr lang="en-US" altLang="zh-CN"/>
              <a:t>df.createGlobalTempView(“people”)</a:t>
            </a:r>
            <a:endParaRPr lang="en-US" altLang="zh-CN"/>
          </a:p>
          <a:p>
            <a:pPr lvl="1"/>
            <a:r>
              <a:rPr lang="zh-CN" altLang="en-US"/>
              <a:t>所有</a:t>
            </a:r>
            <a:r>
              <a:rPr lang="en-US" altLang="zh-CN"/>
              <a:t>session</a:t>
            </a:r>
            <a:r>
              <a:rPr lang="zh-CN" altLang="en-US"/>
              <a:t>共享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df.createGloadTempView(“people”)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spark.sql(“SELECT * FROM global_temp.peopel”).show()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spark.newSession().sql(“SELECT * FROM global_temp.people”).show()</a:t>
            </a:r>
            <a:endParaRPr lang="en-US" altLang="zh-CN"/>
          </a:p>
          <a:p>
            <a:pPr lvl="0"/>
            <a:r>
              <a:rPr lang="zh-CN" altLang="en-US"/>
              <a:t>将</a:t>
            </a:r>
            <a:r>
              <a:rPr lang="en-US" altLang="zh-CN"/>
              <a:t>DataFrame</a:t>
            </a:r>
            <a:r>
              <a:rPr lang="zh-CN" altLang="en-US"/>
              <a:t>或</a:t>
            </a:r>
            <a:r>
              <a:rPr lang="en-US" altLang="zh-CN"/>
              <a:t>Dataset</a:t>
            </a:r>
            <a:r>
              <a:rPr lang="zh-CN" altLang="en-US"/>
              <a:t>持久化到</a:t>
            </a:r>
            <a:r>
              <a:rPr lang="en-US" altLang="zh-CN"/>
              <a:t>hive</a:t>
            </a:r>
            <a:r>
              <a:rPr lang="zh-CN" altLang="en-US"/>
              <a:t>中</a:t>
            </a:r>
            <a:r>
              <a:rPr lang="en-US" altLang="zh-CN"/>
              <a:t>(</a:t>
            </a:r>
            <a:r>
              <a:rPr lang="zh-CN" altLang="en-US"/>
              <a:t>需把</a:t>
            </a:r>
            <a:r>
              <a:rPr lang="en-US" altLang="zh-CN"/>
              <a:t>hive</a:t>
            </a:r>
            <a:r>
              <a:rPr lang="zh-CN" altLang="en-US"/>
              <a:t>配置放到环境中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 sz="2000"/>
              <a:t>df.write.mode(“overwrite”).saveAsTable(“database.tableName”)</a:t>
            </a:r>
            <a:r>
              <a:rPr lang="en-US" altLang="zh-CN"/>
              <a:t>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SLQ</a:t>
            </a:r>
            <a:r>
              <a:rPr lang="zh-CN" altLang="en-US"/>
              <a:t>万能思路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第一步：得到</a:t>
            </a:r>
            <a:r>
              <a:rPr lang="en-US" altLang="zh-CN"/>
              <a:t>DataFrame</a:t>
            </a:r>
            <a:r>
              <a:rPr lang="zh-CN" altLang="en-US"/>
              <a:t>或</a:t>
            </a:r>
            <a:r>
              <a:rPr lang="en-US" altLang="zh-CN"/>
              <a:t>Dataset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val ds = ...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第二步：注册成临时表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ds.registerTempTable(“xxx”)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第三步：用</a:t>
            </a:r>
            <a:r>
              <a:rPr lang="en-US" altLang="zh-CN"/>
              <a:t>SQL</a:t>
            </a:r>
            <a:r>
              <a:rPr lang="zh-CN" altLang="en-US"/>
              <a:t>计算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spark.sql(“SELECT ...”)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SQL</a:t>
            </a:r>
            <a:r>
              <a:rPr lang="zh-CN" altLang="en-US"/>
              <a:t>中的</a:t>
            </a:r>
            <a:r>
              <a:rPr lang="en-US" altLang="zh-CN"/>
              <a:t>SQL</a:t>
            </a:r>
            <a:r>
              <a:rPr lang="zh-CN" altLang="en-US"/>
              <a:t>：与</a:t>
            </a:r>
            <a:r>
              <a:rPr lang="en-US" altLang="zh-CN"/>
              <a:t>Hive Metastore</a:t>
            </a:r>
            <a:r>
              <a:rPr lang="zh-CN" altLang="en-US"/>
              <a:t>结合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710" y="1678940"/>
            <a:ext cx="10626090" cy="4498340"/>
          </a:xfrm>
        </p:spPr>
        <p:txBody>
          <a:bodyPr/>
          <a:p>
            <a:r>
              <a:rPr lang="zh-CN" altLang="en-US"/>
              <a:t>将</a:t>
            </a:r>
            <a:r>
              <a:rPr lang="en-US" altLang="zh-CN"/>
              <a:t>core-site.xml</a:t>
            </a:r>
            <a:r>
              <a:rPr lang="zh-CN" altLang="en-US"/>
              <a:t>、</a:t>
            </a:r>
            <a:r>
              <a:rPr lang="en-US" altLang="zh-CN"/>
              <a:t>hdfs-site.xml</a:t>
            </a:r>
            <a:r>
              <a:rPr lang="zh-CN" altLang="en-US"/>
              <a:t>和</a:t>
            </a:r>
            <a:r>
              <a:rPr lang="en-US" altLang="zh-CN"/>
              <a:t>hive-site.xml</a:t>
            </a:r>
            <a:r>
              <a:rPr lang="zh-CN" altLang="en-US"/>
              <a:t>拷入</a:t>
            </a:r>
            <a:r>
              <a:rPr lang="en-US" altLang="zh-CN"/>
              <a:t>spark</a:t>
            </a:r>
            <a:r>
              <a:rPr lang="zh-CN" altLang="en-US"/>
              <a:t>安装目录下的</a:t>
            </a:r>
            <a:r>
              <a:rPr lang="en-US" altLang="zh-CN"/>
              <a:t>conf/</a:t>
            </a:r>
            <a:r>
              <a:rPr lang="zh-CN" altLang="en-US"/>
              <a:t>中</a:t>
            </a:r>
            <a:endParaRPr lang="zh-CN" altLang="en-US"/>
          </a:p>
          <a:p>
            <a:r>
              <a:rPr lang="en-US" altLang="zh-CN"/>
              <a:t>Spark SQL</a:t>
            </a:r>
            <a:r>
              <a:rPr lang="zh-CN" altLang="en-US"/>
              <a:t>与</a:t>
            </a:r>
            <a:r>
              <a:rPr lang="en-US" altLang="zh-CN"/>
              <a:t>Hive Metastore</a:t>
            </a:r>
            <a:r>
              <a:rPr lang="zh-CN" altLang="en-US"/>
              <a:t>结合：直接使用</a:t>
            </a:r>
            <a:r>
              <a:rPr lang="en-US" altLang="zh-CN"/>
              <a:t>spark.sql(“SELECT ... FROM table WHERE ...”)</a:t>
            </a:r>
            <a:endParaRPr lang="en-US" altLang="zh-CN"/>
          </a:p>
          <a:p>
            <a:pPr lvl="1"/>
            <a:r>
              <a:rPr lang="en-US" altLang="zh-CN"/>
              <a:t>spark-shell --master local</a:t>
            </a:r>
            <a:endParaRPr lang="en-US" altLang="zh-CN"/>
          </a:p>
          <a:p>
            <a:pPr lvl="1"/>
            <a:r>
              <a:rPr lang="en-US" altLang="zh-CN"/>
              <a:t>spark-shell --master yarn-client</a:t>
            </a:r>
            <a:endParaRPr lang="en-US" altLang="zh-CN"/>
          </a:p>
          <a:p>
            <a:pPr lvl="1"/>
            <a:r>
              <a:rPr lang="en-US" altLang="zh-CN"/>
              <a:t>spark-submit --master yarn-cluster --class z.y.x.jar</a:t>
            </a:r>
            <a:endParaRPr lang="en-US" altLang="zh-CN"/>
          </a:p>
          <a:p>
            <a:pPr lvl="2"/>
            <a:r>
              <a:rPr lang="zh-CN" altLang="en-US"/>
              <a:t>需将</a:t>
            </a:r>
            <a:r>
              <a:rPr lang="en-US" altLang="zh-CN"/>
              <a:t>hive-site.xml</a:t>
            </a:r>
            <a:r>
              <a:rPr lang="zh-CN" altLang="en-US"/>
              <a:t>打包到</a:t>
            </a:r>
            <a:r>
              <a:rPr lang="en-US" altLang="zh-CN"/>
              <a:t>x.jar</a:t>
            </a:r>
            <a:r>
              <a:rPr lang="zh-CN" altLang="en-US"/>
              <a:t>中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CLI</a:t>
            </a:r>
            <a:endParaRPr lang="en-US" altLang="zh-CN"/>
          </a:p>
          <a:p>
            <a:pPr lvl="2"/>
            <a:r>
              <a:rPr lang="en-US" altLang="zh-CN"/>
              <a:t>./bin/spark-sql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SQL</a:t>
            </a:r>
            <a:r>
              <a:rPr lang="zh-CN" altLang="en-US"/>
              <a:t>调优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DataFrame</a:t>
            </a:r>
            <a:r>
              <a:rPr lang="zh-CN" altLang="en-US"/>
              <a:t>缓存</a:t>
            </a:r>
            <a:endParaRPr lang="zh-CN" altLang="en-US"/>
          </a:p>
          <a:p>
            <a:pPr lvl="1"/>
            <a:r>
              <a:rPr lang="en-US" altLang="zh-CN"/>
              <a:t>spark.sqlContext.cacheTable(“tableName”)</a:t>
            </a:r>
            <a:endParaRPr lang="en-US" altLang="zh-CN"/>
          </a:p>
          <a:p>
            <a:pPr lvl="1"/>
            <a:r>
              <a:rPr lang="en-US" altLang="zh-CN"/>
              <a:t>dataFrame.cache()</a:t>
            </a:r>
            <a:endParaRPr lang="en-US" altLang="zh-CN"/>
          </a:p>
          <a:p>
            <a:pPr lvl="0"/>
            <a:r>
              <a:rPr lang="zh-CN" altLang="en-US"/>
              <a:t>参数调优</a:t>
            </a:r>
            <a:endParaRPr lang="zh-CN" altLang="en-US"/>
          </a:p>
          <a:p>
            <a:pPr lvl="1"/>
            <a:r>
              <a:rPr lang="en-US" altLang="zh-CN"/>
              <a:t>Reduce task</a:t>
            </a:r>
            <a:r>
              <a:rPr lang="zh-CN" altLang="en-US"/>
              <a:t>数目：</a:t>
            </a:r>
            <a:r>
              <a:rPr lang="en-US" altLang="zh-CN"/>
              <a:t>spark.sql.shuffle.partitions(</a:t>
            </a:r>
            <a:r>
              <a:rPr lang="zh-CN" altLang="en-US"/>
              <a:t>默认是</a:t>
            </a:r>
            <a:r>
              <a:rPr lang="en-US" altLang="zh-CN"/>
              <a:t>200)</a:t>
            </a:r>
            <a:endParaRPr lang="en-US" altLang="zh-CN"/>
          </a:p>
          <a:p>
            <a:pPr lvl="1"/>
            <a:r>
              <a:rPr lang="zh-CN" altLang="en-US"/>
              <a:t>读数据时每个</a:t>
            </a:r>
            <a:r>
              <a:rPr lang="en-US" altLang="zh-CN"/>
              <a:t>Partition</a:t>
            </a:r>
            <a:r>
              <a:rPr lang="zh-CN" altLang="en-US"/>
              <a:t>大小：</a:t>
            </a:r>
            <a:r>
              <a:rPr lang="en-US" altLang="zh-CN"/>
              <a:t>spark.sql.files.maxPartitionBytes(</a:t>
            </a:r>
            <a:r>
              <a:rPr lang="zh-CN" altLang="en-US"/>
              <a:t>默认</a:t>
            </a:r>
            <a:r>
              <a:rPr lang="en-US" altLang="zh-CN"/>
              <a:t>128M)</a:t>
            </a:r>
            <a:endParaRPr lang="en-US" altLang="zh-CN"/>
          </a:p>
          <a:p>
            <a:pPr lvl="1"/>
            <a:r>
              <a:rPr lang="zh-CN" altLang="en-US"/>
              <a:t>小文件合并读：</a:t>
            </a:r>
            <a:r>
              <a:rPr lang="en-US" altLang="zh-CN"/>
              <a:t>spark.sql.files.openCostInBytes(</a:t>
            </a:r>
            <a:r>
              <a:rPr lang="zh-CN" altLang="en-US"/>
              <a:t>默认</a:t>
            </a:r>
            <a:r>
              <a:rPr lang="en-US" altLang="zh-CN"/>
              <a:t>4194304(4M))</a:t>
            </a:r>
            <a:endParaRPr lang="en-US" altLang="zh-CN"/>
          </a:p>
          <a:p>
            <a:pPr lvl="1"/>
            <a:r>
              <a:rPr lang="zh-CN" altLang="en-US"/>
              <a:t>广播小表大小：</a:t>
            </a:r>
            <a:r>
              <a:rPr lang="en-US" altLang="zh-CN"/>
              <a:t>spark.sql.autoBroadcastJoinThreshold(</a:t>
            </a:r>
            <a:r>
              <a:rPr lang="zh-CN" altLang="en-US"/>
              <a:t>默认</a:t>
            </a:r>
            <a:r>
              <a:rPr lang="en-US" altLang="zh-CN"/>
              <a:t>10485760(10M))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Streaming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易用性好</a:t>
            </a:r>
            <a:endParaRPr lang="zh-CN" altLang="en-US"/>
          </a:p>
          <a:p>
            <a:pPr lvl="1"/>
            <a:r>
              <a:rPr lang="zh-CN" altLang="en-US"/>
              <a:t>提供很多高级算子，实现复杂运算非常简单</a:t>
            </a:r>
            <a:endParaRPr lang="zh-CN" altLang="en-US"/>
          </a:p>
          <a:p>
            <a:pPr lvl="1"/>
            <a:r>
              <a:rPr lang="zh-CN" altLang="en-US"/>
              <a:t>流式</a:t>
            </a:r>
            <a:r>
              <a:rPr lang="en-US" altLang="zh-CN"/>
              <a:t>API</a:t>
            </a:r>
            <a:r>
              <a:rPr lang="zh-CN" altLang="en-US"/>
              <a:t>和批处理</a:t>
            </a:r>
            <a:r>
              <a:rPr lang="en-US" altLang="zh-CN"/>
              <a:t>API</a:t>
            </a:r>
            <a:r>
              <a:rPr lang="zh-CN" altLang="en-US"/>
              <a:t>很类似，学习成本低</a:t>
            </a:r>
            <a:endParaRPr lang="zh-CN" altLang="en-US"/>
          </a:p>
          <a:p>
            <a:pPr lvl="0"/>
            <a:r>
              <a:rPr lang="zh-CN" altLang="en-US"/>
              <a:t>平台同一</a:t>
            </a:r>
            <a:endParaRPr lang="zh-CN" altLang="en-US"/>
          </a:p>
          <a:p>
            <a:pPr lvl="1"/>
            <a:r>
              <a:rPr lang="zh-CN" altLang="en-US"/>
              <a:t>不需要维护两套系统分别用于批处理和流式处理</a:t>
            </a:r>
            <a:endParaRPr lang="zh-CN" altLang="en-US"/>
          </a:p>
          <a:p>
            <a:pPr lvl="1"/>
            <a:r>
              <a:rPr lang="zh-CN" altLang="en-US"/>
              <a:t>可以自由调用</a:t>
            </a:r>
            <a:r>
              <a:rPr lang="en-US" altLang="zh-CN"/>
              <a:t>Spark</a:t>
            </a:r>
            <a:r>
              <a:rPr lang="zh-CN" altLang="en-US"/>
              <a:t>的组件如</a:t>
            </a:r>
            <a:r>
              <a:rPr lang="en-US" altLang="zh-CN"/>
              <a:t>Spark SQL&amp;MLlib</a:t>
            </a:r>
            <a:endParaRPr lang="en-US" altLang="zh-CN"/>
          </a:p>
          <a:p>
            <a:pPr lvl="0"/>
            <a:r>
              <a:rPr lang="zh-CN" altLang="en-US"/>
              <a:t>生态丰富</a:t>
            </a:r>
            <a:endParaRPr lang="zh-CN" altLang="en-US"/>
          </a:p>
          <a:p>
            <a:pPr lvl="1"/>
            <a:r>
              <a:rPr lang="zh-CN" altLang="en-US"/>
              <a:t>支持各种数据源和数据格式</a:t>
            </a:r>
            <a:endParaRPr lang="zh-CN" altLang="en-US"/>
          </a:p>
          <a:p>
            <a:pPr lvl="1"/>
            <a:r>
              <a:rPr lang="zh-CN" altLang="en-US"/>
              <a:t>社区活跃，发展迅猛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 lang="en-US" altLang="zh-CN" smtClean="0"/>
              <a:t>Spark</a:t>
            </a:r>
            <a:r>
              <a:rPr lang="zh-CN" altLang="en-US" smtClean="0"/>
              <a:t>核心概念</a:t>
            </a:r>
            <a:r>
              <a:rPr lang="en-US" altLang="zh-CN" smtClean="0"/>
              <a:t>-RDD</a:t>
            </a:r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RDD: Resilient Distributed Datasets</a:t>
            </a:r>
            <a:r>
              <a:rPr lang="zh-CN" altLang="en-US"/>
              <a:t>，弹性分布式数据集</a:t>
            </a:r>
            <a:endParaRPr lang="zh-CN" altLang="en-US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分布式存储在集群的各个节点上</a:t>
            </a:r>
            <a:r>
              <a:rPr lang="en-US" altLang="zh-CN"/>
              <a:t>(</a:t>
            </a:r>
            <a:r>
              <a:rPr lang="zh-CN" altLang="en-US"/>
              <a:t>每一部分称为一个</a:t>
            </a:r>
            <a:r>
              <a:rPr lang="en-US" altLang="zh-CN"/>
              <a:t>partition)</a:t>
            </a:r>
            <a:endParaRPr lang="en-US" altLang="zh-CN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可以选择不同的存储方式</a:t>
            </a:r>
            <a:r>
              <a:rPr lang="en-US" altLang="zh-CN"/>
              <a:t>(</a:t>
            </a:r>
            <a:r>
              <a:rPr lang="zh-CN" altLang="en-US"/>
              <a:t>磁盘或内存</a:t>
            </a:r>
            <a:r>
              <a:rPr lang="en-US" altLang="zh-CN"/>
              <a:t>)</a:t>
            </a:r>
            <a:endParaRPr lang="en-US" altLang="zh-CN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可以由一个</a:t>
            </a:r>
            <a:r>
              <a:rPr lang="en-US" altLang="zh-CN"/>
              <a:t>RDD</a:t>
            </a:r>
            <a:r>
              <a:rPr lang="zh-CN" altLang="en-US"/>
              <a:t>生成另一个</a:t>
            </a:r>
            <a:r>
              <a:rPr lang="en-US" altLang="zh-CN"/>
              <a:t>RDD(</a:t>
            </a:r>
            <a:r>
              <a:rPr lang="zh-CN" altLang="en-US"/>
              <a:t>转换操作</a:t>
            </a:r>
            <a:r>
              <a:rPr lang="en-US" altLang="zh-CN"/>
              <a:t>)</a:t>
            </a:r>
            <a:endParaRPr lang="en-US" altLang="zh-CN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数据丢失后可以自动恢复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基本原理：微批处理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将流式计算转化为一批很小的、确定的批处理作业</a:t>
            </a:r>
            <a:r>
              <a:rPr lang="en-US" altLang="zh-CN"/>
              <a:t>(micro-batch)</a:t>
            </a:r>
            <a:endParaRPr lang="en-US" altLang="zh-CN"/>
          </a:p>
          <a:p>
            <a:pPr lvl="1"/>
            <a:r>
              <a:rPr lang="zh-CN" altLang="en-US"/>
              <a:t>以</a:t>
            </a:r>
            <a:r>
              <a:rPr lang="en-US" altLang="zh-CN"/>
              <a:t>x</a:t>
            </a:r>
            <a:r>
              <a:rPr lang="zh-CN" altLang="en-US"/>
              <a:t>秒为单位将数据流切分成离散的作业</a:t>
            </a:r>
            <a:endParaRPr lang="zh-CN" altLang="en-US"/>
          </a:p>
          <a:p>
            <a:pPr lvl="1"/>
            <a:r>
              <a:rPr lang="zh-CN" altLang="en-US"/>
              <a:t>将每批数据看做</a:t>
            </a:r>
            <a:r>
              <a:rPr lang="en-US" altLang="zh-CN"/>
              <a:t>RDD,</a:t>
            </a:r>
            <a:r>
              <a:rPr lang="zh-CN" altLang="en-US"/>
              <a:t>使用</a:t>
            </a:r>
            <a:r>
              <a:rPr lang="en-US" altLang="zh-CN"/>
              <a:t>RDD</a:t>
            </a:r>
            <a:r>
              <a:rPr lang="zh-CN" altLang="en-US"/>
              <a:t>操作符处理</a:t>
            </a:r>
            <a:endParaRPr lang="zh-CN" altLang="en-US"/>
          </a:p>
          <a:p>
            <a:pPr lvl="1"/>
            <a:r>
              <a:rPr lang="zh-CN" altLang="en-US"/>
              <a:t>最终结果以</a:t>
            </a:r>
            <a:r>
              <a:rPr lang="en-US" altLang="zh-CN"/>
              <a:t>RDD</a:t>
            </a:r>
            <a:r>
              <a:rPr lang="zh-CN" altLang="en-US"/>
              <a:t>为单位返回</a:t>
            </a:r>
            <a:r>
              <a:rPr lang="en-US" altLang="zh-CN"/>
              <a:t>(</a:t>
            </a:r>
            <a:r>
              <a:rPr lang="zh-CN" altLang="en-US"/>
              <a:t>写入</a:t>
            </a:r>
            <a:r>
              <a:rPr lang="en-US" altLang="zh-CN"/>
              <a:t>HDFS</a:t>
            </a:r>
            <a:r>
              <a:rPr lang="zh-CN" altLang="en-US"/>
              <a:t>或者其他系统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关键概念：</a:t>
            </a:r>
            <a:r>
              <a:rPr lang="en-US" altLang="zh-CN"/>
              <a:t>DStream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DStream</a:t>
            </a:r>
            <a:r>
              <a:rPr lang="zh-CN" altLang="en-US"/>
              <a:t>：将连续的数据进行离散表示</a:t>
            </a:r>
            <a:endParaRPr lang="zh-CN" altLang="en-US"/>
          </a:p>
          <a:p>
            <a:r>
              <a:rPr lang="zh-CN" altLang="en-US"/>
              <a:t>It represents a continuous stream of data, either the input data stream received from source, or the processed data stream generated by transforming the input stream.</a:t>
            </a:r>
            <a:endParaRPr lang="zh-CN" altLang="en-US"/>
          </a:p>
          <a:p>
            <a:r>
              <a:rPr lang="en-US" altLang="zh-CN"/>
              <a:t>DStream</a:t>
            </a:r>
            <a:r>
              <a:rPr lang="zh-CN" altLang="en-US"/>
              <a:t>中每一个离散的片段都是一个</a:t>
            </a:r>
            <a:r>
              <a:rPr lang="en-US" altLang="zh-CN"/>
              <a:t>RDD</a:t>
            </a:r>
            <a:endParaRPr lang="en-US" altLang="zh-CN"/>
          </a:p>
          <a:p>
            <a:r>
              <a:rPr lang="en-US" altLang="zh-CN"/>
              <a:t>DStream</a:t>
            </a:r>
            <a:r>
              <a:rPr lang="zh-CN" altLang="en-US"/>
              <a:t>可以变换成另外一个</a:t>
            </a:r>
            <a:r>
              <a:rPr lang="en-US" altLang="zh-CN"/>
              <a:t>DStream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输入流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RDD</a:t>
            </a:r>
            <a:r>
              <a:rPr lang="zh-CN" altLang="en-US" smtClean="0"/>
              <a:t>基本操作</a:t>
            </a:r>
            <a:r>
              <a:rPr lang="en-US" altLang="zh-CN" smtClean="0"/>
              <a:t>(operator)</a:t>
            </a:r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en-US" altLang="zh-CN" dirty="0"/>
              <a:t>Transformation(</a:t>
            </a:r>
            <a:r>
              <a:rPr lang="zh-CN" altLang="en-US" dirty="0"/>
              <a:t>转换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通过已有的</a:t>
            </a:r>
            <a:r>
              <a:rPr lang="en-US" altLang="zh-CN" dirty="0"/>
              <a:t>RDD</a:t>
            </a:r>
            <a:r>
              <a:rPr lang="zh-CN" altLang="en-US" dirty="0"/>
              <a:t>产生新的</a:t>
            </a:r>
            <a:r>
              <a:rPr lang="en-US" altLang="zh-CN" dirty="0"/>
              <a:t>RDD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举例：</a:t>
            </a:r>
            <a:r>
              <a:rPr lang="en-US" altLang="zh-CN" dirty="0"/>
              <a:t>map, filter, groupBy, reduceBy</a:t>
            </a:r>
            <a:endParaRPr lang="en-US" altLang="zh-CN" dirty="0"/>
          </a:p>
          <a:p>
            <a:pPr lvl="0">
              <a:lnSpc>
                <a:spcPct val="130000"/>
              </a:lnSpc>
            </a:pPr>
            <a:r>
              <a:rPr lang="en-US" altLang="zh-CN" dirty="0"/>
              <a:t>Action(</a:t>
            </a:r>
            <a:r>
              <a:rPr lang="zh-CN" altLang="en-US" dirty="0"/>
              <a:t>动作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RDD</a:t>
            </a:r>
            <a:r>
              <a:rPr lang="zh-CN" altLang="en-US" dirty="0"/>
              <a:t>计算得到一个或者一组值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举例：</a:t>
            </a:r>
            <a:r>
              <a:rPr lang="en-US" altLang="zh-CN" dirty="0"/>
              <a:t>count, reduce, saveAsTextFile</a:t>
            </a:r>
            <a:endParaRPr lang="en-US" altLang="zh-CN" dirty="0"/>
          </a:p>
          <a:p>
            <a:pPr lvl="0">
              <a:lnSpc>
                <a:spcPct val="130000"/>
              </a:lnSpc>
            </a:pPr>
            <a:r>
              <a:rPr lang="zh-CN" altLang="en-US" dirty="0"/>
              <a:t>初始</a:t>
            </a:r>
            <a:r>
              <a:rPr lang="en-US" altLang="zh-CN" dirty="0"/>
              <a:t>RDD</a:t>
            </a:r>
            <a:r>
              <a:rPr lang="zh-CN" altLang="en-US" dirty="0"/>
              <a:t>的生成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可通过</a:t>
            </a:r>
            <a:r>
              <a:rPr lang="en-US" altLang="zh-CN" dirty="0"/>
              <a:t>Scala</a:t>
            </a:r>
            <a:r>
              <a:rPr lang="zh-CN" altLang="en-US" dirty="0"/>
              <a:t>集合或者</a:t>
            </a:r>
            <a:r>
              <a:rPr lang="en-US" altLang="zh-CN" dirty="0"/>
              <a:t>Hadoop</a:t>
            </a:r>
            <a:r>
              <a:rPr lang="zh-CN" altLang="en-US" dirty="0"/>
              <a:t>数据集构造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RDD cache/persist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8940"/>
            <a:ext cx="10515600" cy="5007610"/>
          </a:xfrm>
        </p:spPr>
        <p:txBody>
          <a:bodyPr>
            <a:normAutofit lnSpcReduction="20000"/>
          </a:bodyPr>
          <a:p>
            <a:r>
              <a:rPr lang="en-US" altLang="zh-CN"/>
              <a:t>Spark RDD Cache</a:t>
            </a:r>
            <a:endParaRPr lang="en-US" altLang="zh-CN"/>
          </a:p>
          <a:p>
            <a:pPr lvl="1"/>
            <a:r>
              <a:rPr lang="zh-CN" altLang="en-US"/>
              <a:t>允许将</a:t>
            </a:r>
            <a:r>
              <a:rPr lang="en-US" altLang="zh-CN"/>
              <a:t>RDD</a:t>
            </a:r>
            <a:r>
              <a:rPr lang="zh-CN" altLang="en-US"/>
              <a:t>缓存到内存中或磁盘上，以便于重用</a:t>
            </a:r>
            <a:endParaRPr lang="zh-CN" altLang="en-US"/>
          </a:p>
          <a:p>
            <a:pPr lvl="1"/>
            <a:r>
              <a:rPr lang="en-US" altLang="zh-CN"/>
              <a:t>Spark</a:t>
            </a:r>
            <a:r>
              <a:rPr lang="zh-CN" altLang="en-US"/>
              <a:t>提供了多种缓存级别，以便于用户根据实际需求进行调整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endParaRPr lang="en-US" altLang="zh-CN"/>
          </a:p>
          <a:p>
            <a:pPr lvl="0"/>
            <a:r>
              <a:rPr lang="en-US" altLang="zh-CN"/>
              <a:t>RDD cache</a:t>
            </a:r>
            <a:r>
              <a:rPr lang="zh-CN" altLang="en-US"/>
              <a:t>使用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val data = sc.textFile(“hdfs://nn:8020/input”)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data.cache()//</a:t>
            </a:r>
            <a:r>
              <a:rPr lang="zh-CN" altLang="en-US"/>
              <a:t>实际上是</a:t>
            </a:r>
            <a:r>
              <a:rPr lang="en-US" altLang="zh-CN"/>
              <a:t>data.persist(StorageLevel.MEMORY_ONLY)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//data.persist(StorageLevel.DISK_ONLY_2)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015" y="2531110"/>
            <a:ext cx="6486525" cy="2265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广播变量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广播机制</a:t>
            </a:r>
            <a:endParaRPr lang="zh-CN" altLang="en-US"/>
          </a:p>
          <a:p>
            <a:pPr lvl="1"/>
            <a:r>
              <a:rPr lang="zh-CN" altLang="en-US"/>
              <a:t>高效分发大对象，比如字典</a:t>
            </a:r>
            <a:r>
              <a:rPr lang="en-US" altLang="zh-CN"/>
              <a:t>(map)</a:t>
            </a:r>
            <a:r>
              <a:rPr lang="zh-CN" altLang="en-US"/>
              <a:t>，集合</a:t>
            </a:r>
            <a:r>
              <a:rPr lang="en-US" altLang="zh-CN"/>
              <a:t>(set)</a:t>
            </a:r>
            <a:r>
              <a:rPr lang="zh-CN" altLang="en-US"/>
              <a:t>等，每个</a:t>
            </a:r>
            <a:r>
              <a:rPr lang="en-US" altLang="zh-CN"/>
              <a:t>executor</a:t>
            </a:r>
            <a:r>
              <a:rPr lang="zh-CN" altLang="en-US"/>
              <a:t>一份，而不是每个</a:t>
            </a:r>
            <a:r>
              <a:rPr lang="en-US" altLang="zh-CN"/>
              <a:t>task</a:t>
            </a:r>
            <a:r>
              <a:rPr lang="zh-CN" altLang="en-US"/>
              <a:t>一份</a:t>
            </a:r>
            <a:endParaRPr lang="zh-CN" altLang="en-US"/>
          </a:p>
          <a:p>
            <a:pPr lvl="1"/>
            <a:r>
              <a:rPr lang="zh-CN" altLang="en-US"/>
              <a:t>包括</a:t>
            </a:r>
            <a:r>
              <a:rPr lang="en-US" altLang="zh-CN"/>
              <a:t>HttpBroadcast</a:t>
            </a:r>
            <a:r>
              <a:rPr lang="zh-CN" altLang="en-US"/>
              <a:t>和</a:t>
            </a:r>
            <a:r>
              <a:rPr lang="en-US" altLang="zh-CN"/>
              <a:t>TorrentBroadcast</a:t>
            </a:r>
            <a:r>
              <a:rPr lang="zh-CN" altLang="en-US"/>
              <a:t>两种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累加计数器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Accumulator(</a:t>
            </a:r>
            <a:r>
              <a:rPr lang="zh-CN" altLang="en-US"/>
              <a:t>累加器，计数器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类似于</a:t>
            </a:r>
            <a:r>
              <a:rPr lang="en-US" altLang="zh-CN"/>
              <a:t>MapReduce</a:t>
            </a:r>
            <a:r>
              <a:rPr lang="zh-CN" altLang="en-US"/>
              <a:t>中的</a:t>
            </a:r>
            <a:r>
              <a:rPr lang="en-US" altLang="zh-CN"/>
              <a:t>counter</a:t>
            </a:r>
            <a:r>
              <a:rPr lang="zh-CN" altLang="en-US"/>
              <a:t>，将数据从一个节点发送到其他各个节点上去</a:t>
            </a:r>
            <a:endParaRPr lang="zh-CN" altLang="en-US"/>
          </a:p>
          <a:p>
            <a:pPr lvl="1"/>
            <a:r>
              <a:rPr lang="zh-CN" altLang="en-US"/>
              <a:t>通常用于监控，调试，记录符合某类特征的数据数目等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foreachPartition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logRDD.foreachPartition{ partitionOfRecords =&gt;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val connection = ConnectionPool.getConnection()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partitionOfRecords.foreach{ record =&gt;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connection.send(record)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ConnectionPool.returnConnection(connection)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DataFrame</a:t>
            </a:r>
            <a:r>
              <a:rPr lang="zh-CN" altLang="en-US"/>
              <a:t>与</a:t>
            </a:r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DataFrame = Dataset[Row]</a:t>
            </a:r>
            <a:endParaRPr lang="en-US" altLang="zh-CN"/>
          </a:p>
          <a:p>
            <a:pPr lvl="1"/>
            <a:r>
              <a:rPr lang="en-US" altLang="zh-CN"/>
              <a:t>Row</a:t>
            </a:r>
            <a:r>
              <a:rPr lang="zh-CN" altLang="en-US"/>
              <a:t>表示一行数据，比如</a:t>
            </a:r>
            <a:r>
              <a:rPr lang="en-US" altLang="zh-CN"/>
              <a:t>Row=[“a”,12,123]</a:t>
            </a:r>
            <a:endParaRPr lang="en-US" altLang="zh-CN"/>
          </a:p>
          <a:p>
            <a:pPr lvl="1"/>
            <a:r>
              <a:rPr lang="en-US" altLang="zh-CN"/>
              <a:t>RDD</a:t>
            </a:r>
            <a:r>
              <a:rPr lang="zh-CN" altLang="en-US"/>
              <a:t>、</a:t>
            </a:r>
            <a:r>
              <a:rPr lang="en-US" altLang="zh-CN"/>
              <a:t>DataFrame</a:t>
            </a:r>
            <a:r>
              <a:rPr lang="zh-CN" altLang="en-US"/>
              <a:t>与</a:t>
            </a:r>
            <a:r>
              <a:rPr lang="en-US" altLang="zh-CN"/>
              <a:t>Dataset</a:t>
            </a:r>
            <a:r>
              <a:rPr lang="zh-CN" altLang="en-US"/>
              <a:t>之间可以相互转化</a:t>
            </a:r>
            <a:endParaRPr lang="zh-CN" altLang="en-US"/>
          </a:p>
          <a:p>
            <a:pPr lvl="0"/>
            <a:r>
              <a:rPr lang="en-US" altLang="zh-CN"/>
              <a:t>DataFrame</a:t>
            </a:r>
            <a:endParaRPr lang="en-US" altLang="zh-CN"/>
          </a:p>
          <a:p>
            <a:pPr lvl="1"/>
            <a:r>
              <a:rPr lang="zh-CN" altLang="en-US"/>
              <a:t>内部数据无类型，统一为</a:t>
            </a:r>
            <a:r>
              <a:rPr lang="en-US" altLang="zh-CN"/>
              <a:t>Row</a:t>
            </a:r>
            <a:endParaRPr lang="en-US" altLang="zh-CN"/>
          </a:p>
          <a:p>
            <a:pPr lvl="1"/>
            <a:r>
              <a:rPr lang="en-US" altLang="zh-CN"/>
              <a:t>DataFrame</a:t>
            </a:r>
            <a:r>
              <a:rPr lang="zh-CN" altLang="en-US"/>
              <a:t>是一种特殊类型的</a:t>
            </a:r>
            <a:r>
              <a:rPr lang="en-US" altLang="zh-CN"/>
              <a:t>Dataset</a:t>
            </a:r>
            <a:endParaRPr lang="en-US" altLang="zh-CN"/>
          </a:p>
          <a:p>
            <a:pPr lvl="0"/>
            <a:r>
              <a:rPr lang="en-US" altLang="zh-CN"/>
              <a:t>Dataset</a:t>
            </a:r>
            <a:endParaRPr lang="en-US" altLang="zh-CN"/>
          </a:p>
          <a:p>
            <a:pPr lvl="1"/>
            <a:r>
              <a:rPr lang="zh-CN" altLang="en-US"/>
              <a:t>内部数据由类型，需要由用户定义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RDD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-&gt; DataFrame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：反射方式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case class, </a:t>
            </a:r>
            <a:r>
              <a:rPr lang="zh-CN" altLang="en-US"/>
              <a:t>作为</a:t>
            </a:r>
            <a:r>
              <a:rPr lang="en-US" altLang="zh-CN"/>
              <a:t>RDD</a:t>
            </a:r>
            <a:r>
              <a:rPr lang="zh-CN" altLang="en-US"/>
              <a:t>的</a:t>
            </a:r>
            <a:r>
              <a:rPr lang="en-US" altLang="zh-CN"/>
              <a:t>schema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直接通过</a:t>
            </a:r>
            <a:r>
              <a:rPr lang="en-US" altLang="zh-CN"/>
              <a:t>RDD.toDF</a:t>
            </a:r>
            <a:r>
              <a:rPr lang="zh-CN" altLang="en-US"/>
              <a:t>将</a:t>
            </a:r>
            <a:r>
              <a:rPr lang="en-US" altLang="zh-CN"/>
              <a:t>RDD</a:t>
            </a:r>
            <a:r>
              <a:rPr lang="zh-CN" altLang="en-US"/>
              <a:t>转换为</a:t>
            </a:r>
            <a:r>
              <a:rPr lang="en-US" altLang="zh-CN"/>
              <a:t>DataFrame</a:t>
            </a:r>
            <a:endParaRPr lang="en-US" altLang="zh-CN"/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import org.apache.spark.sql.SparkSession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import org.apache.spark.sql.Row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case class User(userID:Long, gender:String, age:Int, occupation:String,zipcode:String)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usersRdd = sc.textFile("/tmp/ml-1m/users.dat")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userRDD = usersRdd.map(_.split("::")).map(p=&gt;User(p(0).toLong,p(1).trim,p(2).toInt,p(3),p(4)))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userDataFrame = userRDD.toDF()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userDataFrame.take(10)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userDataFrame.count()</a:t>
            </a:r>
            <a:endParaRPr lang="en-US" altLang="zh-CN" sz="2000"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  <p:tag name="MH_TYPE" val="#NeiR#"/>
  <p:tag name="MH_NUMBER" val="2"/>
  <p:tag name="MH_CATEGORY" val="#BingLLB#"/>
  <p:tag name="MH_LAYOUT" val="SubTitleDesc"/>
  <p:tag name="MH" val="20150921111904"/>
  <p:tag name="MH_LIBRARY" val="GRAPHIC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32"/>
  <p:tag name="KSO_WM_SLIDE_SIZE" val="828*35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  <p:tag name="MH_TYPE" val="#NeiR#"/>
  <p:tag name="MH_NUMBER" val="2"/>
  <p:tag name="MH_CATEGORY" val="#BingLLB#"/>
  <p:tag name="MH_LAYOUT" val="SubTitleDesc"/>
  <p:tag name="MH" val="20150921111904"/>
  <p:tag name="MH_LIBRARY" val="GRAPHIC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32"/>
  <p:tag name="KSO_WM_SLIDE_SIZE" val="828*354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5519</Words>
  <Application>WPS 演示</Application>
  <PresentationFormat>宽屏</PresentationFormat>
  <Paragraphs>237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</vt:lpstr>
      <vt:lpstr>A000120140530A99PPBG</vt:lpstr>
      <vt:lpstr>Spark特点</vt:lpstr>
      <vt:lpstr>Spark核心概念-RDD</vt:lpstr>
      <vt:lpstr>RDD基本操作(operator)</vt:lpstr>
      <vt:lpstr>Spark RDD cache/persist</vt:lpstr>
      <vt:lpstr>广播变量</vt:lpstr>
      <vt:lpstr>累加计数器</vt:lpstr>
      <vt:lpstr>foreachPartition</vt:lpstr>
      <vt:lpstr>DataFrame与Dataset</vt:lpstr>
      <vt:lpstr>RDD-&gt; DataFrame：反射方式</vt:lpstr>
      <vt:lpstr>RDD-&gt;DataFrame：显示注入Schema</vt:lpstr>
      <vt:lpstr>json -&gt; DataFrame</vt:lpstr>
      <vt:lpstr>parquet -&gt; DataFrame</vt:lpstr>
      <vt:lpstr>JDBC -&gt; DataFrame</vt:lpstr>
      <vt:lpstr>text -&gt; DataFrame</vt:lpstr>
      <vt:lpstr>Spark SQL中的表</vt:lpstr>
      <vt:lpstr>Spark SLQ万能思路</vt:lpstr>
      <vt:lpstr>Spark SQL中的SQL：与Hive Metastore结合</vt:lpstr>
      <vt:lpstr>Spark SQL调优</vt:lpstr>
      <vt:lpstr>Spark Streaming</vt:lpstr>
      <vt:lpstr>基本原理：微批处理</vt:lpstr>
      <vt:lpstr>关键概念：DStream</vt:lpstr>
      <vt:lpstr>输入流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27</cp:revision>
  <dcterms:created xsi:type="dcterms:W3CDTF">2015-05-05T08:02:00Z</dcterms:created>
  <dcterms:modified xsi:type="dcterms:W3CDTF">2017-12-22T02:16:08Z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