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41" r:id="rId3"/>
  </p:sldMasterIdLst>
  <p:notesMasterIdLst>
    <p:notesMasterId r:id="rId8"/>
  </p:notesMasterIdLst>
  <p:sldIdLst>
    <p:sldId id="256" r:id="rId4"/>
    <p:sldId id="267" r:id="rId5"/>
    <p:sldId id="268" r:id="rId6"/>
    <p:sldId id="258" r:id="rId7"/>
    <p:sldId id="308" r:id="rId9"/>
    <p:sldId id="275" r:id="rId10"/>
    <p:sldId id="278" r:id="rId11"/>
    <p:sldId id="306" r:id="rId12"/>
    <p:sldId id="307" r:id="rId13"/>
    <p:sldId id="269" r:id="rId14"/>
    <p:sldId id="305" r:id="rId15"/>
    <p:sldId id="270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9C1"/>
    <a:srgbClr val="F2EBDE"/>
    <a:srgbClr val="3C3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9" autoAdjust="0"/>
    <p:restoredTop sz="90520" autoAdjust="0"/>
  </p:normalViewPr>
  <p:slideViewPr>
    <p:cSldViewPr snapToGrid="0" showGuides="1">
      <p:cViewPr varScale="1">
        <p:scale>
          <a:sx n="87" d="100"/>
          <a:sy n="87" d="100"/>
        </p:scale>
        <p:origin x="3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3" Type="http://schemas.openxmlformats.org/officeDocument/2006/relationships/theme" Target="../theme/theme1.xml"/><Relationship Id="rId92" Type="http://schemas.openxmlformats.org/officeDocument/2006/relationships/slideLayout" Target="../slideLayouts/slideLayout9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.xml"/><Relationship Id="rId89" Type="http://schemas.openxmlformats.org/officeDocument/2006/relationships/slideLayout" Target="../slideLayouts/slideLayout89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A83D-73DA-4BBF-B255-86CC533D72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50D80-380B-4C0B-9CFE-F0DBBB501E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88.xml"/><Relationship Id="rId3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8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8.xml"/><Relationship Id="rId4" Type="http://schemas.openxmlformats.org/officeDocument/2006/relationships/image" Target="../media/image11.png"/><Relationship Id="rId3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8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20" y="345591"/>
            <a:ext cx="11307560" cy="61668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36" y="756185"/>
            <a:ext cx="280313" cy="245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3262" y="4454592"/>
            <a:ext cx="746534" cy="1894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1668"/>
            <a:ext cx="11962014" cy="657017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45250" y="3602311"/>
            <a:ext cx="530148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   组长：唐正梅 </a:t>
            </a:r>
            <a:endParaRPr lang="en-US" altLang="zh-CN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组员：沈奚宇  闭彩莲</a:t>
            </a:r>
            <a:endParaRPr lang="en-US" altLang="zh-CN">
              <a:solidFill>
                <a:schemeClr val="bg1"/>
              </a:solidFill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16313" y="2362542"/>
            <a:ext cx="375936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600">
                <a:solidFill>
                  <a:schemeClr val="bg1"/>
                </a:solidFill>
                <a:cs typeface="+mn-ea"/>
                <a:sym typeface="+mn-lt"/>
              </a:rPr>
              <a:t>Shell</a:t>
            </a:r>
            <a:r>
              <a:rPr lang="zh-CN" altLang="en-US" sz="6600">
                <a:solidFill>
                  <a:schemeClr val="bg1"/>
                </a:solidFill>
                <a:cs typeface="+mn-ea"/>
                <a:sym typeface="+mn-lt"/>
              </a:rPr>
              <a:t>程序</a:t>
            </a:r>
            <a:endParaRPr lang="zh-CN" altLang="en-US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52729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2174875"/>
            <a:ext cx="11307445" cy="2618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36" y="756185"/>
            <a:ext cx="280313" cy="245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3262" y="4454592"/>
            <a:ext cx="746534" cy="1894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7150" y="143413"/>
            <a:ext cx="11962014" cy="65701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728206" y="3776136"/>
            <a:ext cx="27355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总结和分工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09952" y="2669610"/>
            <a:ext cx="41721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cs typeface="+mn-ea"/>
                <a:sym typeface="+mn-lt"/>
              </a:rPr>
              <a:t>Part Three</a:t>
            </a:r>
            <a:endParaRPr lang="en-US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2" y="323753"/>
            <a:ext cx="11410793" cy="6210493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572155" y="483665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总结和分工</a:t>
            </a:r>
            <a:endParaRPr kumimoji="1"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Oval 78"/>
          <p:cNvSpPr/>
          <p:nvPr/>
        </p:nvSpPr>
        <p:spPr>
          <a:xfrm>
            <a:off x="1157722" y="507282"/>
            <a:ext cx="414433" cy="414433"/>
          </a:xfrm>
          <a:prstGeom prst="ellipse">
            <a:avLst/>
          </a:prstGeom>
          <a:solidFill>
            <a:srgbClr val="EDC9C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72260" y="1176020"/>
            <a:ext cx="82099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分工： </a:t>
            </a:r>
            <a:endParaRPr lang="zh-CN" altLang="en-US" sz="2000" b="0" i="0">
              <a:solidFill>
                <a:srgbClr val="05073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组长：唐正梅</a:t>
            </a:r>
            <a:endParaRPr lang="en-US" altLang="zh-CN" sz="2000" b="0" i="0">
              <a:solidFill>
                <a:srgbClr val="05073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参考资料，编写</a:t>
            </a:r>
            <a:r>
              <a:rPr lang="en-US" altLang="zh-CN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endParaRPr lang="en-US" altLang="zh-CN" sz="2000" b="0" i="0">
              <a:solidFill>
                <a:srgbClr val="05073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组员：沈奚宇</a:t>
            </a:r>
            <a:r>
              <a:rPr lang="en-US" altLang="zh-CN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组员：闭彩莲</a:t>
            </a:r>
            <a:endParaRPr lang="en-US" altLang="zh-CN" sz="2000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查找相关资料，编写文档</a:t>
            </a:r>
            <a:r>
              <a:rPr lang="en-US" altLang="zh-CN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查找资料制作</a:t>
            </a:r>
            <a:r>
              <a:rPr lang="en-US" altLang="zh-CN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并演示</a:t>
            </a:r>
            <a:endParaRPr lang="en-US" altLang="zh-CN" sz="2000" b="0" i="0">
              <a:solidFill>
                <a:srgbClr val="05073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2000" b="0" i="0">
              <a:solidFill>
                <a:srgbClr val="05073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收获：</a:t>
            </a:r>
            <a:endParaRPr lang="en-US" altLang="zh-CN" sz="2000" b="0" i="0">
              <a:solidFill>
                <a:srgbClr val="05073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通过此次实训实现简单的</a:t>
            </a:r>
            <a:r>
              <a:rPr lang="en-US" altLang="zh-CN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程序，我们</a:t>
            </a:r>
            <a:r>
              <a:rPr lang="zh-CN" altLang="en-US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会更加熟悉</a:t>
            </a:r>
            <a:r>
              <a:rPr lang="en-US" altLang="zh-CN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系统的基础命令以及它们的常用选项和用法，并且可以将日常工作中重复性的任务自动化，提高工作效率。虽然只是简单的</a:t>
            </a:r>
            <a:r>
              <a:rPr lang="en-US" altLang="zh-CN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脚本，但这也为我们将来进行更复杂的系统管理任务提供了基础。</a:t>
            </a:r>
            <a:endParaRPr lang="en-US" altLang="zh-CN" sz="2000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52729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2174875"/>
            <a:ext cx="11307445" cy="2618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36" y="756185"/>
            <a:ext cx="280313" cy="245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3262" y="4454592"/>
            <a:ext cx="746534" cy="1894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7150" y="143413"/>
            <a:ext cx="11962014" cy="65701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77744" y="377613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运行展示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37963" y="2669610"/>
            <a:ext cx="37160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cs typeface="+mn-ea"/>
                <a:sym typeface="+mn-lt"/>
              </a:rPr>
              <a:t>Part Four</a:t>
            </a:r>
            <a:endParaRPr lang="en-US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20" y="345591"/>
            <a:ext cx="11307560" cy="61668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36" y="756185"/>
            <a:ext cx="280313" cy="245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3262" y="4454592"/>
            <a:ext cx="746534" cy="1894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1668"/>
            <a:ext cx="11962014" cy="65701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243588" y="3208985"/>
            <a:ext cx="2395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r>
              <a:rPr lang="en-US" altLang="zh-CN" sz="3200" b="1">
                <a:solidFill>
                  <a:schemeClr val="bg1"/>
                </a:solidFill>
                <a:cs typeface="+mn-ea"/>
                <a:sym typeface="+mn-lt"/>
              </a:rPr>
              <a:t>.</a:t>
            </a:r>
            <a:r>
              <a:rPr lang="zh-CN" altLang="en-US" sz="3200" b="1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76111" y="1715842"/>
            <a:ext cx="483978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en-US" sz="6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1638" y="3208985"/>
            <a:ext cx="2395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cs typeface="+mn-ea"/>
                <a:sym typeface="+mn-lt"/>
              </a:rPr>
              <a:t>02.</a:t>
            </a:r>
            <a:r>
              <a:rPr lang="zh-CN" altLang="en-US" sz="3200" b="1">
                <a:solidFill>
                  <a:schemeClr val="bg1"/>
                </a:solidFill>
                <a:cs typeface="+mn-ea"/>
                <a:sym typeface="+mn-lt"/>
              </a:rPr>
              <a:t>功能命令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6413" y="4299280"/>
            <a:ext cx="278955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cs typeface="+mn-ea"/>
                <a:sym typeface="+mn-lt"/>
              </a:rPr>
              <a:t>03.</a:t>
            </a:r>
            <a:r>
              <a:rPr lang="zh-CN" altLang="en-US" sz="3200" b="1">
                <a:solidFill>
                  <a:schemeClr val="bg1"/>
                </a:solidFill>
                <a:cs typeface="+mn-ea"/>
                <a:sym typeface="+mn-lt"/>
              </a:rPr>
              <a:t>总结和分工</a:t>
            </a:r>
            <a:endParaRPr lang="en-US" altLang="zh-CN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1636" y="4299280"/>
            <a:ext cx="2395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cs typeface="+mn-ea"/>
                <a:sym typeface="+mn-lt"/>
              </a:rPr>
              <a:t>04.</a:t>
            </a:r>
            <a:r>
              <a:rPr lang="zh-CN" altLang="en-US" sz="3200" b="1">
                <a:solidFill>
                  <a:schemeClr val="bg1"/>
                </a:solidFill>
                <a:cs typeface="+mn-ea"/>
                <a:sym typeface="+mn-lt"/>
              </a:rPr>
              <a:t>运行展示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52729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2174875"/>
            <a:ext cx="11307445" cy="2618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36" y="756185"/>
            <a:ext cx="280313" cy="245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3262" y="4454592"/>
            <a:ext cx="746534" cy="1894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7150" y="143413"/>
            <a:ext cx="11962014" cy="65701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77745" y="377613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项目介绍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08495" y="2669610"/>
            <a:ext cx="35750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cs typeface="+mn-ea"/>
                <a:sym typeface="+mn-lt"/>
              </a:rPr>
              <a:t>Part One</a:t>
            </a:r>
            <a:endParaRPr lang="en-US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2" y="323753"/>
            <a:ext cx="11410793" cy="6210493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572155" y="4836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</a:t>
            </a:r>
            <a:endParaRPr kumimoji="1"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943791" y="1382285"/>
            <a:ext cx="8304413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该项目实现的是</a:t>
            </a:r>
            <a:r>
              <a:rPr lang="en-US" altLang="zh-CN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Shell</a:t>
            </a:r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程序，完成了前两项要求，</a:t>
            </a:r>
            <a:r>
              <a:rPr lang="zh-CN" altLang="en-US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没有实现</a:t>
            </a:r>
            <a:r>
              <a:rPr lang="en-US" altLang="zh-CN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重定向和管道的功能</a:t>
            </a:r>
            <a:endParaRPr lang="zh-CN" altLang="en-US" sz="2000" b="0" i="0">
              <a:solidFill>
                <a:srgbClr val="05073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- </a:t>
            </a:r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支持基本的命令行操作</a:t>
            </a:r>
            <a:endParaRPr lang="en-US" altLang="zh-CN" sz="2000" b="0" i="0">
              <a:solidFill>
                <a:srgbClr val="05073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可以执行脚本文件</a:t>
            </a:r>
            <a:endParaRPr lang="en-US" altLang="zh-CN" sz="2000" b="0" i="0">
              <a:solidFill>
                <a:srgbClr val="05073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显示环境变量</a:t>
            </a:r>
            <a:endParaRPr lang="en-US" altLang="zh-CN" sz="2000" b="0" i="0">
              <a:solidFill>
                <a:srgbClr val="05073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清屏和列出目录内容的命令</a:t>
            </a:r>
            <a:endParaRPr lang="en-US" altLang="zh-CN" sz="2000" b="0" i="0">
              <a:solidFill>
                <a:srgbClr val="05073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技术重难点：</a:t>
            </a:r>
            <a:endParaRPr lang="en-US" altLang="zh-CN" sz="2000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命令行解析和参数处理。</a:t>
            </a:r>
            <a:endParaRPr lang="zh-CN" altLang="en-US" sz="2000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内置命令和外部命令的区分和执行。</a:t>
            </a:r>
            <a:endParaRPr lang="zh-CN" altLang="en-US" sz="2000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脚本文件的读取和命令执行。</a:t>
            </a:r>
            <a:endParaRPr lang="zh-CN" altLang="en-US" sz="2000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环境变量的访问和显示</a:t>
            </a:r>
            <a:endParaRPr lang="zh-CN" altLang="en-US" sz="2000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Oval 78"/>
          <p:cNvSpPr/>
          <p:nvPr/>
        </p:nvSpPr>
        <p:spPr>
          <a:xfrm>
            <a:off x="1157722" y="507282"/>
            <a:ext cx="414433" cy="414433"/>
          </a:xfrm>
          <a:prstGeom prst="ellipse">
            <a:avLst/>
          </a:prstGeom>
          <a:solidFill>
            <a:srgbClr val="EDC9C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2" y="323753"/>
            <a:ext cx="11410793" cy="6210493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572155" y="48366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核心内容</a:t>
            </a:r>
            <a:endParaRPr kumimoji="1"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214325" y="945330"/>
            <a:ext cx="103161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命令行解析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-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fgets()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函数读取用户输入的命令行，使用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strtok()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函数将命令行分割成参数数组。</a:t>
            </a:r>
            <a:endParaRPr lang="zh-CN" altLang="en-US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根据不同的命令类型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执行相应的操作。</a:t>
            </a:r>
            <a:endParaRPr lang="zh-CN" altLang="en-US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内置命令实现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-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实现了清屏命令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clr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、列出目录内容命令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ls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、显示环境变量命令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environ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echo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、执行脚本命令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script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、退出命令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quit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lang="zh-CN" altLang="en-US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对于内置命令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直接在程序内部实现相应的功能。</a:t>
            </a:r>
            <a:endParaRPr lang="zh-CN" altLang="en-US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外部命令执行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-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对于不是内置命令的输入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system()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函数执行外部命令。</a:t>
            </a:r>
            <a:endParaRPr lang="zh-CN" altLang="en-US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将命令行参数拼接成完整的命令字符串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然后传递给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system()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函数执行。</a:t>
            </a:r>
            <a:endParaRPr lang="zh-CN" altLang="en-US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脚本执行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-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实现了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executeScript()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用于读取和执行脚本文件中的命令。</a:t>
            </a:r>
            <a:endParaRPr lang="zh-CN" altLang="en-US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脚本文件中的每一行命令都会被执行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并检查执行结果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如果有任何命令执行失败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则终止脚本的执行。</a:t>
            </a:r>
            <a:endParaRPr lang="zh-CN" altLang="en-US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I/O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-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std::ifstream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读取脚本文件。</a:t>
            </a:r>
            <a:endParaRPr lang="zh-CN" altLang="en-US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处理文件打开失败的情况。</a:t>
            </a:r>
            <a:endParaRPr lang="zh-CN" altLang="en-US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环境变量访问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-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extern char **environ;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声明环境变量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并在 </a:t>
            </a:r>
            <a:r>
              <a:rPr lang="en-US" altLang="zh-CN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environ </a:t>
            </a:r>
            <a:r>
              <a:rPr lang="zh-CN" altLang="en-US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命令中遍历输出所有环境变量。</a:t>
            </a:r>
            <a:endParaRPr lang="zh-CN" altLang="en-US">
              <a:solidFill>
                <a:srgbClr val="05073B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Oval 78"/>
          <p:cNvSpPr/>
          <p:nvPr/>
        </p:nvSpPr>
        <p:spPr>
          <a:xfrm>
            <a:off x="1157722" y="507282"/>
            <a:ext cx="414433" cy="414433"/>
          </a:xfrm>
          <a:prstGeom prst="ellipse">
            <a:avLst/>
          </a:prstGeom>
          <a:solidFill>
            <a:srgbClr val="EDC9C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52729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2174875"/>
            <a:ext cx="11307445" cy="2618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36" y="756185"/>
            <a:ext cx="280313" cy="245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3262" y="4454592"/>
            <a:ext cx="746534" cy="1894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7150" y="143413"/>
            <a:ext cx="11962014" cy="65701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77743" y="377613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功能命令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51776" y="2669610"/>
            <a:ext cx="34884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cs typeface="+mn-ea"/>
                <a:sym typeface="+mn-lt"/>
              </a:rPr>
              <a:t>Part Two</a:t>
            </a:r>
            <a:endParaRPr lang="en-US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3" y="323753"/>
            <a:ext cx="11410793" cy="6210493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572155" y="48366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功能命令</a:t>
            </a:r>
            <a:endParaRPr kumimoji="1"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Oval 78"/>
          <p:cNvSpPr/>
          <p:nvPr/>
        </p:nvSpPr>
        <p:spPr>
          <a:xfrm>
            <a:off x="1157722" y="507282"/>
            <a:ext cx="414433" cy="414433"/>
          </a:xfrm>
          <a:prstGeom prst="ellipse">
            <a:avLst/>
          </a:prstGeom>
          <a:solidFill>
            <a:srgbClr val="EDC9C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3792" y="1269083"/>
            <a:ext cx="8304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列出指定目录或当前目录的内容</a:t>
            </a:r>
            <a:endParaRPr lang="en-US" altLang="zh-CN" sz="2000" b="0" i="0">
              <a:solidFill>
                <a:srgbClr val="05073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050" y="1934210"/>
            <a:ext cx="7987030" cy="812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43791" y="3083529"/>
            <a:ext cx="8304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清屏命令</a:t>
            </a:r>
            <a:endParaRPr lang="en-US" altLang="zh-CN" sz="2000" b="0" i="0">
              <a:solidFill>
                <a:srgbClr val="05073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5"/>
          <a:srcRect l="149" t="63354" r="17267" b="-296"/>
          <a:stretch>
            <a:fillRect/>
          </a:stretch>
        </p:blipFill>
        <p:spPr>
          <a:xfrm>
            <a:off x="2178050" y="3569335"/>
            <a:ext cx="7407275" cy="793115"/>
          </a:xfrm>
          <a:prstGeom prst="rect">
            <a:avLst/>
          </a:prstGeom>
        </p:spPr>
      </p:pic>
      <p:pic>
        <p:nvPicPr>
          <p:cNvPr id="10" name="图片 9" descr="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050" y="4508500"/>
            <a:ext cx="7116445" cy="7473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3" y="323753"/>
            <a:ext cx="11410793" cy="6210493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572155" y="48366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功能命令</a:t>
            </a:r>
            <a:endParaRPr kumimoji="1"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Oval 78"/>
          <p:cNvSpPr/>
          <p:nvPr/>
        </p:nvSpPr>
        <p:spPr>
          <a:xfrm>
            <a:off x="1157722" y="507282"/>
            <a:ext cx="414433" cy="414433"/>
          </a:xfrm>
          <a:prstGeom prst="ellipse">
            <a:avLst/>
          </a:prstGeom>
          <a:solidFill>
            <a:srgbClr val="EDC9C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3792" y="1006193"/>
            <a:ext cx="8304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打印所有的环境变量</a:t>
            </a:r>
            <a:endParaRPr lang="en-US" altLang="zh-CN" sz="2000" b="0" i="0">
              <a:solidFill>
                <a:srgbClr val="05073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025" y="1467485"/>
            <a:ext cx="6138545" cy="4637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6750" y="5402000"/>
            <a:ext cx="2915250" cy="14560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975" cy="45584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3" y="323753"/>
            <a:ext cx="11410793" cy="6210493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1572155" y="48366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功能命令</a:t>
            </a:r>
            <a:endParaRPr kumimoji="1"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Oval 78"/>
          <p:cNvSpPr/>
          <p:nvPr/>
        </p:nvSpPr>
        <p:spPr>
          <a:xfrm>
            <a:off x="1157722" y="507282"/>
            <a:ext cx="414433" cy="414433"/>
          </a:xfrm>
          <a:prstGeom prst="ellipse">
            <a:avLst/>
          </a:prstGeom>
          <a:solidFill>
            <a:srgbClr val="EDC9C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400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43791" y="4156679"/>
            <a:ext cx="8304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退出命令</a:t>
            </a:r>
            <a:endParaRPr lang="en-US" altLang="zh-CN" sz="2000" b="0" i="0">
              <a:solidFill>
                <a:srgbClr val="05073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 descr="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050" y="4722495"/>
            <a:ext cx="7434580" cy="8191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43791" y="1139159"/>
            <a:ext cx="8304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打印消息</a:t>
            </a:r>
            <a:endParaRPr lang="en-US" altLang="zh-CN" sz="2000" b="0" i="0">
              <a:solidFill>
                <a:srgbClr val="05073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图片 11" descr="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050" y="1671955"/>
            <a:ext cx="4420870" cy="58864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943792" y="2511778"/>
            <a:ext cx="830441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0" i="0">
                <a:solidFill>
                  <a:srgbClr val="0507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000">
                <a:solidFill>
                  <a:srgbClr val="05073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指定路径的脚本文件</a:t>
            </a:r>
            <a:endParaRPr lang="en-US" altLang="zh-CN" sz="2000" b="0" i="0">
              <a:solidFill>
                <a:srgbClr val="05073B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图片 15" descr="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050" y="3076575"/>
            <a:ext cx="7434580" cy="914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A0MmNmYWNiZTU4ZDhlMjViMDRlZWJlYTQ1Njc5NzE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qtrhq3y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trhq3y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WPS 演示</Application>
  <PresentationFormat>宽屏</PresentationFormat>
  <Paragraphs>99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Trebuchet MS</vt:lpstr>
      <vt:lpstr>微软雅黑</vt:lpstr>
      <vt:lpstr>MT Extra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dc:description>www.1ppt.com</dc:description>
  <cp:lastModifiedBy>root</cp:lastModifiedBy>
  <cp:revision>81</cp:revision>
  <dcterms:created xsi:type="dcterms:W3CDTF">2024-06-30T11:22:25Z</dcterms:created>
  <dcterms:modified xsi:type="dcterms:W3CDTF">2024-06-30T11:22:25Z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12456F5C3308437E87C2ABB4F229A366_12</vt:lpwstr>
  </property>
  <property fmtid="{D5CDD505-2E9C-101B-9397-08002B2CF9AE}" pid="3" name="KSOProductBuildVer">
    <vt:lpwstr>2052-11.1.0.11664</vt:lpwstr>
  </property>
</Properties>
</file>