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7030"/>
  </p:normalViewPr>
  <p:slideViewPr>
    <p:cSldViewPr snapToGrid="0">
      <p:cViewPr varScale="1">
        <p:scale>
          <a:sx n="171" d="100"/>
          <a:sy n="171" d="100"/>
        </p:scale>
        <p:origin x="6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bf6a9d55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4bf6a9d55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bf6a9d5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bf6a9d5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bf6a9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bf6a9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bf6a9d55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bf6a9d55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bf6a9d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bf6a9d5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bf6a9d5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bf6a9d5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4bf6a9d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4bf6a9d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bf6a9d55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bf6a9d55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bf6a9d55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4bf6a9d55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2100" y="-35425"/>
            <a:ext cx="9302100" cy="5249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68575" y="908800"/>
            <a:ext cx="3174000" cy="3174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75" y="990300"/>
            <a:ext cx="3011000" cy="30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507725" y="1748300"/>
            <a:ext cx="3924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フィッシングサイト判定システム</a:t>
            </a:r>
            <a:endParaRPr sz="15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353675" y="1988450"/>
            <a:ext cx="4233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Heavy-Tire</a:t>
            </a:r>
            <a:endParaRPr sz="61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847250" y="43783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ja" sz="20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チーム 石川琉聖</a:t>
            </a:r>
            <a:endParaRPr sz="20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/>
        </p:nvSpPr>
        <p:spPr>
          <a:xfrm>
            <a:off x="-92100" y="4814075"/>
            <a:ext cx="7984500" cy="4002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ご静聴ありがとうございました！！</a:t>
            </a:r>
            <a:endParaRPr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0" y="0"/>
            <a:ext cx="415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まとめ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572000" y="1215825"/>
            <a:ext cx="5973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 b="1">
                <a:solidFill>
                  <a:srgbClr val="FFFF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</a:t>
            </a:r>
            <a:r>
              <a:rPr lang="ja" sz="260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を開いた時に</a:t>
            </a:r>
            <a:endParaRPr sz="260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ユーザへ警告</a:t>
            </a:r>
            <a:r>
              <a:rPr lang="ja" sz="260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するシステム</a:t>
            </a:r>
            <a:endParaRPr sz="3400" u="sng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978500" y="869588"/>
            <a:ext cx="18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Heavy-Tire </a:t>
            </a: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とは......</a:t>
            </a:r>
            <a:endParaRPr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925400" y="2834625"/>
            <a:ext cx="5361900" cy="1756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lang="ja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Chrome </a:t>
            </a:r>
            <a:r>
              <a:rPr lang="ja" sz="22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拡張機能で使いやすい！</a:t>
            </a:r>
            <a:endParaRPr sz="22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lang="ja" altLang="en-US" sz="22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Roboto"/>
              </a:rPr>
              <a:t>判定</a:t>
            </a:r>
            <a:r>
              <a:rPr lang="ja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Web API </a:t>
            </a:r>
            <a:r>
              <a:rPr lang="ja" altLang="en-US" sz="22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Roboto"/>
              </a:rPr>
              <a:t>がある！！</a:t>
            </a:r>
            <a:endParaRPr sz="22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sym typeface="Robo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AutoNum type="arabicPeriod"/>
            </a:pPr>
            <a:r>
              <a:rPr lang="ja" altLang="en-US" sz="22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Roboto"/>
              </a:rPr>
              <a:t>機械学習を用いて精度 </a:t>
            </a:r>
            <a:r>
              <a:rPr lang="ja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97.3 </a:t>
            </a:r>
            <a:r>
              <a:rPr lang="ja" sz="2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 </a:t>
            </a:r>
            <a:r>
              <a:rPr lang="ja" altLang="en-US" sz="22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Roboto"/>
              </a:rPr>
              <a:t>！！！</a:t>
            </a:r>
            <a:endParaRPr sz="22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sym typeface="Robo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2024175" y="2633238"/>
            <a:ext cx="765900" cy="3849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特徴</a:t>
            </a:r>
            <a:endParaRPr sz="13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8175525" y="-35425"/>
            <a:ext cx="10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( 10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-92100" y="4814075"/>
            <a:ext cx="7984500" cy="4002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フィッシングの名前の由来は犯罪者がユーザーを ”釣る” 事によるものです(諸説あり)．</a:t>
            </a:r>
            <a:endParaRPr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000" y="615600"/>
            <a:ext cx="3513888" cy="31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010500" y="3718600"/>
            <a:ext cx="267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lt1"/>
                </a:solidFill>
              </a:rPr>
              <a:t>yuubinya.com/2018/08/02/fake-sagawa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0"/>
            <a:ext cx="415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フィッシングサイトとは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468200" y="4166288"/>
            <a:ext cx="620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暗証番号等の情報を詐取するサイトのこと</a:t>
            </a:r>
            <a:endParaRPr sz="2400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283000" y="-354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( 2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-92100" y="4814075"/>
            <a:ext cx="7984500" cy="4002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Heavy-Tireの名前の由来は重たいタイヤ，つまり釣れると嫌なやつです．</a:t>
            </a:r>
            <a:endParaRPr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0" y="0"/>
            <a:ext cx="415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解決したい問題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72000" y="1596700"/>
            <a:ext cx="5973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 b="1" dirty="0">
                <a:solidFill>
                  <a:srgbClr val="FFFF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</a:t>
            </a:r>
            <a:r>
              <a:rPr lang="ja" sz="26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を開いた時に</a:t>
            </a:r>
            <a:endParaRPr sz="2600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ユーザへ警告</a:t>
            </a:r>
            <a:r>
              <a:rPr lang="ja" sz="26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したい</a:t>
            </a:r>
            <a:endParaRPr sz="3400" u="sng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788650" y="3572775"/>
            <a:ext cx="3540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5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Heavy-Tire</a:t>
            </a:r>
            <a:endParaRPr sz="5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925" y="3701746"/>
            <a:ext cx="696350" cy="6963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7" name="Google Shape;87;p15"/>
          <p:cNvSpPr txBox="1"/>
          <p:nvPr/>
        </p:nvSpPr>
        <p:spPr>
          <a:xfrm>
            <a:off x="2291725" y="3319500"/>
            <a:ext cx="4281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ソフトウェアを作りました．その名も......</a:t>
            </a:r>
            <a:endParaRPr sz="11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283000" y="-354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( 3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-92100" y="4814075"/>
            <a:ext cx="7984500" cy="400079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良さそうと思ったら是非</a:t>
            </a:r>
            <a:r>
              <a:rPr lang="ja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QR</a:t>
            </a: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コードから</a:t>
            </a:r>
            <a:r>
              <a:rPr lang="ja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の</a:t>
            </a:r>
            <a:r>
              <a:rPr lang="ja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⭐️</a:t>
            </a: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押しましょう</a:t>
            </a:r>
            <a:r>
              <a:rPr lang="ja" altLang="en-US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！</a:t>
            </a:r>
            <a:r>
              <a:rPr lang="ja" sz="9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(github.com/xryuseix/Heavy-Tire)</a:t>
            </a:r>
            <a:endParaRPr sz="9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正常なサイト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0" y="0"/>
            <a:ext cx="495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Heavy-Tire </a:t>
            </a: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ができること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pic>
        <p:nvPicPr>
          <p:cNvPr id="99" name="Google Shape;99;p16" descr="saf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0" y="779600"/>
            <a:ext cx="4667976" cy="20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descr="phisi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0" y="2843604"/>
            <a:ext cx="4667976" cy="19140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1238288" y="1493475"/>
            <a:ext cx="22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dirty="0"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正常なサイト</a:t>
            </a:r>
            <a:endParaRPr b="1" dirty="0"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238288" y="3538950"/>
            <a:ext cx="22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</a:t>
            </a:r>
            <a:endParaRPr b="1"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757250" y="1648200"/>
            <a:ext cx="4452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 dirty="0">
                <a:solidFill>
                  <a:srgbClr val="00FF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正常なサイト</a:t>
            </a:r>
            <a:r>
              <a:rPr lang="ja" sz="19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と</a:t>
            </a:r>
            <a:endParaRPr sz="19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 dirty="0">
                <a:solidFill>
                  <a:srgbClr val="FFFF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</a:t>
            </a:r>
            <a:r>
              <a:rPr lang="ja" sz="19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で</a:t>
            </a:r>
            <a:endParaRPr sz="19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</a:t>
            </a:r>
            <a:r>
              <a:rPr lang="ja" sz="2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ページの</a:t>
            </a:r>
            <a:r>
              <a:rPr lang="ja" sz="3100" b="1" u="sng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表示を変える</a:t>
            </a:r>
            <a:endParaRPr sz="3100" b="1" u="sng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283000" y="-354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( 4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-92100" y="4814075"/>
            <a:ext cx="7984500" cy="4002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WebAPI は無料枠を使っているので当日動かなかったらすみません&gt;&lt;</a:t>
            </a:r>
            <a:endParaRPr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0"/>
            <a:ext cx="49567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Heavy-Tire のシステム構成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14050" y="918125"/>
            <a:ext cx="6972600" cy="359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7" descr="Google, クローム アイコン" title="ダウンロード  google, クローム  アイコン 無料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25" y="1779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475" y="1779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 descr="Heroku 無料 アイコン の SuperTin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750" y="17797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39546" y="3004192"/>
            <a:ext cx="136815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300" b="1" dirty="0">
                <a:latin typeface="Roboto"/>
                <a:ea typeface="Roboto"/>
                <a:sym typeface="Roboto"/>
              </a:rPr>
              <a:t>Chrome</a:t>
            </a:r>
            <a:r>
              <a:rPr lang="ja" b="1" dirty="0"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拡張</a:t>
            </a:r>
            <a:endParaRPr b="1" dirty="0"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960725" y="2998925"/>
            <a:ext cx="12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dirty="0"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学習モデル</a:t>
            </a:r>
            <a:endParaRPr b="1" dirty="0"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384000" y="2998925"/>
            <a:ext cx="12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Roboto"/>
                <a:ea typeface="Roboto"/>
                <a:cs typeface="Roboto"/>
                <a:sym typeface="Roboto"/>
              </a:rPr>
              <a:t>Web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rot="10800000">
            <a:off x="4654213" y="2571750"/>
            <a:ext cx="12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7"/>
          <p:cNvCxnSpPr/>
          <p:nvPr/>
        </p:nvCxnSpPr>
        <p:spPr>
          <a:xfrm rot="10800000">
            <a:off x="2039975" y="2571750"/>
            <a:ext cx="12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2033225" y="2374350"/>
            <a:ext cx="12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4654213" y="2374350"/>
            <a:ext cx="12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2368625" y="2034225"/>
            <a:ext cx="61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dirty="0">
                <a:latin typeface="Roboto"/>
                <a:ea typeface="Roboto"/>
                <a:cs typeface="Roboto"/>
                <a:sym typeface="Roboto"/>
              </a:rPr>
              <a:t>URL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796408" y="2522388"/>
            <a:ext cx="98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判定結果</a:t>
            </a:r>
            <a:endParaRPr sz="1300"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982863" y="2034225"/>
            <a:ext cx="61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latin typeface="Roboto"/>
                <a:ea typeface="Roboto"/>
                <a:cs typeface="Roboto"/>
                <a:sym typeface="Roboto"/>
              </a:rPr>
              <a:t>URL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175433" y="2522375"/>
            <a:ext cx="98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dirty="0"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判定結果</a:t>
            </a:r>
            <a:endParaRPr sz="1300" dirty="0"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93475" y="3598700"/>
            <a:ext cx="186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eiryo" panose="020B0604030504040204" pitchFamily="34" charset="-128"/>
                <a:ea typeface="Meiryo" panose="020B0604030504040204" pitchFamily="34" charset="-128"/>
              </a:rPr>
              <a:t>URLの送信と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eiryo" panose="020B0604030504040204" pitchFamily="34" charset="-128"/>
                <a:ea typeface="Meiryo" panose="020B0604030504040204" pitchFamily="34" charset="-128"/>
              </a:rPr>
              <a:t>画面表示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3043950" y="3598700"/>
            <a:ext cx="19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eiryo" panose="020B0604030504040204" pitchFamily="34" charset="-128"/>
                <a:ea typeface="Meiryo" panose="020B0604030504040204" pitchFamily="34" charset="-128"/>
              </a:rPr>
              <a:t>学習モデルへの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eiryo" panose="020B0604030504040204" pitchFamily="34" charset="-128"/>
                <a:ea typeface="Meiryo" panose="020B0604030504040204" pitchFamily="34" charset="-128"/>
              </a:rPr>
              <a:t>橋渡し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503224" y="3521100"/>
            <a:ext cx="2147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eiryo" panose="020B0604030504040204" pitchFamily="34" charset="-128"/>
                <a:ea typeface="Meiryo" panose="020B0604030504040204" pitchFamily="34" charset="-128"/>
              </a:rPr>
              <a:t>URLから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eiryo" panose="020B0604030504040204" pitchFamily="34" charset="-128"/>
                <a:ea typeface="Meiryo" panose="020B0604030504040204" pitchFamily="34" charset="-128"/>
              </a:rPr>
              <a:t>フィッシングサイトか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eiryo" panose="020B0604030504040204" pitchFamily="34" charset="-128"/>
                <a:ea typeface="Meiryo" panose="020B0604030504040204" pitchFamily="34" charset="-128"/>
              </a:rPr>
              <a:t>判定する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1025" y="918125"/>
            <a:ext cx="715625" cy="715625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4" name="Google Shape;134;p17"/>
          <p:cNvSpPr txBox="1"/>
          <p:nvPr/>
        </p:nvSpPr>
        <p:spPr>
          <a:xfrm>
            <a:off x="8283000" y="-354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( 5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-92100" y="4814075"/>
            <a:ext cx="7984500" cy="400079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</a:t>
            </a:r>
            <a:r>
              <a:rPr lang="ja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URLNet</a:t>
            </a: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と</a:t>
            </a:r>
            <a:r>
              <a:rPr lang="ja" altLang="en-US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いう</a:t>
            </a: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フィッシング判定専用モデルも存在します</a:t>
            </a:r>
            <a:r>
              <a:rPr lang="ja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．CNN</a:t>
            </a: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ベースのモデルです．</a:t>
            </a:r>
            <a:endParaRPr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0" y="0"/>
            <a:ext cx="634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フィッシングサイト判定学習モデル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pic>
        <p:nvPicPr>
          <p:cNvPr id="145" name="Google Shape;145;p18" descr="classific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084" y="788650"/>
            <a:ext cx="3296491" cy="24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5736250" y="3184825"/>
            <a:ext cx="27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↑ 特に正常サイトの判定に強い</a:t>
            </a:r>
            <a:endParaRPr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96125" y="1265050"/>
            <a:ext cx="4995600" cy="1423436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ja" sz="25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の文字列</a:t>
            </a:r>
            <a:r>
              <a:rPr lang="ja" sz="20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を渡すと</a:t>
            </a:r>
            <a:endParaRPr sz="20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フィッシングサイトかどうか判定</a:t>
            </a:r>
            <a:endParaRPr sz="25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する機械学習モデル</a:t>
            </a:r>
            <a:endParaRPr sz="20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44200" y="2969275"/>
            <a:ext cx="3462782" cy="83096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学習モデル</a:t>
            </a:r>
            <a:r>
              <a:rPr lang="en-US" altLang="ja" sz="21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	</a:t>
            </a:r>
            <a:r>
              <a:rPr lang="ja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ja" sz="2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LinearSVC</a:t>
            </a:r>
            <a:endParaRPr sz="21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精度</a:t>
            </a:r>
            <a:r>
              <a:rPr lang="en-US" altLang="ja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ja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ja" sz="2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0.973</a:t>
            </a:r>
            <a:endParaRPr sz="21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8283000" y="-354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( 6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-92100" y="4814075"/>
            <a:ext cx="7984500" cy="4002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今も動いているはずです．上記のリンクへアクセスしてみてください．</a:t>
            </a:r>
            <a:endParaRPr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-1" y="0"/>
            <a:ext cx="600981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フィッシングサイト判定 Web API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22300" y="1255300"/>
            <a:ext cx="5800200" cy="762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https://heavy-tire.herokuapp.com/?url=twitter.com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51050" y="1042850"/>
            <a:ext cx="765900" cy="3849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22300" y="2591262"/>
            <a:ext cx="5800200" cy="762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https://heavy-tire.herokuapp.com/?url=utchweb</a:t>
            </a:r>
            <a:endParaRPr lang="en-US" altLang="ja"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.gtphost.com/zimbra/exch/owa/uleth/index.html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51050" y="2310025"/>
            <a:ext cx="765900" cy="3849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Bad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216450" y="1512700"/>
            <a:ext cx="496200" cy="24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6216450" y="2848650"/>
            <a:ext cx="496200" cy="24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6939525" y="1390450"/>
            <a:ext cx="142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{"result":0}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939525" y="2726400"/>
            <a:ext cx="142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{"result":1}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22300" y="3773525"/>
            <a:ext cx="3450600" cy="831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PaaS</a:t>
            </a:r>
            <a:r>
              <a:rPr lang="en-US" altLang="ja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ja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ja" sz="2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Heroku</a:t>
            </a:r>
            <a:endParaRPr sz="21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サーバ</a:t>
            </a:r>
            <a:r>
              <a:rPr lang="en-US" altLang="ja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ja" sz="21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ja" sz="2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FastAPI (Python)</a:t>
            </a:r>
            <a:endParaRPr sz="21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283000" y="-354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( 7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-92100" y="4814075"/>
            <a:ext cx="7984500" cy="4002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Chromeウェブストアで公開していませんが，GitHubのコードから簡単に導入できます．</a:t>
            </a:r>
            <a:endParaRPr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0" y="0"/>
            <a:ext cx="452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Chrome </a:t>
            </a: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ブラウザ拡張機能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pic>
        <p:nvPicPr>
          <p:cNvPr id="180" name="Google Shape;180;p20" descr="saf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0" y="779600"/>
            <a:ext cx="4667976" cy="20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 descr="phisi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0" y="2843604"/>
            <a:ext cx="4667976" cy="1914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1238288" y="1493475"/>
            <a:ext cx="22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正常なサイト</a:t>
            </a:r>
            <a:endParaRPr b="1"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238288" y="3538950"/>
            <a:ext cx="22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 dirty="0"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</a:t>
            </a:r>
            <a:endParaRPr b="1" dirty="0"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757250" y="1648200"/>
            <a:ext cx="44529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ja" sz="19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を</a:t>
            </a:r>
            <a:r>
              <a:rPr lang="ja" sz="19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WebAPI</a:t>
            </a:r>
            <a:r>
              <a:rPr lang="ja" sz="19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に送信して</a:t>
            </a:r>
            <a:endParaRPr sz="19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 dirty="0">
                <a:solidFill>
                  <a:srgbClr val="00FF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正常なサイト</a:t>
            </a:r>
            <a:r>
              <a:rPr lang="ja" sz="19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と</a:t>
            </a:r>
            <a:endParaRPr sz="19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 dirty="0">
                <a:solidFill>
                  <a:srgbClr val="FFFF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フィッシングサイト</a:t>
            </a:r>
            <a:r>
              <a:rPr lang="ja" sz="19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で</a:t>
            </a:r>
            <a:endParaRPr sz="19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</a:t>
            </a:r>
            <a:r>
              <a:rPr lang="ja" sz="23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ページの</a:t>
            </a:r>
            <a:r>
              <a:rPr lang="ja" sz="3100" b="1" u="sng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表示を変える</a:t>
            </a:r>
            <a:endParaRPr sz="3100" b="1" u="sng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8283000" y="-354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( 8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-92100" y="4814075"/>
            <a:ext cx="7984500" cy="4002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コラム: 設定は Chrome-Javascript-API で保存しています．これ便利ですよね．</a:t>
            </a:r>
            <a:endParaRPr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-92100" y="-35425"/>
            <a:ext cx="9302100" cy="48495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7892400" y="3896675"/>
            <a:ext cx="1317600" cy="131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75" y="3939150"/>
            <a:ext cx="1232650" cy="12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/>
          <p:nvPr/>
        </p:nvSpPr>
        <p:spPr>
          <a:xfrm>
            <a:off x="8002200" y="3521100"/>
            <a:ext cx="1098000" cy="248100"/>
          </a:xfrm>
          <a:prstGeom prst="wedgeRectCallout">
            <a:avLst>
              <a:gd name="adj1" fmla="val -2901"/>
              <a:gd name="adj2" fmla="val 899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🌟GitHub🌟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-1" y="0"/>
            <a:ext cx="486888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Chrome ブラウザ拡張機能</a:t>
            </a:r>
            <a:endParaRPr sz="28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117750" y="1898925"/>
            <a:ext cx="420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 dirty="0">
                <a:solidFill>
                  <a:srgbClr val="00FF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正常なサイト</a:t>
            </a:r>
            <a:r>
              <a:rPr lang="ja" sz="19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の場合</a:t>
            </a:r>
            <a:endParaRPr sz="19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 dirty="0">
                <a:solidFill>
                  <a:schemeClr val="lt1"/>
                </a:solidFill>
                <a:latin typeface="Meiryo" panose="020B0604030504040204" pitchFamily="34" charset="-128"/>
                <a:ea typeface="Meiryo" panose="020B0604030504040204" pitchFamily="34" charset="-128"/>
                <a:cs typeface="Roboto"/>
                <a:sym typeface="Roboto"/>
              </a:rPr>
              <a:t>表示有無の設定もできる</a:t>
            </a:r>
            <a:endParaRPr sz="2700" b="1" dirty="0">
              <a:solidFill>
                <a:schemeClr val="lt1"/>
              </a:solidFill>
              <a:latin typeface="Meiryo" panose="020B0604030504040204" pitchFamily="34" charset="-128"/>
              <a:ea typeface="Meiryo" panose="020B0604030504040204" pitchFamily="34" charset="-128"/>
              <a:cs typeface="Roboto"/>
              <a:sym typeface="Roboto"/>
            </a:endParaRPr>
          </a:p>
        </p:txBody>
      </p:sp>
      <p:pic>
        <p:nvPicPr>
          <p:cNvPr id="197" name="Google Shape;197;p21" descr="settings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0" y="704099"/>
            <a:ext cx="4956825" cy="340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8283000" y="-35425"/>
            <a:ext cx="9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( 9 / 10 )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Macintosh PowerPoint</Application>
  <PresentationFormat>画面に合わせる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Meiryo</vt:lpstr>
      <vt:lpstr>Arial</vt:lpstr>
      <vt:lpstr>Roboto</vt:lpstr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石川 琉聖(is0493kk)</cp:lastModifiedBy>
  <cp:revision>2</cp:revision>
  <dcterms:modified xsi:type="dcterms:W3CDTF">2021-07-13T14:46:20Z</dcterms:modified>
</cp:coreProperties>
</file>