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0"/>
  </p:notesMasterIdLst>
  <p:sldIdLst>
    <p:sldId id="257" r:id="rId2"/>
    <p:sldId id="258" r:id="rId3"/>
    <p:sldId id="259" r:id="rId4"/>
    <p:sldId id="262" r:id="rId5"/>
    <p:sldId id="264" r:id="rId6"/>
    <p:sldId id="265" r:id="rId7"/>
    <p:sldId id="260" r:id="rId8"/>
    <p:sldId id="266" r:id="rId9"/>
    <p:sldId id="267" r:id="rId10"/>
    <p:sldId id="268" r:id="rId11"/>
    <p:sldId id="261" r:id="rId12"/>
    <p:sldId id="269" r:id="rId13"/>
    <p:sldId id="270" r:id="rId14"/>
    <p:sldId id="278" r:id="rId15"/>
    <p:sldId id="271" r:id="rId16"/>
    <p:sldId id="263" r:id="rId17"/>
    <p:sldId id="273" r:id="rId18"/>
    <p:sldId id="274" r:id="rId19"/>
  </p:sldIdLst>
  <p:sldSz cx="9144000" cy="5143500" type="screen16x9"/>
  <p:notesSz cx="6858000" cy="9144000"/>
  <p:embeddedFontLst>
    <p:embeddedFont>
      <p:font typeface="Meiryo" panose="020B0604030504040204" pitchFamily="34" charset="-128"/>
      <p:regular r:id="rId21"/>
      <p:bold r:id="rId22"/>
      <p:italic r:id="rId23"/>
      <p:boldItalic r:id="rId24"/>
    </p:embeddedFont>
    <p:embeddedFont>
      <p:font typeface="Arvo" panose="02000000000000000000" pitchFamily="2" charset="0"/>
      <p:regular r:id="rId25"/>
      <p:bold r:id="rId25"/>
      <p:italic r:id="rId25"/>
      <p:boldItalic r:id="rId25"/>
    </p:embeddedFont>
    <p:embeddedFont>
      <p:font typeface="Roboto Condensed" panose="02000000000000000000" pitchFamily="2" charset="0"/>
      <p:regular r:id="rId25"/>
      <p:bold r:id="rId25"/>
      <p:italic r:id="rId25"/>
      <p:boldItalic r:id="rId25"/>
    </p:embeddedFont>
    <p:embeddedFont>
      <p:font typeface="Roboto Condensed Light" panose="02000000000000000000" pitchFamily="2" charset="0"/>
      <p:regular r:id="rId25"/>
      <p:bold r:id="rId25"/>
      <p:italic r:id="rId25"/>
      <p:boldItalic r:id="rId25"/>
    </p:embeddedFont>
    <p:embeddedFont>
      <p:font typeface="Segoe UI Emoji" panose="020B0502040204020203" pitchFamily="34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AE17AC-4E2A-42A0-B631-E66024A2E752}">
  <a:tblStyle styleId="{F2AE17AC-4E2A-42A0-B631-E66024A2E7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4741"/>
  </p:normalViewPr>
  <p:slideViewPr>
    <p:cSldViewPr snapToGrid="0" snapToObjects="1" showGuides="1">
      <p:cViewPr varScale="1">
        <p:scale>
          <a:sx n="147" d="100"/>
          <a:sy n="147" d="100"/>
        </p:scale>
        <p:origin x="64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NUL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7431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5646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368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689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226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683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098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858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031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80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1766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120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95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313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932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171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05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87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7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53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11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316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538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help-use-presentation-templa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slidescarnival.com/copyright-and-legal-information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ja-JP" altLang="en-US" sz="4500">
                <a:latin typeface="Meiryo" panose="020B0604030504040204" pitchFamily="34" charset="-128"/>
                <a:ea typeface="Meiryo" panose="020B0604030504040204" pitchFamily="34" charset="-128"/>
              </a:rPr>
              <a:t>新規暗号の提案</a:t>
            </a:r>
            <a:br>
              <a:rPr lang="en-US" altLang="ja-JP" sz="3600" dirty="0"/>
            </a:br>
            <a:r>
              <a:rPr lang="en-US" altLang="ja-JP" sz="4050" dirty="0">
                <a:latin typeface="Meiryo" panose="020B0604030504040204" pitchFamily="34" charset="-128"/>
                <a:ea typeface="Meiryo" panose="020B0604030504040204" pitchFamily="34" charset="-128"/>
              </a:rPr>
              <a:t>-</a:t>
            </a:r>
            <a:r>
              <a:rPr lang="en" altLang="ja-JP" sz="4050" dirty="0">
                <a:latin typeface="Segoe UI Emoji" panose="020F0502020204030204" pitchFamily="34" charset="0"/>
                <a:cs typeface="Segoe UI Emoji" panose="020F0502020204030204" pitchFamily="34" charset="0"/>
              </a:rPr>
              <a:t>cubing</a:t>
            </a:r>
            <a:r>
              <a:rPr lang="ja-JP" altLang="en-US" sz="4050">
                <a:latin typeface="Meiryo" panose="020B0604030504040204" pitchFamily="34" charset="-128"/>
                <a:ea typeface="Meiryo" panose="020B0604030504040204" pitchFamily="34" charset="-128"/>
              </a:rPr>
              <a:t>暗号</a:t>
            </a:r>
            <a:r>
              <a:rPr lang="en-US" altLang="ja-JP" sz="4050" dirty="0">
                <a:latin typeface="Meiryo" panose="020B0604030504040204" pitchFamily="34" charset="-128"/>
                <a:ea typeface="Meiryo" panose="020B0604030504040204" pitchFamily="34" charset="-128"/>
              </a:rPr>
              <a:t>-</a:t>
            </a:r>
            <a:endParaRPr sz="36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4B823CE-E3B3-8D40-8B9D-A4FB343B9C07}"/>
              </a:ext>
            </a:extLst>
          </p:cNvPr>
          <p:cNvSpPr txBox="1"/>
          <p:nvPr/>
        </p:nvSpPr>
        <p:spPr>
          <a:xfrm>
            <a:off x="6464920" y="3594328"/>
            <a:ext cx="27710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100">
                <a:latin typeface="Meiryo" panose="020B0604030504040204" pitchFamily="34" charset="-128"/>
                <a:ea typeface="Meiryo" panose="020B0604030504040204" pitchFamily="34" charset="-128"/>
              </a:rPr>
              <a:t>集中開発コース</a:t>
            </a:r>
            <a:endParaRPr lang="en-US" altLang="ja-JP" sz="2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en" altLang="ja-JP" sz="2100" dirty="0">
                <a:latin typeface="Meiryo" panose="020B0604030504040204" pitchFamily="34" charset="-128"/>
                <a:ea typeface="Meiryo" panose="020B0604030504040204" pitchFamily="34" charset="-128"/>
              </a:rPr>
              <a:t>X-II </a:t>
            </a:r>
            <a:r>
              <a:rPr lang="ja-JP" altLang="en-US" sz="2100">
                <a:latin typeface="Meiryo" panose="020B0604030504040204" pitchFamily="34" charset="-128"/>
                <a:ea typeface="Meiryo" panose="020B0604030504040204" pitchFamily="34" charset="-128"/>
              </a:rPr>
              <a:t>暗号化通信ゼミ</a:t>
            </a:r>
            <a:endParaRPr lang="en-US" altLang="ja-JP" sz="21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A4DE25-AB5F-DF43-A09C-08BD02D51B99}"/>
              </a:ext>
            </a:extLst>
          </p:cNvPr>
          <p:cNvSpPr txBox="1"/>
          <p:nvPr/>
        </p:nvSpPr>
        <p:spPr>
          <a:xfrm>
            <a:off x="6464920" y="4645837"/>
            <a:ext cx="1948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30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石川琉聖</a:t>
            </a:r>
          </a:p>
        </p:txBody>
      </p:sp>
    </p:spTree>
    <p:extLst>
      <p:ext uri="{BB962C8B-B14F-4D97-AF65-F5344CB8AC3E}">
        <p14:creationId xmlns:p14="http://schemas.microsoft.com/office/powerpoint/2010/main" val="1141514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暗号の解読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8491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ja-JP" b="0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 b="0">
                <a:latin typeface="Meiryo" panose="020B0604030504040204" pitchFamily="34" charset="-128"/>
                <a:ea typeface="Meiryo" panose="020B0604030504040204" pitchFamily="34" charset="-128"/>
              </a:rPr>
              <a:t>モードの提案</a:t>
            </a:r>
            <a:endParaRPr lang="en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" altLang="ja-JP" dirty="0">
                <a:latin typeface="Segoe UI Emoji" panose="020B0502040204020203" pitchFamily="34" charset="0"/>
                <a:ea typeface="Segoe UI Emoji" panose="020B0502040204020203" pitchFamily="34" charset="0"/>
              </a:rPr>
              <a:t>proposal for cubing-mode</a:t>
            </a:r>
            <a:endParaRPr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1637579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暗号利用モードとは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3099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モードの利用手順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97910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AC35618-6285-FA45-822E-AFEA20EBCC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173" b="93333" l="2500" r="91944">
                        <a14:foregroundMark x1="47500" y1="29630" x2="47500" y2="29630"/>
                        <a14:foregroundMark x1="49306" y1="32593" x2="50694" y2="33580"/>
                        <a14:foregroundMark x1="56250" y1="16049" x2="44028" y2="42469"/>
                        <a14:foregroundMark x1="44028" y1="42469" x2="45556" y2="42963"/>
                        <a14:foregroundMark x1="80278" y1="22222" x2="35278" y2="84198"/>
                        <a14:foregroundMark x1="35278" y1="84198" x2="29444" y2="84444"/>
                        <a14:foregroundMark x1="29444" y1="84444" x2="16250" y2="55556"/>
                        <a14:foregroundMark x1="16250" y1="55556" x2="14583" y2="46173"/>
                        <a14:foregroundMark x1="14583" y1="46173" x2="16250" y2="35309"/>
                        <a14:foregroundMark x1="16250" y1="35309" x2="33056" y2="21481"/>
                        <a14:foregroundMark x1="33056" y1="21481" x2="57639" y2="25185"/>
                        <a14:foregroundMark x1="57639" y1="25185" x2="70000" y2="45185"/>
                        <a14:foregroundMark x1="70000" y1="45185" x2="70556" y2="61235"/>
                        <a14:foregroundMark x1="70556" y1="61235" x2="67361" y2="69383"/>
                        <a14:foregroundMark x1="67361" y1="69383" x2="59444" y2="74321"/>
                        <a14:foregroundMark x1="59444" y1="74321" x2="40833" y2="75309"/>
                        <a14:foregroundMark x1="40833" y1="75309" x2="41111" y2="85432"/>
                        <a14:foregroundMark x1="41111" y1="85432" x2="13889" y2="79259"/>
                        <a14:foregroundMark x1="13889" y1="79259" x2="6389" y2="38025"/>
                        <a14:foregroundMark x1="6389" y1="38025" x2="10556" y2="43704"/>
                        <a14:foregroundMark x1="10556" y1="43704" x2="11250" y2="70123"/>
                        <a14:foregroundMark x1="11250" y1="70123" x2="12917" y2="21975"/>
                        <a14:foregroundMark x1="12917" y1="21975" x2="25278" y2="12840"/>
                        <a14:foregroundMark x1="25278" y1="12840" x2="31528" y2="11605"/>
                        <a14:foregroundMark x1="31528" y1="11605" x2="32222" y2="11852"/>
                        <a14:foregroundMark x1="27500" y1="10123" x2="47917" y2="11111"/>
                        <a14:foregroundMark x1="47917" y1="11111" x2="53333" y2="7407"/>
                        <a14:foregroundMark x1="53333" y1="7407" x2="48333" y2="12099"/>
                        <a14:foregroundMark x1="48333" y1="12099" x2="61528" y2="13333"/>
                        <a14:foregroundMark x1="61528" y1="13333" x2="64306" y2="12346"/>
                        <a14:foregroundMark x1="5694" y1="35802" x2="8472" y2="58025"/>
                        <a14:foregroundMark x1="8472" y1="58025" x2="7500" y2="67407"/>
                        <a14:foregroundMark x1="7500" y1="67407" x2="16111" y2="83210"/>
                        <a14:foregroundMark x1="16111" y1="83210" x2="22500" y2="85185"/>
                        <a14:foregroundMark x1="84306" y1="85926" x2="44444" y2="84938"/>
                        <a14:foregroundMark x1="44444" y1="84938" x2="41528" y2="86667"/>
                        <a14:foregroundMark x1="90833" y1="66914" x2="78889" y2="68395"/>
                        <a14:foregroundMark x1="91528" y1="38765" x2="77778" y2="39012"/>
                        <a14:foregroundMark x1="88333" y1="25185" x2="88333" y2="25185"/>
                        <a14:foregroundMark x1="88333" y1="25185" x2="88333" y2="25185"/>
                        <a14:foregroundMark x1="4861" y1="34815" x2="11806" y2="35062"/>
                        <a14:foregroundMark x1="11806" y1="35062" x2="15000" y2="34815"/>
                        <a14:foregroundMark x1="44167" y1="8148" x2="50139" y2="8395"/>
                        <a14:foregroundMark x1="50139" y1="8395" x2="55139" y2="7654"/>
                        <a14:foregroundMark x1="77361" y1="12593" x2="63056" y2="12593"/>
                        <a14:foregroundMark x1="89306" y1="25926" x2="83750" y2="25926"/>
                        <a14:foregroundMark x1="83750" y1="25926" x2="78889" y2="23210"/>
                        <a14:foregroundMark x1="56944" y1="8395" x2="43750" y2="8642"/>
                        <a14:foregroundMark x1="43750" y1="8642" x2="49306" y2="6173"/>
                        <a14:foregroundMark x1="49306" y1="6173" x2="43889" y2="8889"/>
                        <a14:foregroundMark x1="43889" y1="8889" x2="49306" y2="6914"/>
                        <a14:foregroundMark x1="49306" y1="6914" x2="50417" y2="8395"/>
                        <a14:foregroundMark x1="33056" y1="56049" x2="33056" y2="39506"/>
                        <a14:foregroundMark x1="33056" y1="39506" x2="40694" y2="85432"/>
                        <a14:foregroundMark x1="16389" y1="39753" x2="32361" y2="40000"/>
                        <a14:foregroundMark x1="7778" y1="22963" x2="13333" y2="23704"/>
                        <a14:foregroundMark x1="13333" y1="23704" x2="13750" y2="23951"/>
                        <a14:foregroundMark x1="2500" y1="52099" x2="7639" y2="52346"/>
                        <a14:foregroundMark x1="12917" y1="84444" x2="19444" y2="84691"/>
                        <a14:foregroundMark x1="19444" y1="84691" x2="25000" y2="83951"/>
                        <a14:foregroundMark x1="25000" y1="83951" x2="28056" y2="84198"/>
                        <a14:foregroundMark x1="44583" y1="90864" x2="50417" y2="90864"/>
                        <a14:foregroundMark x1="50417" y1="90864" x2="54861" y2="89877"/>
                        <a14:foregroundMark x1="5972" y1="81235" x2="5972" y2="81235"/>
                        <a14:foregroundMark x1="7222" y1="69630" x2="7361" y2="77778"/>
                        <a14:foregroundMark x1="63056" y1="82222" x2="70417" y2="77284"/>
                        <a14:foregroundMark x1="73750" y1="68148" x2="73750" y2="83704"/>
                        <a14:foregroundMark x1="82639" y1="14568" x2="80694" y2="61975"/>
                        <a14:foregroundMark x1="80694" y1="61975" x2="78194" y2="75309"/>
                        <a14:foregroundMark x1="78194" y1="75309" x2="75000" y2="83704"/>
                        <a14:foregroundMark x1="75000" y1="83704" x2="74306" y2="84444"/>
                        <a14:foregroundMark x1="77778" y1="48148" x2="87222" y2="51605"/>
                        <a14:foregroundMark x1="87222" y1="51605" x2="90972" y2="58519"/>
                        <a14:foregroundMark x1="90972" y1="58519" x2="92083" y2="69136"/>
                        <a14:foregroundMark x1="92083" y1="69136" x2="78889" y2="60988"/>
                        <a14:foregroundMark x1="78889" y1="60988" x2="74861" y2="55556"/>
                        <a14:foregroundMark x1="12639" y1="84938" x2="33750" y2="93333"/>
                        <a14:foregroundMark x1="33750" y1="93333" x2="46111" y2="89630"/>
                        <a14:foregroundMark x1="89306" y1="22716" x2="90972" y2="26173"/>
                        <a14:foregroundMark x1="86389" y1="71111" x2="91667" y2="70123"/>
                        <a14:foregroundMark x1="91667" y1="70123" x2="91667" y2="70617"/>
                      </a14:backgroundRemoval>
                    </a14:imgEffect>
                  </a14:imgLayer>
                </a14:imgProps>
              </a:ext>
            </a:extLst>
          </a:blip>
          <a:srcRect l="2636" t="5657" r="7182" b="8040"/>
          <a:stretch/>
        </p:blipFill>
        <p:spPr>
          <a:xfrm>
            <a:off x="241067" y="679563"/>
            <a:ext cx="8246227" cy="4438998"/>
          </a:xfrm>
          <a:prstGeom prst="rect">
            <a:avLst/>
          </a:prstGeom>
        </p:spPr>
      </p:pic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52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モードの解読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7207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4" y="3136200"/>
            <a:ext cx="5255631" cy="8947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ja-JP" altLang="en-US" b="0">
                <a:latin typeface="Meiryo" panose="020B0604030504040204" pitchFamily="34" charset="-128"/>
                <a:ea typeface="Meiryo" panose="020B0604030504040204" pitchFamily="34" charset="-128"/>
              </a:rPr>
              <a:t>暗号化デモンストレーション</a:t>
            </a:r>
            <a:endParaRPr lang="en" altLang="ja-JP" b="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" altLang="ja-JP" dirty="0">
                <a:latin typeface="Segoe UI Emoji" panose="020B0502040204020203" pitchFamily="34" charset="0"/>
                <a:ea typeface="Segoe UI Emoji" panose="020B0502040204020203" pitchFamily="34" charset="0"/>
              </a:rPr>
              <a:t>Encryption demonstration</a:t>
            </a:r>
            <a:endParaRPr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07080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ja-JP" altLang="en-US" b="0">
                <a:latin typeface="Meiryo" panose="020B0604030504040204" pitchFamily="34" charset="-128"/>
                <a:ea typeface="Meiryo" panose="020B0604030504040204" pitchFamily="34" charset="-128"/>
              </a:rPr>
              <a:t>暗号化デモンストレーション</a:t>
            </a:r>
            <a:endParaRPr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4215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質疑応答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4" name="Google Shape;586;p37">
            <a:extLst>
              <a:ext uri="{FF2B5EF4-FFF2-40B4-BE49-F238E27FC236}">
                <a16:creationId xmlns:a16="http://schemas.microsoft.com/office/drawing/2014/main" id="{A0A1F4AB-9177-7749-A63F-C246DBFE007D}"/>
              </a:ext>
            </a:extLst>
          </p:cNvPr>
          <p:cNvSpPr/>
          <p:nvPr/>
        </p:nvSpPr>
        <p:spPr>
          <a:xfrm>
            <a:off x="507999" y="602622"/>
            <a:ext cx="306276" cy="278590"/>
          </a:xfrm>
          <a:custGeom>
            <a:avLst/>
            <a:gdLst/>
            <a:ahLst/>
            <a:cxnLst/>
            <a:rect l="l" t="t" r="r" b="b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94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5A7067A-D07F-194D-B0A4-1B53219EBD91}"/>
              </a:ext>
            </a:extLst>
          </p:cNvPr>
          <p:cNvSpPr txBox="1"/>
          <p:nvPr/>
        </p:nvSpPr>
        <p:spPr>
          <a:xfrm>
            <a:off x="249382" y="199506"/>
            <a:ext cx="1321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自己紹介</a:t>
            </a:r>
            <a:r>
              <a:rPr kumimoji="1" lang="en-US" altLang="ja-JP" dirty="0">
                <a:solidFill>
                  <a:schemeClr val="bg1"/>
                </a:solidFill>
                <a:latin typeface="Segoe UI Emoji" panose="020B0502040204020203" pitchFamily="34" charset="0"/>
                <a:ea typeface="Segoe UI Emoji" panose="020B0502040204020203" pitchFamily="34" charset="0"/>
              </a:rPr>
              <a:t>. json</a:t>
            </a:r>
            <a:endParaRPr kumimoji="1" lang="ja-JP" altLang="en-US">
              <a:solidFill>
                <a:schemeClr val="bg1"/>
              </a:solidFill>
              <a:latin typeface="Segoe UI Emoji" panose="020B0502040204020203" pitchFamily="34" charset="0"/>
              <a:ea typeface="MS Gothic" panose="020B0609070205080204" pitchFamily="49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66E6FDA-EF4B-094D-BC88-BD5013F763B3}"/>
              </a:ext>
            </a:extLst>
          </p:cNvPr>
          <p:cNvSpPr txBox="1"/>
          <p:nvPr/>
        </p:nvSpPr>
        <p:spPr>
          <a:xfrm>
            <a:off x="910244" y="573579"/>
            <a:ext cx="7261168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{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名前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{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漢字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2000">
                <a:latin typeface="Meiryo" panose="020B0604030504040204" pitchFamily="34" charset="-128"/>
                <a:ea typeface="Meiryo" panose="020B0604030504040204" pitchFamily="34" charset="-128"/>
              </a:rPr>
              <a:t>石川　琉聖</a:t>
            </a:r>
            <a:r>
              <a:rPr kumimoji="1" lang="en-US" altLang="ja-JP" sz="2000" dirty="0"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名前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 : {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かな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</a:t>
            </a:r>
            <a:r>
              <a:rPr kumimoji="1"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1800">
                <a:latin typeface="Meiryo" panose="020B0604030504040204" pitchFamily="34" charset="-128"/>
                <a:ea typeface="Meiryo" panose="020B0604030504040204" pitchFamily="34" charset="-128"/>
              </a:rPr>
              <a:t>いしかわ　りゅうせい</a:t>
            </a:r>
            <a:r>
              <a:rPr kumimoji="1" lang="en-US" altLang="ja-JP" sz="1800" dirty="0"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} 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所属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立命館大学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情報理工学部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一回生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エディタ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“Visual Studio Code” 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趣味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[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競技プログラミング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”,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サイクリング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”,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アニメ鑑賞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] 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アカウント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{ “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Twitter” : @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ryusei_ishika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アカウント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 : {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Qiita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: 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xryuseix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アカウント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 : {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AtCoder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: 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xryuseix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ja-JP" altLang="en-US" sz="16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アカウント</a:t>
            </a:r>
            <a:r>
              <a:rPr kumimoji="1" lang="en-US" altLang="ja-JP" sz="160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” : {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“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Github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</a:t>
            </a:r>
            <a:r>
              <a:rPr kumimoji="1" lang="en-US" altLang="ja-JP" sz="1600" dirty="0">
                <a:latin typeface="Segoe UI Emoji" panose="020B0502040204020203" pitchFamily="34" charset="0"/>
                <a:ea typeface="Segoe UI Emoji" panose="020B0502040204020203" pitchFamily="34" charset="0"/>
              </a:rPr>
              <a:t> : </a:t>
            </a:r>
            <a:r>
              <a:rPr kumimoji="1" lang="en-US" altLang="ja-JP" sz="1600" dirty="0" err="1">
                <a:latin typeface="Segoe UI Emoji" panose="020B0502040204020203" pitchFamily="34" charset="0"/>
                <a:ea typeface="Segoe UI Emoji" panose="020B0502040204020203" pitchFamily="34" charset="0"/>
              </a:rPr>
              <a:t>xryuseix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} ,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    “</a:t>
            </a:r>
            <a:r>
              <a:rPr kumimoji="1" lang="ja-JP" altLang="en-US" sz="1600">
                <a:latin typeface="Meiryo" panose="020B0604030504040204" pitchFamily="34" charset="-128"/>
                <a:ea typeface="Meiryo" panose="020B0604030504040204" pitchFamily="34" charset="-128"/>
              </a:rPr>
              <a:t>稼働率</a:t>
            </a: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” : 0.1</a:t>
            </a:r>
          </a:p>
          <a:p>
            <a:pPr>
              <a:lnSpc>
                <a:spcPct val="150000"/>
              </a:lnSpc>
            </a:pPr>
            <a:r>
              <a:rPr kumimoji="1" lang="en-US" altLang="ja-JP" sz="1600" dirty="0">
                <a:latin typeface="Meiryo" panose="020B0604030504040204" pitchFamily="34" charset="-128"/>
                <a:ea typeface="Meiryo" panose="020B0604030504040204" pitchFamily="34" charset="-128"/>
              </a:rPr>
              <a:t>}</a:t>
            </a:r>
            <a:endParaRPr kumimoji="1" lang="ja-JP" altLang="en-US" sz="16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103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sz="2400">
                <a:latin typeface="Meiryo" panose="020B0604030504040204" pitchFamily="34" charset="-128"/>
                <a:ea typeface="Meiryo" panose="020B0604030504040204" pitchFamily="34" charset="-128"/>
              </a:rPr>
              <a:t>本日のプログラム</a:t>
            </a:r>
            <a:endParaRPr sz="24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0" name="Google Shape;190;p12"/>
          <p:cNvSpPr txBox="1">
            <a:spLocks noGrp="1"/>
          </p:cNvSpPr>
          <p:nvPr>
            <p:ph type="body" idx="2"/>
          </p:nvPr>
        </p:nvSpPr>
        <p:spPr>
          <a:xfrm>
            <a:off x="4119725" y="1744425"/>
            <a:ext cx="36549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POWERPOINT®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"Download as PowerPoint template". You will get a .pptx file that you can edit in PowerPoint.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Remember to download and install the fonts used in this presentation (you’ll find the links to the font files needed in the </a:t>
            </a:r>
            <a:r>
              <a:rPr lang="en" sz="1200" u="sng" dirty="0">
                <a:hlinkClick r:id="" action="ppaction://noaction"/>
              </a:rPr>
              <a:t>Presentation design slide</a:t>
            </a:r>
            <a:r>
              <a:rPr lang="en" sz="1200" dirty="0"/>
              <a:t>)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sz="1200" b="1" dirty="0"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2"/>
          </p:nvPr>
        </p:nvSpPr>
        <p:spPr>
          <a:xfrm>
            <a:off x="814275" y="4286925"/>
            <a:ext cx="5168400" cy="8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3F5378"/>
                </a:solidFill>
              </a:rPr>
              <a:t>More info on how to use this template at </a:t>
            </a:r>
            <a:r>
              <a:rPr lang="en" sz="1000" b="1" i="1" u="sng">
                <a:solidFill>
                  <a:srgbClr val="3F5378"/>
                </a:solidFill>
                <a:hlinkClick r:id="rId3"/>
              </a:rPr>
              <a:t>www.slidescarnival.com/help-use-presentation-template</a:t>
            </a:r>
            <a:endParaRPr sz="1000" b="1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</a:rPr>
              <a:t>This template is free to use under </a:t>
            </a:r>
            <a:r>
              <a:rPr lang="en" sz="1000" i="1" u="sng">
                <a:solidFill>
                  <a:srgbClr val="3F5378"/>
                </a:solidFill>
                <a:hlinkClick r:id="rId4"/>
              </a:rPr>
              <a:t>Creative Commons Attribution license</a:t>
            </a:r>
            <a:r>
              <a:rPr lang="en" sz="1000" i="1">
                <a:solidFill>
                  <a:srgbClr val="3F5378"/>
                </a:solidFill>
              </a:rPr>
              <a:t>. You can keep the Credits slide or mention SlidesCarnival and other resources used in a slide footer.</a:t>
            </a: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</a:endParaRPr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93" name="Google Shape;193;p12"/>
          <p:cNvSpPr txBox="1">
            <a:spLocks noGrp="1"/>
          </p:cNvSpPr>
          <p:nvPr>
            <p:ph type="body" idx="1"/>
          </p:nvPr>
        </p:nvSpPr>
        <p:spPr>
          <a:xfrm>
            <a:off x="814275" y="1744425"/>
            <a:ext cx="3084300" cy="17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rgbClr val="FF9800"/>
                </a:solidFill>
              </a:rPr>
              <a:t>EDIT IN GOOGLE SLIDES</a:t>
            </a:r>
            <a:endParaRPr sz="1200" dirty="0">
              <a:solidFill>
                <a:srgbClr val="FF98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Click on the button under the presentation preview that says "Use as Google Slides Theme".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will get a copy of this document on your Google Drive and will be able to edit, add or delete slides.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/>
              <a:t>You have to be signed in to your Google account.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1000"/>
              </a:spcAft>
              <a:buNone/>
            </a:pPr>
            <a:endParaRPr dirty="0"/>
          </a:p>
        </p:txBody>
      </p:sp>
      <p:grpSp>
        <p:nvGrpSpPr>
          <p:cNvPr id="194" name="Google Shape;194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5" name="Google Shape;195;p12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l" t="t" r="r" b="b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l" t="t" r="r" b="b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l" t="t" r="r" b="b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l" t="t" r="r" b="b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1247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ja-JP" altLang="en-US" b="0">
                <a:latin typeface="Meiryo" panose="020B0604030504040204" pitchFamily="34" charset="-128"/>
                <a:ea typeface="Meiryo" panose="020B0604030504040204" pitchFamily="34" charset="-128"/>
              </a:rPr>
              <a:t>暗号とは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What is </a:t>
            </a:r>
            <a:r>
              <a:rPr lang="en" altLang="ja-JP" dirty="0">
                <a:latin typeface="Segoe UI Emoji" panose="020B0502040204020203" pitchFamily="34" charset="0"/>
                <a:ea typeface="Segoe UI Emoji" panose="020B0502040204020203" pitchFamily="34" charset="0"/>
              </a:rPr>
              <a:t>cryptograph</a:t>
            </a:r>
            <a:endParaRPr dirty="0">
              <a:latin typeface="Segoe UI Emoji" panose="020B0502040204020203" pitchFamily="34" charset="0"/>
              <a:ea typeface="Segoe UI Emoji" panose="020B0502040204020203" pitchFamily="34" charset="0"/>
            </a:endParaRP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8954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暗号とは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887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現在使われている暗号の例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6442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altLang="ja-JP" b="0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 b="0">
                <a:latin typeface="Meiryo" panose="020B0604030504040204" pitchFamily="34" charset="-128"/>
                <a:ea typeface="Meiryo" panose="020B0604030504040204" pitchFamily="34" charset="-128"/>
              </a:rPr>
              <a:t>暗号の提案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en" altLang="ja-JP" dirty="0">
                <a:latin typeface="Segoe UI Emoji" panose="020B0502040204020203" pitchFamily="34" charset="0"/>
                <a:ea typeface="Segoe UI Emoji" panose="020B0502040204020203" pitchFamily="34" charset="0"/>
              </a:rPr>
              <a:t>proposal for</a:t>
            </a:r>
            <a:r>
              <a:rPr lang="ja-JP" altLang="en-US">
                <a:latin typeface="Segoe UI Emoji" panose="020B0502040204020203" pitchFamily="34" charset="0"/>
              </a:rPr>
              <a:t> </a:t>
            </a:r>
            <a:r>
              <a:rPr lang="en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cubing-cipher</a:t>
            </a:r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 dirty="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3000" b="1" dirty="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94358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暗号の暗号化手順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9121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Emoji" panose="020B0502040204020203" pitchFamily="34" charset="0"/>
                <a:ea typeface="Segoe UI Emoji" panose="020B0502040204020203" pitchFamily="34" charset="0"/>
              </a:rPr>
              <a:t>cubing</a:t>
            </a:r>
            <a:r>
              <a:rPr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暗号の利用メリット</a:t>
            </a:r>
            <a:endParaRPr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l" t="t" r="r" b="b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l" t="t" r="r" b="b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l" t="t" r="r" b="b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l" t="t" r="r" b="b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l" t="t" r="r" b="b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6474582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795</Words>
  <Application>Microsoft Macintosh PowerPoint</Application>
  <PresentationFormat>画面に合わせる (16:9)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Arial</vt:lpstr>
      <vt:lpstr>Roboto Condensed</vt:lpstr>
      <vt:lpstr>Arvo</vt:lpstr>
      <vt:lpstr>Segoe UI Emoji</vt:lpstr>
      <vt:lpstr>Meiryo</vt:lpstr>
      <vt:lpstr>Roboto Condensed Light</vt:lpstr>
      <vt:lpstr>Salerio template</vt:lpstr>
      <vt:lpstr>新規暗号の提案 -cubing暗号-</vt:lpstr>
      <vt:lpstr>PowerPoint プレゼンテーション</vt:lpstr>
      <vt:lpstr>本日のプログラム</vt:lpstr>
      <vt:lpstr>暗号とは</vt:lpstr>
      <vt:lpstr>暗号とは</vt:lpstr>
      <vt:lpstr>現在使われている暗号の例</vt:lpstr>
      <vt:lpstr>cubing暗号の提案</vt:lpstr>
      <vt:lpstr>cubing暗号の暗号化手順</vt:lpstr>
      <vt:lpstr>cubing暗号の利用メリット</vt:lpstr>
      <vt:lpstr>cubing暗号の解読</vt:lpstr>
      <vt:lpstr>cubingモードの提案</vt:lpstr>
      <vt:lpstr>暗号利用モードとは</vt:lpstr>
      <vt:lpstr>cubingモードの利用手順</vt:lpstr>
      <vt:lpstr>PowerPoint プレゼンテーション</vt:lpstr>
      <vt:lpstr>cubingモードの解読</vt:lpstr>
      <vt:lpstr>暗号化デモンストレーション</vt:lpstr>
      <vt:lpstr>暗号化デモンストレーション</vt:lpstr>
      <vt:lpstr>質疑応答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新規暗号の提案 -cubing暗号-</dc:title>
  <cp:lastModifiedBy>ISHIKAWA Ryusei(is0493kk)</cp:lastModifiedBy>
  <cp:revision>9</cp:revision>
  <dcterms:modified xsi:type="dcterms:W3CDTF">2019-08-10T07:48:35Z</dcterms:modified>
</cp:coreProperties>
</file>