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257" r:id="rId2"/>
    <p:sldId id="258" r:id="rId3"/>
    <p:sldId id="259" r:id="rId4"/>
    <p:sldId id="262" r:id="rId5"/>
    <p:sldId id="264" r:id="rId6"/>
    <p:sldId id="265" r:id="rId7"/>
    <p:sldId id="260" r:id="rId8"/>
    <p:sldId id="266" r:id="rId9"/>
    <p:sldId id="267" r:id="rId10"/>
    <p:sldId id="261" r:id="rId11"/>
    <p:sldId id="269" r:id="rId12"/>
    <p:sldId id="270" r:id="rId13"/>
    <p:sldId id="278" r:id="rId14"/>
    <p:sldId id="271" r:id="rId15"/>
    <p:sldId id="263" r:id="rId16"/>
    <p:sldId id="273" r:id="rId17"/>
    <p:sldId id="274" r:id="rId18"/>
  </p:sldIdLst>
  <p:sldSz cx="9144000" cy="5143500" type="screen16x9"/>
  <p:notesSz cx="6858000" cy="9144000"/>
  <p:embeddedFontLst>
    <p:embeddedFont>
      <p:font typeface="Meiryo" panose="020B0604030504040204" pitchFamily="34" charset="-128"/>
      <p:regular r:id="rId20"/>
      <p:bold r:id="rId21"/>
      <p:italic r:id="rId22"/>
      <p:boldItalic r:id="rId23"/>
    </p:embeddedFont>
    <p:embeddedFont>
      <p:font typeface="Arvo"/>
      <p:regular r:id="rId24"/>
      <p:bold r:id="rId24"/>
      <p:italic r:id="rId24"/>
      <p:boldItalic r:id="rId24"/>
    </p:embeddedFont>
    <p:embeddedFont>
      <p:font typeface="Roboto Condensed"/>
      <p:regular r:id="rId24"/>
      <p:bold r:id="rId24"/>
      <p:italic r:id="rId24"/>
      <p:boldItalic r:id="rId24"/>
    </p:embeddedFont>
    <p:embeddedFont>
      <p:font typeface="Roboto Condensed Light"/>
      <p:regular r:id="rId24"/>
      <p:bold r:id="rId24"/>
      <p:italic r:id="rId24"/>
      <p:boldItalic r:id="rId24"/>
    </p:embeddedFont>
    <p:embeddedFont>
      <p:font typeface="Segoe UI Emoji" panose="020B0502040204020203" pitchFamily="3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AE17AC-4E2A-42A0-B631-E66024A2E752}">
  <a:tblStyle styleId="{F2AE17AC-4E2A-42A0-B631-E66024A2E7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842"/>
  </p:normalViewPr>
  <p:slideViewPr>
    <p:cSldViewPr snapToGrid="0" snapToObjects="1" showGuides="1">
      <p:cViewPr varScale="1">
        <p:scale>
          <a:sx n="154" d="100"/>
          <a:sy n="154" d="100"/>
        </p:scale>
        <p:origin x="448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NUL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1743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368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689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226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683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098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4858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9031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6808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766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1201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959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313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932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0171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0059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3870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1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2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7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532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113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316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653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ja-JP" altLang="en-US" sz="4500">
                <a:latin typeface="Meiryo" panose="020B0604030504040204" pitchFamily="34" charset="-128"/>
                <a:ea typeface="Meiryo" panose="020B0604030504040204" pitchFamily="34" charset="-128"/>
              </a:rPr>
              <a:t>新規暗号の提案</a:t>
            </a:r>
            <a:br>
              <a:rPr lang="en-US" altLang="ja-JP" sz="3600" dirty="0"/>
            </a:br>
            <a:r>
              <a:rPr lang="en-US" altLang="ja-JP" sz="4050" dirty="0">
                <a:latin typeface="Meiryo" panose="020B0604030504040204" pitchFamily="34" charset="-128"/>
                <a:ea typeface="Meiryo" panose="020B0604030504040204" pitchFamily="34" charset="-128"/>
              </a:rPr>
              <a:t>-</a:t>
            </a:r>
            <a:r>
              <a:rPr lang="en" altLang="ja-JP" sz="4050" dirty="0">
                <a:latin typeface="Segoe UI Emoji" panose="020F0502020204030204" pitchFamily="34" charset="0"/>
                <a:cs typeface="Segoe UI Emoji" panose="020F0502020204030204" pitchFamily="34" charset="0"/>
              </a:rPr>
              <a:t>cubing</a:t>
            </a:r>
            <a:r>
              <a:rPr lang="ja-JP" altLang="en-US" sz="4050">
                <a:latin typeface="Meiryo" panose="020B0604030504040204" pitchFamily="34" charset="-128"/>
                <a:ea typeface="Meiryo" panose="020B0604030504040204" pitchFamily="34" charset="-128"/>
              </a:rPr>
              <a:t>暗号</a:t>
            </a:r>
            <a:r>
              <a:rPr lang="en-US" altLang="ja-JP" sz="4050" dirty="0">
                <a:latin typeface="Meiryo" panose="020B0604030504040204" pitchFamily="34" charset="-128"/>
                <a:ea typeface="Meiryo" panose="020B0604030504040204" pitchFamily="34" charset="-128"/>
              </a:rPr>
              <a:t>-</a:t>
            </a:r>
            <a:endParaRPr sz="36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4B823CE-E3B3-8D40-8B9D-A4FB343B9C07}"/>
              </a:ext>
            </a:extLst>
          </p:cNvPr>
          <p:cNvSpPr txBox="1"/>
          <p:nvPr/>
        </p:nvSpPr>
        <p:spPr>
          <a:xfrm>
            <a:off x="6464920" y="3594328"/>
            <a:ext cx="27710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100">
                <a:latin typeface="Meiryo" panose="020B0604030504040204" pitchFamily="34" charset="-128"/>
                <a:ea typeface="Meiryo" panose="020B0604030504040204" pitchFamily="34" charset="-128"/>
              </a:rPr>
              <a:t>集中開発コース</a:t>
            </a:r>
            <a:endParaRPr lang="en-US" altLang="ja-JP" sz="2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" altLang="ja-JP" sz="2100" dirty="0">
                <a:latin typeface="Meiryo" panose="020B0604030504040204" pitchFamily="34" charset="-128"/>
                <a:ea typeface="Meiryo" panose="020B0604030504040204" pitchFamily="34" charset="-128"/>
              </a:rPr>
              <a:t>X-II </a:t>
            </a:r>
            <a:r>
              <a:rPr lang="ja-JP" altLang="en-US" sz="2100">
                <a:latin typeface="Meiryo" panose="020B0604030504040204" pitchFamily="34" charset="-128"/>
                <a:ea typeface="Meiryo" panose="020B0604030504040204" pitchFamily="34" charset="-128"/>
              </a:rPr>
              <a:t>暗号化通信ゼミ</a:t>
            </a:r>
            <a:endParaRPr lang="en-US" altLang="ja-JP" sz="21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6A4DE25-AB5F-DF43-A09C-08BD02D51B99}"/>
              </a:ext>
            </a:extLst>
          </p:cNvPr>
          <p:cNvSpPr txBox="1"/>
          <p:nvPr/>
        </p:nvSpPr>
        <p:spPr>
          <a:xfrm>
            <a:off x="6464920" y="4645837"/>
            <a:ext cx="19486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300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石川琉聖</a:t>
            </a:r>
          </a:p>
        </p:txBody>
      </p:sp>
    </p:spTree>
    <p:extLst>
      <p:ext uri="{BB962C8B-B14F-4D97-AF65-F5344CB8AC3E}">
        <p14:creationId xmlns:p14="http://schemas.microsoft.com/office/powerpoint/2010/main" val="1141514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altLang="ja-JP" b="0" dirty="0">
                <a:latin typeface="Segoe UI Emoji" panose="020B0502040204020203" pitchFamily="34" charset="0"/>
                <a:ea typeface="Segoe UI Emoji" panose="020B0502040204020203" pitchFamily="34" charset="0"/>
              </a:rPr>
              <a:t>cubing</a:t>
            </a:r>
            <a:r>
              <a:rPr lang="ja-JP" altLang="en-US" b="0">
                <a:latin typeface="Meiryo" panose="020B0604030504040204" pitchFamily="34" charset="-128"/>
                <a:ea typeface="Meiryo" panose="020B0604030504040204" pitchFamily="34" charset="-128"/>
              </a:rPr>
              <a:t>モードの提案</a:t>
            </a:r>
            <a:endParaRPr lang="en" altLang="ja-JP" b="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en" altLang="ja-JP" dirty="0">
                <a:latin typeface="Segoe UI Emoji" panose="020B0502040204020203" pitchFamily="34" charset="0"/>
                <a:ea typeface="Segoe UI Emoji" panose="020B0502040204020203" pitchFamily="34" charset="0"/>
              </a:rPr>
              <a:t>proposal for cubing-mode</a:t>
            </a:r>
            <a:endParaRPr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637579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暗号利用モードとは</a:t>
            </a:r>
            <a:endParaRPr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9" name="Google Shape;269;p18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30999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cubing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モードの利用手順</a:t>
            </a:r>
            <a:endParaRPr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9" name="Google Shape;269;p18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97910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AC35618-6285-FA45-822E-AFEA20EBCC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73" b="93333" l="2500" r="91944">
                        <a14:foregroundMark x1="47500" y1="29630" x2="47500" y2="29630"/>
                        <a14:foregroundMark x1="49306" y1="32593" x2="50694" y2="33580"/>
                        <a14:foregroundMark x1="56250" y1="16049" x2="44028" y2="42469"/>
                        <a14:foregroundMark x1="44028" y1="42469" x2="45556" y2="42963"/>
                        <a14:foregroundMark x1="80278" y1="22222" x2="35278" y2="84198"/>
                        <a14:foregroundMark x1="35278" y1="84198" x2="29444" y2="84444"/>
                        <a14:foregroundMark x1="29444" y1="84444" x2="16250" y2="55556"/>
                        <a14:foregroundMark x1="16250" y1="55556" x2="14583" y2="46173"/>
                        <a14:foregroundMark x1="14583" y1="46173" x2="16250" y2="35309"/>
                        <a14:foregroundMark x1="16250" y1="35309" x2="33056" y2="21481"/>
                        <a14:foregroundMark x1="33056" y1="21481" x2="57639" y2="25185"/>
                        <a14:foregroundMark x1="57639" y1="25185" x2="70000" y2="45185"/>
                        <a14:foregroundMark x1="70000" y1="45185" x2="70556" y2="61235"/>
                        <a14:foregroundMark x1="70556" y1="61235" x2="67361" y2="69383"/>
                        <a14:foregroundMark x1="67361" y1="69383" x2="59444" y2="74321"/>
                        <a14:foregroundMark x1="59444" y1="74321" x2="40833" y2="75309"/>
                        <a14:foregroundMark x1="40833" y1="75309" x2="41111" y2="85432"/>
                        <a14:foregroundMark x1="41111" y1="85432" x2="13889" y2="79259"/>
                        <a14:foregroundMark x1="13889" y1="79259" x2="6389" y2="38025"/>
                        <a14:foregroundMark x1="6389" y1="38025" x2="10556" y2="43704"/>
                        <a14:foregroundMark x1="10556" y1="43704" x2="11250" y2="70123"/>
                        <a14:foregroundMark x1="11250" y1="70123" x2="12917" y2="21975"/>
                        <a14:foregroundMark x1="12917" y1="21975" x2="25278" y2="12840"/>
                        <a14:foregroundMark x1="25278" y1="12840" x2="31528" y2="11605"/>
                        <a14:foregroundMark x1="31528" y1="11605" x2="32222" y2="11852"/>
                        <a14:foregroundMark x1="27500" y1="10123" x2="47917" y2="11111"/>
                        <a14:foregroundMark x1="47917" y1="11111" x2="53333" y2="7407"/>
                        <a14:foregroundMark x1="53333" y1="7407" x2="48333" y2="12099"/>
                        <a14:foregroundMark x1="48333" y1="12099" x2="61528" y2="13333"/>
                        <a14:foregroundMark x1="61528" y1="13333" x2="64306" y2="12346"/>
                        <a14:foregroundMark x1="5694" y1="35802" x2="8472" y2="58025"/>
                        <a14:foregroundMark x1="8472" y1="58025" x2="7500" y2="67407"/>
                        <a14:foregroundMark x1="7500" y1="67407" x2="16111" y2="83210"/>
                        <a14:foregroundMark x1="16111" y1="83210" x2="22500" y2="85185"/>
                        <a14:foregroundMark x1="84306" y1="85926" x2="44444" y2="84938"/>
                        <a14:foregroundMark x1="44444" y1="84938" x2="41528" y2="86667"/>
                        <a14:foregroundMark x1="90833" y1="66914" x2="78889" y2="68395"/>
                        <a14:foregroundMark x1="91528" y1="38765" x2="77778" y2="39012"/>
                        <a14:foregroundMark x1="88333" y1="25185" x2="88333" y2="25185"/>
                        <a14:foregroundMark x1="88333" y1="25185" x2="88333" y2="25185"/>
                        <a14:foregroundMark x1="4861" y1="34815" x2="11806" y2="35062"/>
                        <a14:foregroundMark x1="11806" y1="35062" x2="15000" y2="34815"/>
                        <a14:foregroundMark x1="44167" y1="8148" x2="50139" y2="8395"/>
                        <a14:foregroundMark x1="50139" y1="8395" x2="55139" y2="7654"/>
                        <a14:foregroundMark x1="77361" y1="12593" x2="63056" y2="12593"/>
                        <a14:foregroundMark x1="89306" y1="25926" x2="83750" y2="25926"/>
                        <a14:foregroundMark x1="83750" y1="25926" x2="78889" y2="23210"/>
                        <a14:foregroundMark x1="56944" y1="8395" x2="43750" y2="8642"/>
                        <a14:foregroundMark x1="43750" y1="8642" x2="49306" y2="6173"/>
                        <a14:foregroundMark x1="49306" y1="6173" x2="43889" y2="8889"/>
                        <a14:foregroundMark x1="43889" y1="8889" x2="49306" y2="6914"/>
                        <a14:foregroundMark x1="49306" y1="6914" x2="50417" y2="8395"/>
                        <a14:foregroundMark x1="33056" y1="56049" x2="33056" y2="39506"/>
                        <a14:foregroundMark x1="33056" y1="39506" x2="40694" y2="85432"/>
                        <a14:foregroundMark x1="16389" y1="39753" x2="32361" y2="40000"/>
                        <a14:foregroundMark x1="7778" y1="22963" x2="13333" y2="23704"/>
                        <a14:foregroundMark x1="13333" y1="23704" x2="13750" y2="23951"/>
                        <a14:foregroundMark x1="2500" y1="52099" x2="7639" y2="52346"/>
                        <a14:foregroundMark x1="12917" y1="84444" x2="19444" y2="84691"/>
                        <a14:foregroundMark x1="19444" y1="84691" x2="25000" y2="83951"/>
                        <a14:foregroundMark x1="25000" y1="83951" x2="28056" y2="84198"/>
                        <a14:foregroundMark x1="44583" y1="90864" x2="50417" y2="90864"/>
                        <a14:foregroundMark x1="50417" y1="90864" x2="54861" y2="89877"/>
                        <a14:foregroundMark x1="5972" y1="81235" x2="5972" y2="81235"/>
                        <a14:foregroundMark x1="7222" y1="69630" x2="7361" y2="77778"/>
                        <a14:foregroundMark x1="63056" y1="82222" x2="70417" y2="77284"/>
                        <a14:foregroundMark x1="73750" y1="68148" x2="73750" y2="83704"/>
                        <a14:foregroundMark x1="82639" y1="14568" x2="80694" y2="61975"/>
                        <a14:foregroundMark x1="80694" y1="61975" x2="78194" y2="75309"/>
                        <a14:foregroundMark x1="78194" y1="75309" x2="75000" y2="83704"/>
                        <a14:foregroundMark x1="75000" y1="83704" x2="74306" y2="84444"/>
                        <a14:foregroundMark x1="77778" y1="48148" x2="87222" y2="51605"/>
                        <a14:foregroundMark x1="87222" y1="51605" x2="90972" y2="58519"/>
                        <a14:foregroundMark x1="90972" y1="58519" x2="92083" y2="69136"/>
                        <a14:foregroundMark x1="92083" y1="69136" x2="78889" y2="60988"/>
                        <a14:foregroundMark x1="78889" y1="60988" x2="74861" y2="55556"/>
                        <a14:foregroundMark x1="12639" y1="84938" x2="33750" y2="93333"/>
                        <a14:foregroundMark x1="33750" y1="93333" x2="46111" y2="89630"/>
                        <a14:foregroundMark x1="89306" y1="22716" x2="90972" y2="26173"/>
                        <a14:foregroundMark x1="86389" y1="71111" x2="91667" y2="70123"/>
                        <a14:foregroundMark x1="91667" y1="70123" x2="91667" y2="70617"/>
                      </a14:backgroundRemoval>
                    </a14:imgEffect>
                  </a14:imgLayer>
                </a14:imgProps>
              </a:ext>
            </a:extLst>
          </a:blip>
          <a:srcRect l="2636" t="5657" r="7182" b="8040"/>
          <a:stretch/>
        </p:blipFill>
        <p:spPr>
          <a:xfrm>
            <a:off x="241067" y="679563"/>
            <a:ext cx="8246227" cy="4438998"/>
          </a:xfrm>
          <a:prstGeom prst="rect">
            <a:avLst/>
          </a:prstGeom>
        </p:spPr>
      </p:pic>
      <p:sp>
        <p:nvSpPr>
          <p:cNvPr id="496" name="Google Shape;496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552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cubing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モードの解読</a:t>
            </a:r>
            <a:endParaRPr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9" name="Google Shape;269;p18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72074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4" y="3136200"/>
            <a:ext cx="5255631" cy="8947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ja-JP" altLang="en-US" b="0">
                <a:latin typeface="Meiryo" panose="020B0604030504040204" pitchFamily="34" charset="-128"/>
                <a:ea typeface="Meiryo" panose="020B0604030504040204" pitchFamily="34" charset="-128"/>
              </a:rPr>
              <a:t>暗号化デモンストレーション</a:t>
            </a:r>
            <a:endParaRPr lang="en" altLang="ja-JP" b="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en" altLang="ja-JP" dirty="0">
                <a:latin typeface="Segoe UI Emoji" panose="020B0502040204020203" pitchFamily="34" charset="0"/>
                <a:ea typeface="Segoe UI Emoji" panose="020B0502040204020203" pitchFamily="34" charset="0"/>
              </a:rPr>
              <a:t>Encryption demonstration</a:t>
            </a:r>
            <a:endParaRPr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070804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ja-JP" altLang="en-US" b="0">
                <a:latin typeface="Meiryo" panose="020B0604030504040204" pitchFamily="34" charset="-128"/>
                <a:ea typeface="Meiryo" panose="020B0604030504040204" pitchFamily="34" charset="-128"/>
              </a:rPr>
              <a:t>暗号化デモンストレーション</a:t>
            </a:r>
            <a:endParaRPr dirty="0"/>
          </a:p>
        </p:txBody>
      </p:sp>
      <p:sp>
        <p:nvSpPr>
          <p:cNvPr id="269" name="Google Shape;269;p18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4215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質疑応答</a:t>
            </a:r>
            <a:endParaRPr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4" name="Google Shape;586;p37">
            <a:extLst>
              <a:ext uri="{FF2B5EF4-FFF2-40B4-BE49-F238E27FC236}">
                <a16:creationId xmlns:a16="http://schemas.microsoft.com/office/drawing/2014/main" id="{A0A1F4AB-9177-7749-A63F-C246DBFE007D}"/>
              </a:ext>
            </a:extLst>
          </p:cNvPr>
          <p:cNvSpPr/>
          <p:nvPr/>
        </p:nvSpPr>
        <p:spPr>
          <a:xfrm>
            <a:off x="507999" y="602622"/>
            <a:ext cx="306276" cy="278590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94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5A7067A-D07F-194D-B0A4-1B53219EBD91}"/>
              </a:ext>
            </a:extLst>
          </p:cNvPr>
          <p:cNvSpPr txBox="1"/>
          <p:nvPr/>
        </p:nvSpPr>
        <p:spPr>
          <a:xfrm>
            <a:off x="249382" y="199506"/>
            <a:ext cx="1321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自己紹介</a:t>
            </a:r>
            <a:r>
              <a:rPr kumimoji="1" lang="en-US" altLang="ja-JP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. json</a:t>
            </a:r>
            <a:endParaRPr kumimoji="1" lang="ja-JP" altLang="en-US">
              <a:solidFill>
                <a:schemeClr val="bg1"/>
              </a:solidFill>
              <a:latin typeface="Segoe UI Emoji" panose="020B0502040204020203" pitchFamily="34" charset="0"/>
              <a:ea typeface="MS Gothic" panose="020B0609070205080204" pitchFamily="49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66E6FDA-EF4B-094D-BC88-BD5013F763B3}"/>
              </a:ext>
            </a:extLst>
          </p:cNvPr>
          <p:cNvSpPr txBox="1"/>
          <p:nvPr/>
        </p:nvSpPr>
        <p:spPr>
          <a:xfrm>
            <a:off x="910244" y="573579"/>
            <a:ext cx="7261168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{</a:t>
            </a:r>
          </a:p>
          <a:p>
            <a:pPr>
              <a:lnSpc>
                <a:spcPct val="150000"/>
              </a:lnSpc>
            </a:pP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    “</a:t>
            </a:r>
            <a:r>
              <a: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rPr>
              <a:t>名前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” : { “</a:t>
            </a:r>
            <a:r>
              <a: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rPr>
              <a:t>漢字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” : </a:t>
            </a:r>
            <a:r>
              <a:rPr kumimoji="1" lang="en-US" altLang="ja-JP" sz="2000" dirty="0">
                <a:latin typeface="Meiryo" panose="020B0604030504040204" pitchFamily="34" charset="-128"/>
                <a:ea typeface="Meiryo" panose="020B0604030504040204" pitchFamily="34" charset="-128"/>
              </a:rPr>
              <a:t>“</a:t>
            </a: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</a:rPr>
              <a:t>石川　琉聖</a:t>
            </a:r>
            <a:r>
              <a:rPr kumimoji="1" lang="en-US" altLang="ja-JP" sz="2000" dirty="0">
                <a:latin typeface="Meiryo" panose="020B0604030504040204" pitchFamily="34" charset="-128"/>
                <a:ea typeface="Meiryo" panose="020B0604030504040204" pitchFamily="34" charset="-128"/>
              </a:rPr>
              <a:t>”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,</a:t>
            </a:r>
          </a:p>
          <a:p>
            <a:pPr>
              <a:lnSpc>
                <a:spcPct val="150000"/>
              </a:lnSpc>
            </a:pPr>
            <a:r>
              <a: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   “</a:t>
            </a:r>
            <a:r>
              <a:rPr kumimoji="1" lang="ja-JP" altLang="en-US" sz="16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名前</a:t>
            </a:r>
            <a:r>
              <a: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” : { 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“</a:t>
            </a:r>
            <a:r>
              <a: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rPr>
              <a:t>かな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” : </a:t>
            </a:r>
            <a:r>
              <a:rPr kumimoji="1" lang="en-US" altLang="ja-JP" sz="1800" dirty="0">
                <a:latin typeface="Meiryo" panose="020B0604030504040204" pitchFamily="34" charset="-128"/>
                <a:ea typeface="Meiryo" panose="020B0604030504040204" pitchFamily="34" charset="-128"/>
              </a:rPr>
              <a:t>“</a:t>
            </a:r>
            <a:r>
              <a:rPr kumimoji="1" lang="ja-JP" altLang="en-US" sz="1800">
                <a:latin typeface="Meiryo" panose="020B0604030504040204" pitchFamily="34" charset="-128"/>
                <a:ea typeface="Meiryo" panose="020B0604030504040204" pitchFamily="34" charset="-128"/>
              </a:rPr>
              <a:t>いしかわ　りゅうせい</a:t>
            </a:r>
            <a:r>
              <a:rPr kumimoji="1" lang="en-US" altLang="ja-JP" sz="1800" dirty="0">
                <a:latin typeface="Meiryo" panose="020B0604030504040204" pitchFamily="34" charset="-128"/>
                <a:ea typeface="Meiryo" panose="020B0604030504040204" pitchFamily="34" charset="-128"/>
              </a:rPr>
              <a:t>”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 } ,</a:t>
            </a:r>
          </a:p>
          <a:p>
            <a:pPr>
              <a:lnSpc>
                <a:spcPct val="150000"/>
              </a:lnSpc>
            </a:pP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    “</a:t>
            </a:r>
            <a:r>
              <a: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rPr>
              <a:t>所属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” : “</a:t>
            </a:r>
            <a:r>
              <a: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rPr>
              <a:t>立命館大学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rPr>
              <a:t>情報理工学部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rPr>
              <a:t>一回生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” ,</a:t>
            </a:r>
          </a:p>
          <a:p>
            <a:pPr>
              <a:lnSpc>
                <a:spcPct val="150000"/>
              </a:lnSpc>
            </a:pP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    “</a:t>
            </a:r>
            <a:r>
              <a: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rPr>
              <a:t>エディタ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” : “Visual Studio Code” ,</a:t>
            </a:r>
          </a:p>
          <a:p>
            <a:pPr>
              <a:lnSpc>
                <a:spcPct val="150000"/>
              </a:lnSpc>
            </a:pP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    “</a:t>
            </a:r>
            <a:r>
              <a: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rPr>
              <a:t>趣味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” : [ “</a:t>
            </a:r>
            <a:r>
              <a: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rPr>
              <a:t>競技プログラミング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”, “</a:t>
            </a:r>
            <a:r>
              <a: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rPr>
              <a:t>サイクリング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”, “</a:t>
            </a:r>
            <a:r>
              <a: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rPr>
              <a:t>アニメ鑑賞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” ] ,</a:t>
            </a:r>
          </a:p>
          <a:p>
            <a:pPr>
              <a:lnSpc>
                <a:spcPct val="150000"/>
              </a:lnSpc>
            </a:pP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    “</a:t>
            </a:r>
            <a:r>
              <a: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rPr>
              <a:t>アカウント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” : { “</a:t>
            </a:r>
            <a:r>
              <a:rPr kumimoji="1" lang="en-US" altLang="ja-JP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Twitter” : @</a:t>
            </a:r>
            <a:r>
              <a:rPr kumimoji="1" lang="en-US" altLang="ja-JP" sz="16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ryusei_ishika</a:t>
            </a:r>
            <a:r>
              <a:rPr kumimoji="1" lang="en-US" altLang="ja-JP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,</a:t>
            </a:r>
          </a:p>
          <a:p>
            <a:pPr>
              <a:lnSpc>
                <a:spcPct val="150000"/>
              </a:lnSpc>
            </a:pP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    </a:t>
            </a:r>
            <a:r>
              <a: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“</a:t>
            </a:r>
            <a:r>
              <a:rPr kumimoji="1" lang="ja-JP" altLang="en-US" sz="16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アカウント</a:t>
            </a:r>
            <a:r>
              <a: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” : { 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“</a:t>
            </a:r>
            <a:r>
              <a:rPr kumimoji="1" lang="en-US" altLang="ja-JP" sz="16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Qiita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”</a:t>
            </a:r>
            <a:r>
              <a:rPr kumimoji="1" lang="en-US" altLang="ja-JP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 : </a:t>
            </a:r>
            <a:r>
              <a:rPr kumimoji="1" lang="en-US" altLang="ja-JP" sz="16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xryuseix</a:t>
            </a:r>
            <a:r>
              <a:rPr kumimoji="1" lang="en-US" altLang="ja-JP" sz="1600" dirty="0"/>
              <a:t> 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,</a:t>
            </a:r>
          </a:p>
          <a:p>
            <a:pPr>
              <a:lnSpc>
                <a:spcPct val="150000"/>
              </a:lnSpc>
            </a:pP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    </a:t>
            </a:r>
            <a:r>
              <a: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“</a:t>
            </a:r>
            <a:r>
              <a:rPr kumimoji="1" lang="ja-JP" altLang="en-US" sz="16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アカウント</a:t>
            </a:r>
            <a:r>
              <a: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” : { 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“</a:t>
            </a:r>
            <a:r>
              <a:rPr kumimoji="1" lang="en-US" altLang="ja-JP" sz="16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AtCoder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”</a:t>
            </a:r>
            <a:r>
              <a:rPr kumimoji="1" lang="en-US" altLang="ja-JP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 : </a:t>
            </a:r>
            <a:r>
              <a:rPr kumimoji="1" lang="en-US" altLang="ja-JP" sz="16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xryuseix</a:t>
            </a:r>
            <a:r>
              <a:rPr kumimoji="1" lang="en-US" altLang="ja-JP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,</a:t>
            </a:r>
          </a:p>
          <a:p>
            <a:pPr>
              <a:lnSpc>
                <a:spcPct val="150000"/>
              </a:lnSpc>
            </a:pP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    </a:t>
            </a:r>
            <a:r>
              <a: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“</a:t>
            </a:r>
            <a:r>
              <a:rPr kumimoji="1" lang="ja-JP" altLang="en-US" sz="16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アカウント</a:t>
            </a:r>
            <a:r>
              <a: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” : { 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“</a:t>
            </a:r>
            <a:r>
              <a:rPr kumimoji="1" lang="en-US" altLang="ja-JP" sz="16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Github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”</a:t>
            </a:r>
            <a:r>
              <a:rPr kumimoji="1" lang="en-US" altLang="ja-JP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 : </a:t>
            </a:r>
            <a:r>
              <a:rPr kumimoji="1" lang="en-US" altLang="ja-JP" sz="16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xryuseix</a:t>
            </a:r>
            <a:r>
              <a:rPr kumimoji="1" lang="en-US" altLang="ja-JP" sz="1600" dirty="0"/>
              <a:t> 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} ,</a:t>
            </a:r>
          </a:p>
          <a:p>
            <a:pPr>
              <a:lnSpc>
                <a:spcPct val="150000"/>
              </a:lnSpc>
            </a:pP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    “</a:t>
            </a:r>
            <a:r>
              <a: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rPr>
              <a:t>稼働率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” : 0.1</a:t>
            </a:r>
          </a:p>
          <a:p>
            <a:pPr>
              <a:lnSpc>
                <a:spcPct val="150000"/>
              </a:lnSpc>
            </a:pP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}</a:t>
            </a:r>
            <a:endParaRPr kumimoji="1" lang="ja-JP" altLang="en-US" sz="1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103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400">
                <a:latin typeface="Meiryo" panose="020B0604030504040204" pitchFamily="34" charset="-128"/>
                <a:ea typeface="Meiryo" panose="020B0604030504040204" pitchFamily="34" charset="-128"/>
              </a:rPr>
              <a:t>本日のプログラム</a:t>
            </a:r>
            <a:endParaRPr sz="24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0" name="Google Shape;190;p12"/>
          <p:cNvSpPr txBox="1">
            <a:spLocks noGrp="1"/>
          </p:cNvSpPr>
          <p:nvPr>
            <p:ph type="body" idx="2"/>
          </p:nvPr>
        </p:nvSpPr>
        <p:spPr>
          <a:xfrm>
            <a:off x="4119725" y="1744425"/>
            <a:ext cx="36549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FF9800"/>
                </a:solidFill>
              </a:rPr>
              <a:t>EDIT IN POWERPOINT®</a:t>
            </a:r>
            <a:endParaRPr sz="1200" dirty="0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Click on the button under the presentation preview that says "Download as PowerPoint template". You will get a .pptx file that you can edit in PowerPoint.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Remember to download and install the fonts used in this presentation (you’ll find the links to the font files needed in the </a:t>
            </a:r>
            <a:r>
              <a:rPr lang="en" sz="1200" u="sng" dirty="0">
                <a:hlinkClick r:id="" action="ppaction://noaction"/>
              </a:rPr>
              <a:t>Presentation design slide</a:t>
            </a:r>
            <a:r>
              <a:rPr lang="en" sz="1200" dirty="0"/>
              <a:t>)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1200" b="1" dirty="0"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814275" y="1744425"/>
            <a:ext cx="30843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FF9800"/>
                </a:solidFill>
              </a:rPr>
              <a:t>EDIT IN GOOGLE SLIDES</a:t>
            </a:r>
            <a:endParaRPr sz="1200" dirty="0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Click on the button under the presentation preview that says "Use as Google Slides Theme".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You will get a copy of this document on your Google Drive and will be able to edit, add or delete slides.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You have to be signed in to your Google account.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5124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ja-JP" altLang="en-US" b="0">
                <a:latin typeface="Meiryo" panose="020B0604030504040204" pitchFamily="34" charset="-128"/>
                <a:ea typeface="Meiryo" panose="020B0604030504040204" pitchFamily="34" charset="-128"/>
              </a:rPr>
              <a:t>暗号とは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What is </a:t>
            </a:r>
            <a:r>
              <a:rPr lang="en" altLang="ja-JP" dirty="0">
                <a:latin typeface="Segoe UI Emoji" panose="020B0502040204020203" pitchFamily="34" charset="0"/>
                <a:ea typeface="Segoe UI Emoji" panose="020B0502040204020203" pitchFamily="34" charset="0"/>
              </a:rPr>
              <a:t>cryptograph</a:t>
            </a:r>
            <a:endParaRPr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78954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暗号とは</a:t>
            </a:r>
            <a:endParaRPr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9004B6-2C2F-B141-AB3E-CA480C78AC88}"/>
              </a:ext>
            </a:extLst>
          </p:cNvPr>
          <p:cNvSpPr txBox="1"/>
          <p:nvPr/>
        </p:nvSpPr>
        <p:spPr>
          <a:xfrm>
            <a:off x="149628" y="1596041"/>
            <a:ext cx="6437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>
                <a:latin typeface="Meiryo" panose="020B0604030504040204" pitchFamily="34" charset="-128"/>
                <a:ea typeface="Meiryo" panose="020B0604030504040204" pitchFamily="34" charset="-128"/>
              </a:rPr>
              <a:t>・第三者が通信文を見ても読めないように変換すること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7605899-7596-5040-B484-B981E345D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755" y="2252493"/>
            <a:ext cx="6970490" cy="1786033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D1FFDB9-C30B-6A4A-BCA6-370420CCC800}"/>
              </a:ext>
            </a:extLst>
          </p:cNvPr>
          <p:cNvSpPr/>
          <p:nvPr/>
        </p:nvSpPr>
        <p:spPr>
          <a:xfrm>
            <a:off x="4459785" y="3990082"/>
            <a:ext cx="35974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dirty="0"/>
              <a:t>http://www.melody-kobo.com/qa-ssl01.html</a:t>
            </a:r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096A3F5-102A-1541-AA8F-4A9095A72359}"/>
              </a:ext>
            </a:extLst>
          </p:cNvPr>
          <p:cNvSpPr txBox="1"/>
          <p:nvPr/>
        </p:nvSpPr>
        <p:spPr>
          <a:xfrm>
            <a:off x="149628" y="1965373"/>
            <a:ext cx="556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>
                <a:latin typeface="Meiryo" panose="020B0604030504040204" pitchFamily="34" charset="-128"/>
                <a:ea typeface="Meiryo" panose="020B0604030504040204" pitchFamily="34" charset="-128"/>
              </a:rPr>
              <a:t>・個人情報を扱う多くの通信で使われている</a:t>
            </a:r>
          </a:p>
        </p:txBody>
      </p:sp>
    </p:spTree>
    <p:extLst>
      <p:ext uri="{BB962C8B-B14F-4D97-AF65-F5344CB8AC3E}">
        <p14:creationId xmlns:p14="http://schemas.microsoft.com/office/powerpoint/2010/main" val="4188876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現在使われている暗号の例</a:t>
            </a:r>
            <a:endParaRPr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図 5">
            <a:extLst>
              <a:ext uri="{FF2B5EF4-FFF2-40B4-BE49-F238E27FC236}">
                <a16:creationId xmlns:a16="http://schemas.microsoft.com/office/drawing/2014/main" id="{094BE98D-56A6-DD4C-8236-204BAFA07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567" y="2127250"/>
            <a:ext cx="2540000" cy="889000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63BB0B2-B75D-E242-8AF2-4EBC262B9985}"/>
              </a:ext>
            </a:extLst>
          </p:cNvPr>
          <p:cNvSpPr/>
          <p:nvPr/>
        </p:nvSpPr>
        <p:spPr>
          <a:xfrm>
            <a:off x="3266901" y="4750925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ja-JP" dirty="0"/>
              <a:t>https://ja.wikipedia.org/wiki/RSA</a:t>
            </a:r>
            <a:r>
              <a:rPr lang="ja-JP" altLang="en-US"/>
              <a:t>セキュリティ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100D967-9839-864C-985A-BDC4C8164A77}"/>
              </a:ext>
            </a:extLst>
          </p:cNvPr>
          <p:cNvSpPr txBox="1"/>
          <p:nvPr/>
        </p:nvSpPr>
        <p:spPr>
          <a:xfrm>
            <a:off x="5413433" y="1848475"/>
            <a:ext cx="254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800" dirty="0"/>
              <a:t>AES</a:t>
            </a:r>
            <a:endParaRPr kumimoji="1" lang="ja-JP" altLang="en-US" sz="88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D6A2C60-A776-1C46-8E03-897695BF60B7}"/>
              </a:ext>
            </a:extLst>
          </p:cNvPr>
          <p:cNvSpPr txBox="1"/>
          <p:nvPr/>
        </p:nvSpPr>
        <p:spPr>
          <a:xfrm>
            <a:off x="814275" y="3736043"/>
            <a:ext cx="642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>
                <a:latin typeface="Meiryo" panose="020B0604030504040204" pitchFamily="34" charset="-128"/>
                <a:ea typeface="Meiryo" panose="020B0604030504040204" pitchFamily="34" charset="-128"/>
              </a:rPr>
              <a:t>・</a:t>
            </a:r>
            <a:r>
              <a:rPr kumimoji="1" lang="en-US" altLang="ja-JP" sz="1800" dirty="0">
                <a:latin typeface="Meiryo" panose="020B0604030504040204" pitchFamily="34" charset="-128"/>
                <a:ea typeface="Meiryo" panose="020B0604030504040204" pitchFamily="34" charset="-128"/>
              </a:rPr>
              <a:t>Web</a:t>
            </a:r>
            <a:r>
              <a:rPr kumimoji="1" lang="ja-JP" altLang="en-US" sz="1800">
                <a:latin typeface="Meiryo" panose="020B0604030504040204" pitchFamily="34" charset="-128"/>
                <a:ea typeface="Meiryo" panose="020B0604030504040204" pitchFamily="34" charset="-128"/>
              </a:rPr>
              <a:t>の</a:t>
            </a:r>
            <a:r>
              <a:rPr kumimoji="1" lang="en-US" altLang="ja-JP" sz="1800" dirty="0">
                <a:latin typeface="Meiryo" panose="020B0604030504040204" pitchFamily="34" charset="-128"/>
                <a:ea typeface="Meiryo" panose="020B0604030504040204" pitchFamily="34" charset="-128"/>
              </a:rPr>
              <a:t>https</a:t>
            </a:r>
            <a:r>
              <a:rPr kumimoji="1" lang="ja-JP" altLang="en-US" sz="1800">
                <a:latin typeface="Meiryo" panose="020B0604030504040204" pitchFamily="34" charset="-128"/>
                <a:ea typeface="Meiryo" panose="020B0604030504040204" pitchFamily="34" charset="-128"/>
              </a:rPr>
              <a:t>通信における</a:t>
            </a:r>
            <a:r>
              <a:rPr kumimoji="1" lang="en-US" altLang="ja-JP" sz="1800" dirty="0">
                <a:latin typeface="Meiryo" panose="020B0604030504040204" pitchFamily="34" charset="-128"/>
                <a:ea typeface="Meiryo" panose="020B0604030504040204" pitchFamily="34" charset="-128"/>
              </a:rPr>
              <a:t>TLS</a:t>
            </a:r>
            <a:r>
              <a:rPr kumimoji="1" lang="ja-JP" altLang="en-US" sz="1800">
                <a:latin typeface="Meiryo" panose="020B0604030504040204" pitchFamily="34" charset="-128"/>
                <a:ea typeface="Meiryo" panose="020B0604030504040204" pitchFamily="34" charset="-128"/>
              </a:rPr>
              <a:t>などで利用されている</a:t>
            </a:r>
          </a:p>
        </p:txBody>
      </p:sp>
    </p:spTree>
    <p:extLst>
      <p:ext uri="{BB962C8B-B14F-4D97-AF65-F5344CB8AC3E}">
        <p14:creationId xmlns:p14="http://schemas.microsoft.com/office/powerpoint/2010/main" val="1864420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altLang="ja-JP" b="0" dirty="0">
                <a:latin typeface="Segoe UI Emoji" panose="020B0502040204020203" pitchFamily="34" charset="0"/>
                <a:ea typeface="Segoe UI Emoji" panose="020B0502040204020203" pitchFamily="34" charset="0"/>
              </a:rPr>
              <a:t>cubing</a:t>
            </a:r>
            <a:r>
              <a:rPr lang="ja-JP" altLang="en-US" b="0">
                <a:latin typeface="Meiryo" panose="020B0604030504040204" pitchFamily="34" charset="-128"/>
                <a:ea typeface="Meiryo" panose="020B0604030504040204" pitchFamily="34" charset="-128"/>
              </a:rPr>
              <a:t>暗号の提案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en" altLang="ja-JP" dirty="0">
                <a:latin typeface="Segoe UI Emoji" panose="020B0502040204020203" pitchFamily="34" charset="0"/>
                <a:ea typeface="Segoe UI Emoji" panose="020B0502040204020203" pitchFamily="34" charset="0"/>
              </a:rPr>
              <a:t>proposal for</a:t>
            </a:r>
            <a:r>
              <a:rPr lang="ja-JP" altLang="en-US">
                <a:latin typeface="Segoe UI Emoji" panose="020B0502040204020203" pitchFamily="34" charset="0"/>
              </a:rPr>
              <a:t> </a:t>
            </a:r>
            <a:r>
              <a:rPr lang="en" dirty="0">
                <a:latin typeface="Segoe UI Emoji" panose="020B0502040204020203" pitchFamily="34" charset="0"/>
                <a:ea typeface="Segoe UI Emoji" panose="020B0502040204020203" pitchFamily="34" charset="0"/>
              </a:rPr>
              <a:t>cubing-cipher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94358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cubing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暗号の暗号化手順</a:t>
            </a:r>
            <a:endParaRPr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9" name="Google Shape;269;p18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91216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egoe UI Emoji" panose="020B0502040204020203" pitchFamily="34" charset="0"/>
                <a:ea typeface="Segoe UI Emoji" panose="020B0502040204020203" pitchFamily="34" charset="0"/>
              </a:rPr>
              <a:t>cubing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暗号の利用メリット</a:t>
            </a:r>
            <a:endParaRPr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9" name="Google Shape;269;p18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66474582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635</Words>
  <Application>Microsoft Macintosh PowerPoint</Application>
  <PresentationFormat>画面に合わせる (16:9)</PresentationFormat>
  <Paragraphs>92</Paragraphs>
  <Slides>17</Slides>
  <Notes>17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4" baseType="lpstr">
      <vt:lpstr>Segoe UI Emoji</vt:lpstr>
      <vt:lpstr>Roboto Condensed</vt:lpstr>
      <vt:lpstr>Meiryo</vt:lpstr>
      <vt:lpstr>Arvo</vt:lpstr>
      <vt:lpstr>Arial</vt:lpstr>
      <vt:lpstr>Roboto Condensed Light</vt:lpstr>
      <vt:lpstr>Salerio template</vt:lpstr>
      <vt:lpstr>新規暗号の提案 -cubing暗号-</vt:lpstr>
      <vt:lpstr>PowerPoint プレゼンテーション</vt:lpstr>
      <vt:lpstr>本日のプログラム</vt:lpstr>
      <vt:lpstr>暗号とは</vt:lpstr>
      <vt:lpstr>暗号とは</vt:lpstr>
      <vt:lpstr>現在使われている暗号の例</vt:lpstr>
      <vt:lpstr>cubing暗号の提案</vt:lpstr>
      <vt:lpstr>cubing暗号の暗号化手順</vt:lpstr>
      <vt:lpstr>cubing暗号の利用メリット</vt:lpstr>
      <vt:lpstr>cubingモードの提案</vt:lpstr>
      <vt:lpstr>暗号利用モードとは</vt:lpstr>
      <vt:lpstr>cubingモードの利用手順</vt:lpstr>
      <vt:lpstr>PowerPoint プレゼンテーション</vt:lpstr>
      <vt:lpstr>cubingモードの解読</vt:lpstr>
      <vt:lpstr>暗号化デモンストレーション</vt:lpstr>
      <vt:lpstr>暗号化デモンストレーション</vt:lpstr>
      <vt:lpstr>質疑応答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新規暗号の提案 -cubing暗号-</dc:title>
  <cp:lastModifiedBy>ISHIKAWA Ryusei(is0493kk)</cp:lastModifiedBy>
  <cp:revision>13</cp:revision>
  <dcterms:modified xsi:type="dcterms:W3CDTF">2019-08-11T06:23:52Z</dcterms:modified>
</cp:coreProperties>
</file>