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60" d="100"/>
          <a:sy n="60" d="100"/>
        </p:scale>
        <p:origin x="72"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77B6-C464-45BC-B912-142CAA1473F7}"/>
              </a:ext>
            </a:extLst>
          </p:cNvPr>
          <p:cNvSpPr>
            <a:spLocks noGrp="1"/>
          </p:cNvSpPr>
          <p:nvPr>
            <p:ph type="ctrTitle"/>
          </p:nvPr>
        </p:nvSpPr>
        <p:spPr/>
        <p:txBody>
          <a:bodyPr/>
          <a:lstStyle/>
          <a:p>
            <a:r>
              <a:rPr lang="en-IN" dirty="0"/>
              <a:t>Restaurant in Toronto -An opportunity</a:t>
            </a:r>
          </a:p>
        </p:txBody>
      </p:sp>
      <p:sp>
        <p:nvSpPr>
          <p:cNvPr id="3" name="Subtitle 2">
            <a:extLst>
              <a:ext uri="{FF2B5EF4-FFF2-40B4-BE49-F238E27FC236}">
                <a16:creationId xmlns:a16="http://schemas.microsoft.com/office/drawing/2014/main" id="{39BC5CBA-96A3-48C8-8438-C822D8B92468}"/>
              </a:ext>
            </a:extLst>
          </p:cNvPr>
          <p:cNvSpPr>
            <a:spLocks noGrp="1"/>
          </p:cNvSpPr>
          <p:nvPr>
            <p:ph type="subTitle" idx="1"/>
          </p:nvPr>
        </p:nvSpPr>
        <p:spPr/>
        <p:txBody>
          <a:bodyPr/>
          <a:lstStyle/>
          <a:p>
            <a:r>
              <a:rPr lang="en-IN" dirty="0"/>
              <a:t>Created by: Ankur Arora</a:t>
            </a:r>
          </a:p>
        </p:txBody>
      </p:sp>
    </p:spTree>
    <p:extLst>
      <p:ext uri="{BB962C8B-B14F-4D97-AF65-F5344CB8AC3E}">
        <p14:creationId xmlns:p14="http://schemas.microsoft.com/office/powerpoint/2010/main" val="289048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DEEF-DDD4-4089-B916-ECFC3B0297AA}"/>
              </a:ext>
            </a:extLst>
          </p:cNvPr>
          <p:cNvSpPr>
            <a:spLocks noGrp="1"/>
          </p:cNvSpPr>
          <p:nvPr>
            <p:ph type="title"/>
          </p:nvPr>
        </p:nvSpPr>
        <p:spPr/>
        <p:txBody>
          <a:bodyPr/>
          <a:lstStyle/>
          <a:p>
            <a:r>
              <a:rPr lang="en-IN" dirty="0">
                <a:solidFill>
                  <a:schemeClr val="accent5"/>
                </a:solidFill>
              </a:rPr>
              <a:t>Predicting the Best neighbourhood for Opening restaurant</a:t>
            </a:r>
          </a:p>
        </p:txBody>
      </p:sp>
      <p:sp>
        <p:nvSpPr>
          <p:cNvPr id="3" name="Content Placeholder 2">
            <a:extLst>
              <a:ext uri="{FF2B5EF4-FFF2-40B4-BE49-F238E27FC236}">
                <a16:creationId xmlns:a16="http://schemas.microsoft.com/office/drawing/2014/main" id="{50E5223B-2AA3-4CD6-929A-A755E126C166}"/>
              </a:ext>
            </a:extLst>
          </p:cNvPr>
          <p:cNvSpPr>
            <a:spLocks noGrp="1"/>
          </p:cNvSpPr>
          <p:nvPr>
            <p:ph idx="1"/>
          </p:nvPr>
        </p:nvSpPr>
        <p:spPr/>
        <p:txBody>
          <a:bodyPr/>
          <a:lstStyle/>
          <a:p>
            <a:r>
              <a:rPr lang="en-IN" sz="2400" dirty="0"/>
              <a:t>Toronto is a promising market for investors/business owners to start their business. It is advantageous for business owners to accurately predict where they should open the restaurant and what are the driving factor for opening of restaurant.</a:t>
            </a:r>
          </a:p>
          <a:p>
            <a:r>
              <a:rPr lang="en-IN" sz="2400" dirty="0"/>
              <a:t>Obviously, anyone who is planning to set the restaurant in Toronto </a:t>
            </a:r>
            <a:r>
              <a:rPr lang="en-IN" sz="2400" dirty="0" err="1"/>
              <a:t>wil</a:t>
            </a:r>
            <a:r>
              <a:rPr lang="en-IN" sz="2400" dirty="0"/>
              <a:t> be interested in this data for competitive advantage over others who are planning for the same.</a:t>
            </a:r>
          </a:p>
          <a:p>
            <a:endParaRPr lang="en-IN" dirty="0"/>
          </a:p>
        </p:txBody>
      </p:sp>
    </p:spTree>
    <p:extLst>
      <p:ext uri="{BB962C8B-B14F-4D97-AF65-F5344CB8AC3E}">
        <p14:creationId xmlns:p14="http://schemas.microsoft.com/office/powerpoint/2010/main" val="161374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DEEF-DDD4-4089-B916-ECFC3B0297AA}"/>
              </a:ext>
            </a:extLst>
          </p:cNvPr>
          <p:cNvSpPr>
            <a:spLocks noGrp="1"/>
          </p:cNvSpPr>
          <p:nvPr>
            <p:ph type="title"/>
          </p:nvPr>
        </p:nvSpPr>
        <p:spPr/>
        <p:txBody>
          <a:bodyPr/>
          <a:lstStyle/>
          <a:p>
            <a:r>
              <a:rPr lang="en-IN" dirty="0">
                <a:solidFill>
                  <a:schemeClr val="accent5"/>
                </a:solidFill>
              </a:rPr>
              <a:t>Data Sourcing and Cleaning</a:t>
            </a:r>
          </a:p>
        </p:txBody>
      </p:sp>
      <p:sp>
        <p:nvSpPr>
          <p:cNvPr id="3" name="Content Placeholder 2">
            <a:extLst>
              <a:ext uri="{FF2B5EF4-FFF2-40B4-BE49-F238E27FC236}">
                <a16:creationId xmlns:a16="http://schemas.microsoft.com/office/drawing/2014/main" id="{50E5223B-2AA3-4CD6-929A-A755E126C166}"/>
              </a:ext>
            </a:extLst>
          </p:cNvPr>
          <p:cNvSpPr>
            <a:spLocks noGrp="1"/>
          </p:cNvSpPr>
          <p:nvPr>
            <p:ph idx="1"/>
          </p:nvPr>
        </p:nvSpPr>
        <p:spPr>
          <a:xfrm>
            <a:off x="685801" y="2142067"/>
            <a:ext cx="10131425" cy="4106333"/>
          </a:xfrm>
        </p:spPr>
        <p:txBody>
          <a:bodyPr>
            <a:normAutofit fontScale="92500" lnSpcReduction="20000"/>
          </a:bodyPr>
          <a:lstStyle/>
          <a:p>
            <a:pPr lvl="0"/>
            <a:r>
              <a:rPr lang="en-IN" sz="2400" dirty="0"/>
              <a:t>City of Toronto Neighbourhood Profiles for providing an overview of the neighbourhoods in Toronto:</a:t>
            </a:r>
          </a:p>
          <a:p>
            <a:pPr lvl="1"/>
            <a:r>
              <a:rPr lang="en-IN" sz="2400" dirty="0" err="1"/>
              <a:t>Wikilink</a:t>
            </a:r>
            <a:r>
              <a:rPr lang="en-IN" sz="2400" dirty="0"/>
              <a:t> for fetching the postal codes</a:t>
            </a:r>
          </a:p>
          <a:p>
            <a:pPr lvl="1"/>
            <a:r>
              <a:rPr lang="en-IN" sz="2400" dirty="0"/>
              <a:t>Geospatial Data for coordinates</a:t>
            </a:r>
          </a:p>
          <a:p>
            <a:pPr lvl="0"/>
            <a:r>
              <a:rPr lang="en-IN" sz="2400" dirty="0"/>
              <a:t>City of Toronto Neighbourhood Shapes for mapping: </a:t>
            </a:r>
            <a:r>
              <a:rPr lang="en-IN" sz="2400" dirty="0" err="1"/>
              <a:t>GeoJSON</a:t>
            </a:r>
            <a:r>
              <a:rPr lang="en-IN" sz="2400" dirty="0"/>
              <a:t> File </a:t>
            </a:r>
          </a:p>
          <a:p>
            <a:pPr lvl="0"/>
            <a:r>
              <a:rPr lang="en-IN" sz="2400" dirty="0"/>
              <a:t>Foursquare API to collect information:</a:t>
            </a:r>
          </a:p>
          <a:p>
            <a:pPr lvl="1"/>
            <a:r>
              <a:rPr lang="en-IN" sz="2400" dirty="0"/>
              <a:t>Venues in the Neighbourhood</a:t>
            </a:r>
          </a:p>
          <a:p>
            <a:pPr lvl="1"/>
            <a:r>
              <a:rPr lang="en-IN" sz="2400" dirty="0"/>
              <a:t>Venue Details like Rating, Tips etc. </a:t>
            </a:r>
          </a:p>
          <a:p>
            <a:r>
              <a:rPr lang="en-IN" sz="2600" dirty="0"/>
              <a:t>Data downloaded or scraped from multiple sources were combined into one table</a:t>
            </a:r>
          </a:p>
          <a:p>
            <a:endParaRPr lang="en-IN" dirty="0"/>
          </a:p>
        </p:txBody>
      </p:sp>
    </p:spTree>
    <p:extLst>
      <p:ext uri="{BB962C8B-B14F-4D97-AF65-F5344CB8AC3E}">
        <p14:creationId xmlns:p14="http://schemas.microsoft.com/office/powerpoint/2010/main" val="67122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F496-5A71-4721-857A-46183B1CE169}"/>
              </a:ext>
            </a:extLst>
          </p:cNvPr>
          <p:cNvSpPr>
            <a:spLocks noGrp="1"/>
          </p:cNvSpPr>
          <p:nvPr>
            <p:ph type="title"/>
          </p:nvPr>
        </p:nvSpPr>
        <p:spPr/>
        <p:txBody>
          <a:bodyPr/>
          <a:lstStyle/>
          <a:p>
            <a:r>
              <a:rPr lang="en-IN" dirty="0">
                <a:solidFill>
                  <a:schemeClr val="accent5"/>
                </a:solidFill>
              </a:rPr>
              <a:t>Data Charts for Prediction</a:t>
            </a:r>
          </a:p>
        </p:txBody>
      </p:sp>
      <p:pic>
        <p:nvPicPr>
          <p:cNvPr id="4" name="Picture 3">
            <a:extLst>
              <a:ext uri="{FF2B5EF4-FFF2-40B4-BE49-F238E27FC236}">
                <a16:creationId xmlns:a16="http://schemas.microsoft.com/office/drawing/2014/main" id="{F6A1A31C-5D6E-4B37-AC9E-A0072936F14F}"/>
              </a:ext>
            </a:extLst>
          </p:cNvPr>
          <p:cNvPicPr>
            <a:picLocks noChangeAspect="1"/>
          </p:cNvPicPr>
          <p:nvPr/>
        </p:nvPicPr>
        <p:blipFill>
          <a:blip r:embed="rId2"/>
          <a:stretch>
            <a:fillRect/>
          </a:stretch>
        </p:blipFill>
        <p:spPr>
          <a:xfrm>
            <a:off x="169863" y="2849297"/>
            <a:ext cx="3556000" cy="2684462"/>
          </a:xfrm>
          <a:prstGeom prst="rect">
            <a:avLst/>
          </a:prstGeom>
        </p:spPr>
      </p:pic>
      <p:pic>
        <p:nvPicPr>
          <p:cNvPr id="5" name="Picture 4">
            <a:extLst>
              <a:ext uri="{FF2B5EF4-FFF2-40B4-BE49-F238E27FC236}">
                <a16:creationId xmlns:a16="http://schemas.microsoft.com/office/drawing/2014/main" id="{3BAC14A1-19F9-460C-86DF-091B7652DC2A}"/>
              </a:ext>
            </a:extLst>
          </p:cNvPr>
          <p:cNvPicPr>
            <a:picLocks noChangeAspect="1"/>
          </p:cNvPicPr>
          <p:nvPr/>
        </p:nvPicPr>
        <p:blipFill>
          <a:blip r:embed="rId3"/>
          <a:stretch>
            <a:fillRect/>
          </a:stretch>
        </p:blipFill>
        <p:spPr>
          <a:xfrm>
            <a:off x="8242300" y="2065867"/>
            <a:ext cx="3779837" cy="1657350"/>
          </a:xfrm>
          <a:prstGeom prst="rect">
            <a:avLst/>
          </a:prstGeom>
        </p:spPr>
      </p:pic>
      <p:sp>
        <p:nvSpPr>
          <p:cNvPr id="6" name="Title 1">
            <a:extLst>
              <a:ext uri="{FF2B5EF4-FFF2-40B4-BE49-F238E27FC236}">
                <a16:creationId xmlns:a16="http://schemas.microsoft.com/office/drawing/2014/main" id="{6756357E-71DB-474F-ADD2-FFF8B74A5C75}"/>
              </a:ext>
            </a:extLst>
          </p:cNvPr>
          <p:cNvSpPr txBox="1">
            <a:spLocks/>
          </p:cNvSpPr>
          <p:nvPr/>
        </p:nvSpPr>
        <p:spPr>
          <a:xfrm>
            <a:off x="8896351" y="3819521"/>
            <a:ext cx="2813050" cy="38470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latin typeface="+mn-lt"/>
              </a:rPr>
              <a:t>Top Venue Restaurants</a:t>
            </a:r>
          </a:p>
        </p:txBody>
      </p:sp>
      <p:sp>
        <p:nvSpPr>
          <p:cNvPr id="7" name="Title 1">
            <a:extLst>
              <a:ext uri="{FF2B5EF4-FFF2-40B4-BE49-F238E27FC236}">
                <a16:creationId xmlns:a16="http://schemas.microsoft.com/office/drawing/2014/main" id="{218623C2-6E58-4F43-B8B6-A34154CFD7C3}"/>
              </a:ext>
            </a:extLst>
          </p:cNvPr>
          <p:cNvSpPr txBox="1">
            <a:spLocks/>
          </p:cNvSpPr>
          <p:nvPr/>
        </p:nvSpPr>
        <p:spPr>
          <a:xfrm>
            <a:off x="5059361" y="3819521"/>
            <a:ext cx="2514601" cy="38470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latin typeface="+mn-lt"/>
              </a:rPr>
              <a:t>No. of venues</a:t>
            </a:r>
          </a:p>
        </p:txBody>
      </p:sp>
      <p:sp>
        <p:nvSpPr>
          <p:cNvPr id="8" name="Title 1">
            <a:extLst>
              <a:ext uri="{FF2B5EF4-FFF2-40B4-BE49-F238E27FC236}">
                <a16:creationId xmlns:a16="http://schemas.microsoft.com/office/drawing/2014/main" id="{5A61D46E-A734-4FB1-BF69-F6C2AFF891A8}"/>
              </a:ext>
            </a:extLst>
          </p:cNvPr>
          <p:cNvSpPr txBox="1">
            <a:spLocks/>
          </p:cNvSpPr>
          <p:nvPr/>
        </p:nvSpPr>
        <p:spPr>
          <a:xfrm>
            <a:off x="5059361" y="6101821"/>
            <a:ext cx="3289301" cy="38470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latin typeface="+mn-lt"/>
              </a:rPr>
              <a:t>Average Rating</a:t>
            </a:r>
          </a:p>
        </p:txBody>
      </p:sp>
      <p:sp>
        <p:nvSpPr>
          <p:cNvPr id="9" name="Title 1">
            <a:extLst>
              <a:ext uri="{FF2B5EF4-FFF2-40B4-BE49-F238E27FC236}">
                <a16:creationId xmlns:a16="http://schemas.microsoft.com/office/drawing/2014/main" id="{40189446-360F-4EFD-85AA-BDBFBAEB75FE}"/>
              </a:ext>
            </a:extLst>
          </p:cNvPr>
          <p:cNvSpPr txBox="1">
            <a:spLocks/>
          </p:cNvSpPr>
          <p:nvPr/>
        </p:nvSpPr>
        <p:spPr>
          <a:xfrm>
            <a:off x="9474201" y="6114522"/>
            <a:ext cx="2235200" cy="47677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latin typeface="+mn-lt"/>
              </a:rPr>
              <a:t>Average Tips</a:t>
            </a:r>
          </a:p>
        </p:txBody>
      </p:sp>
      <p:pic>
        <p:nvPicPr>
          <p:cNvPr id="10" name="Picture 9">
            <a:extLst>
              <a:ext uri="{FF2B5EF4-FFF2-40B4-BE49-F238E27FC236}">
                <a16:creationId xmlns:a16="http://schemas.microsoft.com/office/drawing/2014/main" id="{B9578FB0-C80A-4FA7-9C5A-3F60E7396EFB}"/>
              </a:ext>
            </a:extLst>
          </p:cNvPr>
          <p:cNvPicPr>
            <a:picLocks noChangeAspect="1"/>
          </p:cNvPicPr>
          <p:nvPr/>
        </p:nvPicPr>
        <p:blipFill>
          <a:blip r:embed="rId4"/>
          <a:stretch>
            <a:fillRect/>
          </a:stretch>
        </p:blipFill>
        <p:spPr>
          <a:xfrm>
            <a:off x="3949701" y="2043112"/>
            <a:ext cx="3998913" cy="1676400"/>
          </a:xfrm>
          <a:prstGeom prst="rect">
            <a:avLst/>
          </a:prstGeom>
        </p:spPr>
      </p:pic>
      <p:pic>
        <p:nvPicPr>
          <p:cNvPr id="11" name="Picture 10">
            <a:extLst>
              <a:ext uri="{FF2B5EF4-FFF2-40B4-BE49-F238E27FC236}">
                <a16:creationId xmlns:a16="http://schemas.microsoft.com/office/drawing/2014/main" id="{D2746CD8-0267-4F0C-9826-3769022CCD25}"/>
              </a:ext>
            </a:extLst>
          </p:cNvPr>
          <p:cNvPicPr>
            <a:picLocks noChangeAspect="1"/>
          </p:cNvPicPr>
          <p:nvPr/>
        </p:nvPicPr>
        <p:blipFill>
          <a:blip r:embed="rId5"/>
          <a:stretch>
            <a:fillRect/>
          </a:stretch>
        </p:blipFill>
        <p:spPr>
          <a:xfrm>
            <a:off x="3911599" y="4267199"/>
            <a:ext cx="3998914" cy="1771650"/>
          </a:xfrm>
          <a:prstGeom prst="rect">
            <a:avLst/>
          </a:prstGeom>
        </p:spPr>
      </p:pic>
      <p:pic>
        <p:nvPicPr>
          <p:cNvPr id="12" name="Picture 11">
            <a:extLst>
              <a:ext uri="{FF2B5EF4-FFF2-40B4-BE49-F238E27FC236}">
                <a16:creationId xmlns:a16="http://schemas.microsoft.com/office/drawing/2014/main" id="{1810854C-44C5-4B9A-B2B5-A8B7D69FAC59}"/>
              </a:ext>
            </a:extLst>
          </p:cNvPr>
          <p:cNvPicPr>
            <a:picLocks noChangeAspect="1"/>
          </p:cNvPicPr>
          <p:nvPr/>
        </p:nvPicPr>
        <p:blipFill>
          <a:blip r:embed="rId6"/>
          <a:stretch>
            <a:fillRect/>
          </a:stretch>
        </p:blipFill>
        <p:spPr>
          <a:xfrm>
            <a:off x="8242300" y="4352397"/>
            <a:ext cx="3779837" cy="1762125"/>
          </a:xfrm>
          <a:prstGeom prst="rect">
            <a:avLst/>
          </a:prstGeom>
        </p:spPr>
      </p:pic>
      <p:sp>
        <p:nvSpPr>
          <p:cNvPr id="13" name="Title 1">
            <a:extLst>
              <a:ext uri="{FF2B5EF4-FFF2-40B4-BE49-F238E27FC236}">
                <a16:creationId xmlns:a16="http://schemas.microsoft.com/office/drawing/2014/main" id="{6FC2C4CD-20AA-4D42-B038-092DA25620B9}"/>
              </a:ext>
            </a:extLst>
          </p:cNvPr>
          <p:cNvSpPr txBox="1">
            <a:spLocks/>
          </p:cNvSpPr>
          <p:nvPr/>
        </p:nvSpPr>
        <p:spPr>
          <a:xfrm>
            <a:off x="538161" y="5661289"/>
            <a:ext cx="2724151" cy="3775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latin typeface="+mn-lt"/>
              </a:rPr>
              <a:t>MAP Showing Clusters</a:t>
            </a:r>
          </a:p>
        </p:txBody>
      </p:sp>
    </p:spTree>
    <p:extLst>
      <p:ext uri="{BB962C8B-B14F-4D97-AF65-F5344CB8AC3E}">
        <p14:creationId xmlns:p14="http://schemas.microsoft.com/office/powerpoint/2010/main" val="387059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3290-C684-4A80-B745-704321D61B28}"/>
              </a:ext>
            </a:extLst>
          </p:cNvPr>
          <p:cNvSpPr>
            <a:spLocks noGrp="1"/>
          </p:cNvSpPr>
          <p:nvPr>
            <p:ph type="title"/>
          </p:nvPr>
        </p:nvSpPr>
        <p:spPr/>
        <p:txBody>
          <a:bodyPr/>
          <a:lstStyle/>
          <a:p>
            <a:r>
              <a:rPr lang="en-IN" dirty="0">
                <a:solidFill>
                  <a:schemeClr val="accent5"/>
                </a:solidFill>
              </a:rPr>
              <a:t>conclusion</a:t>
            </a:r>
          </a:p>
        </p:txBody>
      </p:sp>
      <p:sp>
        <p:nvSpPr>
          <p:cNvPr id="3" name="Content Placeholder 2">
            <a:extLst>
              <a:ext uri="{FF2B5EF4-FFF2-40B4-BE49-F238E27FC236}">
                <a16:creationId xmlns:a16="http://schemas.microsoft.com/office/drawing/2014/main" id="{82794721-15C9-4E2D-9B2B-3F44A75BAAD4}"/>
              </a:ext>
            </a:extLst>
          </p:cNvPr>
          <p:cNvSpPr>
            <a:spLocks noGrp="1"/>
          </p:cNvSpPr>
          <p:nvPr>
            <p:ph idx="1"/>
          </p:nvPr>
        </p:nvSpPr>
        <p:spPr>
          <a:xfrm>
            <a:off x="685801" y="1790701"/>
            <a:ext cx="10131425" cy="4762500"/>
          </a:xfrm>
        </p:spPr>
        <p:txBody>
          <a:bodyPr>
            <a:normAutofit/>
          </a:bodyPr>
          <a:lstStyle/>
          <a:p>
            <a:r>
              <a:rPr lang="en-IN" dirty="0"/>
              <a:t>Cluster 2 have the highest top venue restaurant, with mean of 3.8. This means that in top 10 venues for each neighbourhood in Cluster 2, there are roughly 4 restaurants that get into that top 10 venues list. Cluster 4 is slightly behind. In cluster 0,1and 3, on average 2.5 restaurant that made it to top 10 venue list.</a:t>
            </a:r>
          </a:p>
          <a:p>
            <a:r>
              <a:rPr lang="en-IN" dirty="0"/>
              <a:t>From this table we can conclude that Cluster 3 and 4 have less Restaurant in its neighbourhoods compared to other Cluster. Cluster 0 has max restaurants and Cluster 1 and 2 have similar number of restaurants in its neighbourhood, and almost close to Cluster 0.</a:t>
            </a:r>
          </a:p>
          <a:p>
            <a:r>
              <a:rPr lang="en-IN" dirty="0"/>
              <a:t>Cluster 2 has highest number of venues and Restaurants.</a:t>
            </a:r>
          </a:p>
          <a:p>
            <a:r>
              <a:rPr lang="en-IN" dirty="0"/>
              <a:t>Cluster 3 has highest number of tips followed by Cluster 1 and then 2. This shows tips are there in other clusters too, but quality/services is not that good in terms that people pay tips.</a:t>
            </a:r>
          </a:p>
          <a:p>
            <a:r>
              <a:rPr lang="en-IN" dirty="0"/>
              <a:t>Based on the characteristics mentioned above, it's obvious that business owner should choose Cluster 2 to build their first restaurant. </a:t>
            </a:r>
          </a:p>
          <a:p>
            <a:endParaRPr lang="en-IN" dirty="0"/>
          </a:p>
        </p:txBody>
      </p:sp>
    </p:spTree>
    <p:extLst>
      <p:ext uri="{BB962C8B-B14F-4D97-AF65-F5344CB8AC3E}">
        <p14:creationId xmlns:p14="http://schemas.microsoft.com/office/powerpoint/2010/main" val="3087234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18</TotalTime>
  <Words>363</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Restaurant in Toronto -An opportunity</vt:lpstr>
      <vt:lpstr>Predicting the Best neighbourhood for Opening restaurant</vt:lpstr>
      <vt:lpstr>Data Sourcing and Cleaning</vt:lpstr>
      <vt:lpstr>Data Charts for 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in Toronto -An opportunity</dc:title>
  <dc:creator>Ankur Arora</dc:creator>
  <cp:lastModifiedBy>Ankur Arora</cp:lastModifiedBy>
  <cp:revision>5</cp:revision>
  <dcterms:created xsi:type="dcterms:W3CDTF">2020-03-18T15:00:23Z</dcterms:created>
  <dcterms:modified xsi:type="dcterms:W3CDTF">2020-03-18T15:18:48Z</dcterms:modified>
</cp:coreProperties>
</file>