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4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66" r:id="rId18"/>
    <p:sldId id="267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E1655-4738-4DEE-A10A-9187CBC7AFF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9B674B4F-A5F1-47F6-889B-6BC2B7E7E7F2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500" b="1" i="0" u="sng" dirty="0">
              <a:solidFill>
                <a:schemeClr val="bg2">
                  <a:lumMod val="75000"/>
                </a:schemeClr>
              </a:solidFill>
            </a:rPr>
            <a:t>Manish K. Aggarwal</a:t>
          </a:r>
        </a:p>
        <a:p>
          <a:pPr algn="l"/>
          <a:r>
            <a:rPr lang="en-US" sz="1500" b="0" i="0" dirty="0">
              <a:solidFill>
                <a:schemeClr val="bg2">
                  <a:lumMod val="75000"/>
                </a:schemeClr>
              </a:solidFill>
            </a:rPr>
            <a:t>A Business Analytics graduate student equipped with 6 years of experience in Business Process designing and Requirement gathering from business user and converting them into technical specifications.</a:t>
          </a:r>
          <a:endParaRPr lang="en-US" sz="1500" dirty="0">
            <a:solidFill>
              <a:schemeClr val="bg2">
                <a:lumMod val="75000"/>
              </a:schemeClr>
            </a:solidFill>
          </a:endParaRPr>
        </a:p>
      </dgm:t>
    </dgm:pt>
    <dgm:pt modelId="{5328C434-AA97-4A7E-B399-EDDEA13FDCCA}" type="parTrans" cxnId="{249DA163-1209-4E64-A262-67FD33D46819}">
      <dgm:prSet/>
      <dgm:spPr/>
      <dgm:t>
        <a:bodyPr/>
        <a:lstStyle/>
        <a:p>
          <a:endParaRPr lang="en-US"/>
        </a:p>
      </dgm:t>
    </dgm:pt>
    <dgm:pt modelId="{C5F4AFF0-260B-4878-9EE3-1BCCE84A3529}" type="sibTrans" cxnId="{249DA163-1209-4E64-A262-67FD33D46819}">
      <dgm:prSet/>
      <dgm:spPr/>
      <dgm:t>
        <a:bodyPr/>
        <a:lstStyle/>
        <a:p>
          <a:endParaRPr lang="en-US"/>
        </a:p>
      </dgm:t>
    </dgm:pt>
    <dgm:pt modelId="{D95D011A-028E-4A5E-9922-2CC29344FAAB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500" b="1" i="0" u="sng" dirty="0">
              <a:solidFill>
                <a:schemeClr val="bg2">
                  <a:lumMod val="75000"/>
                </a:schemeClr>
              </a:solidFill>
            </a:rPr>
            <a:t>Priyash Maini</a:t>
          </a:r>
        </a:p>
        <a:p>
          <a:pPr algn="l"/>
          <a:r>
            <a:rPr lang="en-US" sz="1500" b="0" i="0" dirty="0">
              <a:solidFill>
                <a:schemeClr val="bg2">
                  <a:lumMod val="75000"/>
                </a:schemeClr>
              </a:solidFill>
            </a:rPr>
            <a:t>Currently pursuing master’s in Business Analytics from The University of Texas at Dallas. A Certified MapR Hadoop Developer. Iron willed and inquisitive individual. </a:t>
          </a:r>
          <a:endParaRPr lang="en-US" sz="1500" dirty="0">
            <a:solidFill>
              <a:schemeClr val="bg2">
                <a:lumMod val="75000"/>
              </a:schemeClr>
            </a:solidFill>
          </a:endParaRPr>
        </a:p>
      </dgm:t>
    </dgm:pt>
    <dgm:pt modelId="{46792428-75B1-401E-9477-D26CA51F921B}" type="parTrans" cxnId="{90717237-F0EE-460B-B709-52409BA78A0D}">
      <dgm:prSet/>
      <dgm:spPr/>
      <dgm:t>
        <a:bodyPr/>
        <a:lstStyle/>
        <a:p>
          <a:endParaRPr lang="en-US"/>
        </a:p>
      </dgm:t>
    </dgm:pt>
    <dgm:pt modelId="{4BF9E969-0888-42D9-BDB8-CB72842E8015}" type="sibTrans" cxnId="{90717237-F0EE-460B-B709-52409BA78A0D}">
      <dgm:prSet/>
      <dgm:spPr/>
      <dgm:t>
        <a:bodyPr/>
        <a:lstStyle/>
        <a:p>
          <a:endParaRPr lang="en-US"/>
        </a:p>
      </dgm:t>
    </dgm:pt>
    <dgm:pt modelId="{F0362A51-AD55-490B-8D34-F5AD33672B55}">
      <dgm:prSet phldrT="[Text]" custT="1"/>
      <dgm:spPr>
        <a:solidFill>
          <a:schemeClr val="accent6"/>
        </a:solidFill>
      </dgm:spPr>
      <dgm:t>
        <a:bodyPr/>
        <a:lstStyle/>
        <a:p>
          <a:pPr algn="ctr"/>
          <a:r>
            <a:rPr lang="en-US" sz="1500" b="1" i="0" u="sng" dirty="0">
              <a:solidFill>
                <a:schemeClr val="bg2">
                  <a:lumMod val="75000"/>
                </a:schemeClr>
              </a:solidFill>
            </a:rPr>
            <a:t>Shubham Murari</a:t>
          </a:r>
        </a:p>
        <a:p>
          <a:pPr algn="l"/>
          <a:r>
            <a:rPr lang="en-US" sz="1500" b="0" i="0" dirty="0">
              <a:solidFill>
                <a:schemeClr val="bg2">
                  <a:lumMod val="75000"/>
                </a:schemeClr>
              </a:solidFill>
            </a:rPr>
            <a:t>A passionate problem solver and the ‘Why’ question resolver ! A self motivated, goal-oriented person. Excellent storyteller with remarkable business communication skills.</a:t>
          </a:r>
          <a:endParaRPr lang="en-US" sz="1500" dirty="0">
            <a:solidFill>
              <a:schemeClr val="bg2">
                <a:lumMod val="75000"/>
              </a:schemeClr>
            </a:solidFill>
          </a:endParaRPr>
        </a:p>
      </dgm:t>
    </dgm:pt>
    <dgm:pt modelId="{CC2D7E1E-0178-41EA-82B0-671045BB80BA}" type="parTrans" cxnId="{A7BA05A5-934D-4957-906D-7E1FEA443545}">
      <dgm:prSet/>
      <dgm:spPr/>
      <dgm:t>
        <a:bodyPr/>
        <a:lstStyle/>
        <a:p>
          <a:endParaRPr lang="en-US"/>
        </a:p>
      </dgm:t>
    </dgm:pt>
    <dgm:pt modelId="{67E33BE1-7D99-4427-8E29-B4AF0856C51B}" type="sibTrans" cxnId="{A7BA05A5-934D-4957-906D-7E1FEA443545}">
      <dgm:prSet/>
      <dgm:spPr/>
      <dgm:t>
        <a:bodyPr/>
        <a:lstStyle/>
        <a:p>
          <a:endParaRPr lang="en-US"/>
        </a:p>
      </dgm:t>
    </dgm:pt>
    <dgm:pt modelId="{8CD869F7-9509-4947-A6FD-DFB0828BFDA2}" type="pres">
      <dgm:prSet presAssocID="{662E1655-4738-4DEE-A10A-9187CBC7AFF9}" presName="Name0" presStyleCnt="0">
        <dgm:presLayoutVars>
          <dgm:dir/>
          <dgm:resizeHandles val="exact"/>
        </dgm:presLayoutVars>
      </dgm:prSet>
      <dgm:spPr/>
    </dgm:pt>
    <dgm:pt modelId="{DF362283-11FA-48EE-8F5B-A605C53E7C4C}" type="pres">
      <dgm:prSet presAssocID="{662E1655-4738-4DEE-A10A-9187CBC7AFF9}" presName="bkgdShp" presStyleLbl="alignAccFollowNode1" presStyleIdx="0" presStyleCnt="1" custLinFactNeighborX="665" custLinFactNeighborY="4059"/>
      <dgm:spPr/>
    </dgm:pt>
    <dgm:pt modelId="{972AA0C0-66EC-4453-8508-D5FA89FEE322}" type="pres">
      <dgm:prSet presAssocID="{662E1655-4738-4DEE-A10A-9187CBC7AFF9}" presName="linComp" presStyleCnt="0"/>
      <dgm:spPr/>
    </dgm:pt>
    <dgm:pt modelId="{3E3F4D28-CE03-4CEB-A746-9370FC48507D}" type="pres">
      <dgm:prSet presAssocID="{9B674B4F-A5F1-47F6-889B-6BC2B7E7E7F2}" presName="compNode" presStyleCnt="0"/>
      <dgm:spPr/>
    </dgm:pt>
    <dgm:pt modelId="{303818DB-861B-40F6-BB29-39F7B231724E}" type="pres">
      <dgm:prSet presAssocID="{9B674B4F-A5F1-47F6-889B-6BC2B7E7E7F2}" presName="node" presStyleLbl="node1" presStyleIdx="0" presStyleCnt="3" custScaleX="159512" custLinFactNeighborY="-4996">
        <dgm:presLayoutVars>
          <dgm:bulletEnabled val="1"/>
        </dgm:presLayoutVars>
      </dgm:prSet>
      <dgm:spPr/>
    </dgm:pt>
    <dgm:pt modelId="{49BE8667-D347-411F-AE19-37A3B6A37BA8}" type="pres">
      <dgm:prSet presAssocID="{9B674B4F-A5F1-47F6-889B-6BC2B7E7E7F2}" presName="invisiNode" presStyleLbl="node1" presStyleIdx="0" presStyleCnt="3"/>
      <dgm:spPr/>
    </dgm:pt>
    <dgm:pt modelId="{2603D775-19AE-4C8F-8976-F38DA8E1BB10}" type="pres">
      <dgm:prSet presAssocID="{9B674B4F-A5F1-47F6-889B-6BC2B7E7E7F2}" presName="imagNode" presStyleLbl="fgImgPlace1" presStyleIdx="0" presStyleCnt="3" custScaleX="78848" custScaleY="956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D7E0F84A-50E1-418C-B8F4-28CBA3488C20}" type="pres">
      <dgm:prSet presAssocID="{C5F4AFF0-260B-4878-9EE3-1BCCE84A3529}" presName="sibTrans" presStyleLbl="sibTrans2D1" presStyleIdx="0" presStyleCnt="0"/>
      <dgm:spPr/>
    </dgm:pt>
    <dgm:pt modelId="{D4533D3C-3368-45D6-8DBD-F74E8C52264A}" type="pres">
      <dgm:prSet presAssocID="{D95D011A-028E-4A5E-9922-2CC29344FAAB}" presName="compNode" presStyleCnt="0"/>
      <dgm:spPr/>
    </dgm:pt>
    <dgm:pt modelId="{80CBADC6-393F-48F5-AAC1-2558EB21ADD7}" type="pres">
      <dgm:prSet presAssocID="{D95D011A-028E-4A5E-9922-2CC29344FAAB}" presName="node" presStyleLbl="node1" presStyleIdx="1" presStyleCnt="3" custScaleX="157822" custLinFactNeighborY="-4996">
        <dgm:presLayoutVars>
          <dgm:bulletEnabled val="1"/>
        </dgm:presLayoutVars>
      </dgm:prSet>
      <dgm:spPr/>
    </dgm:pt>
    <dgm:pt modelId="{90505A79-526D-490E-B4D4-084009F2FD29}" type="pres">
      <dgm:prSet presAssocID="{D95D011A-028E-4A5E-9922-2CC29344FAAB}" presName="invisiNode" presStyleLbl="node1" presStyleIdx="1" presStyleCnt="3"/>
      <dgm:spPr/>
    </dgm:pt>
    <dgm:pt modelId="{0492FA5D-6067-4E12-8AA5-DCA9FB63397A}" type="pres">
      <dgm:prSet presAssocID="{D95D011A-028E-4A5E-9922-2CC29344FAAB}" presName="imagNode" presStyleLbl="fgImgPlace1" presStyleIdx="1" presStyleCnt="3" custScaleX="75482" custScaleY="95680" custLinFactNeighborY="-64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51E17E7C-95A5-49CC-B9C1-4A9469917977}" type="pres">
      <dgm:prSet presAssocID="{4BF9E969-0888-42D9-BDB8-CB72842E8015}" presName="sibTrans" presStyleLbl="sibTrans2D1" presStyleIdx="0" presStyleCnt="0"/>
      <dgm:spPr/>
    </dgm:pt>
    <dgm:pt modelId="{F859CB01-C179-419F-A78D-E00F8757C9F0}" type="pres">
      <dgm:prSet presAssocID="{F0362A51-AD55-490B-8D34-F5AD33672B55}" presName="compNode" presStyleCnt="0"/>
      <dgm:spPr/>
    </dgm:pt>
    <dgm:pt modelId="{551AF4C2-4503-452E-BE0F-0F5D7053FA00}" type="pres">
      <dgm:prSet presAssocID="{F0362A51-AD55-490B-8D34-F5AD33672B55}" presName="node" presStyleLbl="node1" presStyleIdx="2" presStyleCnt="3" custScaleX="155910" custLinFactNeighborX="7343" custLinFactNeighborY="-4996">
        <dgm:presLayoutVars>
          <dgm:bulletEnabled val="1"/>
        </dgm:presLayoutVars>
      </dgm:prSet>
      <dgm:spPr/>
    </dgm:pt>
    <dgm:pt modelId="{42C499EB-3917-4BFF-9C66-68A23B857931}" type="pres">
      <dgm:prSet presAssocID="{F0362A51-AD55-490B-8D34-F5AD33672B55}" presName="invisiNode" presStyleLbl="node1" presStyleIdx="2" presStyleCnt="3"/>
      <dgm:spPr/>
    </dgm:pt>
    <dgm:pt modelId="{45CB29D8-6000-4189-B76C-10B2AE7CA55F}" type="pres">
      <dgm:prSet presAssocID="{F0362A51-AD55-490B-8D34-F5AD33672B55}" presName="imagNode" presStyleLbl="fgImgPlace1" presStyleIdx="2" presStyleCnt="3" custScaleX="76611" custScaleY="90906" custLinFactNeighborX="395" custLinFactNeighborY="-9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3BF19A26-4116-40B9-A0F1-742553B4E013}" type="presOf" srcId="{9B674B4F-A5F1-47F6-889B-6BC2B7E7E7F2}" destId="{303818DB-861B-40F6-BB29-39F7B231724E}" srcOrd="0" destOrd="0" presId="urn:microsoft.com/office/officeart/2005/8/layout/pList2"/>
    <dgm:cxn modelId="{90717237-F0EE-460B-B709-52409BA78A0D}" srcId="{662E1655-4738-4DEE-A10A-9187CBC7AFF9}" destId="{D95D011A-028E-4A5E-9922-2CC29344FAAB}" srcOrd="1" destOrd="0" parTransId="{46792428-75B1-401E-9477-D26CA51F921B}" sibTransId="{4BF9E969-0888-42D9-BDB8-CB72842E8015}"/>
    <dgm:cxn modelId="{90345041-EEE8-4AEC-BDCA-15FA4C423005}" type="presOf" srcId="{C5F4AFF0-260B-4878-9EE3-1BCCE84A3529}" destId="{D7E0F84A-50E1-418C-B8F4-28CBA3488C20}" srcOrd="0" destOrd="0" presId="urn:microsoft.com/office/officeart/2005/8/layout/pList2"/>
    <dgm:cxn modelId="{249DA163-1209-4E64-A262-67FD33D46819}" srcId="{662E1655-4738-4DEE-A10A-9187CBC7AFF9}" destId="{9B674B4F-A5F1-47F6-889B-6BC2B7E7E7F2}" srcOrd="0" destOrd="0" parTransId="{5328C434-AA97-4A7E-B399-EDDEA13FDCCA}" sibTransId="{C5F4AFF0-260B-4878-9EE3-1BCCE84A3529}"/>
    <dgm:cxn modelId="{EF54AA86-DE2F-4757-B339-40270F6ADD8E}" type="presOf" srcId="{F0362A51-AD55-490B-8D34-F5AD33672B55}" destId="{551AF4C2-4503-452E-BE0F-0F5D7053FA00}" srcOrd="0" destOrd="0" presId="urn:microsoft.com/office/officeart/2005/8/layout/pList2"/>
    <dgm:cxn modelId="{516E3A89-637D-422B-988F-42D0F5CF36CE}" type="presOf" srcId="{4BF9E969-0888-42D9-BDB8-CB72842E8015}" destId="{51E17E7C-95A5-49CC-B9C1-4A9469917977}" srcOrd="0" destOrd="0" presId="urn:microsoft.com/office/officeart/2005/8/layout/pList2"/>
    <dgm:cxn modelId="{A7BA05A5-934D-4957-906D-7E1FEA443545}" srcId="{662E1655-4738-4DEE-A10A-9187CBC7AFF9}" destId="{F0362A51-AD55-490B-8D34-F5AD33672B55}" srcOrd="2" destOrd="0" parTransId="{CC2D7E1E-0178-41EA-82B0-671045BB80BA}" sibTransId="{67E33BE1-7D99-4427-8E29-B4AF0856C51B}"/>
    <dgm:cxn modelId="{4637CBD1-C48C-4F05-A12F-55109C1D4F24}" type="presOf" srcId="{D95D011A-028E-4A5E-9922-2CC29344FAAB}" destId="{80CBADC6-393F-48F5-AAC1-2558EB21ADD7}" srcOrd="0" destOrd="0" presId="urn:microsoft.com/office/officeart/2005/8/layout/pList2"/>
    <dgm:cxn modelId="{11CDC7E5-BADA-40AC-82A0-BE3ACD5B52B2}" type="presOf" srcId="{662E1655-4738-4DEE-A10A-9187CBC7AFF9}" destId="{8CD869F7-9509-4947-A6FD-DFB0828BFDA2}" srcOrd="0" destOrd="0" presId="urn:microsoft.com/office/officeart/2005/8/layout/pList2"/>
    <dgm:cxn modelId="{18F24521-05B8-4043-85ED-DD34FD2B8938}" type="presParOf" srcId="{8CD869F7-9509-4947-A6FD-DFB0828BFDA2}" destId="{DF362283-11FA-48EE-8F5B-A605C53E7C4C}" srcOrd="0" destOrd="0" presId="urn:microsoft.com/office/officeart/2005/8/layout/pList2"/>
    <dgm:cxn modelId="{64B23184-CD9D-4C56-9D36-471F711CF6BB}" type="presParOf" srcId="{8CD869F7-9509-4947-A6FD-DFB0828BFDA2}" destId="{972AA0C0-66EC-4453-8508-D5FA89FEE322}" srcOrd="1" destOrd="0" presId="urn:microsoft.com/office/officeart/2005/8/layout/pList2"/>
    <dgm:cxn modelId="{FFB11B0C-3656-42F4-9B66-976F65C32A16}" type="presParOf" srcId="{972AA0C0-66EC-4453-8508-D5FA89FEE322}" destId="{3E3F4D28-CE03-4CEB-A746-9370FC48507D}" srcOrd="0" destOrd="0" presId="urn:microsoft.com/office/officeart/2005/8/layout/pList2"/>
    <dgm:cxn modelId="{A4C6587E-E57D-477B-910E-CA0A33756CC2}" type="presParOf" srcId="{3E3F4D28-CE03-4CEB-A746-9370FC48507D}" destId="{303818DB-861B-40F6-BB29-39F7B231724E}" srcOrd="0" destOrd="0" presId="urn:microsoft.com/office/officeart/2005/8/layout/pList2"/>
    <dgm:cxn modelId="{17814A3D-618B-4F00-B0BD-2EDF7A49F903}" type="presParOf" srcId="{3E3F4D28-CE03-4CEB-A746-9370FC48507D}" destId="{49BE8667-D347-411F-AE19-37A3B6A37BA8}" srcOrd="1" destOrd="0" presId="urn:microsoft.com/office/officeart/2005/8/layout/pList2"/>
    <dgm:cxn modelId="{729A819A-24DA-46BE-B523-C5A104FDCD9D}" type="presParOf" srcId="{3E3F4D28-CE03-4CEB-A746-9370FC48507D}" destId="{2603D775-19AE-4C8F-8976-F38DA8E1BB10}" srcOrd="2" destOrd="0" presId="urn:microsoft.com/office/officeart/2005/8/layout/pList2"/>
    <dgm:cxn modelId="{C50D513C-0BB3-4D87-9450-B7E8D174EE6A}" type="presParOf" srcId="{972AA0C0-66EC-4453-8508-D5FA89FEE322}" destId="{D7E0F84A-50E1-418C-B8F4-28CBA3488C20}" srcOrd="1" destOrd="0" presId="urn:microsoft.com/office/officeart/2005/8/layout/pList2"/>
    <dgm:cxn modelId="{6039C955-AFB7-4381-B1DE-6B00337FE8AD}" type="presParOf" srcId="{972AA0C0-66EC-4453-8508-D5FA89FEE322}" destId="{D4533D3C-3368-45D6-8DBD-F74E8C52264A}" srcOrd="2" destOrd="0" presId="urn:microsoft.com/office/officeart/2005/8/layout/pList2"/>
    <dgm:cxn modelId="{E3D95688-93A9-4E57-BFDB-B2E2D111C7ED}" type="presParOf" srcId="{D4533D3C-3368-45D6-8DBD-F74E8C52264A}" destId="{80CBADC6-393F-48F5-AAC1-2558EB21ADD7}" srcOrd="0" destOrd="0" presId="urn:microsoft.com/office/officeart/2005/8/layout/pList2"/>
    <dgm:cxn modelId="{B5A83C0B-6591-42C5-A85C-65417058CD20}" type="presParOf" srcId="{D4533D3C-3368-45D6-8DBD-F74E8C52264A}" destId="{90505A79-526D-490E-B4D4-084009F2FD29}" srcOrd="1" destOrd="0" presId="urn:microsoft.com/office/officeart/2005/8/layout/pList2"/>
    <dgm:cxn modelId="{2EEF684E-FE37-4C91-A0D9-4E698A0B53D5}" type="presParOf" srcId="{D4533D3C-3368-45D6-8DBD-F74E8C52264A}" destId="{0492FA5D-6067-4E12-8AA5-DCA9FB63397A}" srcOrd="2" destOrd="0" presId="urn:microsoft.com/office/officeart/2005/8/layout/pList2"/>
    <dgm:cxn modelId="{70893FDE-DB94-4DDD-9F7C-D4BD3579F421}" type="presParOf" srcId="{972AA0C0-66EC-4453-8508-D5FA89FEE322}" destId="{51E17E7C-95A5-49CC-B9C1-4A9469917977}" srcOrd="3" destOrd="0" presId="urn:microsoft.com/office/officeart/2005/8/layout/pList2"/>
    <dgm:cxn modelId="{EBB8A086-ECCD-4908-8DC2-FFC860F1A55E}" type="presParOf" srcId="{972AA0C0-66EC-4453-8508-D5FA89FEE322}" destId="{F859CB01-C179-419F-A78D-E00F8757C9F0}" srcOrd="4" destOrd="0" presId="urn:microsoft.com/office/officeart/2005/8/layout/pList2"/>
    <dgm:cxn modelId="{D0C16771-A8BA-42E9-ADC4-2FA049385787}" type="presParOf" srcId="{F859CB01-C179-419F-A78D-E00F8757C9F0}" destId="{551AF4C2-4503-452E-BE0F-0F5D7053FA00}" srcOrd="0" destOrd="0" presId="urn:microsoft.com/office/officeart/2005/8/layout/pList2"/>
    <dgm:cxn modelId="{BACF29ED-887D-4F4D-95AB-8C894BC28844}" type="presParOf" srcId="{F859CB01-C179-419F-A78D-E00F8757C9F0}" destId="{42C499EB-3917-4BFF-9C66-68A23B857931}" srcOrd="1" destOrd="0" presId="urn:microsoft.com/office/officeart/2005/8/layout/pList2"/>
    <dgm:cxn modelId="{D4580455-3B5E-413E-A8C3-C82A20570FCB}" type="presParOf" srcId="{F859CB01-C179-419F-A78D-E00F8757C9F0}" destId="{45CB29D8-6000-4189-B76C-10B2AE7CA55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4919C-A891-43AB-B13C-310BE732BC0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ABB97-DA55-44A5-B6D2-47397FC12AA8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679C87FE-F93A-4DBF-A536-ED6F76FFA928}" type="parTrans" cxnId="{50A5F2E9-A690-4EAA-9BF2-EE09D7CD94A9}">
      <dgm:prSet/>
      <dgm:spPr/>
      <dgm:t>
        <a:bodyPr/>
        <a:lstStyle/>
        <a:p>
          <a:endParaRPr lang="en-US"/>
        </a:p>
      </dgm:t>
    </dgm:pt>
    <dgm:pt modelId="{D1BB1544-65AA-495B-8707-CB9C70FACD69}" type="sibTrans" cxnId="{50A5F2E9-A690-4EAA-9BF2-EE09D7CD94A9}">
      <dgm:prSet/>
      <dgm:spPr/>
      <dgm:t>
        <a:bodyPr/>
        <a:lstStyle/>
        <a:p>
          <a:endParaRPr lang="en-US"/>
        </a:p>
      </dgm:t>
    </dgm:pt>
    <dgm:pt modelId="{14116C64-F493-4B08-90EA-C37659A0D6B2}">
      <dgm:prSet phldrT="[Text]"/>
      <dgm:spPr/>
      <dgm:t>
        <a:bodyPr/>
        <a:lstStyle/>
        <a:p>
          <a:r>
            <a:rPr lang="en-US" dirty="0"/>
            <a:t>Answers</a:t>
          </a:r>
        </a:p>
      </dgm:t>
    </dgm:pt>
    <dgm:pt modelId="{2112D65C-E07C-4CE8-A0ED-8EF8BA977110}" type="parTrans" cxnId="{4C78ED5B-150F-459B-AA92-866BEF133F3B}">
      <dgm:prSet/>
      <dgm:spPr/>
      <dgm:t>
        <a:bodyPr/>
        <a:lstStyle/>
        <a:p>
          <a:endParaRPr lang="en-US"/>
        </a:p>
      </dgm:t>
    </dgm:pt>
    <dgm:pt modelId="{E1D9F35F-09D0-4B84-A0C5-AF81CEC4EA46}" type="sibTrans" cxnId="{4C78ED5B-150F-459B-AA92-866BEF133F3B}">
      <dgm:prSet/>
      <dgm:spPr/>
      <dgm:t>
        <a:bodyPr/>
        <a:lstStyle/>
        <a:p>
          <a:endParaRPr lang="en-US"/>
        </a:p>
      </dgm:t>
    </dgm:pt>
    <dgm:pt modelId="{DB292A2B-88B3-4BEA-A807-2187469E5B8D}" type="pres">
      <dgm:prSet presAssocID="{AF14919C-A891-43AB-B13C-310BE732BC0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E1AB1FF-9E91-4810-97BA-1AF59085D861}" type="pres">
      <dgm:prSet presAssocID="{A6DABB97-DA55-44A5-B6D2-47397FC12AA8}" presName="Accent1" presStyleCnt="0"/>
      <dgm:spPr/>
    </dgm:pt>
    <dgm:pt modelId="{E3B86999-3600-4F3A-8EF7-450D090893B4}" type="pres">
      <dgm:prSet presAssocID="{A6DABB97-DA55-44A5-B6D2-47397FC12AA8}" presName="Accent" presStyleLbl="node1" presStyleIdx="0" presStyleCnt="2"/>
      <dgm:spPr/>
    </dgm:pt>
    <dgm:pt modelId="{20B4202D-5628-4036-8993-2E32AB93F0DB}" type="pres">
      <dgm:prSet presAssocID="{A6DABB97-DA55-44A5-B6D2-47397FC12AA8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370859B6-AC49-4E6C-99A7-39D9F87BF351}" type="pres">
      <dgm:prSet presAssocID="{14116C64-F493-4B08-90EA-C37659A0D6B2}" presName="Accent2" presStyleCnt="0"/>
      <dgm:spPr/>
    </dgm:pt>
    <dgm:pt modelId="{37279931-5A49-43CA-AD5C-7E28C1B245E2}" type="pres">
      <dgm:prSet presAssocID="{14116C64-F493-4B08-90EA-C37659A0D6B2}" presName="Accent" presStyleLbl="node1" presStyleIdx="1" presStyleCnt="2"/>
      <dgm:spPr/>
    </dgm:pt>
    <dgm:pt modelId="{AF584528-883E-48D0-9053-6DA1944CE2E0}" type="pres">
      <dgm:prSet presAssocID="{14116C64-F493-4B08-90EA-C37659A0D6B2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1B606E0D-786F-4A0D-9531-35BA1A0A0EB1}" type="presOf" srcId="{AF14919C-A891-43AB-B13C-310BE732BC08}" destId="{DB292A2B-88B3-4BEA-A807-2187469E5B8D}" srcOrd="0" destOrd="0" presId="urn:microsoft.com/office/officeart/2009/layout/CircleArrowProcess"/>
    <dgm:cxn modelId="{6E929521-70D4-4291-82F4-26D646981C06}" type="presOf" srcId="{A6DABB97-DA55-44A5-B6D2-47397FC12AA8}" destId="{20B4202D-5628-4036-8993-2E32AB93F0DB}" srcOrd="0" destOrd="0" presId="urn:microsoft.com/office/officeart/2009/layout/CircleArrowProcess"/>
    <dgm:cxn modelId="{4C78ED5B-150F-459B-AA92-866BEF133F3B}" srcId="{AF14919C-A891-43AB-B13C-310BE732BC08}" destId="{14116C64-F493-4B08-90EA-C37659A0D6B2}" srcOrd="1" destOrd="0" parTransId="{2112D65C-E07C-4CE8-A0ED-8EF8BA977110}" sibTransId="{E1D9F35F-09D0-4B84-A0C5-AF81CEC4EA46}"/>
    <dgm:cxn modelId="{876552D0-77F2-46D5-9E4A-A0A461C26982}" type="presOf" srcId="{14116C64-F493-4B08-90EA-C37659A0D6B2}" destId="{AF584528-883E-48D0-9053-6DA1944CE2E0}" srcOrd="0" destOrd="0" presId="urn:microsoft.com/office/officeart/2009/layout/CircleArrowProcess"/>
    <dgm:cxn modelId="{50A5F2E9-A690-4EAA-9BF2-EE09D7CD94A9}" srcId="{AF14919C-A891-43AB-B13C-310BE732BC08}" destId="{A6DABB97-DA55-44A5-B6D2-47397FC12AA8}" srcOrd="0" destOrd="0" parTransId="{679C87FE-F93A-4DBF-A536-ED6F76FFA928}" sibTransId="{D1BB1544-65AA-495B-8707-CB9C70FACD69}"/>
    <dgm:cxn modelId="{A04CB4A1-7B22-4FDA-83BE-DD887ED0A84F}" type="presParOf" srcId="{DB292A2B-88B3-4BEA-A807-2187469E5B8D}" destId="{4E1AB1FF-9E91-4810-97BA-1AF59085D861}" srcOrd="0" destOrd="0" presId="urn:microsoft.com/office/officeart/2009/layout/CircleArrowProcess"/>
    <dgm:cxn modelId="{CF9809F2-3A21-4633-9AD4-03943FCBDAAE}" type="presParOf" srcId="{4E1AB1FF-9E91-4810-97BA-1AF59085D861}" destId="{E3B86999-3600-4F3A-8EF7-450D090893B4}" srcOrd="0" destOrd="0" presId="urn:microsoft.com/office/officeart/2009/layout/CircleArrowProcess"/>
    <dgm:cxn modelId="{5ED79E63-DB36-47DA-B005-D4A1EA1F80C2}" type="presParOf" srcId="{DB292A2B-88B3-4BEA-A807-2187469E5B8D}" destId="{20B4202D-5628-4036-8993-2E32AB93F0DB}" srcOrd="1" destOrd="0" presId="urn:microsoft.com/office/officeart/2009/layout/CircleArrowProcess"/>
    <dgm:cxn modelId="{F52057E6-B1B2-4157-B529-D6504AF2F2AF}" type="presParOf" srcId="{DB292A2B-88B3-4BEA-A807-2187469E5B8D}" destId="{370859B6-AC49-4E6C-99A7-39D9F87BF351}" srcOrd="2" destOrd="0" presId="urn:microsoft.com/office/officeart/2009/layout/CircleArrowProcess"/>
    <dgm:cxn modelId="{48B763C2-C71E-468D-BE60-501BF3E70F21}" type="presParOf" srcId="{370859B6-AC49-4E6C-99A7-39D9F87BF351}" destId="{37279931-5A49-43CA-AD5C-7E28C1B245E2}" srcOrd="0" destOrd="0" presId="urn:microsoft.com/office/officeart/2009/layout/CircleArrowProcess"/>
    <dgm:cxn modelId="{E0DB7539-E340-4656-81C4-3EB7DB942DDF}" type="presParOf" srcId="{DB292A2B-88B3-4BEA-A807-2187469E5B8D}" destId="{AF584528-883E-48D0-9053-6DA1944CE2E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62283-11FA-48EE-8F5B-A605C53E7C4C}">
      <dsp:nvSpPr>
        <dsp:cNvPr id="0" name=""/>
        <dsp:cNvSpPr/>
      </dsp:nvSpPr>
      <dsp:spPr>
        <a:xfrm>
          <a:off x="0" y="84418"/>
          <a:ext cx="7636934" cy="207978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3D775-19AE-4C8F-8976-F38DA8E1BB10}">
      <dsp:nvSpPr>
        <dsp:cNvPr id="0" name=""/>
        <dsp:cNvSpPr/>
      </dsp:nvSpPr>
      <dsp:spPr>
        <a:xfrm>
          <a:off x="817624" y="310248"/>
          <a:ext cx="1146979" cy="1459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818DB-861B-40F6-BB29-39F7B231724E}">
      <dsp:nvSpPr>
        <dsp:cNvPr id="0" name=""/>
        <dsp:cNvSpPr/>
      </dsp:nvSpPr>
      <dsp:spPr>
        <a:xfrm rot="10800000">
          <a:off x="230926" y="1952787"/>
          <a:ext cx="2320376" cy="2541957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sng" kern="1200" dirty="0">
              <a:solidFill>
                <a:schemeClr val="bg2">
                  <a:lumMod val="75000"/>
                </a:schemeClr>
              </a:solidFill>
            </a:rPr>
            <a:t>Manish K. Aggarwal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bg2">
                  <a:lumMod val="75000"/>
                </a:schemeClr>
              </a:solidFill>
            </a:rPr>
            <a:t>A Business Analytics graduate student equipped with 6 years of experience in Business Process designing and Requirement gathering from business user and converting them into technical specifications.</a:t>
          </a:r>
          <a:endParaRPr lang="en-US" sz="1500" kern="1200" dirty="0">
            <a:solidFill>
              <a:schemeClr val="bg2">
                <a:lumMod val="75000"/>
              </a:schemeClr>
            </a:solidFill>
          </a:endParaRPr>
        </a:p>
      </dsp:txBody>
      <dsp:txXfrm rot="10800000">
        <a:off x="302286" y="1952787"/>
        <a:ext cx="2177656" cy="2470597"/>
      </dsp:txXfrm>
    </dsp:sp>
    <dsp:sp modelId="{0492FA5D-6067-4E12-8AA5-DCA9FB63397A}">
      <dsp:nvSpPr>
        <dsp:cNvPr id="0" name=""/>
        <dsp:cNvSpPr/>
      </dsp:nvSpPr>
      <dsp:spPr>
        <a:xfrm>
          <a:off x="3295657" y="300365"/>
          <a:ext cx="1098015" cy="1459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BADC6-393F-48F5-AAC1-2558EB21ADD7}">
      <dsp:nvSpPr>
        <dsp:cNvPr id="0" name=""/>
        <dsp:cNvSpPr/>
      </dsp:nvSpPr>
      <dsp:spPr>
        <a:xfrm rot="10800000">
          <a:off x="2696769" y="1952787"/>
          <a:ext cx="2295792" cy="2541957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sng" kern="1200" dirty="0">
              <a:solidFill>
                <a:schemeClr val="bg2">
                  <a:lumMod val="75000"/>
                </a:schemeClr>
              </a:solidFill>
            </a:rPr>
            <a:t>Priyash Maini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bg2">
                  <a:lumMod val="75000"/>
                </a:schemeClr>
              </a:solidFill>
            </a:rPr>
            <a:t>Currently pursuing master’s in Business Analytics from The University of Texas at Dallas. A Certified MapR Hadoop Developer. Iron willed and inquisitive individual. </a:t>
          </a:r>
          <a:endParaRPr lang="en-US" sz="1500" kern="1200" dirty="0">
            <a:solidFill>
              <a:schemeClr val="bg2">
                <a:lumMod val="75000"/>
              </a:schemeClr>
            </a:solidFill>
          </a:endParaRPr>
        </a:p>
      </dsp:txBody>
      <dsp:txXfrm rot="10800000">
        <a:off x="2767373" y="1952787"/>
        <a:ext cx="2154584" cy="2471353"/>
      </dsp:txXfrm>
    </dsp:sp>
    <dsp:sp modelId="{45CB29D8-6000-4189-B76C-10B2AE7CA55F}">
      <dsp:nvSpPr>
        <dsp:cNvPr id="0" name=""/>
        <dsp:cNvSpPr/>
      </dsp:nvSpPr>
      <dsp:spPr>
        <a:xfrm>
          <a:off x="5720545" y="332256"/>
          <a:ext cx="1114438" cy="13864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AF4C2-4503-452E-BE0F-0F5D7053FA00}">
      <dsp:nvSpPr>
        <dsp:cNvPr id="0" name=""/>
        <dsp:cNvSpPr/>
      </dsp:nvSpPr>
      <dsp:spPr>
        <a:xfrm rot="10800000">
          <a:off x="5244845" y="1952787"/>
          <a:ext cx="2267978" cy="2541957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sng" kern="1200" dirty="0">
              <a:solidFill>
                <a:schemeClr val="bg2">
                  <a:lumMod val="75000"/>
                </a:schemeClr>
              </a:solidFill>
            </a:rPr>
            <a:t>Shubham Murari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bg2">
                  <a:lumMod val="75000"/>
                </a:schemeClr>
              </a:solidFill>
            </a:rPr>
            <a:t>A passionate problem solver and the ‘Why’ question resolver ! A self motivated, goal-oriented person. Excellent storyteller with remarkable business communication skills.</a:t>
          </a:r>
          <a:endParaRPr lang="en-US" sz="1500" kern="1200" dirty="0">
            <a:solidFill>
              <a:schemeClr val="bg2">
                <a:lumMod val="75000"/>
              </a:schemeClr>
            </a:solidFill>
          </a:endParaRPr>
        </a:p>
      </dsp:txBody>
      <dsp:txXfrm rot="10800000">
        <a:off x="5314593" y="1952787"/>
        <a:ext cx="2128482" cy="2472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86999-3600-4F3A-8EF7-450D090893B4}">
      <dsp:nvSpPr>
        <dsp:cNvPr id="0" name=""/>
        <dsp:cNvSpPr/>
      </dsp:nvSpPr>
      <dsp:spPr>
        <a:xfrm>
          <a:off x="3855224" y="0"/>
          <a:ext cx="2398573" cy="239864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202D-5628-4036-8993-2E32AB93F0DB}">
      <dsp:nvSpPr>
        <dsp:cNvPr id="0" name=""/>
        <dsp:cNvSpPr/>
      </dsp:nvSpPr>
      <dsp:spPr>
        <a:xfrm>
          <a:off x="4384970" y="868405"/>
          <a:ext cx="1338215" cy="669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Question</a:t>
          </a:r>
        </a:p>
      </dsp:txBody>
      <dsp:txXfrm>
        <a:off x="4384970" y="868405"/>
        <a:ext cx="1338215" cy="669028"/>
      </dsp:txXfrm>
    </dsp:sp>
    <dsp:sp modelId="{37279931-5A49-43CA-AD5C-7E28C1B245E2}">
      <dsp:nvSpPr>
        <dsp:cNvPr id="0" name=""/>
        <dsp:cNvSpPr/>
      </dsp:nvSpPr>
      <dsp:spPr>
        <a:xfrm>
          <a:off x="3360102" y="1537434"/>
          <a:ext cx="2060557" cy="206142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84528-883E-48D0-9053-6DA1944CE2E0}">
      <dsp:nvSpPr>
        <dsp:cNvPr id="0" name=""/>
        <dsp:cNvSpPr/>
      </dsp:nvSpPr>
      <dsp:spPr>
        <a:xfrm>
          <a:off x="3715863" y="2249289"/>
          <a:ext cx="1338215" cy="669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Answers</a:t>
          </a:r>
        </a:p>
      </dsp:txBody>
      <dsp:txXfrm>
        <a:off x="3715863" y="2249289"/>
        <a:ext cx="1338215" cy="66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4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44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5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0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3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3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5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C532-F581-4347-9B7F-E8F850E3F8FC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80994-47C4-4675-A39F-B2344C2C4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8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48EC-CBC5-40EF-A081-18D3BC04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33867"/>
            <a:ext cx="9144000" cy="1216057"/>
          </a:xfrm>
        </p:spPr>
        <p:txBody>
          <a:bodyPr/>
          <a:lstStyle/>
          <a:p>
            <a:r>
              <a:rPr lang="en-US" b="1" u="sng" dirty="0"/>
              <a:t>UTA Case Competition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4D31B-5548-41C7-BF36-183DCE0CE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1550709"/>
            <a:ext cx="9144000" cy="3249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800" b="1" u="sng" dirty="0"/>
              <a:t>Team UTDMavs-</a:t>
            </a:r>
          </a:p>
          <a:p>
            <a:pPr algn="l"/>
            <a:endParaRPr lang="en-US" sz="5000" dirty="0"/>
          </a:p>
          <a:p>
            <a:pPr algn="l"/>
            <a:r>
              <a:rPr lang="en-US" sz="5000" dirty="0"/>
              <a:t>Members:</a:t>
            </a:r>
            <a:endParaRPr lang="en-US" sz="4000" dirty="0"/>
          </a:p>
          <a:p>
            <a:pPr marL="457200" indent="-457200" algn="l">
              <a:buFont typeface="+mj-lt"/>
              <a:buAutoNum type="arabicPeriod"/>
            </a:pPr>
            <a:r>
              <a:rPr lang="en-US" sz="3800" dirty="0"/>
              <a:t>Manish Kumar Aggarwal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800" dirty="0"/>
              <a:t>Priyash Maini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800" dirty="0"/>
              <a:t>Shubham Murari</a:t>
            </a:r>
          </a:p>
        </p:txBody>
      </p:sp>
    </p:spTree>
    <p:extLst>
      <p:ext uri="{BB962C8B-B14F-4D97-AF65-F5344CB8AC3E}">
        <p14:creationId xmlns:p14="http://schemas.microsoft.com/office/powerpoint/2010/main" val="12461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1308D-A0D0-4350-BBA5-4F442C98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1700" b="1"/>
              <a:t>2. What effect if any, do the product attributes (size, color, material, style, etc.) have?</a:t>
            </a:r>
            <a:br>
              <a:rPr lang="en-US" sz="1700" b="1"/>
            </a:br>
            <a:endParaRPr lang="en-US" sz="17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3C0CEC-EF17-46F9-AAC5-7EFCB363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As per our analysis (Tableau), people tend to buy </a:t>
            </a:r>
            <a:r>
              <a:rPr lang="en-US" sz="1400" b="1" dirty="0"/>
              <a:t>multi colored</a:t>
            </a:r>
            <a:r>
              <a:rPr lang="en-US" sz="1400" dirty="0"/>
              <a:t> products as compared to the plain ones e.g. </a:t>
            </a:r>
            <a:r>
              <a:rPr lang="en-US" sz="1400" b="1" dirty="0"/>
              <a:t>white, red, blue etc.</a:t>
            </a:r>
          </a:p>
          <a:p>
            <a:r>
              <a:rPr lang="en-US" sz="1400" b="1" dirty="0"/>
              <a:t>Dimensions(Weight, Width, Height &amp; Depth): </a:t>
            </a:r>
            <a:r>
              <a:rPr lang="en-US" sz="1400" dirty="0"/>
              <a:t>When combined together these dimensions explain about 20% of the variation in the data. </a:t>
            </a:r>
          </a:p>
          <a:p>
            <a:r>
              <a:rPr lang="en-US" sz="1400" b="1" dirty="0"/>
              <a:t>And for other variables like Style, Material etc. the data was insufficient. </a:t>
            </a:r>
          </a:p>
          <a:p>
            <a:endParaRPr lang="en-US" sz="1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BD69178-8040-46C0-939B-9A29C1641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171988"/>
            <a:ext cx="6269479" cy="45140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21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77D6-C2C2-48F8-B284-26BC49BB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What home décor products on the broader market are successful and why?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E63D-1399-4616-9877-22D2528D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Market1: Furniture Décor.</a:t>
            </a:r>
          </a:p>
          <a:p>
            <a:r>
              <a:rPr lang="en-US" dirty="0"/>
              <a:t>Market 2: Kitchen Décor.</a:t>
            </a:r>
          </a:p>
          <a:p>
            <a:r>
              <a:rPr lang="en-US" dirty="0"/>
              <a:t>Market 3: Lights and Candles Décor. </a:t>
            </a:r>
          </a:p>
          <a:p>
            <a:r>
              <a:rPr lang="en-US" dirty="0"/>
              <a:t>Market 4: Living Space Décor.</a:t>
            </a:r>
          </a:p>
          <a:p>
            <a:r>
              <a:rPr lang="en-US" dirty="0"/>
              <a:t>Market 5: Miscellaneous. </a:t>
            </a:r>
          </a:p>
        </p:txBody>
      </p:sp>
    </p:spTree>
    <p:extLst>
      <p:ext uri="{BB962C8B-B14F-4D97-AF65-F5344CB8AC3E}">
        <p14:creationId xmlns:p14="http://schemas.microsoft.com/office/powerpoint/2010/main" val="338258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DC706-7F46-41AE-8FE3-C4EE4C38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Market 1: Furniture Décor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C657A3-9050-447C-98B5-128CAC52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Among 5 broader markets for Home Décor products following is the chart of class ids for furniture décor. </a:t>
            </a:r>
          </a:p>
          <a:p>
            <a:endParaRPr lang="en-US" sz="1400" dirty="0"/>
          </a:p>
          <a:p>
            <a:r>
              <a:rPr lang="en-US" sz="1400" dirty="0"/>
              <a:t>2801, 2401 and 2804 are most successful products in this market.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956726E-4A9C-43D7-B87D-64A731F18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3830"/>
            <a:ext cx="6269479" cy="37303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12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16ADE-650D-4C84-8128-784D1B71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Market 2: Kitchen Décor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342313-D438-4885-A1EC-406F7BC0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Among 5 broader markets for Home Décor products following is the chart of class ids for kitchen décor. </a:t>
            </a:r>
          </a:p>
          <a:p>
            <a:endParaRPr lang="en-US" sz="1400" dirty="0"/>
          </a:p>
          <a:p>
            <a:r>
              <a:rPr lang="en-US" sz="1400" dirty="0"/>
              <a:t>2701, 5201 are most successful products in this market.</a:t>
            </a:r>
          </a:p>
          <a:p>
            <a:endParaRPr lang="en-US" sz="1400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137B1-C293-4CCB-A485-F6BAA8323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55993"/>
            <a:ext cx="6269479" cy="37460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27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DA474-9A72-4A85-90AF-34107CE5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Market 3: Lights and Candles Décor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0A27E0-B618-45A1-A463-3CF18F57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Among 5 broader markets for Home Décor products following is the chart of class ids for lights and candles decor</a:t>
            </a:r>
          </a:p>
          <a:p>
            <a:endParaRPr lang="en-US" sz="1400" dirty="0"/>
          </a:p>
          <a:p>
            <a:r>
              <a:rPr lang="en-US" sz="1400" dirty="0"/>
              <a:t>1506, 2201, 1830, 1802 are most successful products in this market.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A7231-777E-44A3-A333-6FD5869A3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48156"/>
            <a:ext cx="6269479" cy="37616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37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AAC5A-3A86-4128-B4E5-928D8487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Market 4: Living Space Décor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80DC72-2A45-4B5E-8B00-039E5FBF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Among 5 broader markets for Home Décor products following is the chart of class ids for living space decor</a:t>
            </a:r>
          </a:p>
          <a:p>
            <a:endParaRPr lang="en-US" sz="1400" dirty="0"/>
          </a:p>
          <a:p>
            <a:r>
              <a:rPr lang="en-US" sz="1400" dirty="0"/>
              <a:t>8913, 8151, 8203, 2853 are most successful products in this market.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40EF5-8007-4158-B303-C0CCACBF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3830"/>
            <a:ext cx="6269479" cy="37303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90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CEA2-A596-4D37-8194-13875B71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Market 5: Miscellaneous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4C8C4-D1AA-458C-8958-31BB36B9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Among 5 broader markets for Home Décor products following is the chart of class ids for miscellaneous (as they have null values in data so we are classifying them as miscellaneous)</a:t>
            </a:r>
          </a:p>
          <a:p>
            <a:r>
              <a:rPr lang="en-US" sz="1400" dirty="0"/>
              <a:t>2814,2804,1575 are most successful products in this market.</a:t>
            </a:r>
          </a:p>
          <a:p>
            <a:endParaRPr lang="en-US" sz="1400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FA4935-552E-400F-8D6F-CF240CD9B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55993"/>
            <a:ext cx="6269479" cy="37460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10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FBD3A-2921-4350-8BF6-AE6BD9C5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000" b="1"/>
              <a:t>4. What effect if any, do online reviews of the products have?</a:t>
            </a:r>
            <a:br>
              <a:rPr lang="en-US" sz="2000" b="1"/>
            </a:br>
            <a:endParaRPr lang="en-US" sz="20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23B2C3-69D2-4EDD-A4D4-7EEC15C6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Online reviews was the most PROMINENT factor in deciding the Product’s Success Rate. </a:t>
            </a:r>
          </a:p>
          <a:p>
            <a:r>
              <a:rPr lang="en-US" sz="1400" dirty="0"/>
              <a:t>As per our finding and analysis more the number of positive reviews shows that the product will be more successful.</a:t>
            </a:r>
          </a:p>
          <a:p>
            <a:r>
              <a:rPr lang="en-US" sz="1400" dirty="0"/>
              <a:t>It also explain about 10.5 percent variation in the data. </a:t>
            </a:r>
          </a:p>
          <a:p>
            <a:r>
              <a:rPr lang="en-US" sz="1400" dirty="0"/>
              <a:t>From the plot 90% of the review counts falls under the 4</a:t>
            </a:r>
            <a:r>
              <a:rPr lang="en-US" sz="1400" baseline="30000" dirty="0"/>
              <a:t>th</a:t>
            </a:r>
            <a:r>
              <a:rPr lang="en-US" sz="1400" dirty="0"/>
              <a:t> quartile which means more review count tend to more successful product.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0D4E58C-7968-4169-8513-37610DB41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31" y="640080"/>
            <a:ext cx="478299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89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E6181-24E9-4359-91E1-CB2C8A7B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lvl="0"/>
            <a:r>
              <a:rPr lang="en-US" sz="1700" b="1"/>
              <a:t>5. What are the attributes of hot selling products in the wider home décor marketplace, both brick and mortar and online?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CB8914-6761-4045-87BB-DED7C644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As per the analysis these variables are the top variables in deciding the success of the product.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81C3978-29F1-4BA4-B27F-A1EC6D33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46" y="640080"/>
            <a:ext cx="2928366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47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33732-6B1C-4B06-A88B-4DDD093D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br>
              <a:rPr lang="en-US" sz="1300" b="1"/>
            </a:br>
            <a:r>
              <a:rPr lang="en-US" sz="1300" b="1"/>
              <a:t>6. Analyze the data for business value from additional perspectives. What didn’t we think to ask?</a:t>
            </a:r>
            <a:br>
              <a:rPr lang="en-US" sz="1300" b="1"/>
            </a:br>
            <a:endParaRPr lang="en-US" sz="13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713525-E2D9-404D-BD77-0211D83D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Although China supplies the maximum amount of the product  but Mexico is selling products with the high values thus generating more revenue from the business. </a:t>
            </a:r>
          </a:p>
          <a:p>
            <a:r>
              <a:rPr lang="en-US" sz="1400" dirty="0"/>
              <a:t>So basically Mexico’s business value is more as compare to China’s.  </a:t>
            </a:r>
          </a:p>
        </p:txBody>
      </p:sp>
      <p:pic>
        <p:nvPicPr>
          <p:cNvPr id="8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1A842D-3FE9-4518-AD3C-F79C5C4FD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40319"/>
            <a:ext cx="6269479" cy="377736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96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0290-5E1F-48FA-A577-F5FB0641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are a team of highly motivated self-driven individuals from the University of Texas at Dallas. We are Business Analytics grads with a knack of solving complex problems and data analysis. 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D5EB-AAE7-4682-AEB3-C3F6E9C7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.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0CF8F0-AB4D-42A1-9E84-372870FFE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499515"/>
              </p:ext>
            </p:extLst>
          </p:nvPr>
        </p:nvGraphicFramePr>
        <p:xfrm>
          <a:off x="1871133" y="1998134"/>
          <a:ext cx="7636934" cy="462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0DA0-F219-4F3A-A528-9E8045C8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b="1"/>
              <a:t>Additional Insights and Visualizations: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F1A8C-679E-4C72-A4A2-CB3B05E06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6" y="2168165"/>
            <a:ext cx="11395958" cy="3855563"/>
          </a:xfrm>
        </p:spPr>
      </p:pic>
    </p:spTree>
    <p:extLst>
      <p:ext uri="{BB962C8B-B14F-4D97-AF65-F5344CB8AC3E}">
        <p14:creationId xmlns:p14="http://schemas.microsoft.com/office/powerpoint/2010/main" val="37009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4B5B-C751-47CC-8AF4-B7EF8A41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of Problem Statement and Our Findings: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C413-5D4F-4885-907A-8521ABA8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per the given information we were supposed to analyze home decor product success based on following factors: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Product Attributes</a:t>
            </a:r>
          </a:p>
          <a:p>
            <a:r>
              <a:rPr lang="en-US" b="1" dirty="0"/>
              <a:t>Social Media and Online Reviews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1487-9418-4612-B713-ED4429D3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4D02-9C16-48CC-B3A5-A55B8F92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468683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Quartile: </a:t>
            </a:r>
            <a:r>
              <a:rPr lang="en-US" dirty="0"/>
              <a:t>Higher value of quartile means product is more successful. </a:t>
            </a:r>
            <a:br>
              <a:rPr lang="en-US" dirty="0"/>
            </a:br>
            <a:r>
              <a:rPr lang="en-US" dirty="0"/>
              <a:t>e.g. 1 = Worst, 2 = Good, 3 = Better, 4 = Best</a:t>
            </a:r>
          </a:p>
          <a:p>
            <a:r>
              <a:rPr lang="en-US" b="1" dirty="0"/>
              <a:t>Count of Big Transactions: </a:t>
            </a:r>
            <a:r>
              <a:rPr lang="en-US" dirty="0"/>
              <a:t>As per our interpretation and machine learning model (Decision Tree &amp; Random Forest) it is a significant variable and it is a determining factor behind the quartile wise classification of products.</a:t>
            </a:r>
          </a:p>
          <a:p>
            <a:r>
              <a:rPr lang="en-US" b="1" dirty="0"/>
              <a:t>Color: </a:t>
            </a:r>
            <a:r>
              <a:rPr lang="en-US" dirty="0"/>
              <a:t>As per our analysis (Tableau), people tend to buy </a:t>
            </a:r>
            <a:r>
              <a:rPr lang="en-US" b="1" dirty="0"/>
              <a:t>multi colored</a:t>
            </a:r>
            <a:r>
              <a:rPr lang="en-US" dirty="0"/>
              <a:t> products as compared to the plain ones e.g. </a:t>
            </a:r>
            <a:r>
              <a:rPr lang="en-US" b="1" dirty="0"/>
              <a:t>white, red, blue etc. </a:t>
            </a:r>
            <a:r>
              <a:rPr lang="en-US" dirty="0"/>
              <a:t>  </a:t>
            </a:r>
          </a:p>
          <a:p>
            <a:r>
              <a:rPr lang="en-US" b="1" dirty="0"/>
              <a:t>Dimensions(Weight, Width, Height &amp; Depth): </a:t>
            </a:r>
            <a:r>
              <a:rPr lang="en-US" dirty="0"/>
              <a:t>When combined together these dimensions explain about 20% of the variation in the data.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1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F6B3-A359-4F23-AEA7-62B45BB7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..continued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BF50-B50C-40FA-A46E-689DDBAD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SKU &amp; Product Name: </a:t>
            </a:r>
            <a:r>
              <a:rPr lang="en-US" dirty="0"/>
              <a:t>In the field of inventory management, a </a:t>
            </a:r>
            <a:r>
              <a:rPr lang="en-US" i="1" dirty="0"/>
              <a:t>stock keeping unit</a:t>
            </a:r>
            <a:r>
              <a:rPr lang="en-US" dirty="0"/>
              <a:t> is a distinct type of item for sale. It is also an important variable of interest in our data and Product Name is also equally associated with it. </a:t>
            </a:r>
          </a:p>
          <a:p>
            <a:r>
              <a:rPr lang="en-US" b="1" dirty="0"/>
              <a:t>Country of Origin: </a:t>
            </a:r>
            <a:r>
              <a:rPr lang="en-US" dirty="0"/>
              <a:t>We have different countries where the product is getting manufactured it plays important role. We will have clear idea of that with the help of visualization.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78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0C35-1924-4A69-8926-BA3AD02E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Media and Online Reviews: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C02D-1B72-4383-AE65-F42B0C47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Sentiment: </a:t>
            </a:r>
            <a:r>
              <a:rPr lang="en-US" sz="2000" dirty="0"/>
              <a:t>To find the overall sentiment of user’s comments – we did some </a:t>
            </a:r>
            <a:r>
              <a:rPr lang="en-US" sz="2000" b="1" dirty="0"/>
              <a:t>feature engineering </a:t>
            </a:r>
            <a:r>
              <a:rPr lang="en-US" sz="2000" dirty="0"/>
              <a:t>by using </a:t>
            </a:r>
            <a:r>
              <a:rPr lang="en-US" sz="2000" b="1" dirty="0"/>
              <a:t>textblob library </a:t>
            </a:r>
            <a:r>
              <a:rPr lang="en-US" sz="2000" dirty="0"/>
              <a:t>in </a:t>
            </a:r>
            <a:r>
              <a:rPr lang="en-US" sz="2000" b="1" dirty="0"/>
              <a:t>Python.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dirty="0"/>
              <a:t>For this analysis we used the information from </a:t>
            </a:r>
            <a:r>
              <a:rPr lang="en-US" sz="2000" b="1" dirty="0"/>
              <a:t>‘text’ </a:t>
            </a:r>
            <a:r>
              <a:rPr lang="en-US" sz="2000" dirty="0"/>
              <a:t>variable. </a:t>
            </a:r>
          </a:p>
          <a:p>
            <a:r>
              <a:rPr lang="en-US" sz="2000" b="1" dirty="0"/>
              <a:t>Average Rating: </a:t>
            </a:r>
            <a:r>
              <a:rPr lang="en-US" sz="2000" dirty="0"/>
              <a:t>We analyzed it by grouping the data as per the quartiles and get the ratings of the products in the individual Quartiles.</a:t>
            </a:r>
          </a:p>
          <a:p>
            <a:r>
              <a:rPr lang="en-US" sz="2000" b="1" dirty="0"/>
              <a:t>Review Count: </a:t>
            </a:r>
            <a:r>
              <a:rPr lang="en-US" sz="2000" dirty="0"/>
              <a:t>As per our findings and analysis higher the reviews means the product will be more successful.</a:t>
            </a:r>
          </a:p>
          <a:p>
            <a:r>
              <a:rPr lang="en-US" sz="2000" b="1" dirty="0"/>
              <a:t>Comment, Answers and Question Count: </a:t>
            </a:r>
            <a:r>
              <a:rPr lang="en-US" sz="2000" dirty="0"/>
              <a:t>These variables also contribute to the category and success factor of the product, basically more information in these variables shows that the product tend to be more successful. </a:t>
            </a:r>
          </a:p>
          <a:p>
            <a:r>
              <a:rPr lang="en-US" sz="2000" b="1" dirty="0"/>
              <a:t>User ID,  Name, Title, Date: </a:t>
            </a:r>
            <a:r>
              <a:rPr lang="en-US" sz="2000" dirty="0"/>
              <a:t>We did not consider these variables because they was no correlation and along with that more than 50% values were null collectively. </a:t>
            </a:r>
            <a:endParaRPr lang="en-US" sz="2000" b="1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735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255E6-3C54-4C22-8F71-4D57F3B7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R-Squared &amp; Precision- Recall Matrix: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DEA545-A5BE-4A23-9F10-0C879164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R squared Value: 97.6 %</a:t>
            </a:r>
          </a:p>
          <a:p>
            <a:r>
              <a:rPr lang="en-US" sz="1400" dirty="0"/>
              <a:t>For all the classes F1 score is above 95%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09FC3C-0659-4182-A5DB-8721E592B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806772"/>
            <a:ext cx="6269479" cy="32444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3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980F-4264-48FD-975A-65E86AAA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Findings and Question Answers: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486C48-90C9-41C6-B8F9-E1B75959F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07802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18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F0B8E-78D1-49C9-B16F-6ABF1F02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200" b="1"/>
              <a:t>1. What effect if any, does social media sentiment have?</a:t>
            </a:r>
            <a:br>
              <a:rPr lang="en-US" sz="2200" b="1"/>
            </a:br>
            <a:endParaRPr lang="en-US" sz="22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3E2ACA-F75D-4AA1-8D7A-DC17962D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On the basis of </a:t>
            </a:r>
            <a:r>
              <a:rPr lang="en-US" sz="1400" b="1" dirty="0"/>
              <a:t>SOCIAL MEDIA SENTIMENT ANALYSIS and as per</a:t>
            </a:r>
            <a:r>
              <a:rPr lang="en-US" sz="1400" dirty="0"/>
              <a:t> the visualization we got from Tableau, around 160K records have positive sentiments.</a:t>
            </a:r>
          </a:p>
          <a:p>
            <a:r>
              <a:rPr lang="en-US" sz="1400" dirty="0"/>
              <a:t>And 7K products got negative sentiments. </a:t>
            </a:r>
          </a:p>
          <a:p>
            <a:r>
              <a:rPr lang="en-US" sz="1400" dirty="0"/>
              <a:t>26K are Neutral. </a:t>
            </a:r>
          </a:p>
          <a:p>
            <a:r>
              <a:rPr lang="en-US" sz="1400" dirty="0"/>
              <a:t>So basically we can say that as per the given info the data is slightly biased towards Positive Sentiment.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C607634-15D9-4E53-B64E-BD135D3A8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203335"/>
            <a:ext cx="6269479" cy="44513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7958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909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UTA Case Competition </vt:lpstr>
      <vt:lpstr>We are a team of highly motivated self-driven individuals from the University of Texas at Dallas. We are Business Analytics grads with a knack of solving complex problems and data analysis. </vt:lpstr>
      <vt:lpstr>Understanding of Problem Statement and Our Findings: </vt:lpstr>
      <vt:lpstr>Product Attributes:</vt:lpstr>
      <vt:lpstr>..continued</vt:lpstr>
      <vt:lpstr>Social Media and Online Reviews: </vt:lpstr>
      <vt:lpstr>R-Squared &amp; Precision- Recall Matrix: </vt:lpstr>
      <vt:lpstr>Our Findings and Question Answers: </vt:lpstr>
      <vt:lpstr>1. What effect if any, does social media sentiment have? </vt:lpstr>
      <vt:lpstr>2. What effect if any, do the product attributes (size, color, material, style, etc.) have? </vt:lpstr>
      <vt:lpstr>3. What home décor products on the broader market are successful and why? </vt:lpstr>
      <vt:lpstr>Market 1: Furniture Décor  </vt:lpstr>
      <vt:lpstr>Market 2: Kitchen Décor  </vt:lpstr>
      <vt:lpstr>Market 3: Lights and Candles Décor  </vt:lpstr>
      <vt:lpstr>Market 4: Living Space Décor  </vt:lpstr>
      <vt:lpstr>Market 5: Miscellaneous </vt:lpstr>
      <vt:lpstr>4. What effect if any, do online reviews of the products have? </vt:lpstr>
      <vt:lpstr>5. What are the attributes of hot selling products in the wider home décor marketplace, both brick and mortar and online?</vt:lpstr>
      <vt:lpstr> 6. Analyze the data for business value from additional perspectives. What didn’t we think to ask? </vt:lpstr>
      <vt:lpstr>Additional Insights and Visualizations: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Case Competition </dc:title>
  <dc:creator>Shubham Murari</dc:creator>
  <cp:lastModifiedBy>Shubham Murari</cp:lastModifiedBy>
  <cp:revision>9</cp:revision>
  <dcterms:created xsi:type="dcterms:W3CDTF">2019-03-11T04:31:48Z</dcterms:created>
  <dcterms:modified xsi:type="dcterms:W3CDTF">2019-03-11T04:53:09Z</dcterms:modified>
</cp:coreProperties>
</file>