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1" r:id="rId9"/>
    <p:sldId id="262" r:id="rId10"/>
    <p:sldId id="263" r:id="rId11"/>
    <p:sldId id="266" r:id="rId12"/>
    <p:sldId id="260" r:id="rId13"/>
  </p:sld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4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6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14.xml"/><Relationship Id="rId5" Type="http://schemas.openxmlformats.org/officeDocument/2006/relationships/tags" Target="../tags/tag13.xml"/><Relationship Id="rId4" Type="http://schemas.openxmlformats.org/officeDocument/2006/relationships/tags" Target="../tags/tag12.xml"/><Relationship Id="rId3" Type="http://schemas.openxmlformats.org/officeDocument/2006/relationships/tags" Target="../tags/tag11.xml"/><Relationship Id="rId2" Type="http://schemas.openxmlformats.org/officeDocument/2006/relationships/tags" Target="../tags/tag10.xml"/><Relationship Id="rId1" Type="http://schemas.openxmlformats.org/officeDocument/2006/relationships/tags" Target="../tags/tag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tags" Target="../tags/tag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057400"/>
            <a:ext cx="9144000" cy="0"/>
          </a:xfrm>
          <a:prstGeom prst="rect">
            <a:avLst/>
          </a:prstGeom>
          <a:noFill/>
        </p:spPr>
        <p:txBody>
          <a:bodyPr wrap="square" rtlCol="0" anchor="ctr"/>
          <a:lstStyle>
            <a:lvl1pPr algn="l"/>
          </a:lstStyle>
          <a:p>
            <a:pPr marL="0" indent="0" algn="l">
              <a:buNone/>
            </a:pPr>
            <a:r>
              <a:rPr lang="en-US" sz="4000" b="1" dirty="0">
                <a:solidFill>
                  <a:srgbClr val="000000"/>
                </a:solidFill>
              </a:rPr>
              <a:t>深圳市爱奥创科技有限公司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457200" y="2935224"/>
            <a:ext cx="9144000" cy="5120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A6A6A6"/>
                </a:solidFill>
              </a:rPr>
              <a:t>最后编辑时间时间 2025年7月23日17:55:52</a:t>
            </a:r>
            <a:endParaRPr lang="en-US" sz="800" dirty="0"/>
          </a:p>
        </p:txBody>
      </p:sp>
      <p:sp>
        <p:nvSpPr>
          <p:cNvPr id="4" name="Text 2"/>
          <p:cNvSpPr/>
          <p:nvPr/>
        </p:nvSpPr>
        <p:spPr>
          <a:xfrm>
            <a:off x="457200" y="3346704"/>
            <a:ext cx="1371600" cy="25603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</a:rPr>
              <a:t>主讲人 aoc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2011680" y="3346704"/>
            <a:ext cx="1554480" cy="25603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</a:rPr>
              <a:t>时间 2025年7月23日</a:t>
            </a:r>
            <a:endParaRPr lang="en-US" sz="1200" dirty="0"/>
          </a:p>
        </p:txBody>
      </p:sp>
      <p:pic>
        <p:nvPicPr>
          <p:cNvPr id="6" name="Image 0" descr="image_slide1_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5720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512064"/>
            <a:ext cx="9144000" cy="76809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200" b="1" dirty="0">
                <a:solidFill>
                  <a:srgbClr val="000000"/>
                </a:solidFill>
              </a:rPr>
              <a:t>目录</a:t>
            </a:r>
            <a:endParaRPr lang="en-US" sz="2200" dirty="0"/>
          </a:p>
        </p:txBody>
      </p:sp>
      <p:sp>
        <p:nvSpPr>
          <p:cNvPr id="3" name="Text 1"/>
          <p:cNvSpPr/>
          <p:nvPr/>
        </p:nvSpPr>
        <p:spPr>
          <a:xfrm>
            <a:off x="4114800" y="1545336"/>
            <a:ext cx="3657600" cy="25603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</a:rPr>
              <a:t>第一条：员工培育计划</a:t>
            </a:r>
            <a:endParaRPr lang="en-US" sz="1400" dirty="0"/>
          </a:p>
        </p:txBody>
      </p:sp>
      <p:sp>
        <p:nvSpPr>
          <p:cNvPr id="4" name="Text 2"/>
          <p:cNvSpPr/>
          <p:nvPr/>
        </p:nvSpPr>
        <p:spPr>
          <a:xfrm>
            <a:off x="4114800" y="2057400"/>
            <a:ext cx="3657600" cy="25603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</a:rPr>
              <a:t>第二条：员工职能分配</a:t>
            </a:r>
            <a:endParaRPr lang="en-US" sz="1400" dirty="0"/>
          </a:p>
        </p:txBody>
      </p:sp>
      <p:sp>
        <p:nvSpPr>
          <p:cNvPr id="5" name="Text 3"/>
          <p:cNvSpPr/>
          <p:nvPr/>
        </p:nvSpPr>
        <p:spPr>
          <a:xfrm>
            <a:off x="4114800" y="2569464"/>
            <a:ext cx="3657600" cy="25603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</a:rPr>
              <a:t>第三条：奖惩机制</a:t>
            </a:r>
            <a:endParaRPr lang="en-US" sz="1400" dirty="0"/>
          </a:p>
        </p:txBody>
      </p:sp>
      <p:sp>
        <p:nvSpPr>
          <p:cNvPr id="6" name="Text 4"/>
          <p:cNvSpPr/>
          <p:nvPr/>
        </p:nvSpPr>
        <p:spPr>
          <a:xfrm>
            <a:off x="4114800" y="3090672"/>
            <a:ext cx="3657600" cy="25603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</a:rPr>
              <a:t>第四条：汇报总结</a:t>
            </a:r>
            <a:endParaRPr lang="en-US" sz="1400" dirty="0"/>
          </a:p>
        </p:txBody>
      </p:sp>
      <p:sp>
        <p:nvSpPr>
          <p:cNvPr id="7" name="Text 5"/>
          <p:cNvSpPr/>
          <p:nvPr/>
        </p:nvSpPr>
        <p:spPr>
          <a:xfrm>
            <a:off x="4114800" y="3602736"/>
            <a:ext cx="3657600" cy="25603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00" dirty="0">
                <a:solidFill>
                  <a:srgbClr val="000000"/>
                </a:solidFill>
              </a:rPr>
              <a:t>第五条：危机意识</a:t>
            </a: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0" y="512064"/>
            <a:ext cx="2743200" cy="15453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0" b="1" dirty="0">
                <a:solidFill>
                  <a:srgbClr val="000000"/>
                </a:solidFill>
              </a:rPr>
              <a:t>01</a:t>
            </a:r>
            <a:endParaRPr lang="en-US" sz="10000" dirty="0"/>
          </a:p>
        </p:txBody>
      </p:sp>
      <p:sp>
        <p:nvSpPr>
          <p:cNvPr id="3" name="Text 1"/>
          <p:cNvSpPr/>
          <p:nvPr/>
        </p:nvSpPr>
        <p:spPr>
          <a:xfrm>
            <a:off x="4572000" y="2313432"/>
            <a:ext cx="3657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000000"/>
                </a:solidFill>
              </a:rPr>
              <a:t>员工培育计划</a:t>
            </a:r>
            <a:endParaRPr lang="en-US" sz="3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9144000" cy="5120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</a:rPr>
              <a:t>员工培育计划</a:t>
            </a:r>
            <a:endParaRPr lang="en-US" sz="3000" dirty="0"/>
          </a:p>
        </p:txBody>
      </p:sp>
      <p:sp>
        <p:nvSpPr>
          <p:cNvPr id="3" name="Text 1"/>
          <p:cNvSpPr/>
          <p:nvPr>
            <p:custDataLst>
              <p:tags r:id="rId1"/>
            </p:custDataLst>
          </p:nvPr>
        </p:nvSpPr>
        <p:spPr>
          <a:xfrm>
            <a:off x="914400" y="1289304"/>
            <a:ext cx="1828800" cy="5120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</a:rPr>
              <a:t>销售额与订单量</a:t>
            </a:r>
            <a:endParaRPr lang="en-US" sz="1600" dirty="0"/>
          </a:p>
        </p:txBody>
      </p:sp>
      <p:sp>
        <p:nvSpPr>
          <p:cNvPr id="4" name="Text 2"/>
          <p:cNvSpPr/>
          <p:nvPr>
            <p:custDataLst>
              <p:tags r:id="rId2"/>
            </p:custDataLst>
          </p:nvPr>
        </p:nvSpPr>
        <p:spPr>
          <a:xfrm>
            <a:off x="914400" y="1801368"/>
            <a:ext cx="1828800" cy="15453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</a:rPr>
              <a:t>本年度电商销售数据呈现出稳健增长的态势。销售额与订单量的同比增长显著，显示出电商市场需求的旺盛。特别是节假日促销期间，销售额出现爆发式增长，表明消费者对于电商购物模式的接受度和依赖度不断提高。</a:t>
            </a:r>
            <a:endParaRPr lang="en-US" sz="1100" dirty="0"/>
          </a:p>
        </p:txBody>
      </p:sp>
      <p:sp>
        <p:nvSpPr>
          <p:cNvPr id="5" name="Text 3"/>
          <p:cNvSpPr/>
          <p:nvPr>
            <p:custDataLst>
              <p:tags r:id="rId3"/>
            </p:custDataLst>
          </p:nvPr>
        </p:nvSpPr>
        <p:spPr>
          <a:xfrm>
            <a:off x="2743200" y="1289304"/>
            <a:ext cx="1828800" cy="5120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</a:rPr>
              <a:t>销售额与订单量</a:t>
            </a:r>
            <a:endParaRPr lang="en-US" sz="1600" dirty="0"/>
          </a:p>
        </p:txBody>
      </p:sp>
      <p:sp>
        <p:nvSpPr>
          <p:cNvPr id="6" name="Text 4"/>
          <p:cNvSpPr/>
          <p:nvPr>
            <p:custDataLst>
              <p:tags r:id="rId4"/>
            </p:custDataLst>
          </p:nvPr>
        </p:nvSpPr>
        <p:spPr>
          <a:xfrm>
            <a:off x="2743200" y="1801368"/>
            <a:ext cx="1828800" cy="15453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</a:rPr>
              <a:t>本年度电商销售数据呈现出稳健增长的态势。销售额与订单量的同比增长显著，显示出电商市场需求的旺盛。特别是节假日促销期间，销售额出现爆发式增长，表明消费者对于电商购物模式的接受度和依赖度不断提高。</a:t>
            </a:r>
            <a:endParaRPr lang="en-US" sz="1100" dirty="0"/>
          </a:p>
        </p:txBody>
      </p:sp>
      <p:sp>
        <p:nvSpPr>
          <p:cNvPr id="7" name="Text 5"/>
          <p:cNvSpPr/>
          <p:nvPr>
            <p:custDataLst>
              <p:tags r:id="rId5"/>
            </p:custDataLst>
          </p:nvPr>
        </p:nvSpPr>
        <p:spPr>
          <a:xfrm>
            <a:off x="4572000" y="1289304"/>
            <a:ext cx="1828800" cy="5120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</a:rPr>
              <a:t>销售额与订单量</a:t>
            </a:r>
            <a:endParaRPr lang="en-US" sz="1600" dirty="0"/>
          </a:p>
        </p:txBody>
      </p:sp>
      <p:sp>
        <p:nvSpPr>
          <p:cNvPr id="8" name="Text 6"/>
          <p:cNvSpPr/>
          <p:nvPr>
            <p:custDataLst>
              <p:tags r:id="rId6"/>
            </p:custDataLst>
          </p:nvPr>
        </p:nvSpPr>
        <p:spPr>
          <a:xfrm>
            <a:off x="4572000" y="1801368"/>
            <a:ext cx="1828800" cy="15453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</a:rPr>
              <a:t>本年度电商销售数据呈现出稳健增长的态势。销售额与订单量的同比增长显著，显示出电商市场需求的旺盛。特别是节假日促销期间，销售额出现爆发式增长，表明消费者对于电商购物模式的接受度和依赖度不断提高。</a:t>
            </a:r>
            <a:endParaRPr lang="en-US" sz="1100" dirty="0"/>
          </a:p>
        </p:txBody>
      </p:sp>
      <p:sp>
        <p:nvSpPr>
          <p:cNvPr id="9" name="Text 7"/>
          <p:cNvSpPr/>
          <p:nvPr>
            <p:custDataLst>
              <p:tags r:id="rId7"/>
            </p:custDataLst>
          </p:nvPr>
        </p:nvSpPr>
        <p:spPr>
          <a:xfrm>
            <a:off x="6400800" y="1289304"/>
            <a:ext cx="1828800" cy="5120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</a:rPr>
              <a:t>销售额与订单量</a:t>
            </a:r>
            <a:endParaRPr lang="en-US" sz="1600" dirty="0"/>
          </a:p>
        </p:txBody>
      </p:sp>
      <p:sp>
        <p:nvSpPr>
          <p:cNvPr id="10" name="Text 8"/>
          <p:cNvSpPr/>
          <p:nvPr>
            <p:custDataLst>
              <p:tags r:id="rId8"/>
            </p:custDataLst>
          </p:nvPr>
        </p:nvSpPr>
        <p:spPr>
          <a:xfrm>
            <a:off x="6400800" y="1801368"/>
            <a:ext cx="1828800" cy="15453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</a:rPr>
              <a:t>本年度电商销售数据呈现出稳健增长的态势。销售额与订单量的同比增长显著，显示出电商市场需求的旺盛。特别是节假日促销期间，销售额出现爆发式增长，表明消费者对于电商购物模式的接受度和依赖度不断提高。</a:t>
            </a:r>
            <a:endParaRPr lang="en-US" sz="11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0" y="512064"/>
            <a:ext cx="2743200" cy="15453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0" b="1" dirty="0">
                <a:solidFill>
                  <a:srgbClr val="000000"/>
                </a:solidFill>
              </a:rPr>
              <a:t>02</a:t>
            </a:r>
            <a:endParaRPr lang="en-US" sz="10000" dirty="0"/>
          </a:p>
        </p:txBody>
      </p:sp>
      <p:sp>
        <p:nvSpPr>
          <p:cNvPr id="3" name="Text 1"/>
          <p:cNvSpPr/>
          <p:nvPr/>
        </p:nvSpPr>
        <p:spPr>
          <a:xfrm>
            <a:off x="4572000" y="2313432"/>
            <a:ext cx="3657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000000"/>
                </a:solidFill>
                <a:sym typeface="+mn-ea"/>
              </a:rPr>
              <a:t>员工职能分配</a:t>
            </a:r>
            <a:endParaRPr lang="en-US" sz="3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9144000" cy="5120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sym typeface="+mn-ea"/>
              </a:rPr>
              <a:t>员工职能分配</a:t>
            </a:r>
            <a:endParaRPr lang="en-US" sz="3000" b="1" dirty="0"/>
          </a:p>
        </p:txBody>
      </p:sp>
      <p:sp>
        <p:nvSpPr>
          <p:cNvPr id="3" name="Text 1"/>
          <p:cNvSpPr/>
          <p:nvPr>
            <p:custDataLst>
              <p:tags r:id="rId1"/>
            </p:custDataLst>
          </p:nvPr>
        </p:nvSpPr>
        <p:spPr>
          <a:xfrm>
            <a:off x="554355" y="1092200"/>
            <a:ext cx="7439660" cy="51181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</a:rPr>
              <a:t>销售额与订单量</a:t>
            </a:r>
            <a:endParaRPr lang="en-US" sz="1600" dirty="0"/>
          </a:p>
        </p:txBody>
      </p:sp>
      <p:sp>
        <p:nvSpPr>
          <p:cNvPr id="4" name="Text 2"/>
          <p:cNvSpPr/>
          <p:nvPr>
            <p:custDataLst>
              <p:tags r:id="rId2"/>
            </p:custDataLst>
          </p:nvPr>
        </p:nvSpPr>
        <p:spPr>
          <a:xfrm>
            <a:off x="632460" y="1513205"/>
            <a:ext cx="4687570" cy="682625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1100" dirty="0">
                <a:solidFill>
                  <a:srgbClr val="000000"/>
                </a:solidFill>
              </a:rPr>
              <a:t>本年度电商销售数据呈现出稳健增长的态势。销售额与订单量的同比增长显著，显示出电商市场需求的旺盛。特别是节假日促销期间，销售额出现爆发式增长，表明消费者对于电商购物模式的接受度和依赖度不断提高。</a:t>
            </a:r>
            <a:endParaRPr lang="en-US" sz="1100" dirty="0"/>
          </a:p>
        </p:txBody>
      </p:sp>
      <p:sp>
        <p:nvSpPr>
          <p:cNvPr id="5" name="Text 3"/>
          <p:cNvSpPr/>
          <p:nvPr>
            <p:custDataLst>
              <p:tags r:id="rId3"/>
            </p:custDataLst>
          </p:nvPr>
        </p:nvSpPr>
        <p:spPr>
          <a:xfrm>
            <a:off x="554355" y="2309495"/>
            <a:ext cx="7484745" cy="51181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</a:rPr>
              <a:t>销售额与订单量</a:t>
            </a:r>
            <a:endParaRPr lang="en-US" sz="1600" dirty="0"/>
          </a:p>
        </p:txBody>
      </p:sp>
      <p:sp>
        <p:nvSpPr>
          <p:cNvPr id="6" name="Text 4"/>
          <p:cNvSpPr/>
          <p:nvPr>
            <p:custDataLst>
              <p:tags r:id="rId4"/>
            </p:custDataLst>
          </p:nvPr>
        </p:nvSpPr>
        <p:spPr>
          <a:xfrm>
            <a:off x="632460" y="2773045"/>
            <a:ext cx="4748530" cy="68199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</a:rPr>
              <a:t>本年度电商销售数据呈现出稳健增长的态势。销售额与订单量的同比增长显著，显示出电商市场需求的旺盛。特别是节假日促销期间，销售额出现爆发式增长，表明消费者对于电商购物模式的接受度和依赖度不断提高。</a:t>
            </a:r>
            <a:endParaRPr lang="en-US" sz="1100" dirty="0"/>
          </a:p>
        </p:txBody>
      </p:sp>
      <p:sp>
        <p:nvSpPr>
          <p:cNvPr id="7" name="Text 5"/>
          <p:cNvSpPr/>
          <p:nvPr>
            <p:custDataLst>
              <p:tags r:id="rId5"/>
            </p:custDataLst>
          </p:nvPr>
        </p:nvSpPr>
        <p:spPr>
          <a:xfrm>
            <a:off x="554355" y="3526790"/>
            <a:ext cx="7484745" cy="51181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</a:rPr>
              <a:t>销售额与订单量</a:t>
            </a:r>
            <a:endParaRPr lang="en-US" sz="1600" dirty="0"/>
          </a:p>
        </p:txBody>
      </p:sp>
      <p:sp>
        <p:nvSpPr>
          <p:cNvPr id="8" name="Text 6"/>
          <p:cNvSpPr/>
          <p:nvPr>
            <p:custDataLst>
              <p:tags r:id="rId6"/>
            </p:custDataLst>
          </p:nvPr>
        </p:nvSpPr>
        <p:spPr>
          <a:xfrm>
            <a:off x="632460" y="4032250"/>
            <a:ext cx="4749800" cy="71501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00" dirty="0">
                <a:solidFill>
                  <a:srgbClr val="000000"/>
                </a:solidFill>
              </a:rPr>
              <a:t>本年度电商销售数据呈现出稳健增长的态势。销售额与订单量的同比增长显著，显示出电商市场需求的旺盛。特别是节假日促销期间，销售额出现爆发式增长，表明消费者对于电商购物模式的接受度和依赖度不断提高。</a:t>
            </a:r>
            <a:endParaRPr lang="en-US"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486400" y="512064"/>
            <a:ext cx="2743200" cy="1545336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0000" b="1" dirty="0">
                <a:solidFill>
                  <a:srgbClr val="000000"/>
                </a:solidFill>
              </a:rPr>
              <a:t>03</a:t>
            </a:r>
            <a:endParaRPr lang="en-US" sz="10000" dirty="0"/>
          </a:p>
        </p:txBody>
      </p:sp>
      <p:sp>
        <p:nvSpPr>
          <p:cNvPr id="3" name="Text 1"/>
          <p:cNvSpPr/>
          <p:nvPr/>
        </p:nvSpPr>
        <p:spPr>
          <a:xfrm>
            <a:off x="4572000" y="2313432"/>
            <a:ext cx="3657600" cy="914400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000" b="1" dirty="0">
                <a:solidFill>
                  <a:srgbClr val="000000"/>
                </a:solidFill>
                <a:sym typeface="+mn-ea"/>
              </a:rPr>
              <a:t>奖惩机制</a:t>
            </a:r>
            <a:endParaRPr lang="en-US" sz="30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457200"/>
            <a:ext cx="9144000" cy="5120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000" b="1" dirty="0">
                <a:solidFill>
                  <a:srgbClr val="000000"/>
                </a:solidFill>
                <a:sym typeface="+mn-ea"/>
              </a:rPr>
              <a:t>奖惩机制</a:t>
            </a:r>
            <a:endParaRPr lang="en-US" sz="3000" b="1" dirty="0"/>
          </a:p>
        </p:txBody>
      </p:sp>
      <p:sp>
        <p:nvSpPr>
          <p:cNvPr id="11" name="Text 1"/>
          <p:cNvSpPr/>
          <p:nvPr>
            <p:custDataLst>
              <p:tags r:id="rId1"/>
            </p:custDataLst>
          </p:nvPr>
        </p:nvSpPr>
        <p:spPr>
          <a:xfrm>
            <a:off x="554355" y="1092200"/>
            <a:ext cx="3719830" cy="51181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</a:rPr>
              <a:t>销售额与订单量</a:t>
            </a:r>
            <a:endParaRPr lang="en-US" sz="1600" dirty="0"/>
          </a:p>
        </p:txBody>
      </p:sp>
      <p:sp>
        <p:nvSpPr>
          <p:cNvPr id="12" name="Text 2"/>
          <p:cNvSpPr/>
          <p:nvPr>
            <p:custDataLst>
              <p:tags r:id="rId2"/>
            </p:custDataLst>
          </p:nvPr>
        </p:nvSpPr>
        <p:spPr>
          <a:xfrm>
            <a:off x="574040" y="1604010"/>
            <a:ext cx="3743960" cy="682625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1100" dirty="0">
                <a:solidFill>
                  <a:srgbClr val="000000"/>
                </a:solidFill>
              </a:rPr>
              <a:t>本年度电商销售数据呈现出稳健增长的态势。销售额与订单量的同比增长显著，显示出电商市场需求的旺盛。特别是节假日促销期间，销售额出现爆发式增长，表明消费者对于电商购物模式的接受度和依赖度不断提高。</a:t>
            </a:r>
            <a:endParaRPr lang="en-US" sz="1100" dirty="0"/>
          </a:p>
        </p:txBody>
      </p:sp>
      <p:sp>
        <p:nvSpPr>
          <p:cNvPr id="13" name="Text 1"/>
          <p:cNvSpPr/>
          <p:nvPr>
            <p:custDataLst>
              <p:tags r:id="rId3"/>
            </p:custDataLst>
          </p:nvPr>
        </p:nvSpPr>
        <p:spPr>
          <a:xfrm>
            <a:off x="4481830" y="3195955"/>
            <a:ext cx="3719830" cy="511810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l">
              <a:buNone/>
            </a:pPr>
            <a:r>
              <a:rPr lang="en-US" sz="1600" b="1" dirty="0">
                <a:solidFill>
                  <a:srgbClr val="000000"/>
                </a:solidFill>
              </a:rPr>
              <a:t>销售额与订单量</a:t>
            </a:r>
            <a:endParaRPr lang="en-US" sz="1600" dirty="0"/>
          </a:p>
        </p:txBody>
      </p:sp>
      <p:sp>
        <p:nvSpPr>
          <p:cNvPr id="14" name="Text 2"/>
          <p:cNvSpPr/>
          <p:nvPr>
            <p:custDataLst>
              <p:tags r:id="rId4"/>
            </p:custDataLst>
          </p:nvPr>
        </p:nvSpPr>
        <p:spPr>
          <a:xfrm>
            <a:off x="4501515" y="3707765"/>
            <a:ext cx="3743960" cy="682625"/>
          </a:xfrm>
          <a:prstGeom prst="rect">
            <a:avLst/>
          </a:prstGeom>
          <a:noFill/>
        </p:spPr>
        <p:txBody>
          <a:bodyPr wrap="square" rtlCol="0" anchor="ctr"/>
          <a:p>
            <a:pPr marL="0" indent="0" algn="l">
              <a:lnSpc>
                <a:spcPct val="100000"/>
              </a:lnSpc>
              <a:buNone/>
            </a:pPr>
            <a:r>
              <a:rPr lang="en-US" sz="1100" dirty="0">
                <a:solidFill>
                  <a:srgbClr val="000000"/>
                </a:solidFill>
              </a:rPr>
              <a:t>本年度电商销售数据呈现出稳健增长的态势。销售额与订单量的同比增长显著，显示出电商市场需求的旺盛。特别是节假日促销期间，销售额出现爆发式增长，表明消费者对于电商购物模式的接受度和依赖度不断提高。</a:t>
            </a:r>
            <a:endParaRPr lang="en-US" sz="11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057400"/>
            <a:ext cx="9144000" cy="0"/>
          </a:xfrm>
          <a:prstGeom prst="rect">
            <a:avLst/>
          </a:prstGeom>
          <a:noFill/>
        </p:spPr>
        <p:txBody>
          <a:bodyPr wrap="square" rtlCol="0" anchor="ctr"/>
          <a:lstStyle>
            <a:lvl1pPr algn="l"/>
          </a:lstStyle>
          <a:p>
            <a:pPr marL="0" indent="0" algn="l">
              <a:buNone/>
            </a:pPr>
            <a:r>
              <a:rPr lang="en-US" sz="4000" b="1" dirty="0">
                <a:solidFill>
                  <a:srgbClr val="000000"/>
                </a:solidFill>
              </a:rPr>
              <a:t>感谢聆听！</a:t>
            </a:r>
            <a:endParaRPr lang="en-US" sz="4000" dirty="0"/>
          </a:p>
        </p:txBody>
      </p:sp>
      <p:sp>
        <p:nvSpPr>
          <p:cNvPr id="3" name="Text 1"/>
          <p:cNvSpPr/>
          <p:nvPr/>
        </p:nvSpPr>
        <p:spPr>
          <a:xfrm>
            <a:off x="457200" y="2935224"/>
            <a:ext cx="9144000" cy="512064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800" dirty="0">
                <a:solidFill>
                  <a:srgbClr val="A6A6A6"/>
                </a:solidFill>
              </a:rPr>
              <a:t>最后编辑时间时间 2025年7月23日17:55:52</a:t>
            </a:r>
            <a:endParaRPr lang="en-US" sz="800" dirty="0"/>
          </a:p>
        </p:txBody>
      </p:sp>
      <p:sp>
        <p:nvSpPr>
          <p:cNvPr id="4" name="Text 2"/>
          <p:cNvSpPr/>
          <p:nvPr/>
        </p:nvSpPr>
        <p:spPr>
          <a:xfrm>
            <a:off x="457200" y="3346704"/>
            <a:ext cx="1371600" cy="25603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</a:rPr>
              <a:t>主讲人 aoc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2011680" y="3346704"/>
            <a:ext cx="1554480" cy="256032"/>
          </a:xfrm>
          <a:prstGeom prst="rect">
            <a:avLst/>
          </a:prstGeom>
          <a:noFill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00" dirty="0">
                <a:solidFill>
                  <a:srgbClr val="000000"/>
                </a:solidFill>
              </a:rPr>
              <a:t>时间 2025年7月23日</a:t>
            </a:r>
            <a:endParaRPr lang="en-US" sz="1200" dirty="0"/>
          </a:p>
        </p:txBody>
      </p:sp>
      <p:pic>
        <p:nvPicPr>
          <p:cNvPr id="6" name="Image 0" descr="image_slide5_4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" y="457200"/>
            <a:ext cx="457200" cy="4572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62,&quot;left&quot;:72,&quot;top&quot;:101.52,&quot;width&quot;:576}"/>
</p:tagLst>
</file>

<file path=ppt/tags/tag10.xml><?xml version="1.0" encoding="utf-8"?>
<p:tagLst xmlns:p="http://schemas.openxmlformats.org/presentationml/2006/main">
  <p:tag name="KSO_WM_DIAGRAM_VIRTUALLY_FRAME" val="{&quot;height&quot;:300,&quot;left&quot;:40.35,&quot;top&quot;:85.96999999999998,&quot;width&quot;:594.75}"/>
</p:tagLst>
</file>

<file path=ppt/tags/tag11.xml><?xml version="1.0" encoding="utf-8"?>
<p:tagLst xmlns:p="http://schemas.openxmlformats.org/presentationml/2006/main">
  <p:tag name="KSO_WM_DIAGRAM_VIRTUALLY_FRAME" val="{&quot;height&quot;:300,&quot;left&quot;:40.35,&quot;top&quot;:85.96999999999998,&quot;width&quot;:594.75}"/>
</p:tagLst>
</file>

<file path=ppt/tags/tag12.xml><?xml version="1.0" encoding="utf-8"?>
<p:tagLst xmlns:p="http://schemas.openxmlformats.org/presentationml/2006/main">
  <p:tag name="KSO_WM_DIAGRAM_VIRTUALLY_FRAME" val="{&quot;height&quot;:300,&quot;left&quot;:40.35,&quot;top&quot;:85.96999999999998,&quot;width&quot;:594.75}"/>
</p:tagLst>
</file>

<file path=ppt/tags/tag13.xml><?xml version="1.0" encoding="utf-8"?>
<p:tagLst xmlns:p="http://schemas.openxmlformats.org/presentationml/2006/main">
  <p:tag name="KSO_WM_DIAGRAM_VIRTUALLY_FRAME" val="{&quot;height&quot;:300,&quot;left&quot;:40.35,&quot;top&quot;:85.96999999999998,&quot;width&quot;:594.75}"/>
</p:tagLst>
</file>

<file path=ppt/tags/tag14.xml><?xml version="1.0" encoding="utf-8"?>
<p:tagLst xmlns:p="http://schemas.openxmlformats.org/presentationml/2006/main">
  <p:tag name="KSO_WM_DIAGRAM_VIRTUALLY_FRAME" val="{&quot;height&quot;:300,&quot;left&quot;:40.35,&quot;top&quot;:85.96999999999998,&quot;width&quot;:594.75}"/>
</p:tagLst>
</file>

<file path=ppt/tags/tag15.xml><?xml version="1.0" encoding="utf-8"?>
<p:tagLst xmlns:p="http://schemas.openxmlformats.org/presentationml/2006/main">
  <p:tag name="KSO_WM_DIAGRAM_VIRTUALLY_FRAME" val="{&quot;height&quot;:300,&quot;left&quot;:40.35,&quot;top&quot;:85.96999999999998,&quot;width&quot;:594.75}"/>
</p:tagLst>
</file>

<file path=ppt/tags/tag16.xml><?xml version="1.0" encoding="utf-8"?>
<p:tagLst xmlns:p="http://schemas.openxmlformats.org/presentationml/2006/main">
  <p:tag name="KSO_WM_DIAGRAM_VIRTUALLY_FRAME" val="{&quot;height&quot;:300,&quot;left&quot;:40.35,&quot;top&quot;:85.96999999999998,&quot;width&quot;:594.75}"/>
</p:tagLst>
</file>

<file path=ppt/tags/tag17.xml><?xml version="1.0" encoding="utf-8"?>
<p:tagLst xmlns:p="http://schemas.openxmlformats.org/presentationml/2006/main">
  <p:tag name="KSO_WM_DIAGRAM_VIRTUALLY_FRAME" val="{&quot;height&quot;:300,&quot;left&quot;:40.35,&quot;top&quot;:85.96999999999998,&quot;width&quot;:594.75}"/>
</p:tagLst>
</file>

<file path=ppt/tags/tag18.xml><?xml version="1.0" encoding="utf-8"?>
<p:tagLst xmlns:p="http://schemas.openxmlformats.org/presentationml/2006/main">
  <p:tag name="KSO_WM_DIAGRAM_VIRTUALLY_FRAME" val="{&quot;height&quot;:300,&quot;left&quot;:40.35,&quot;top&quot;:85.96999999999998,&quot;width&quot;:594.75}"/>
</p:tagLst>
</file>

<file path=ppt/tags/tag2.xml><?xml version="1.0" encoding="utf-8"?>
<p:tagLst xmlns:p="http://schemas.openxmlformats.org/presentationml/2006/main">
  <p:tag name="KSO_WM_DIAGRAM_VIRTUALLY_FRAME" val="{&quot;height&quot;:162,&quot;left&quot;:72,&quot;top&quot;:101.52,&quot;width&quot;:576}"/>
</p:tagLst>
</file>

<file path=ppt/tags/tag3.xml><?xml version="1.0" encoding="utf-8"?>
<p:tagLst xmlns:p="http://schemas.openxmlformats.org/presentationml/2006/main">
  <p:tag name="KSO_WM_DIAGRAM_VIRTUALLY_FRAME" val="{&quot;height&quot;:162,&quot;left&quot;:72,&quot;top&quot;:101.52,&quot;width&quot;:576}"/>
</p:tagLst>
</file>

<file path=ppt/tags/tag4.xml><?xml version="1.0" encoding="utf-8"?>
<p:tagLst xmlns:p="http://schemas.openxmlformats.org/presentationml/2006/main">
  <p:tag name="KSO_WM_DIAGRAM_VIRTUALLY_FRAME" val="{&quot;height&quot;:162,&quot;left&quot;:72,&quot;top&quot;:101.52,&quot;width&quot;:576}"/>
</p:tagLst>
</file>

<file path=ppt/tags/tag5.xml><?xml version="1.0" encoding="utf-8"?>
<p:tagLst xmlns:p="http://schemas.openxmlformats.org/presentationml/2006/main">
  <p:tag name="KSO_WM_DIAGRAM_VIRTUALLY_FRAME" val="{&quot;height&quot;:162,&quot;left&quot;:72,&quot;top&quot;:101.52,&quot;width&quot;:576}"/>
</p:tagLst>
</file>

<file path=ppt/tags/tag6.xml><?xml version="1.0" encoding="utf-8"?>
<p:tagLst xmlns:p="http://schemas.openxmlformats.org/presentationml/2006/main">
  <p:tag name="KSO_WM_DIAGRAM_VIRTUALLY_FRAME" val="{&quot;height&quot;:162,&quot;left&quot;:72,&quot;top&quot;:101.52,&quot;width&quot;:576}"/>
</p:tagLst>
</file>

<file path=ppt/tags/tag7.xml><?xml version="1.0" encoding="utf-8"?>
<p:tagLst xmlns:p="http://schemas.openxmlformats.org/presentationml/2006/main">
  <p:tag name="KSO_WM_DIAGRAM_VIRTUALLY_FRAME" val="{&quot;height&quot;:162,&quot;left&quot;:72,&quot;top&quot;:101.52,&quot;width&quot;:576}"/>
</p:tagLst>
</file>

<file path=ppt/tags/tag8.xml><?xml version="1.0" encoding="utf-8"?>
<p:tagLst xmlns:p="http://schemas.openxmlformats.org/presentationml/2006/main">
  <p:tag name="KSO_WM_DIAGRAM_VIRTUALLY_FRAME" val="{&quot;height&quot;:162,&quot;left&quot;:72,&quot;top&quot;:101.52,&quot;width&quot;:576}"/>
</p:tagLst>
</file>

<file path=ppt/tags/tag9.xml><?xml version="1.0" encoding="utf-8"?>
<p:tagLst xmlns:p="http://schemas.openxmlformats.org/presentationml/2006/main">
  <p:tag name="KSO_WM_DIAGRAM_VIRTUALLY_FRAME" val="{&quot;height&quot;:300,&quot;left&quot;:40.35,&quot;top&quot;:85.96999999999998,&quot;width&quot;:594.75}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WPS 演示</Application>
  <PresentationFormat>On-screen Show (16:9)</PresentationFormat>
  <Paragraphs>82</Paragraphs>
  <Slides>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Calibri</vt:lpstr>
      <vt:lpstr>微软雅黑</vt:lpstr>
      <vt:lpstr>Arial Unicode MS</vt:lpstr>
      <vt:lpstr>等线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༺ༀ༂小༒三༂ༀ༻</cp:lastModifiedBy>
  <cp:revision>2</cp:revision>
  <dcterms:created xsi:type="dcterms:W3CDTF">2025-07-24T06:34:00Z</dcterms:created>
  <dcterms:modified xsi:type="dcterms:W3CDTF">2025-07-24T06:47:31Z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D46FCB0B69FA45C7B70B370409060586_12</vt:lpwstr>
  </property>
  <property fmtid="{D5CDD505-2E9C-101B-9397-08002B2CF9AE}" pid="3" name="KSOProductBuildVer">
    <vt:lpwstr>2052-12.1.0.21915</vt:lpwstr>
  </property>
</Properties>
</file>