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1177125"/>
            <a:ext cx="1709738" cy="56516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491575"/>
            <a:ext cx="1709738" cy="565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253450"/>
            <a:ext cx="1709738" cy="56516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729450"/>
            <a:ext cx="1709738" cy="5651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3" y="3134512"/>
            <a:ext cx="1709738" cy="56516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296187"/>
            <a:ext cx="1709738" cy="5651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svg"/><Relationship Id="rId3" Type="http://schemas.openxmlformats.org/officeDocument/2006/relationships/image" Target="../media/image-20-3.png"/><Relationship Id="rId4" Type="http://schemas.openxmlformats.org/officeDocument/2006/relationships/image" Target="../media/image-20-4.svg"/><Relationship Id="rId5" Type="http://schemas.openxmlformats.org/officeDocument/2006/relationships/image" Target="../media/image-20-5.png"/><Relationship Id="rId6" Type="http://schemas.openxmlformats.org/officeDocument/2006/relationships/image" Target="../media/image-20-6.svg"/><Relationship Id="rId7" Type="http://schemas.openxmlformats.org/officeDocument/2006/relationships/image" Target="../media/image-20-7.png"/><Relationship Id="rId8" Type="http://schemas.openxmlformats.org/officeDocument/2006/relationships/image" Target="../media/image-20-8.svg"/><Relationship Id="rId9" Type="http://schemas.openxmlformats.org/officeDocument/2006/relationships/image" Target="../media/image-20-9.png"/><Relationship Id="rId10" Type="http://schemas.openxmlformats.org/officeDocument/2006/relationships/image" Target="../media/image-20-10.svg"/><Relationship Id="rId11" Type="http://schemas.openxmlformats.org/officeDocument/2006/relationships/slideLayout" Target="../slideLayouts/slideLayout5.xml"/><Relationship Id="rId1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svg"/><Relationship Id="rId3" Type="http://schemas.openxmlformats.org/officeDocument/2006/relationships/image" Target="../media/image-22-3.png"/><Relationship Id="rId4" Type="http://schemas.openxmlformats.org/officeDocument/2006/relationships/image" Target="../media/image-22-4.svg"/><Relationship Id="rId5" Type="http://schemas.openxmlformats.org/officeDocument/2006/relationships/image" Target="../media/image-22-5.png"/><Relationship Id="rId6" Type="http://schemas.openxmlformats.org/officeDocument/2006/relationships/image" Target="../media/image-22-6.svg"/><Relationship Id="rId7" Type="http://schemas.openxmlformats.org/officeDocument/2006/relationships/image" Target="../media/image-22-7.png"/><Relationship Id="rId8" Type="http://schemas.openxmlformats.org/officeDocument/2006/relationships/image" Target="../media/image-22-8.svg"/><Relationship Id="rId9" Type="http://schemas.openxmlformats.org/officeDocument/2006/relationships/image" Target="../media/image-22-9.png"/><Relationship Id="rId10" Type="http://schemas.openxmlformats.org/officeDocument/2006/relationships/image" Target="../media/image-22-10.svg"/><Relationship Id="rId11" Type="http://schemas.openxmlformats.org/officeDocument/2006/relationships/image" Target="../media/image-22-11.png"/><Relationship Id="rId12" Type="http://schemas.openxmlformats.org/officeDocument/2006/relationships/image" Target="../media/image-22-12.svg"/><Relationship Id="rId13" Type="http://schemas.openxmlformats.org/officeDocument/2006/relationships/image" Target="../media/image-22-13.png"/><Relationship Id="rId14" Type="http://schemas.openxmlformats.org/officeDocument/2006/relationships/image" Target="../media/image-22-14.svg"/><Relationship Id="rId15" Type="http://schemas.openxmlformats.org/officeDocument/2006/relationships/image" Target="../media/image-22-15.png"/><Relationship Id="rId16" Type="http://schemas.openxmlformats.org/officeDocument/2006/relationships/image" Target="../media/image-22-16.svg"/><Relationship Id="rId17" Type="http://schemas.openxmlformats.org/officeDocument/2006/relationships/slideLayout" Target="../slideLayouts/slideLayout5.xml"/><Relationship Id="rId1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svg"/><Relationship Id="rId3" Type="http://schemas.openxmlformats.org/officeDocument/2006/relationships/image" Target="../media/image-24-3.png"/><Relationship Id="rId4" Type="http://schemas.openxmlformats.org/officeDocument/2006/relationships/image" Target="../media/image-24-4.svg"/><Relationship Id="rId5" Type="http://schemas.openxmlformats.org/officeDocument/2006/relationships/image" Target="../media/image-24-5.png"/><Relationship Id="rId6" Type="http://schemas.openxmlformats.org/officeDocument/2006/relationships/image" Target="../media/image-24-6.svg"/><Relationship Id="rId7" Type="http://schemas.openxmlformats.org/officeDocument/2006/relationships/image" Target="../media/image-24-7.png"/><Relationship Id="rId8" Type="http://schemas.openxmlformats.org/officeDocument/2006/relationships/image" Target="../media/image-24-8.svg"/><Relationship Id="rId9" Type="http://schemas.openxmlformats.org/officeDocument/2006/relationships/image" Target="../media/image-24-9.png"/><Relationship Id="rId10" Type="http://schemas.openxmlformats.org/officeDocument/2006/relationships/image" Target="../media/image-24-10.svg"/><Relationship Id="rId11" Type="http://schemas.openxmlformats.org/officeDocument/2006/relationships/image" Target="../media/image-24-11.png"/><Relationship Id="rId12" Type="http://schemas.openxmlformats.org/officeDocument/2006/relationships/image" Target="../media/image-24-12.svg"/><Relationship Id="rId13" Type="http://schemas.openxmlformats.org/officeDocument/2006/relationships/image" Target="../media/image-24-13.png"/><Relationship Id="rId14" Type="http://schemas.openxmlformats.org/officeDocument/2006/relationships/image" Target="../media/image-24-14.svg"/><Relationship Id="rId15" Type="http://schemas.openxmlformats.org/officeDocument/2006/relationships/image" Target="../media/image-24-15.png"/><Relationship Id="rId16" Type="http://schemas.openxmlformats.org/officeDocument/2006/relationships/image" Target="../media/image-24-16.svg"/><Relationship Id="rId17" Type="http://schemas.openxmlformats.org/officeDocument/2006/relationships/image" Target="../media/image-24-17.png"/><Relationship Id="rId18" Type="http://schemas.openxmlformats.org/officeDocument/2006/relationships/image" Target="../media/image-24-18.svg"/><Relationship Id="rId19" Type="http://schemas.openxmlformats.org/officeDocument/2006/relationships/slideLayout" Target="../slideLayouts/slideLayout5.xml"/><Relationship Id="rId20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svg"/><Relationship Id="rId3" Type="http://schemas.openxmlformats.org/officeDocument/2006/relationships/image" Target="../media/image-28-3.png"/><Relationship Id="rId4" Type="http://schemas.openxmlformats.org/officeDocument/2006/relationships/image" Target="../media/image-28-4.svg"/><Relationship Id="rId5" Type="http://schemas.openxmlformats.org/officeDocument/2006/relationships/image" Target="../media/image-28-5.png"/><Relationship Id="rId6" Type="http://schemas.openxmlformats.org/officeDocument/2006/relationships/image" Target="../media/image-28-6.svg"/><Relationship Id="rId7" Type="http://schemas.openxmlformats.org/officeDocument/2006/relationships/image" Target="../media/image-28-7.png"/><Relationship Id="rId8" Type="http://schemas.openxmlformats.org/officeDocument/2006/relationships/image" Target="../media/image-28-8.sv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image" Target="../media/image-12-8.svg"/><Relationship Id="rId9" Type="http://schemas.openxmlformats.org/officeDocument/2006/relationships/image" Target="../media/image-12-9.png"/><Relationship Id="rId10" Type="http://schemas.openxmlformats.org/officeDocument/2006/relationships/image" Target="../media/image-12-10.svg"/><Relationship Id="rId11" Type="http://schemas.openxmlformats.org/officeDocument/2006/relationships/image" Target="../media/image-12-11.png"/><Relationship Id="rId12" Type="http://schemas.openxmlformats.org/officeDocument/2006/relationships/image" Target="../media/image-12-12.svg"/><Relationship Id="rId13" Type="http://schemas.openxmlformats.org/officeDocument/2006/relationships/image" Target="../media/image-12-13.png"/><Relationship Id="rId14" Type="http://schemas.openxmlformats.org/officeDocument/2006/relationships/image" Target="../media/image-12-14.svg"/><Relationship Id="rId15" Type="http://schemas.openxmlformats.org/officeDocument/2006/relationships/image" Target="../media/image-12-15.png"/><Relationship Id="rId16" Type="http://schemas.openxmlformats.org/officeDocument/2006/relationships/image" Target="../media/image-12-16.svg"/><Relationship Id="rId17" Type="http://schemas.openxmlformats.org/officeDocument/2006/relationships/image" Target="../media/image-12-17.png"/><Relationship Id="rId18" Type="http://schemas.openxmlformats.org/officeDocument/2006/relationships/image" Target="../media/image-12-18.svg"/><Relationship Id="rId19" Type="http://schemas.openxmlformats.org/officeDocument/2006/relationships/image" Target="../media/image-12-19.png"/><Relationship Id="rId20" Type="http://schemas.openxmlformats.org/officeDocument/2006/relationships/image" Target="../media/image-12-20.svg"/><Relationship Id="rId21" Type="http://schemas.openxmlformats.org/officeDocument/2006/relationships/image" Target="../media/image-12-21.png"/><Relationship Id="rId22" Type="http://schemas.openxmlformats.org/officeDocument/2006/relationships/image" Target="../media/image-12-22.svg"/><Relationship Id="rId23" Type="http://schemas.openxmlformats.org/officeDocument/2006/relationships/image" Target="../media/image-12-23.png"/><Relationship Id="rId24" Type="http://schemas.openxmlformats.org/officeDocument/2006/relationships/image" Target="../media/image-12-24.svg"/><Relationship Id="rId25" Type="http://schemas.openxmlformats.org/officeDocument/2006/relationships/image" Target="../media/image-12-25.png"/><Relationship Id="rId26" Type="http://schemas.openxmlformats.org/officeDocument/2006/relationships/image" Target="../media/image-12-26.svg"/><Relationship Id="rId27" Type="http://schemas.openxmlformats.org/officeDocument/2006/relationships/image" Target="../media/image-12-27.png"/><Relationship Id="rId28" Type="http://schemas.openxmlformats.org/officeDocument/2006/relationships/image" Target="../media/image-12-28.svg"/><Relationship Id="rId29" Type="http://schemas.openxmlformats.org/officeDocument/2006/relationships/image" Target="../media/image-12-29.png"/><Relationship Id="rId30" Type="http://schemas.openxmlformats.org/officeDocument/2006/relationships/image" Target="../media/image-12-30.svg"/><Relationship Id="rId31" Type="http://schemas.openxmlformats.org/officeDocument/2006/relationships/image" Target="../media/image-12-31.png"/><Relationship Id="rId32" Type="http://schemas.openxmlformats.org/officeDocument/2006/relationships/image" Target="../media/image-12-32.svg"/><Relationship Id="rId33" Type="http://schemas.openxmlformats.org/officeDocument/2006/relationships/image" Target="../media/image-12-33.png"/><Relationship Id="rId34" Type="http://schemas.openxmlformats.org/officeDocument/2006/relationships/image" Target="../media/image-12-34.svg"/><Relationship Id="rId35" Type="http://schemas.openxmlformats.org/officeDocument/2006/relationships/image" Target="../media/image-12-35.png"/><Relationship Id="rId36" Type="http://schemas.openxmlformats.org/officeDocument/2006/relationships/image" Target="../media/image-12-36.svg"/><Relationship Id="rId37" Type="http://schemas.openxmlformats.org/officeDocument/2006/relationships/image" Target="../media/image-12-37.png"/><Relationship Id="rId38" Type="http://schemas.openxmlformats.org/officeDocument/2006/relationships/image" Target="../media/image-12-38.svg"/><Relationship Id="rId39" Type="http://schemas.openxmlformats.org/officeDocument/2006/relationships/image" Target="../media/image-12-39.png"/><Relationship Id="rId40" Type="http://schemas.openxmlformats.org/officeDocument/2006/relationships/image" Target="../media/image-12-40.svg"/><Relationship Id="rId41" Type="http://schemas.openxmlformats.org/officeDocument/2006/relationships/image" Target="../media/image-12-41.png"/><Relationship Id="rId42" Type="http://schemas.openxmlformats.org/officeDocument/2006/relationships/image" Target="../media/image-12-42.svg"/><Relationship Id="rId43" Type="http://schemas.openxmlformats.org/officeDocument/2006/relationships/image" Target="../media/image-12-43.png"/><Relationship Id="rId44" Type="http://schemas.openxmlformats.org/officeDocument/2006/relationships/image" Target="../media/image-12-44.svg"/><Relationship Id="rId45" Type="http://schemas.openxmlformats.org/officeDocument/2006/relationships/image" Target="../media/image-12-45.png"/><Relationship Id="rId46" Type="http://schemas.openxmlformats.org/officeDocument/2006/relationships/image" Target="../media/image-12-46.svg"/><Relationship Id="rId47" Type="http://schemas.openxmlformats.org/officeDocument/2006/relationships/image" Target="../media/image-12-47.png"/><Relationship Id="rId48" Type="http://schemas.openxmlformats.org/officeDocument/2006/relationships/image" Target="../media/image-12-48.svg"/><Relationship Id="rId49" Type="http://schemas.openxmlformats.org/officeDocument/2006/relationships/image" Target="../media/image-12-49.png"/><Relationship Id="rId50" Type="http://schemas.openxmlformats.org/officeDocument/2006/relationships/image" Target="../media/image-12-50.svg"/><Relationship Id="rId51" Type="http://schemas.openxmlformats.org/officeDocument/2006/relationships/image" Target="../media/image-12-51.png"/><Relationship Id="rId52" Type="http://schemas.openxmlformats.org/officeDocument/2006/relationships/image" Target="../media/image-12-52.svg"/><Relationship Id="rId53" Type="http://schemas.openxmlformats.org/officeDocument/2006/relationships/image" Target="../media/image-12-53.png"/><Relationship Id="rId54" Type="http://schemas.openxmlformats.org/officeDocument/2006/relationships/image" Target="../media/image-12-54.svg"/><Relationship Id="rId55" Type="http://schemas.openxmlformats.org/officeDocument/2006/relationships/image" Target="../media/image-12-55.png"/><Relationship Id="rId56" Type="http://schemas.openxmlformats.org/officeDocument/2006/relationships/image" Target="../media/image-12-56.svg"/><Relationship Id="rId57" Type="http://schemas.openxmlformats.org/officeDocument/2006/relationships/image" Target="../media/image-12-57.png"/><Relationship Id="rId58" Type="http://schemas.openxmlformats.org/officeDocument/2006/relationships/image" Target="../media/image-12-58.svg"/><Relationship Id="rId59" Type="http://schemas.openxmlformats.org/officeDocument/2006/relationships/image" Target="../media/image-12-59.png"/><Relationship Id="rId60" Type="http://schemas.openxmlformats.org/officeDocument/2006/relationships/image" Target="../media/image-12-60.svg"/><Relationship Id="rId61" Type="http://schemas.openxmlformats.org/officeDocument/2006/relationships/image" Target="../media/image-12-61.png"/><Relationship Id="rId62" Type="http://schemas.openxmlformats.org/officeDocument/2006/relationships/image" Target="../media/image-12-62.svg"/><Relationship Id="rId63" Type="http://schemas.openxmlformats.org/officeDocument/2006/relationships/image" Target="../media/image-12-63.png"/><Relationship Id="rId64" Type="http://schemas.openxmlformats.org/officeDocument/2006/relationships/image" Target="../media/image-12-64.svg"/><Relationship Id="rId65" Type="http://schemas.openxmlformats.org/officeDocument/2006/relationships/image" Target="../media/image-12-65.png"/><Relationship Id="rId66" Type="http://schemas.openxmlformats.org/officeDocument/2006/relationships/image" Target="../media/image-12-66.svg"/><Relationship Id="rId67" Type="http://schemas.openxmlformats.org/officeDocument/2006/relationships/image" Target="../media/image-12-67.png"/><Relationship Id="rId68" Type="http://schemas.openxmlformats.org/officeDocument/2006/relationships/image" Target="../media/image-12-68.svg"/><Relationship Id="rId69" Type="http://schemas.openxmlformats.org/officeDocument/2006/relationships/image" Target="../media/image-12-69.png"/><Relationship Id="rId70" Type="http://schemas.openxmlformats.org/officeDocument/2006/relationships/image" Target="../media/image-12-70.svg"/><Relationship Id="rId71" Type="http://schemas.openxmlformats.org/officeDocument/2006/relationships/image" Target="../media/image-12-71.png"/><Relationship Id="rId72" Type="http://schemas.openxmlformats.org/officeDocument/2006/relationships/image" Target="../media/image-12-72.svg"/><Relationship Id="rId73" Type="http://schemas.openxmlformats.org/officeDocument/2006/relationships/image" Target="../media/image-12-73.png"/><Relationship Id="rId74" Type="http://schemas.openxmlformats.org/officeDocument/2006/relationships/image" Target="../media/image-12-74.svg"/><Relationship Id="rId75" Type="http://schemas.openxmlformats.org/officeDocument/2006/relationships/image" Target="../media/image-12-75.png"/><Relationship Id="rId76" Type="http://schemas.openxmlformats.org/officeDocument/2006/relationships/image" Target="../media/image-12-76.svg"/><Relationship Id="rId77" Type="http://schemas.openxmlformats.org/officeDocument/2006/relationships/image" Target="../media/image-12-77.png"/><Relationship Id="rId78" Type="http://schemas.openxmlformats.org/officeDocument/2006/relationships/image" Target="../media/image-12-78.svg"/><Relationship Id="rId79" Type="http://schemas.openxmlformats.org/officeDocument/2006/relationships/image" Target="../media/image-12-79.png"/><Relationship Id="rId80" Type="http://schemas.openxmlformats.org/officeDocument/2006/relationships/image" Target="../media/image-12-80.svg"/><Relationship Id="rId81" Type="http://schemas.openxmlformats.org/officeDocument/2006/relationships/image" Target="../media/image-12-81.png"/><Relationship Id="rId82" Type="http://schemas.openxmlformats.org/officeDocument/2006/relationships/image" Target="../media/image-12-82.svg"/><Relationship Id="rId83" Type="http://schemas.openxmlformats.org/officeDocument/2006/relationships/image" Target="../media/image-12-83.png"/><Relationship Id="rId84" Type="http://schemas.openxmlformats.org/officeDocument/2006/relationships/image" Target="../media/image-12-84.svg"/><Relationship Id="rId85" Type="http://schemas.openxmlformats.org/officeDocument/2006/relationships/image" Target="../media/image-12-85.png"/><Relationship Id="rId86" Type="http://schemas.openxmlformats.org/officeDocument/2006/relationships/image" Target="../media/image-12-86.svg"/><Relationship Id="rId87" Type="http://schemas.openxmlformats.org/officeDocument/2006/relationships/slideLayout" Target="../slideLayouts/slideLayout3.xml"/><Relationship Id="rId8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svg"/><Relationship Id="rId3" Type="http://schemas.openxmlformats.org/officeDocument/2006/relationships/image" Target="../media/image-18-3.png"/><Relationship Id="rId4" Type="http://schemas.openxmlformats.org/officeDocument/2006/relationships/image" Target="../media/image-18-4.svg"/><Relationship Id="rId5" Type="http://schemas.openxmlformats.org/officeDocument/2006/relationships/image" Target="../media/image-18-5.png"/><Relationship Id="rId6" Type="http://schemas.openxmlformats.org/officeDocument/2006/relationships/image" Target="../media/image-18-6.svg"/><Relationship Id="rId7" Type="http://schemas.openxmlformats.org/officeDocument/2006/relationships/image" Target="../media/image-18-7.png"/><Relationship Id="rId8" Type="http://schemas.openxmlformats.org/officeDocument/2006/relationships/image" Target="../media/image-18-8.svg"/><Relationship Id="rId9" Type="http://schemas.openxmlformats.org/officeDocument/2006/relationships/image" Target="../media/image-18-9.png"/><Relationship Id="rId10" Type="http://schemas.openxmlformats.org/officeDocument/2006/relationships/image" Target="../media/image-18-10.svg"/><Relationship Id="rId11" Type="http://schemas.openxmlformats.org/officeDocument/2006/relationships/image" Target="../media/image-18-11.png"/><Relationship Id="rId12" Type="http://schemas.openxmlformats.org/officeDocument/2006/relationships/image" Target="../media/image-18-12.svg"/><Relationship Id="rId13" Type="http://schemas.openxmlformats.org/officeDocument/2006/relationships/image" Target="../media/image-18-13.png"/><Relationship Id="rId14" Type="http://schemas.openxmlformats.org/officeDocument/2006/relationships/image" Target="../media/image-18-14.svg"/><Relationship Id="rId15" Type="http://schemas.openxmlformats.org/officeDocument/2006/relationships/image" Target="../media/image-18-15.png"/><Relationship Id="rId16" Type="http://schemas.openxmlformats.org/officeDocument/2006/relationships/image" Target="../media/image-18-16.svg"/><Relationship Id="rId17" Type="http://schemas.openxmlformats.org/officeDocument/2006/relationships/image" Target="../media/image-18-17.png"/><Relationship Id="rId18" Type="http://schemas.openxmlformats.org/officeDocument/2006/relationships/image" Target="../media/image-18-18.svg"/><Relationship Id="rId19" Type="http://schemas.openxmlformats.org/officeDocument/2006/relationships/image" Target="../media/image-18-19.png"/><Relationship Id="rId20" Type="http://schemas.openxmlformats.org/officeDocument/2006/relationships/image" Target="../media/image-18-20.svg"/><Relationship Id="rId21" Type="http://schemas.openxmlformats.org/officeDocument/2006/relationships/image" Target="../media/image-18-21.png"/><Relationship Id="rId22" Type="http://schemas.openxmlformats.org/officeDocument/2006/relationships/image" Target="../media/image-18-22.svg"/><Relationship Id="rId23" Type="http://schemas.openxmlformats.org/officeDocument/2006/relationships/image" Target="../media/image-18-23.png"/><Relationship Id="rId24" Type="http://schemas.openxmlformats.org/officeDocument/2006/relationships/image" Target="../media/image-18-24.svg"/><Relationship Id="rId25" Type="http://schemas.openxmlformats.org/officeDocument/2006/relationships/slideLayout" Target="../slideLayouts/slideLayout5.xml"/><Relationship Id="rId2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1652588"/>
            <a:ext cx="6763703" cy="766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5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电商年中总结</a:t>
            </a:r>
            <a:endParaRPr lang="en-US" sz="35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2319338" y="2557463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SUBTITLE HERE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2395538" y="3719512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Speaker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86288" y="3719512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2025-07-25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6195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66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营销活动复盘</a:t>
            </a:r>
            <a:endParaRPr lang="en-US" sz="266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2000" y="1304925"/>
            <a:ext cx="7715250" cy="345281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8425" y="2062163"/>
            <a:ext cx="1919287" cy="914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28913" y="2162175"/>
            <a:ext cx="1743075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大促活动效果评估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通过数据分析大促期间的转化率、客单价及ROI，评估活动整体效果，识别高表现渠道与不足环节，为后续优化提供依据。</a:t>
            </a:r>
            <a:endParaRPr lang="en-US" sz="7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1538" y="2062163"/>
            <a:ext cx="1919287" cy="9144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72025" y="2162175"/>
            <a:ext cx="1743075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优惠券使用率分析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优惠券使用率较去年同期提升15%，大促期间发放量达50万张，核销率32%，其中满减券使用占比最高，达67%。</a:t>
            </a:r>
            <a:endParaRPr lang="en-US" sz="7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8425" y="3090863"/>
            <a:ext cx="1919287" cy="90963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728913" y="3190875"/>
            <a:ext cx="1743075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直播带货转化数据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直播带货实现转化率18.7%，场均观看量达50万，客单价提升35%，重点单品销售额占比超40%。</a:t>
            </a:r>
            <a:endParaRPr lang="en-US" sz="70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1538" y="3090863"/>
            <a:ext cx="1919287" cy="90963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772025" y="3190875"/>
            <a:ext cx="1743075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社交媒体推广成果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通过微博、抖音等平台开展话题营销，曝光量超5000万，互动量提升40%，引流转化率达15%，有效提升品牌声量与销售转化。</a:t>
            </a:r>
            <a:endParaRPr lang="en-US" sz="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05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流量与转化分析</a:t>
            </a:r>
            <a:endParaRPr lang="en-US" sz="3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6195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66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流量与转化分析</a:t>
            </a:r>
            <a:endParaRPr lang="en-US" sz="266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2013" y="1514475"/>
            <a:ext cx="3205163" cy="324326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913" y="1514475"/>
            <a:ext cx="2519363" cy="254793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2100" y="1514475"/>
            <a:ext cx="1809750" cy="1824038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5475" y="1514475"/>
            <a:ext cx="1143000" cy="1152525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5575" y="1743075"/>
            <a:ext cx="2271713" cy="100013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5243513" y="1495425"/>
            <a:ext cx="3009900" cy="595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全渠道流量分布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分析各渠道（如搜索、社交、直接访问等）带来的流量占比，评估各渠道引流效果及用户质量，为下半年精准投放提供数据支持。</a:t>
            </a:r>
            <a:endParaRPr lang="en-US" sz="700" dirty="0"/>
          </a:p>
        </p:txBody>
      </p:sp>
      <p:pic>
        <p:nvPicPr>
          <p:cNvPr id="9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38475" y="2595563"/>
            <a:ext cx="1928813" cy="100013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5243513" y="2343150"/>
            <a:ext cx="3009900" cy="609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平均转化率变化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上半年平均转化率提升至3.8%，同比增长0.6个百分点，618大促期间达峰值4.5%，主要得益于精准投放与页面优化。</a:t>
            </a:r>
            <a:endParaRPr lang="en-US" sz="700" dirty="0"/>
          </a:p>
        </p:txBody>
      </p:sp>
      <p:pic>
        <p:nvPicPr>
          <p:cNvPr id="11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2775" y="3438525"/>
            <a:ext cx="1814513" cy="100013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5243513" y="3186113"/>
            <a:ext cx="3009900" cy="609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跳出率与停留时间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跳出率较上月下降15%，平均停留时间提升至3分20秒，页面内容优化与用户体验改进效果显著。</a:t>
            </a:r>
            <a:endParaRPr lang="en-US" sz="700" dirty="0"/>
          </a:p>
        </p:txBody>
      </p:sp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24213" y="4348163"/>
            <a:ext cx="1743075" cy="100013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5243513" y="4095750"/>
            <a:ext cx="3009900" cy="609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搜索关键词优化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通过分析用户搜索行为，优化核心关键词排名，提升自然搜索流量，重点布局高转化长尾词，提高商品曝光与点击率。</a:t>
            </a:r>
            <a:endParaRPr lang="en-US" sz="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06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客户服务与体验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1475" y="171450"/>
            <a:ext cx="857250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2660" b="1" dirty="0">
                <a:solidFill>
                  <a:srgbClr val="A485C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客户服务与体验</a:t>
            </a:r>
            <a:endParaRPr lang="en-US" sz="266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638" y="838200"/>
            <a:ext cx="2243138" cy="173831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1513" y="1604963"/>
            <a:ext cx="171450" cy="14763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00275" y="914400"/>
            <a:ext cx="1938338" cy="1590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售后服务响应时效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优化售后服务响应流程，平均响应时间缩短至2小时内，较年初提升40%，客户满意度达92%。</a:t>
            </a:r>
            <a:endParaRPr lang="en-US" sz="1050" dirty="0"/>
          </a:p>
        </p:txBody>
      </p:sp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3463" y="838200"/>
            <a:ext cx="2243138" cy="1738313"/>
          </a:xfrm>
          <a:prstGeom prst="rect">
            <a:avLst/>
          </a:prstGeom>
        </p:spPr>
      </p:pic>
      <p:pic>
        <p:nvPicPr>
          <p:cNvPr id="8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6450" y="2767013"/>
            <a:ext cx="152400" cy="17145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4995863" y="914400"/>
            <a:ext cx="1938338" cy="1590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客诉率与解决率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上半年客诉率同比下降15%，主要集中在物流延迟与商品描述不符；客户问题24小时内响应率达98%，解决率提升至92%，售后服务满意度显著提高。</a:t>
            </a:r>
            <a:endParaRPr lang="en-US" sz="1050" dirty="0"/>
          </a:p>
        </p:txBody>
      </p:sp>
      <p:pic>
        <p:nvPicPr>
          <p:cNvPr id="10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3463" y="3052763"/>
            <a:ext cx="2243138" cy="1738313"/>
          </a:xfrm>
          <a:prstGeom prst="rect">
            <a:avLst/>
          </a:prstGeom>
        </p:spPr>
      </p:pic>
      <p:pic>
        <p:nvPicPr>
          <p:cNvPr id="11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81513" y="3824287"/>
            <a:ext cx="171450" cy="147638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4995863" y="3124200"/>
            <a:ext cx="1938338" cy="1590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NPS客户满意度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NPS客户满意度达78，同比增长12%，主要得益于售后响应速度提升和退换货流程优化，用户口碑显著改善。</a:t>
            </a:r>
            <a:endParaRPr lang="en-US" sz="1050" dirty="0"/>
          </a:p>
        </p:txBody>
      </p:sp>
      <p:pic>
        <p:nvPicPr>
          <p:cNvPr id="13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52638" y="3052763"/>
            <a:ext cx="2243138" cy="1738313"/>
          </a:xfrm>
          <a:prstGeom prst="rect">
            <a:avLst/>
          </a:prstGeom>
        </p:spPr>
      </p:pic>
      <p:pic>
        <p:nvPicPr>
          <p:cNvPr id="14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24188" y="2767013"/>
            <a:ext cx="152400" cy="171450"/>
          </a:xfrm>
          <a:prstGeom prst="rect">
            <a:avLst/>
          </a:prstGeom>
        </p:spPr>
      </p:pic>
      <p:sp>
        <p:nvSpPr>
          <p:cNvPr id="15" name="Text 4"/>
          <p:cNvSpPr/>
          <p:nvPr/>
        </p:nvSpPr>
        <p:spPr>
          <a:xfrm>
            <a:off x="2200275" y="3124200"/>
            <a:ext cx="1938338" cy="1590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物流配送满意度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物流配送满意度达92%，较去年同期提升5个百分点，用户对配送时效和包裹完整性给予高度评价。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07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技术与平台优化</a:t>
            </a:r>
            <a:endParaRPr lang="en-US" sz="3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6195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66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技术与平台优化</a:t>
            </a:r>
            <a:endParaRPr lang="en-US" sz="266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95022" y="1902701"/>
            <a:ext cx="2358916" cy="1071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系统稳定性表现</a:t>
            </a:r>
            <a:br/>
            <a:pPr algn="r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上半年系统稳定性显著提升，核心服务可用性达99.9%，故障响应时间缩短50%，保障了大促期间的平稳运行。</a:t>
            </a:r>
            <a:endParaRPr lang="en-US" sz="1014" dirty="0"/>
          </a:p>
        </p:txBody>
      </p:sp>
      <p:sp>
        <p:nvSpPr>
          <p:cNvPr id="5" name="Text 2"/>
          <p:cNvSpPr/>
          <p:nvPr/>
        </p:nvSpPr>
        <p:spPr>
          <a:xfrm>
            <a:off x="895022" y="3374149"/>
            <a:ext cx="2358916" cy="1071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移动端体验改进</a:t>
            </a:r>
            <a:br/>
            <a:pPr algn="r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优化移动端页面加载速度，提升用户浏览流畅度，改进购物流程交互设计，提高转化率。</a:t>
            </a:r>
            <a:endParaRPr lang="en-US" sz="1014" dirty="0"/>
          </a:p>
        </p:txBody>
      </p:sp>
      <p:sp>
        <p:nvSpPr>
          <p:cNvPr id="6" name="Text 3"/>
          <p:cNvSpPr/>
          <p:nvPr/>
        </p:nvSpPr>
        <p:spPr>
          <a:xfrm>
            <a:off x="5985313" y="1902701"/>
            <a:ext cx="2358916" cy="1071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页面加载速度提升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通过压缩图片、优化代码和引入CDN加速，页面平均加载时间缩短40%，显著提升用户体验与转化率。</a:t>
            </a:r>
            <a:endParaRPr lang="en-US" sz="1014" dirty="0"/>
          </a:p>
        </p:txBody>
      </p:sp>
      <p:sp>
        <p:nvSpPr>
          <p:cNvPr id="7" name="Text 4"/>
          <p:cNvSpPr/>
          <p:nvPr/>
        </p:nvSpPr>
        <p:spPr>
          <a:xfrm>
            <a:off x="5985313" y="3374149"/>
            <a:ext cx="2358916" cy="1071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数据安全与合规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10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加强数据加密与访问控制，确保用户信息合规存储；通过GDPR等法规审查，提升平台安全等级。</a:t>
            </a:r>
            <a:endParaRPr lang="en-US" sz="1014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08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下半年策略规划</a:t>
            </a:r>
            <a:endParaRPr lang="en-US" sz="3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6195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66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下半年策略规划</a:t>
            </a:r>
            <a:endParaRPr lang="en-US" sz="266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23925" y="1452563"/>
            <a:ext cx="7277100" cy="79533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191125" y="1452563"/>
            <a:ext cx="3009900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目标销售增长设定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设定下半年销售增长目标为30%，聚焦高转化品类，优化用户运营与流量结构，提升客单价与复购率。</a:t>
            </a:r>
            <a:endParaRPr lang="en-US" sz="77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3500" y="2295525"/>
            <a:ext cx="6867525" cy="7334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91125" y="2295525"/>
            <a:ext cx="3009900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重点品类发展计划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聚焦高增长潜力品类，优化供应链布局，提升重点品类市场份额与盈利能力。</a:t>
            </a:r>
            <a:endParaRPr lang="en-US" sz="77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688" y="3133725"/>
            <a:ext cx="6510338" cy="6810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91125" y="3133725"/>
            <a:ext cx="3009900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用户精细化运营策略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通过用户分层与画像分析，实施个性化营销，提升复购率与客单价。</a:t>
            </a:r>
            <a:endParaRPr lang="en-US" sz="77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113" y="3938588"/>
            <a:ext cx="6157913" cy="70008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191125" y="4033837"/>
            <a:ext cx="3009900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技术升级与创新方向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77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推进系统架构优化，提升平台稳定性与加载速度，引入AI智能推荐与自动化营销工具，强化数据中台建设，支撑精细化运营。</a:t>
            </a:r>
            <a:endParaRPr lang="en-US" sz="77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THANKS</a:t>
            </a:r>
            <a:endParaRPr lang="en-US" sz="48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57500"/>
            <a:ext cx="8967788" cy="333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025" y="2767013"/>
            <a:ext cx="180975" cy="21431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85863" y="371475"/>
            <a:ext cx="6777037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4200" b="1" dirty="0">
                <a:solidFill>
                  <a:srgbClr val="A485C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563" y="1338263"/>
            <a:ext cx="357188" cy="247650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1513" y="1643062"/>
            <a:ext cx="1152525" cy="285750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1988" y="1947863"/>
            <a:ext cx="23812" cy="890587"/>
          </a:xfrm>
          <a:prstGeom prst="rect">
            <a:avLst/>
          </a:prstGeom>
        </p:spPr>
      </p:pic>
      <p:pic>
        <p:nvPicPr>
          <p:cNvPr id="9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0075" y="2805113"/>
            <a:ext cx="142875" cy="138113"/>
          </a:xfrm>
          <a:prstGeom prst="rect">
            <a:avLst/>
          </a:prstGeom>
        </p:spPr>
      </p:pic>
      <p:pic>
        <p:nvPicPr>
          <p:cNvPr id="10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4888" y="1728788"/>
            <a:ext cx="490537" cy="128588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71538" y="2076450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业绩总览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  <p:pic>
        <p:nvPicPr>
          <p:cNvPr id="12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47925" y="1338263"/>
            <a:ext cx="361950" cy="247650"/>
          </a:xfrm>
          <a:prstGeom prst="rect">
            <a:avLst/>
          </a:prstGeom>
        </p:spPr>
      </p:pic>
      <p:pic>
        <p:nvPicPr>
          <p:cNvPr id="13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33638" y="1643062"/>
            <a:ext cx="1147763" cy="285750"/>
          </a:xfrm>
          <a:prstGeom prst="rect">
            <a:avLst/>
          </a:prstGeom>
        </p:spPr>
      </p:pic>
      <p:pic>
        <p:nvPicPr>
          <p:cNvPr id="14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19350" y="1947863"/>
            <a:ext cx="23812" cy="890587"/>
          </a:xfrm>
          <a:prstGeom prst="rect">
            <a:avLst/>
          </a:prstGeom>
        </p:spPr>
      </p:pic>
      <p:pic>
        <p:nvPicPr>
          <p:cNvPr id="15" name="Image 11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362200" y="2805113"/>
            <a:ext cx="142875" cy="138113"/>
          </a:xfrm>
          <a:prstGeom prst="rect">
            <a:avLst/>
          </a:prstGeom>
        </p:spPr>
      </p:pic>
      <p:pic>
        <p:nvPicPr>
          <p:cNvPr id="16" name="Image 12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62250" y="1728788"/>
            <a:ext cx="490537" cy="128588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2624138" y="2076450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用户增长分析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  <p:pic>
        <p:nvPicPr>
          <p:cNvPr id="18" name="Image 13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05288" y="1338263"/>
            <a:ext cx="361950" cy="247650"/>
          </a:xfrm>
          <a:prstGeom prst="rect">
            <a:avLst/>
          </a:prstGeom>
        </p:spPr>
      </p:pic>
      <p:pic>
        <p:nvPicPr>
          <p:cNvPr id="19" name="Image 14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91000" y="1643062"/>
            <a:ext cx="1147763" cy="285750"/>
          </a:xfrm>
          <a:prstGeom prst="rect">
            <a:avLst/>
          </a:prstGeom>
        </p:spPr>
      </p:pic>
      <p:pic>
        <p:nvPicPr>
          <p:cNvPr id="20" name="Image 15" descr="preencoded.png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176713" y="1947863"/>
            <a:ext cx="23812" cy="890587"/>
          </a:xfrm>
          <a:prstGeom prst="rect">
            <a:avLst/>
          </a:prstGeom>
        </p:spPr>
      </p:pic>
      <p:pic>
        <p:nvPicPr>
          <p:cNvPr id="21" name="Image 16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119562" y="2805113"/>
            <a:ext cx="138113" cy="138113"/>
          </a:xfrm>
          <a:prstGeom prst="rect">
            <a:avLst/>
          </a:prstGeom>
        </p:spPr>
      </p:pic>
      <p:pic>
        <p:nvPicPr>
          <p:cNvPr id="22" name="Image 17" descr="preencoded.png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19613" y="1728788"/>
            <a:ext cx="490537" cy="128588"/>
          </a:xfrm>
          <a:prstGeom prst="rect">
            <a:avLst/>
          </a:prstGeom>
        </p:spPr>
      </p:pic>
      <p:sp>
        <p:nvSpPr>
          <p:cNvPr id="23" name="Text 3"/>
          <p:cNvSpPr/>
          <p:nvPr/>
        </p:nvSpPr>
        <p:spPr>
          <a:xfrm>
            <a:off x="4376738" y="2076450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商品运营表现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  <p:pic>
        <p:nvPicPr>
          <p:cNvPr id="24" name="Image 18" descr="preencoded.png">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962650" y="1338263"/>
            <a:ext cx="371475" cy="247650"/>
          </a:xfrm>
          <a:prstGeom prst="rect">
            <a:avLst/>
          </a:prstGeom>
        </p:spPr>
      </p:pic>
      <p:pic>
        <p:nvPicPr>
          <p:cNvPr id="25" name="Image 19" descr="preencoded.png">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948363" y="1643062"/>
            <a:ext cx="1152525" cy="285750"/>
          </a:xfrm>
          <a:prstGeom prst="rect">
            <a:avLst/>
          </a:prstGeom>
        </p:spPr>
      </p:pic>
      <p:pic>
        <p:nvPicPr>
          <p:cNvPr id="26" name="Image 20" descr="preencoded.png">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934075" y="1947863"/>
            <a:ext cx="23812" cy="890587"/>
          </a:xfrm>
          <a:prstGeom prst="rect">
            <a:avLst/>
          </a:prstGeom>
        </p:spPr>
      </p:pic>
      <p:pic>
        <p:nvPicPr>
          <p:cNvPr id="27" name="Image 21" descr="preencoded.png">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876925" y="2805113"/>
            <a:ext cx="142875" cy="138113"/>
          </a:xfrm>
          <a:prstGeom prst="rect">
            <a:avLst/>
          </a:prstGeom>
        </p:spPr>
      </p:pic>
      <p:pic>
        <p:nvPicPr>
          <p:cNvPr id="28" name="Image 22" descr="preencoded.png">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276975" y="1728788"/>
            <a:ext cx="495300" cy="128588"/>
          </a:xfrm>
          <a:prstGeom prst="rect">
            <a:avLst/>
          </a:prstGeom>
        </p:spPr>
      </p:pic>
      <p:sp>
        <p:nvSpPr>
          <p:cNvPr id="29" name="Text 4"/>
          <p:cNvSpPr/>
          <p:nvPr/>
        </p:nvSpPr>
        <p:spPr>
          <a:xfrm>
            <a:off x="6129338" y="2076450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营销活动复盘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  <p:pic>
        <p:nvPicPr>
          <p:cNvPr id="30" name="Image 23" descr="preencoded.png">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562100" y="3228975"/>
            <a:ext cx="361950" cy="247650"/>
          </a:xfrm>
          <a:prstGeom prst="rect">
            <a:avLst/>
          </a:prstGeom>
        </p:spPr>
      </p:pic>
      <p:pic>
        <p:nvPicPr>
          <p:cNvPr id="31" name="Image 24" descr="preencoded.png">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547813" y="3538538"/>
            <a:ext cx="1147763" cy="285750"/>
          </a:xfrm>
          <a:prstGeom prst="rect">
            <a:avLst/>
          </a:prstGeom>
        </p:spPr>
      </p:pic>
      <p:pic>
        <p:nvPicPr>
          <p:cNvPr id="32" name="Image 25" descr="preencoded.png">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538288" y="3838575"/>
            <a:ext cx="23812" cy="890587"/>
          </a:xfrm>
          <a:prstGeom prst="rect">
            <a:avLst/>
          </a:prstGeom>
        </p:spPr>
      </p:pic>
      <p:pic>
        <p:nvPicPr>
          <p:cNvPr id="33" name="Image 26" descr="preencoded.png">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519238" y="2805113"/>
            <a:ext cx="138113" cy="138113"/>
          </a:xfrm>
          <a:prstGeom prst="rect">
            <a:avLst/>
          </a:prstGeom>
        </p:spPr>
      </p:pic>
      <p:pic>
        <p:nvPicPr>
          <p:cNvPr id="34" name="Image 27" descr="preencoded.png">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881187" y="3619500"/>
            <a:ext cx="490537" cy="128588"/>
          </a:xfrm>
          <a:prstGeom prst="rect">
            <a:avLst/>
          </a:prstGeom>
        </p:spPr>
      </p:pic>
      <p:sp>
        <p:nvSpPr>
          <p:cNvPr id="35" name="Text 5"/>
          <p:cNvSpPr/>
          <p:nvPr/>
        </p:nvSpPr>
        <p:spPr>
          <a:xfrm>
            <a:off x="1747837" y="3967162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流量与转化分析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  <p:pic>
        <p:nvPicPr>
          <p:cNvPr id="36" name="Image 28" descr="preencoded.png">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3348038" y="3228975"/>
            <a:ext cx="366713" cy="247650"/>
          </a:xfrm>
          <a:prstGeom prst="rect">
            <a:avLst/>
          </a:prstGeom>
        </p:spPr>
      </p:pic>
      <p:pic>
        <p:nvPicPr>
          <p:cNvPr id="37" name="Image 29" descr="preencoded.png">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333750" y="3538538"/>
            <a:ext cx="1147763" cy="285750"/>
          </a:xfrm>
          <a:prstGeom prst="rect">
            <a:avLst/>
          </a:prstGeom>
        </p:spPr>
      </p:pic>
      <p:pic>
        <p:nvPicPr>
          <p:cNvPr id="38" name="Image 30" descr="preencoded.png">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3324225" y="3838575"/>
            <a:ext cx="23812" cy="890587"/>
          </a:xfrm>
          <a:prstGeom prst="rect">
            <a:avLst/>
          </a:prstGeom>
        </p:spPr>
      </p:pic>
      <p:pic>
        <p:nvPicPr>
          <p:cNvPr id="39" name="Image 31" descr="preencoded.png">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3300413" y="2805113"/>
            <a:ext cx="138113" cy="138113"/>
          </a:xfrm>
          <a:prstGeom prst="rect">
            <a:avLst/>
          </a:prstGeom>
        </p:spPr>
      </p:pic>
      <p:pic>
        <p:nvPicPr>
          <p:cNvPr id="40" name="Image 32" descr="preencoded.png">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667125" y="3619500"/>
            <a:ext cx="490537" cy="128588"/>
          </a:xfrm>
          <a:prstGeom prst="rect">
            <a:avLst/>
          </a:prstGeom>
        </p:spPr>
      </p:pic>
      <p:sp>
        <p:nvSpPr>
          <p:cNvPr id="41" name="Text 6"/>
          <p:cNvSpPr/>
          <p:nvPr/>
        </p:nvSpPr>
        <p:spPr>
          <a:xfrm>
            <a:off x="3529013" y="3967162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客户服务与体验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  <p:pic>
        <p:nvPicPr>
          <p:cNvPr id="42" name="Image 33" descr="preencoded.png">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5133975" y="3228975"/>
            <a:ext cx="361950" cy="247650"/>
          </a:xfrm>
          <a:prstGeom prst="rect">
            <a:avLst/>
          </a:prstGeom>
        </p:spPr>
      </p:pic>
      <p:pic>
        <p:nvPicPr>
          <p:cNvPr id="43" name="Image 34" descr="preencoded.png">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5119688" y="3538538"/>
            <a:ext cx="1152525" cy="285750"/>
          </a:xfrm>
          <a:prstGeom prst="rect">
            <a:avLst/>
          </a:prstGeom>
        </p:spPr>
      </p:pic>
      <p:pic>
        <p:nvPicPr>
          <p:cNvPr id="44" name="Image 35" descr="preencoded.png">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5110163" y="3838575"/>
            <a:ext cx="23812" cy="890587"/>
          </a:xfrm>
          <a:prstGeom prst="rect">
            <a:avLst/>
          </a:prstGeom>
        </p:spPr>
      </p:pic>
      <p:pic>
        <p:nvPicPr>
          <p:cNvPr id="45" name="Image 36" descr="preencoded.png">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5081588" y="2805113"/>
            <a:ext cx="138113" cy="138113"/>
          </a:xfrm>
          <a:prstGeom prst="rect">
            <a:avLst/>
          </a:prstGeom>
        </p:spPr>
      </p:pic>
      <p:pic>
        <p:nvPicPr>
          <p:cNvPr id="46" name="Image 37" descr="preencoded.png">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453063" y="3619500"/>
            <a:ext cx="490537" cy="128588"/>
          </a:xfrm>
          <a:prstGeom prst="rect">
            <a:avLst/>
          </a:prstGeom>
        </p:spPr>
      </p:pic>
      <p:sp>
        <p:nvSpPr>
          <p:cNvPr id="47" name="Text 7"/>
          <p:cNvSpPr/>
          <p:nvPr/>
        </p:nvSpPr>
        <p:spPr>
          <a:xfrm>
            <a:off x="5310188" y="3967162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技术与平台优化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  <p:pic>
        <p:nvPicPr>
          <p:cNvPr id="48" name="Image 38" descr="preencoded.png">    </p:cNvPr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6919912" y="3228975"/>
            <a:ext cx="361950" cy="247650"/>
          </a:xfrm>
          <a:prstGeom prst="rect">
            <a:avLst/>
          </a:prstGeom>
        </p:spPr>
      </p:pic>
      <p:pic>
        <p:nvPicPr>
          <p:cNvPr id="49" name="Image 39" descr="preencoded.png">    </p:cNvPr>
          <p:cNvPicPr>
            <a:picLocks noChangeAspect="1"/>
          </p:cNvPicPr>
          <p:nvPr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900863" y="3538538"/>
            <a:ext cx="1152525" cy="285750"/>
          </a:xfrm>
          <a:prstGeom prst="rect">
            <a:avLst/>
          </a:prstGeom>
        </p:spPr>
      </p:pic>
      <p:pic>
        <p:nvPicPr>
          <p:cNvPr id="50" name="Image 40" descr="preencoded.png">    </p:cNvPr>
          <p:cNvPicPr>
            <a:picLocks noChangeAspect="1"/>
          </p:cNvPicPr>
          <p:nvPr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896100" y="3838575"/>
            <a:ext cx="23812" cy="890587"/>
          </a:xfrm>
          <a:prstGeom prst="rect">
            <a:avLst/>
          </a:prstGeom>
        </p:spPr>
      </p:pic>
      <p:pic>
        <p:nvPicPr>
          <p:cNvPr id="51" name="Image 41" descr="preencoded.png">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862763" y="2805113"/>
            <a:ext cx="138113" cy="138113"/>
          </a:xfrm>
          <a:prstGeom prst="rect">
            <a:avLst/>
          </a:prstGeom>
        </p:spPr>
      </p:pic>
      <p:pic>
        <p:nvPicPr>
          <p:cNvPr id="52" name="Image 42" descr="preencoded.png">    </p:cNvPr>
          <p:cNvPicPr>
            <a:picLocks noChangeAspect="1"/>
          </p:cNvPicPr>
          <p:nvPr/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7239000" y="3619500"/>
            <a:ext cx="490537" cy="128588"/>
          </a:xfrm>
          <a:prstGeom prst="rect">
            <a:avLst/>
          </a:prstGeom>
        </p:spPr>
      </p:pic>
      <p:sp>
        <p:nvSpPr>
          <p:cNvPr id="53" name="Text 8"/>
          <p:cNvSpPr/>
          <p:nvPr/>
        </p:nvSpPr>
        <p:spPr>
          <a:xfrm>
            <a:off x="7091363" y="3967162"/>
            <a:ext cx="1419225" cy="671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下半年策略规划</a:t>
            </a:r>
            <a:pPr algn="l" indent="0" marL="0">
              <a:lnSpc>
                <a:spcPct val="150000"/>
              </a:lnSpc>
              <a:buNone/>
            </a:pPr>
            <a:endParaRPr lang="en-US" sz="16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01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业绩总览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36195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66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业绩总览</a:t>
            </a:r>
            <a:endParaRPr lang="en-US" sz="266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720787" y="1672787"/>
            <a:ext cx="3209597" cy="5012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总体销售额达成情况</a:t>
            </a:r>
            <a:br/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上半年总体销售额达2.8亿元，完成年度目标的56%，同比增长18%，环比增长9%，6月单月销售额创历史新高。</a:t>
            </a:r>
            <a:endParaRPr lang="en-US" sz="811" dirty="0"/>
          </a:p>
        </p:txBody>
      </p:sp>
      <p:sp>
        <p:nvSpPr>
          <p:cNvPr id="5" name="Text 2"/>
          <p:cNvSpPr/>
          <p:nvPr/>
        </p:nvSpPr>
        <p:spPr>
          <a:xfrm>
            <a:off x="4720787" y="2399315"/>
            <a:ext cx="3209597" cy="5012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同比增长率分析</a:t>
            </a:r>
            <a:br/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对比去年同期，订单量增长35%，销售额同比增长28%，客单价提升12%，整体业绩呈稳步上升趋势。</a:t>
            </a:r>
            <a:endParaRPr lang="en-US" sz="811" dirty="0"/>
          </a:p>
        </p:txBody>
      </p:sp>
      <p:sp>
        <p:nvSpPr>
          <p:cNvPr id="6" name="Text 3"/>
          <p:cNvSpPr/>
          <p:nvPr/>
        </p:nvSpPr>
        <p:spPr>
          <a:xfrm>
            <a:off x="4720787" y="3107449"/>
            <a:ext cx="3209597" cy="5012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关键时间节点表现</a:t>
            </a:r>
            <a:br/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618大促期间销售额同比增长35%，订单量峰值出现在6月18日当天，占全月总销量的28%，直播带货拉动移动端销售增长显著。</a:t>
            </a:r>
            <a:endParaRPr lang="en-US" sz="811" dirty="0"/>
          </a:p>
        </p:txBody>
      </p:sp>
      <p:sp>
        <p:nvSpPr>
          <p:cNvPr id="7" name="Text 4"/>
          <p:cNvSpPr/>
          <p:nvPr/>
        </p:nvSpPr>
        <p:spPr>
          <a:xfrm>
            <a:off x="4720787" y="3829378"/>
            <a:ext cx="3209597" cy="5012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客户订单量变化趋势</a:t>
            </a:r>
            <a:br/>
            <a:pPr algn="r" indent="0" marL="0">
              <a:lnSpc>
                <a:spcPct val="150000"/>
              </a:lnSpc>
              <a:buNone/>
            </a:pPr>
            <a:r>
              <a:rPr lang="en-US" sz="81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客户订单量呈现稳步上升趋势，上半年累计订单同比增长18%，其中6月大促期间单日峰值突破50万单，较年初增长35%。</a:t>
            </a:r>
            <a:endParaRPr lang="en-US" sz="81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02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用户增长分析</a:t>
            </a: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用户增长分析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新增用户数量统计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上半年新增用户达120万，同比增长25%，其中Q2单季新增55万，环比增长18%，主要来源于社交裂变和精准广告投放。
</a:t>
            </a:r>
            <a:endParaRPr lang="en-US" sz="910" dirty="0"/>
          </a:p>
          <a:p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用户留存率变化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上半年用户留存率逐月提升，6月达新高，环比增长5%，反映用户体验与运营策略持续优化。
</a:t>
            </a:r>
            <a:endParaRPr lang="en-US" sz="910" dirty="0"/>
          </a:p>
          <a:p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渠道获客效果对比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对比各渠道获客成本与转化率，分析流量来源结构，评估电商平台、社交媒体及广告投放的拉新效果，优化下半年渠道策略。
</a:t>
            </a:r>
            <a:endParaRPr lang="en-US" sz="910" dirty="0"/>
          </a:p>
          <a:p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高价值用户画像</a:t>
            </a:r>
            <a:br/>
            <a:pPr algn="l" indent="0" marL="0">
              <a:lnSpc>
                <a:spcPct val="150000"/>
              </a:lnSpc>
              <a:buNone/>
            </a:pPr>
            <a:r>
              <a:rPr lang="en-US" sz="91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高价值用户主要为25-35岁都市白领，月均消费超2000元，偏好品质与服务，集中于一线及新一线城市，复购率高达65%。</a:t>
            </a:r>
            <a:endParaRPr lang="en-US" sz="9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03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商品运营表现</a:t>
            </a:r>
            <a:endParaRPr lang="en-US" sz="3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3400" y="381000"/>
            <a:ext cx="8072438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A485C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商品运营表现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4363" y="1614488"/>
            <a:ext cx="1824038" cy="259556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2338388"/>
            <a:ext cx="1690688" cy="4286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225" y="4205288"/>
            <a:ext cx="971550" cy="381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85800" y="1800225"/>
            <a:ext cx="1690688" cy="50958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lnSpc>
                <a:spcPct val="150000"/>
              </a:lnSpc>
              <a:buNone/>
            </a:pPr>
            <a:endParaRPr lang="en-US" sz="1120" dirty="0"/>
          </a:p>
        </p:txBody>
      </p:sp>
      <p:sp>
        <p:nvSpPr>
          <p:cNvPr id="7" name="Text 2"/>
          <p:cNvSpPr/>
          <p:nvPr/>
        </p:nvSpPr>
        <p:spPr>
          <a:xfrm>
            <a:off x="685800" y="2466975"/>
            <a:ext cx="1690688" cy="16621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热销品类排行榜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上半年热销品类中，家居用品、数码配件和美妆护肤位列前三，其中家居用品销售额同比增长35%，成为增长主力。</a:t>
            </a:r>
            <a:endParaRPr lang="en-US" sz="112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1763" y="1614488"/>
            <a:ext cx="1824038" cy="2595563"/>
          </a:xfrm>
          <a:prstGeom prst="rect">
            <a:avLst/>
          </a:prstGeom>
        </p:spPr>
      </p:pic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38438" y="2338388"/>
            <a:ext cx="1695450" cy="42863"/>
          </a:xfrm>
          <a:prstGeom prst="rect">
            <a:avLst/>
          </a:prstGeom>
        </p:spPr>
      </p:pic>
      <p:pic>
        <p:nvPicPr>
          <p:cNvPr id="10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5625" y="4205288"/>
            <a:ext cx="971550" cy="38100"/>
          </a:xfrm>
          <a:prstGeom prst="rect">
            <a:avLst/>
          </a:prstGeom>
        </p:spPr>
      </p:pic>
      <p:sp>
        <p:nvSpPr>
          <p:cNvPr id="11" name="Text 3"/>
          <p:cNvSpPr/>
          <p:nvPr/>
        </p:nvSpPr>
        <p:spPr>
          <a:xfrm>
            <a:off x="2738438" y="1800225"/>
            <a:ext cx="1690688" cy="50958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lnSpc>
                <a:spcPct val="150000"/>
              </a:lnSpc>
              <a:buNone/>
            </a:pPr>
            <a:endParaRPr lang="en-US" sz="1120" dirty="0"/>
          </a:p>
        </p:txBody>
      </p:sp>
      <p:sp>
        <p:nvSpPr>
          <p:cNvPr id="12" name="Text 4"/>
          <p:cNvSpPr/>
          <p:nvPr/>
        </p:nvSpPr>
        <p:spPr>
          <a:xfrm>
            <a:off x="2738438" y="2466975"/>
            <a:ext cx="1690688" cy="16621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库存周转率分析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库存周转率同比提升15%，平均周转天数降至45天，滞销商品占比下降8%，供应链响应效率显著优化。</a:t>
            </a:r>
            <a:endParaRPr lang="en-US" sz="1120" dirty="0"/>
          </a:p>
        </p:txBody>
      </p:sp>
      <p:pic>
        <p:nvPicPr>
          <p:cNvPr id="13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29163" y="1614488"/>
            <a:ext cx="1824038" cy="2595563"/>
          </a:xfrm>
          <a:prstGeom prst="rect">
            <a:avLst/>
          </a:prstGeom>
        </p:spPr>
      </p:pic>
      <p:pic>
        <p:nvPicPr>
          <p:cNvPr id="14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95838" y="2338388"/>
            <a:ext cx="1695450" cy="42863"/>
          </a:xfrm>
          <a:prstGeom prst="rect">
            <a:avLst/>
          </a:prstGeom>
        </p:spPr>
      </p:pic>
      <p:pic>
        <p:nvPicPr>
          <p:cNvPr id="15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53025" y="4205288"/>
            <a:ext cx="971550" cy="38100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4791075" y="1800225"/>
            <a:ext cx="1690688" cy="50958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lnSpc>
                <a:spcPct val="150000"/>
              </a:lnSpc>
              <a:buNone/>
            </a:pPr>
            <a:endParaRPr lang="en-US" sz="1120" dirty="0"/>
          </a:p>
        </p:txBody>
      </p:sp>
      <p:sp>
        <p:nvSpPr>
          <p:cNvPr id="17" name="Text 6"/>
          <p:cNvSpPr/>
          <p:nvPr/>
        </p:nvSpPr>
        <p:spPr>
          <a:xfrm>
            <a:off x="4791075" y="2466975"/>
            <a:ext cx="1690688" cy="16621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滞销商品处理情况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针对滞销商品，通过降价促销、捆绑销售及下架清理等方式，累计处理滞销库存32%，有效释放仓储压力，回笼资金超预期20%。</a:t>
            </a:r>
            <a:endParaRPr lang="en-US" sz="1120" dirty="0"/>
          </a:p>
        </p:txBody>
      </p:sp>
      <p:pic>
        <p:nvPicPr>
          <p:cNvPr id="18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86563" y="1614488"/>
            <a:ext cx="1824038" cy="2595563"/>
          </a:xfrm>
          <a:prstGeom prst="rect">
            <a:avLst/>
          </a:prstGeom>
        </p:spPr>
      </p:pic>
      <p:pic>
        <p:nvPicPr>
          <p:cNvPr id="19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3238" y="2338388"/>
            <a:ext cx="1690688" cy="42863"/>
          </a:xfrm>
          <a:prstGeom prst="rect">
            <a:avLst/>
          </a:prstGeom>
        </p:spPr>
      </p:pic>
      <p:pic>
        <p:nvPicPr>
          <p:cNvPr id="20" name="Image 11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210425" y="4205288"/>
            <a:ext cx="971550" cy="38100"/>
          </a:xfrm>
          <a:prstGeom prst="rect">
            <a:avLst/>
          </a:prstGeom>
        </p:spPr>
      </p:pic>
      <p:sp>
        <p:nvSpPr>
          <p:cNvPr id="21" name="Text 7"/>
          <p:cNvSpPr/>
          <p:nvPr/>
        </p:nvSpPr>
        <p:spPr>
          <a:xfrm>
            <a:off x="6843713" y="1800225"/>
            <a:ext cx="1690688" cy="509588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lnSpc>
                <a:spcPct val="150000"/>
              </a:lnSpc>
              <a:buNone/>
            </a:pPr>
            <a:endParaRPr lang="en-US" sz="1120" dirty="0"/>
          </a:p>
        </p:txBody>
      </p:sp>
      <p:sp>
        <p:nvSpPr>
          <p:cNvPr id="22" name="Text 8"/>
          <p:cNvSpPr/>
          <p:nvPr/>
        </p:nvSpPr>
        <p:spPr>
          <a:xfrm>
            <a:off x="6843713" y="2466975"/>
            <a:ext cx="1690688" cy="16621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新品上线反馈</a:t>
            </a:r>
            <a:br/>
            <a:pPr algn="ctr" indent="0" marL="0">
              <a:lnSpc>
                <a:spcPct val="1500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新品上线后市场反馈良好，累计销量达5万件，用户好评率92%，复购率超行业均值20%。</a:t>
            </a:r>
            <a:endParaRPr lang="en-US" sz="11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57588" y="847725"/>
            <a:ext cx="2028825" cy="1428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8000" b="1" dirty="0">
                <a:gradFill>
                  <a:gsLst>
                    <a:gs pos="0">
                      <a:srgbClr val="ffffff"/>
                    </a:gs>
                    <a:gs pos="100000">
                      <a:srgbClr val="a485cc"/>
                    </a:gs>
                  </a:gsLst>
                  <a:lin ang="5400000" scaled="0"/>
                </a:gra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04</a:t>
            </a:r>
            <a:endParaRPr lang="en-US" sz="8000" dirty="0">
              <a:gradFill>
                <a:gsLst>
                  <a:gs pos="0">
                    <a:srgbClr val="ffffff"/>
                  </a:gs>
                  <a:gs pos="100000">
                    <a:srgbClr val="a485cc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590675" y="2676525"/>
            <a:ext cx="6054090" cy="1785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Source-KeynoteartHans" pitchFamily="34" charset="0"/>
                <a:ea typeface="Source-KeynoteartHans" pitchFamily="34" charset="-122"/>
                <a:cs typeface="Source-KeynoteartHans" pitchFamily="34" charset="-120"/>
              </a:rPr>
              <a:t>营销活动复盘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电商年中总结</dc:title>
  <dc:subject>SUBTITLE HERE</dc:subject>
  <dc:creator>Speaker</dc:creator>
  <cp:lastModifiedBy>Speaker</cp:lastModifiedBy>
  <cp:revision>1</cp:revision>
  <dcterms:created xsi:type="dcterms:W3CDTF">2025-07-25T01:43:08Z</dcterms:created>
  <dcterms:modified xsi:type="dcterms:W3CDTF">2025-07-25T01:43:08Z</dcterms:modified>
</cp:coreProperties>
</file>