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60" r:id="rId3"/>
    <p:sldId id="262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29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121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1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4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0BEE-213B-441F-925B-8C68F7611A55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CEF5AF-47B0-43B9-B43E-BC08A3A6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ABC4C9-C444-4542-89CB-B6994DA2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267" y="3382727"/>
            <a:ext cx="2827384" cy="18210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Xosya </a:t>
            </a:r>
            <a:r>
              <a:rPr lang="en-US" dirty="0" err="1"/>
              <a:t>Salasa</a:t>
            </a:r>
            <a:endParaRPr lang="en-US" dirty="0"/>
          </a:p>
          <a:p>
            <a:r>
              <a:rPr lang="en-US" dirty="0"/>
              <a:t>Wais Al </a:t>
            </a:r>
            <a:r>
              <a:rPr lang="en-US" dirty="0" err="1"/>
              <a:t>Qarni</a:t>
            </a:r>
            <a:endParaRPr lang="en-US" dirty="0"/>
          </a:p>
          <a:p>
            <a:r>
              <a:rPr lang="en-US" dirty="0" err="1"/>
              <a:t>Trional</a:t>
            </a:r>
            <a:r>
              <a:rPr lang="en-US" dirty="0"/>
              <a:t> </a:t>
            </a:r>
            <a:r>
              <a:rPr lang="en-US" dirty="0" err="1"/>
              <a:t>Novanza</a:t>
            </a:r>
            <a:endParaRPr lang="en-US" dirty="0"/>
          </a:p>
          <a:p>
            <a:r>
              <a:rPr lang="en-US" dirty="0"/>
              <a:t>Fahmi </a:t>
            </a:r>
            <a:r>
              <a:rPr lang="en-US" dirty="0" err="1"/>
              <a:t>Guantara</a:t>
            </a:r>
            <a:r>
              <a:rPr lang="en-US" dirty="0"/>
              <a:t> </a:t>
            </a:r>
            <a:r>
              <a:rPr lang="en-US" dirty="0" err="1"/>
              <a:t>Diasa</a:t>
            </a:r>
            <a:endParaRPr lang="en-US" dirty="0"/>
          </a:p>
          <a:p>
            <a:r>
              <a:rPr lang="en-US" dirty="0"/>
              <a:t>Septa </a:t>
            </a:r>
            <a:r>
              <a:rPr lang="en-US" dirty="0" err="1"/>
              <a:t>Inda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FB9EA-2E0E-4272-9082-CC4A01CA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13127" r="12280" b="12670"/>
          <a:stretch/>
        </p:blipFill>
        <p:spPr>
          <a:xfrm>
            <a:off x="7971053" y="69620"/>
            <a:ext cx="709151" cy="697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CB8D0-387B-4C7E-B957-086A5319B0A0}"/>
              </a:ext>
            </a:extLst>
          </p:cNvPr>
          <p:cNvSpPr txBox="1"/>
          <p:nvPr/>
        </p:nvSpPr>
        <p:spPr>
          <a:xfrm>
            <a:off x="9633277" y="561185"/>
            <a:ext cx="2825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International Conference </a:t>
            </a:r>
            <a:r>
              <a:rPr lang="en-US" sz="1400" dirty="0" err="1"/>
              <a:t>Labma</a:t>
            </a:r>
            <a:r>
              <a:rPr lang="en-US" sz="1400" dirty="0"/>
              <a:t> Scientific Fair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A2336-F42D-49F0-BAA3-98520960540C}"/>
              </a:ext>
            </a:extLst>
          </p:cNvPr>
          <p:cNvSpPr txBox="1"/>
          <p:nvPr/>
        </p:nvSpPr>
        <p:spPr>
          <a:xfrm>
            <a:off x="9633277" y="76895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IC-LSF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868CD-1FF6-4555-AE06-1F01EEC53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r="6690"/>
          <a:stretch/>
        </p:blipFill>
        <p:spPr>
          <a:xfrm>
            <a:off x="11099409" y="6109160"/>
            <a:ext cx="868773" cy="757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9C56C-7A5D-4422-9048-D1D241B4CD1E}"/>
              </a:ext>
            </a:extLst>
          </p:cNvPr>
          <p:cNvSpPr txBox="1"/>
          <p:nvPr/>
        </p:nvSpPr>
        <p:spPr>
          <a:xfrm>
            <a:off x="6442267" y="6411773"/>
            <a:ext cx="552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13, 2020 Province Yogyakarta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560C197-979C-4850-A096-74AE2A18B55F}"/>
              </a:ext>
            </a:extLst>
          </p:cNvPr>
          <p:cNvSpPr txBox="1">
            <a:spLocks/>
          </p:cNvSpPr>
          <p:nvPr/>
        </p:nvSpPr>
        <p:spPr>
          <a:xfrm>
            <a:off x="1873163" y="1084405"/>
            <a:ext cx="7861679" cy="1821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Design Plant Disease Detection System Using Deep Learning Convolutional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E1A9C-7F51-4AE2-8570-D076D9957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51" y="-73792"/>
            <a:ext cx="915454" cy="114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20747-D532-48BB-8CDA-EAA6837EF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11" y="-76787"/>
            <a:ext cx="973331" cy="9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FB9EA-2E0E-4272-9082-CC4A01CA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13127" r="12280" b="12670"/>
          <a:stretch/>
        </p:blipFill>
        <p:spPr>
          <a:xfrm>
            <a:off x="7971053" y="76895"/>
            <a:ext cx="709151" cy="697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CB8D0-387B-4C7E-B957-086A5319B0A0}"/>
              </a:ext>
            </a:extLst>
          </p:cNvPr>
          <p:cNvSpPr txBox="1"/>
          <p:nvPr/>
        </p:nvSpPr>
        <p:spPr>
          <a:xfrm>
            <a:off x="9633277" y="561185"/>
            <a:ext cx="2825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International Conference </a:t>
            </a:r>
            <a:r>
              <a:rPr lang="en-US" sz="1400" dirty="0" err="1"/>
              <a:t>Labma</a:t>
            </a:r>
            <a:r>
              <a:rPr lang="en-US" sz="1400" dirty="0"/>
              <a:t> Scientific Fair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A2336-F42D-49F0-BAA3-98520960540C}"/>
              </a:ext>
            </a:extLst>
          </p:cNvPr>
          <p:cNvSpPr txBox="1"/>
          <p:nvPr/>
        </p:nvSpPr>
        <p:spPr>
          <a:xfrm>
            <a:off x="9633277" y="76895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IC-LSF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868CD-1FF6-4555-AE06-1F01EEC53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r="6690"/>
          <a:stretch/>
        </p:blipFill>
        <p:spPr>
          <a:xfrm>
            <a:off x="11099409" y="6109160"/>
            <a:ext cx="868773" cy="757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9C56C-7A5D-4422-9048-D1D241B4CD1E}"/>
              </a:ext>
            </a:extLst>
          </p:cNvPr>
          <p:cNvSpPr txBox="1"/>
          <p:nvPr/>
        </p:nvSpPr>
        <p:spPr>
          <a:xfrm>
            <a:off x="6442267" y="6411773"/>
            <a:ext cx="552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13, 2020 Province Yogyakarta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AEF24-882A-4818-A55E-D8622364089E}"/>
              </a:ext>
            </a:extLst>
          </p:cNvPr>
          <p:cNvSpPr txBox="1"/>
          <p:nvPr/>
        </p:nvSpPr>
        <p:spPr>
          <a:xfrm>
            <a:off x="2253972" y="630114"/>
            <a:ext cx="624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DA739-8694-4DE5-A174-90B9805C70A1}"/>
              </a:ext>
            </a:extLst>
          </p:cNvPr>
          <p:cNvSpPr txBox="1"/>
          <p:nvPr/>
        </p:nvSpPr>
        <p:spPr>
          <a:xfrm>
            <a:off x="2321171" y="3815113"/>
            <a:ext cx="6231986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279400">
              <a:lnSpc>
                <a:spcPct val="113599"/>
              </a:lnSpc>
              <a:buClr>
                <a:srgbClr val="A7D86D"/>
              </a:buClr>
              <a:tabLst>
                <a:tab pos="469265" algn="l"/>
                <a:tab pos="469900" algn="l"/>
              </a:tabLst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A09E6-6214-49AA-BCA4-F7FDBC002862}"/>
              </a:ext>
            </a:extLst>
          </p:cNvPr>
          <p:cNvSpPr txBox="1"/>
          <p:nvPr/>
        </p:nvSpPr>
        <p:spPr>
          <a:xfrm>
            <a:off x="2107809" y="1779456"/>
            <a:ext cx="7976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Indonesia is an agrarian country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Agriculture by contributing to the 3rd largest 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main problem in agriculture is the development of pests and diseases of crops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Detection and identification of plant diseases are the main factors to prevent and reduce the spread of plant diseases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BE529-8574-4109-8365-BBE73BE52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51" y="-73792"/>
            <a:ext cx="915454" cy="1144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2DC178-C80C-4048-88B7-E92529668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11" y="-76787"/>
            <a:ext cx="973331" cy="9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9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FB9EA-2E0E-4272-9082-CC4A01CA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13127" r="12280" b="12670"/>
          <a:stretch/>
        </p:blipFill>
        <p:spPr>
          <a:xfrm>
            <a:off x="7996040" y="66963"/>
            <a:ext cx="709151" cy="697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CB8D0-387B-4C7E-B957-086A5319B0A0}"/>
              </a:ext>
            </a:extLst>
          </p:cNvPr>
          <p:cNvSpPr txBox="1"/>
          <p:nvPr/>
        </p:nvSpPr>
        <p:spPr>
          <a:xfrm>
            <a:off x="9633277" y="561185"/>
            <a:ext cx="2825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International Conference </a:t>
            </a:r>
            <a:r>
              <a:rPr lang="en-US" sz="1400" dirty="0" err="1"/>
              <a:t>Labma</a:t>
            </a:r>
            <a:r>
              <a:rPr lang="en-US" sz="1400" dirty="0"/>
              <a:t> Scientific Fair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A2336-F42D-49F0-BAA3-98520960540C}"/>
              </a:ext>
            </a:extLst>
          </p:cNvPr>
          <p:cNvSpPr txBox="1"/>
          <p:nvPr/>
        </p:nvSpPr>
        <p:spPr>
          <a:xfrm>
            <a:off x="9633277" y="76895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IC-LSF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868CD-1FF6-4555-AE06-1F01EEC53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r="6690"/>
          <a:stretch/>
        </p:blipFill>
        <p:spPr>
          <a:xfrm>
            <a:off x="11099409" y="6109160"/>
            <a:ext cx="868773" cy="757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9C56C-7A5D-4422-9048-D1D241B4CD1E}"/>
              </a:ext>
            </a:extLst>
          </p:cNvPr>
          <p:cNvSpPr txBox="1"/>
          <p:nvPr/>
        </p:nvSpPr>
        <p:spPr>
          <a:xfrm>
            <a:off x="6442267" y="6411773"/>
            <a:ext cx="552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13, 2020 Province Yogyakarta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AEF24-882A-4818-A55E-D8622364089E}"/>
              </a:ext>
            </a:extLst>
          </p:cNvPr>
          <p:cNvSpPr txBox="1"/>
          <p:nvPr/>
        </p:nvSpPr>
        <p:spPr>
          <a:xfrm>
            <a:off x="2389382" y="422370"/>
            <a:ext cx="603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DA739-8694-4DE5-A174-90B9805C70A1}"/>
              </a:ext>
            </a:extLst>
          </p:cNvPr>
          <p:cNvSpPr txBox="1"/>
          <p:nvPr/>
        </p:nvSpPr>
        <p:spPr>
          <a:xfrm>
            <a:off x="941365" y="1501475"/>
            <a:ext cx="6231986" cy="281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397510">
              <a:lnSpc>
                <a:spcPct val="100000"/>
              </a:lnSpc>
              <a:spcBef>
                <a:spcPts val="459"/>
              </a:spcBef>
              <a:buClr>
                <a:srgbClr val="A7D86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2800" dirty="0"/>
              <a:t>Used deep learning methods with the Convolutional Neural Network (CNN) algorithm model</a:t>
            </a:r>
            <a:endParaRPr lang="en-US" sz="2800" dirty="0">
              <a:latin typeface="Verdana"/>
              <a:cs typeface="Verdana"/>
            </a:endParaRPr>
          </a:p>
          <a:p>
            <a:pPr marL="469265" marR="279400" indent="-397510">
              <a:lnSpc>
                <a:spcPct val="113599"/>
              </a:lnSpc>
              <a:buClr>
                <a:srgbClr val="A7D86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2800" dirty="0"/>
              <a:t>The dataset used comes from </a:t>
            </a:r>
            <a:r>
              <a:rPr lang="en-US" sz="2800" dirty="0" err="1"/>
              <a:t>PlantVillage</a:t>
            </a:r>
            <a:r>
              <a:rPr lang="en-US" sz="2800" dirty="0"/>
              <a:t> with a total of 20,639 leaf image files</a:t>
            </a:r>
            <a:endParaRPr lang="en-US" sz="2800" dirty="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CBCC2-2566-4CED-89D1-EB1EF157B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51" y="-73792"/>
            <a:ext cx="915454" cy="1144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0A7E4D-3D64-44CA-9E60-993AC3442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11" y="-76787"/>
            <a:ext cx="973331" cy="9733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D13234-D3A5-4E59-BF4A-4EAA8052F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7270" y="3777724"/>
            <a:ext cx="6246219" cy="24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FB9EA-2E0E-4272-9082-CC4A01CA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13127" r="12280" b="12670"/>
          <a:stretch/>
        </p:blipFill>
        <p:spPr>
          <a:xfrm>
            <a:off x="8030548" y="90147"/>
            <a:ext cx="709151" cy="697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CB8D0-387B-4C7E-B957-086A5319B0A0}"/>
              </a:ext>
            </a:extLst>
          </p:cNvPr>
          <p:cNvSpPr txBox="1"/>
          <p:nvPr/>
        </p:nvSpPr>
        <p:spPr>
          <a:xfrm>
            <a:off x="9633277" y="561185"/>
            <a:ext cx="2825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International Conference </a:t>
            </a:r>
            <a:r>
              <a:rPr lang="en-US" sz="1400" dirty="0" err="1"/>
              <a:t>Labma</a:t>
            </a:r>
            <a:r>
              <a:rPr lang="en-US" sz="1400" dirty="0"/>
              <a:t> Scientific Fair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A2336-F42D-49F0-BAA3-98520960540C}"/>
              </a:ext>
            </a:extLst>
          </p:cNvPr>
          <p:cNvSpPr txBox="1"/>
          <p:nvPr/>
        </p:nvSpPr>
        <p:spPr>
          <a:xfrm>
            <a:off x="9633277" y="76895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IC-LSF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868CD-1FF6-4555-AE06-1F01EEC53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r="6690"/>
          <a:stretch/>
        </p:blipFill>
        <p:spPr>
          <a:xfrm>
            <a:off x="11099409" y="6109160"/>
            <a:ext cx="868773" cy="757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9C56C-7A5D-4422-9048-D1D241B4CD1E}"/>
              </a:ext>
            </a:extLst>
          </p:cNvPr>
          <p:cNvSpPr txBox="1"/>
          <p:nvPr/>
        </p:nvSpPr>
        <p:spPr>
          <a:xfrm>
            <a:off x="6442267" y="6411773"/>
            <a:ext cx="552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13, 2020 Province Yogyakarta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AEF24-882A-4818-A55E-D8622364089E}"/>
              </a:ext>
            </a:extLst>
          </p:cNvPr>
          <p:cNvSpPr txBox="1"/>
          <p:nvPr/>
        </p:nvSpPr>
        <p:spPr>
          <a:xfrm>
            <a:off x="2389382" y="438910"/>
            <a:ext cx="603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2243E-1CC0-43F0-BA17-12F9225EB8AE}"/>
              </a:ext>
            </a:extLst>
          </p:cNvPr>
          <p:cNvSpPr txBox="1"/>
          <p:nvPr/>
        </p:nvSpPr>
        <p:spPr>
          <a:xfrm>
            <a:off x="2175321" y="1372448"/>
            <a:ext cx="57684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research was conducted with 3 epoch iteration tests to find the best accuracy value.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training data for epoch 50,100, and 150 produces an average model accuracy of 99.38%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average value of the model loss is 0.019% can also be seen from the testing data results for epoch 50,100, and 150 has an average model of 95.16% and can be seen also from the average value for the loss is 0.20%.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89935D0A-0B56-4652-8339-DE5F7CE17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730"/>
              </p:ext>
            </p:extLst>
          </p:nvPr>
        </p:nvGraphicFramePr>
        <p:xfrm>
          <a:off x="2593575" y="4494357"/>
          <a:ext cx="3937634" cy="1982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4EB"/>
                      </a:solidFill>
                      <a:prstDash val="solid"/>
                    </a:lnL>
                    <a:lnR w="9525">
                      <a:solidFill>
                        <a:srgbClr val="D8D4EB"/>
                      </a:solidFill>
                      <a:prstDash val="solid"/>
                    </a:lnR>
                    <a:lnT w="9525">
                      <a:solidFill>
                        <a:srgbClr val="D8D4EB"/>
                      </a:solidFill>
                      <a:prstDash val="solid"/>
                    </a:lnT>
                    <a:lnB w="9525">
                      <a:solidFill>
                        <a:srgbClr val="D8D4EB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cs typeface="Verdana"/>
                        </a:rPr>
                        <a:t>Model Accuracy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9525">
                      <a:solidFill>
                        <a:srgbClr val="D8D4EB"/>
                      </a:solidFill>
                      <a:prstDash val="solid"/>
                    </a:lnL>
                    <a:lnR w="9525">
                      <a:solidFill>
                        <a:srgbClr val="D8D4EB"/>
                      </a:solidFill>
                      <a:prstDash val="solid"/>
                    </a:lnR>
                    <a:lnT w="9525">
                      <a:solidFill>
                        <a:srgbClr val="D8D4EB"/>
                      </a:solidFill>
                      <a:prstDash val="solid"/>
                    </a:lnT>
                    <a:lnB w="9525">
                      <a:solidFill>
                        <a:srgbClr val="D8D4EB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cs typeface="Verdana"/>
                        </a:rPr>
                        <a:t>Model Loss</a:t>
                      </a:r>
                    </a:p>
                  </a:txBody>
                  <a:tcPr marL="0" marR="0" marT="5080" marB="0">
                    <a:lnL w="9525">
                      <a:solidFill>
                        <a:srgbClr val="D8D4EB"/>
                      </a:solidFill>
                      <a:prstDash val="solid"/>
                    </a:lnL>
                    <a:lnR w="9525">
                      <a:solidFill>
                        <a:srgbClr val="D8D4EB"/>
                      </a:solidFill>
                      <a:prstDash val="solid"/>
                    </a:lnR>
                    <a:lnT w="9525">
                      <a:solidFill>
                        <a:srgbClr val="D8D4EB"/>
                      </a:solidFill>
                      <a:prstDash val="solid"/>
                    </a:lnT>
                    <a:lnB w="9525">
                      <a:solidFill>
                        <a:srgbClr val="D8D4EB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lang="en-US" sz="1100" spc="-8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cs typeface="Verdana"/>
                        </a:rPr>
                        <a:t>Training Data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9525">
                      <a:solidFill>
                        <a:srgbClr val="D8D4EB"/>
                      </a:solidFill>
                      <a:prstDash val="solid"/>
                    </a:lnL>
                    <a:lnR w="9525">
                      <a:solidFill>
                        <a:srgbClr val="D8D4EB"/>
                      </a:solidFill>
                      <a:prstDash val="solid"/>
                    </a:lnR>
                    <a:lnT w="9525">
                      <a:solidFill>
                        <a:srgbClr val="D8D4EB"/>
                      </a:solidFill>
                      <a:prstDash val="solid"/>
                    </a:lnT>
                    <a:lnB w="9525">
                      <a:solidFill>
                        <a:srgbClr val="D8D4EB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pc="6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99,38%</a:t>
                      </a:r>
                      <a:endParaRPr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D8D4EB"/>
                      </a:solidFill>
                      <a:prstDash val="solid"/>
                    </a:lnL>
                    <a:lnR w="9525">
                      <a:solidFill>
                        <a:srgbClr val="D8D4EB"/>
                      </a:solidFill>
                      <a:prstDash val="solid"/>
                    </a:lnR>
                    <a:lnT w="9525">
                      <a:solidFill>
                        <a:srgbClr val="D8D4EB"/>
                      </a:solidFill>
                      <a:prstDash val="solid"/>
                    </a:lnT>
                    <a:lnB w="9525">
                      <a:solidFill>
                        <a:srgbClr val="D8D4EB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pc="6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0,019%</a:t>
                      </a:r>
                      <a:endParaRPr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D8D4EB"/>
                      </a:solidFill>
                      <a:prstDash val="solid"/>
                    </a:lnL>
                    <a:lnR w="9525">
                      <a:solidFill>
                        <a:srgbClr val="D8D4EB"/>
                      </a:solidFill>
                      <a:prstDash val="solid"/>
                    </a:lnR>
                    <a:lnT w="9525">
                      <a:solidFill>
                        <a:srgbClr val="D8D4EB"/>
                      </a:solidFill>
                      <a:prstDash val="solid"/>
                    </a:lnT>
                    <a:lnB w="9525">
                      <a:solidFill>
                        <a:srgbClr val="D8D4EB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/>
                          <a:cs typeface="Verdana"/>
                        </a:rPr>
                        <a:t>Testing Data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9525">
                      <a:solidFill>
                        <a:srgbClr val="D8D4EB"/>
                      </a:solidFill>
                      <a:prstDash val="solid"/>
                    </a:lnL>
                    <a:lnR w="9525">
                      <a:solidFill>
                        <a:srgbClr val="D8D4EB"/>
                      </a:solidFill>
                      <a:prstDash val="solid"/>
                    </a:lnR>
                    <a:lnT w="9525">
                      <a:solidFill>
                        <a:srgbClr val="D8D4EB"/>
                      </a:solidFill>
                      <a:prstDash val="solid"/>
                    </a:lnT>
                    <a:lnB w="9525">
                      <a:solidFill>
                        <a:srgbClr val="D8D4EB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pc="6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95,16%</a:t>
                      </a:r>
                      <a:endParaRPr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D8D4EB"/>
                      </a:solidFill>
                      <a:prstDash val="solid"/>
                    </a:lnL>
                    <a:lnR w="9525">
                      <a:solidFill>
                        <a:srgbClr val="D8D4EB"/>
                      </a:solidFill>
                      <a:prstDash val="solid"/>
                    </a:lnR>
                    <a:lnT w="9525">
                      <a:solidFill>
                        <a:srgbClr val="D8D4EB"/>
                      </a:solidFill>
                      <a:prstDash val="solid"/>
                    </a:lnT>
                    <a:lnB w="9525">
                      <a:solidFill>
                        <a:srgbClr val="D8D4EB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pc="6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0,20%</a:t>
                      </a:r>
                      <a:endParaRPr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D8D4EB"/>
                      </a:solidFill>
                      <a:prstDash val="solid"/>
                    </a:lnL>
                    <a:lnR w="9525">
                      <a:solidFill>
                        <a:srgbClr val="D8D4EB"/>
                      </a:solidFill>
                      <a:prstDash val="solid"/>
                    </a:lnR>
                    <a:lnT w="9525">
                      <a:solidFill>
                        <a:srgbClr val="D8D4EB"/>
                      </a:solidFill>
                      <a:prstDash val="solid"/>
                    </a:lnT>
                    <a:lnB w="9525">
                      <a:solidFill>
                        <a:srgbClr val="D8D4EB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F4C5767-96F3-4BB3-9340-79F114BB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51" y="-73792"/>
            <a:ext cx="915454" cy="1144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47BB7B-3EF7-4ACA-8C65-C9F7C650F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11" y="-76787"/>
            <a:ext cx="973331" cy="9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FB9EA-2E0E-4272-9082-CC4A01CA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13127" r="12280" b="12670"/>
          <a:stretch/>
        </p:blipFill>
        <p:spPr>
          <a:xfrm>
            <a:off x="8029768" y="61115"/>
            <a:ext cx="709151" cy="697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CB8D0-387B-4C7E-B957-086A5319B0A0}"/>
              </a:ext>
            </a:extLst>
          </p:cNvPr>
          <p:cNvSpPr txBox="1"/>
          <p:nvPr/>
        </p:nvSpPr>
        <p:spPr>
          <a:xfrm>
            <a:off x="9633277" y="561185"/>
            <a:ext cx="2825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International Conference </a:t>
            </a:r>
            <a:r>
              <a:rPr lang="en-US" sz="1400" dirty="0" err="1"/>
              <a:t>Labma</a:t>
            </a:r>
            <a:r>
              <a:rPr lang="en-US" sz="1400" dirty="0"/>
              <a:t> Scientific Fair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A2336-F42D-49F0-BAA3-98520960540C}"/>
              </a:ext>
            </a:extLst>
          </p:cNvPr>
          <p:cNvSpPr txBox="1"/>
          <p:nvPr/>
        </p:nvSpPr>
        <p:spPr>
          <a:xfrm>
            <a:off x="9633277" y="76895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IC-LSF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868CD-1FF6-4555-AE06-1F01EEC53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r="6690"/>
          <a:stretch/>
        </p:blipFill>
        <p:spPr>
          <a:xfrm>
            <a:off x="11099409" y="6109160"/>
            <a:ext cx="868773" cy="757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9C56C-7A5D-4422-9048-D1D241B4CD1E}"/>
              </a:ext>
            </a:extLst>
          </p:cNvPr>
          <p:cNvSpPr txBox="1"/>
          <p:nvPr/>
        </p:nvSpPr>
        <p:spPr>
          <a:xfrm>
            <a:off x="6442267" y="6411773"/>
            <a:ext cx="552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13, 2020 Province Yogyakarta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ECE6F-906A-47A5-8F12-385D47F1B263}"/>
              </a:ext>
            </a:extLst>
          </p:cNvPr>
          <p:cNvPicPr/>
          <p:nvPr/>
        </p:nvPicPr>
        <p:blipFill rotWithShape="1">
          <a:blip r:embed="rId4"/>
          <a:srcRect l="32692" t="29646" r="29327" b="57526"/>
          <a:stretch/>
        </p:blipFill>
        <p:spPr bwMode="auto">
          <a:xfrm>
            <a:off x="1672029" y="1323035"/>
            <a:ext cx="5670208" cy="1644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1A3F6-5A0B-4DA4-9DD6-4ED1CBE0C9DC}"/>
              </a:ext>
            </a:extLst>
          </p:cNvPr>
          <p:cNvSpPr txBox="1"/>
          <p:nvPr/>
        </p:nvSpPr>
        <p:spPr>
          <a:xfrm>
            <a:off x="3494259" y="661670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Result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00B896-0329-4D55-809D-93CB64541738}"/>
              </a:ext>
            </a:extLst>
          </p:cNvPr>
          <p:cNvPicPr/>
          <p:nvPr/>
        </p:nvPicPr>
        <p:blipFill rotWithShape="1">
          <a:blip r:embed="rId5"/>
          <a:srcRect l="37019" t="26796" r="35894" b="50969"/>
          <a:stretch/>
        </p:blipFill>
        <p:spPr bwMode="auto">
          <a:xfrm>
            <a:off x="2231384" y="3905829"/>
            <a:ext cx="4551497" cy="25338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4BABDC-5FA5-46F6-BDF4-AA288645241F}"/>
              </a:ext>
            </a:extLst>
          </p:cNvPr>
          <p:cNvPicPr/>
          <p:nvPr/>
        </p:nvPicPr>
        <p:blipFill rotWithShape="1">
          <a:blip r:embed="rId6"/>
          <a:srcRect l="36218" t="53022" r="34455" b="22748"/>
          <a:stretch/>
        </p:blipFill>
        <p:spPr bwMode="auto">
          <a:xfrm>
            <a:off x="7414022" y="2912678"/>
            <a:ext cx="4551497" cy="2773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9C8B51-848D-46F1-A3CC-DB4085A25C77}"/>
              </a:ext>
            </a:extLst>
          </p:cNvPr>
          <p:cNvSpPr txBox="1"/>
          <p:nvPr/>
        </p:nvSpPr>
        <p:spPr>
          <a:xfrm>
            <a:off x="8384344" y="2145482"/>
            <a:ext cx="3807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Visualization of Iteration Loss 50 Epoch.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F6602-B770-4BEB-8049-1B1EA26E8F8F}"/>
              </a:ext>
            </a:extLst>
          </p:cNvPr>
          <p:cNvSpPr txBox="1"/>
          <p:nvPr/>
        </p:nvSpPr>
        <p:spPr>
          <a:xfrm>
            <a:off x="2935127" y="3259498"/>
            <a:ext cx="2911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Visualization of Iteration Accuracy 50 Epoch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CAB024-1601-4E70-9769-57D7C0BB2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51" y="-73792"/>
            <a:ext cx="915454" cy="11443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8627BF-CB9B-46FE-898D-EBAB960100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11" y="-76787"/>
            <a:ext cx="973331" cy="9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3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FB9EA-2E0E-4272-9082-CC4A01CA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13127" r="12280" b="12670"/>
          <a:stretch/>
        </p:blipFill>
        <p:spPr>
          <a:xfrm>
            <a:off x="7971053" y="76895"/>
            <a:ext cx="709151" cy="697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CB8D0-387B-4C7E-B957-086A5319B0A0}"/>
              </a:ext>
            </a:extLst>
          </p:cNvPr>
          <p:cNvSpPr txBox="1"/>
          <p:nvPr/>
        </p:nvSpPr>
        <p:spPr>
          <a:xfrm>
            <a:off x="9633277" y="561185"/>
            <a:ext cx="2825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International Conference </a:t>
            </a:r>
            <a:r>
              <a:rPr lang="en-US" sz="1400" dirty="0" err="1"/>
              <a:t>Labma</a:t>
            </a:r>
            <a:r>
              <a:rPr lang="en-US" sz="1400" dirty="0"/>
              <a:t> Scientific Fair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A2336-F42D-49F0-BAA3-98520960540C}"/>
              </a:ext>
            </a:extLst>
          </p:cNvPr>
          <p:cNvSpPr txBox="1"/>
          <p:nvPr/>
        </p:nvSpPr>
        <p:spPr>
          <a:xfrm>
            <a:off x="9633277" y="76895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IC-LSF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868CD-1FF6-4555-AE06-1F01EEC53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r="6690"/>
          <a:stretch/>
        </p:blipFill>
        <p:spPr>
          <a:xfrm>
            <a:off x="11099409" y="6109160"/>
            <a:ext cx="868773" cy="757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9C56C-7A5D-4422-9048-D1D241B4CD1E}"/>
              </a:ext>
            </a:extLst>
          </p:cNvPr>
          <p:cNvSpPr txBox="1"/>
          <p:nvPr/>
        </p:nvSpPr>
        <p:spPr>
          <a:xfrm>
            <a:off x="6442267" y="6411773"/>
            <a:ext cx="552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13, 2020 Province Yogyakarta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4FC44-34DC-4382-A33A-9DDDA7ED0398}"/>
              </a:ext>
            </a:extLst>
          </p:cNvPr>
          <p:cNvSpPr txBox="1"/>
          <p:nvPr/>
        </p:nvSpPr>
        <p:spPr>
          <a:xfrm>
            <a:off x="3063666" y="2190198"/>
            <a:ext cx="7849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Based on the algorithm that applied the resulting training accuracy of 99.58% and the accuracy of testing 96.41% then design this application is useful to accurately detect diseases in plants by using leaf imagery of the plant.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AEF24-882A-4818-A55E-D8622364089E}"/>
              </a:ext>
            </a:extLst>
          </p:cNvPr>
          <p:cNvSpPr txBox="1"/>
          <p:nvPr/>
        </p:nvSpPr>
        <p:spPr>
          <a:xfrm>
            <a:off x="2457158" y="369282"/>
            <a:ext cx="603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EF602-DB55-44B8-B38C-4F5990AAC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51" y="-73792"/>
            <a:ext cx="915454" cy="1144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798723-BFB4-45BD-9323-BCC0D91A2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11" y="-76787"/>
            <a:ext cx="973331" cy="9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FB9EA-2E0E-4272-9082-CC4A01CA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13127" r="12280" b="12670"/>
          <a:stretch/>
        </p:blipFill>
        <p:spPr>
          <a:xfrm>
            <a:off x="7971053" y="58305"/>
            <a:ext cx="709151" cy="697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CB8D0-387B-4C7E-B957-086A5319B0A0}"/>
              </a:ext>
            </a:extLst>
          </p:cNvPr>
          <p:cNvSpPr txBox="1"/>
          <p:nvPr/>
        </p:nvSpPr>
        <p:spPr>
          <a:xfrm>
            <a:off x="9633277" y="561185"/>
            <a:ext cx="2825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International Conference </a:t>
            </a:r>
            <a:r>
              <a:rPr lang="en-US" sz="1400" dirty="0" err="1"/>
              <a:t>Labma</a:t>
            </a:r>
            <a:r>
              <a:rPr lang="en-US" sz="1400" dirty="0"/>
              <a:t> Scientific Fair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A2336-F42D-49F0-BAA3-98520960540C}"/>
              </a:ext>
            </a:extLst>
          </p:cNvPr>
          <p:cNvSpPr txBox="1"/>
          <p:nvPr/>
        </p:nvSpPr>
        <p:spPr>
          <a:xfrm>
            <a:off x="9633277" y="76895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IC-LSF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868CD-1FF6-4555-AE06-1F01EEC53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 r="6690"/>
          <a:stretch/>
        </p:blipFill>
        <p:spPr>
          <a:xfrm>
            <a:off x="11099409" y="6109160"/>
            <a:ext cx="868773" cy="757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9C56C-7A5D-4422-9048-D1D241B4CD1E}"/>
              </a:ext>
            </a:extLst>
          </p:cNvPr>
          <p:cNvSpPr txBox="1"/>
          <p:nvPr/>
        </p:nvSpPr>
        <p:spPr>
          <a:xfrm>
            <a:off x="6442267" y="6411773"/>
            <a:ext cx="552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13, 2020 Province Yogyakarta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AEF24-882A-4818-A55E-D8622364089E}"/>
              </a:ext>
            </a:extLst>
          </p:cNvPr>
          <p:cNvSpPr txBox="1"/>
          <p:nvPr/>
        </p:nvSpPr>
        <p:spPr>
          <a:xfrm>
            <a:off x="2517381" y="2160251"/>
            <a:ext cx="6035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THANK YOU</a:t>
            </a:r>
            <a:endParaRPr lang="en-US" sz="3200" b="1" dirty="0"/>
          </a:p>
          <a:p>
            <a:pPr algn="ctr"/>
            <a:r>
              <a:rPr lang="en-US" sz="3200" b="1" dirty="0"/>
              <a:t>ANY QUESTION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68647-3D42-4880-9406-0B367631D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51" y="-73792"/>
            <a:ext cx="915454" cy="1144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0D236F-5AFD-4012-B78B-6898F2231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11" y="-76787"/>
            <a:ext cx="973331" cy="9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062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337</TotalTime>
  <Words>355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Verdana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septa inda</dc:creator>
  <cp:lastModifiedBy>X S</cp:lastModifiedBy>
  <cp:revision>20</cp:revision>
  <dcterms:created xsi:type="dcterms:W3CDTF">2020-12-01T23:18:42Z</dcterms:created>
  <dcterms:modified xsi:type="dcterms:W3CDTF">2020-12-13T04:24:20Z</dcterms:modified>
</cp:coreProperties>
</file>