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ucida Console" panose="020B0609040504020204" pitchFamily="49" charset="0"/>
      <p:regular r:id="rId18"/>
    </p:embeddedFont>
    <p:embeddedFont>
      <p:font typeface="Lucida Sans" panose="020B0602030504020204" pitchFamily="34" charset="0"/>
      <p:regular r:id="rId19"/>
    </p:embeddedFont>
    <p:embeddedFont>
      <p:font typeface="Roboto" panose="020B0604020202020204" charset="0"/>
      <p:regular r:id="rId20"/>
      <p:bold r:id="rId21"/>
      <p:italic r:id="rId22"/>
      <p:boldItalic r:id="rId23"/>
    </p:embeddedFont>
    <p:embeddedFont>
      <p:font typeface="Roboto Light" panose="020B0604020202020204" charset="0"/>
      <p:regular r:id="rId24"/>
      <p:italic r:id="rId25"/>
    </p:embeddedFont>
    <p:embeddedFont>
      <p:font typeface="Roboto Medium" panose="020B060402020202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3" d="100"/>
          <a:sy n="63" d="100"/>
        </p:scale>
        <p:origin x="102" y="83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21/11/2021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6439990" y="130447"/>
            <a:ext cx="5153855" cy="3768109"/>
          </a:xfrm>
        </p:spPr>
        <p:txBody>
          <a:bodyPr/>
          <a:lstStyle/>
          <a:p>
            <a:pPr marL="342900" marR="0" lvl="0" indent="-342900">
              <a:spcBef>
                <a:spcPts val="1180"/>
              </a:spcBef>
              <a:spcAft>
                <a:spcPts val="0"/>
              </a:spcAft>
              <a:buClr>
                <a:srgbClr val="000004"/>
              </a:buClr>
              <a:buSzPts val="2000"/>
              <a:buFont typeface="Lucida Sans" panose="020B0604020202020204" pitchFamily="34" charset="0"/>
              <a:buAutoNum type="arabicPeriod"/>
              <a:tabLst>
                <a:tab pos="1463675" algn="l"/>
                <a:tab pos="1464310" algn="l"/>
              </a:tabLst>
            </a:pPr>
            <a:r>
              <a:rPr lang="en-US" sz="1800" dirty="0"/>
              <a:t>Trial store 77: Control store 233</a:t>
            </a:r>
            <a:endParaRPr lang="id-ID" sz="1800" dirty="0"/>
          </a:p>
          <a:p>
            <a:pPr marL="342900" marR="0" lvl="0" indent="-342900">
              <a:spcBef>
                <a:spcPts val="1050"/>
              </a:spcBef>
              <a:spcAft>
                <a:spcPts val="0"/>
              </a:spcAft>
              <a:buClr>
                <a:srgbClr val="000004"/>
              </a:buClr>
              <a:buSzPts val="2000"/>
              <a:buFont typeface="Lucida Sans" panose="020B0604020202020204" pitchFamily="34" charset="0"/>
              <a:buAutoNum type="arabicPeriod"/>
              <a:tabLst>
                <a:tab pos="1463675" algn="l"/>
                <a:tab pos="1464310" algn="l"/>
              </a:tabLst>
            </a:pPr>
            <a:r>
              <a:rPr lang="en-US" sz="1800" dirty="0"/>
              <a:t>Trial store 86: Control store 155</a:t>
            </a:r>
            <a:endParaRPr lang="id-ID" sz="1800" dirty="0"/>
          </a:p>
          <a:p>
            <a:pPr marL="342900" marR="0" lvl="0" indent="-342900">
              <a:spcBef>
                <a:spcPts val="1055"/>
              </a:spcBef>
              <a:spcAft>
                <a:spcPts val="0"/>
              </a:spcAft>
              <a:buClr>
                <a:srgbClr val="000004"/>
              </a:buClr>
              <a:buSzPts val="2000"/>
              <a:buFont typeface="Lucida Sans" panose="020B0604020202020204" pitchFamily="34" charset="0"/>
              <a:buAutoNum type="arabicPeriod"/>
              <a:tabLst>
                <a:tab pos="1463675" algn="l"/>
                <a:tab pos="1464310" algn="l"/>
              </a:tabLst>
            </a:pPr>
            <a:r>
              <a:rPr lang="en-US" sz="1800" dirty="0"/>
              <a:t>Trial store 88: Control store 40</a:t>
            </a:r>
            <a:endParaRPr lang="id-ID" sz="1800" dirty="0"/>
          </a:p>
          <a:p>
            <a:pPr marL="342900" marR="434975" lvl="0" indent="-342900">
              <a:lnSpc>
                <a:spcPct val="101000"/>
              </a:lnSpc>
              <a:spcBef>
                <a:spcPts val="1030"/>
              </a:spcBef>
              <a:spcAft>
                <a:spcPts val="0"/>
              </a:spcAft>
              <a:buClr>
                <a:srgbClr val="000004"/>
              </a:buClr>
              <a:buSzPts val="2000"/>
              <a:buFont typeface="Lucida Sans" panose="020B0604020202020204" pitchFamily="34" charset="0"/>
              <a:buAutoNum type="arabicPeriod"/>
              <a:tabLst>
                <a:tab pos="1463675" algn="l"/>
                <a:tab pos="1464310" algn="l"/>
              </a:tabLst>
            </a:pPr>
            <a:r>
              <a:rPr lang="en-US" sz="1800" dirty="0"/>
              <a:t>Both trial store 77 and 86 showed significant increase in Total Sales and Number of Customers during trial period. But not for trial store 88. Perhaps the client knows if there's anything about trial 88 that differs it from the other two trial.</a:t>
            </a:r>
            <a:endParaRPr lang="id-ID" sz="1800" dirty="0"/>
          </a:p>
          <a:p>
            <a:pPr marL="342900" marR="0" lvl="0" indent="-342900">
              <a:spcBef>
                <a:spcPts val="1005"/>
              </a:spcBef>
              <a:spcAft>
                <a:spcPts val="0"/>
              </a:spcAft>
              <a:buClr>
                <a:srgbClr val="000004"/>
              </a:buClr>
              <a:buSzPts val="2000"/>
              <a:buFont typeface="Lucida Sans" panose="020B0604020202020204" pitchFamily="34" charset="0"/>
              <a:buAutoNum type="arabicPeriod"/>
              <a:tabLst>
                <a:tab pos="1463675" algn="l"/>
                <a:tab pos="1464310" algn="l"/>
              </a:tabLst>
            </a:pPr>
            <a:r>
              <a:rPr lang="en-US" sz="1800" dirty="0"/>
              <a:t>Overall the trial showed positive significant result.</a:t>
            </a:r>
            <a:endParaRPr lang="id-ID" sz="18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FD15B5FC-900A-4D31-AC85-657A5BFCB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685" y="28338"/>
            <a:ext cx="4344327" cy="2581290"/>
          </a:xfrm>
          <a:prstGeom prst="rect">
            <a:avLst/>
          </a:prstGeom>
        </p:spPr>
      </p:pic>
      <p:pic>
        <p:nvPicPr>
          <p:cNvPr id="7" name="Picture 6">
            <a:extLst>
              <a:ext uri="{FF2B5EF4-FFF2-40B4-BE49-F238E27FC236}">
                <a16:creationId xmlns:a16="http://schemas.microsoft.com/office/drawing/2014/main" id="{A2934AB1-A4C5-48B8-B220-23CC7EDDB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721" y="2889776"/>
            <a:ext cx="4573054" cy="2717194"/>
          </a:xfrm>
          <a:prstGeom prst="rect">
            <a:avLst/>
          </a:prstGeom>
        </p:spPr>
      </p:pic>
      <p:pic>
        <p:nvPicPr>
          <p:cNvPr id="9" name="Picture 8">
            <a:extLst>
              <a:ext uri="{FF2B5EF4-FFF2-40B4-BE49-F238E27FC236}">
                <a16:creationId xmlns:a16="http://schemas.microsoft.com/office/drawing/2014/main" id="{B077247C-CE07-4E05-B792-5E5AD863F6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227" y="3877413"/>
            <a:ext cx="4740919" cy="285014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5" y="1967888"/>
            <a:ext cx="1896185" cy="1718741"/>
          </a:xfrm>
          <a:prstGeom prst="rect">
            <a:avLst/>
          </a:prstGeom>
          <a:noFill/>
        </p:spPr>
        <p:txBody>
          <a:bodyPr wrap="square" lIns="0" tIns="0" rIns="0" bIns="0" rtlCol="0" anchor="t">
            <a:noAutofit/>
          </a:bodyPr>
          <a:lstStyle/>
          <a:p>
            <a:pPr algn="l"/>
            <a:r>
              <a:rPr lang="en-AU" sz="1400" b="1" dirty="0">
                <a:latin typeface="Lucida Console" panose="020B0609040504020204" pitchFamily="49" charset="0"/>
                <a:ea typeface="Roboto" panose="02000000000000000000" pitchFamily="2" charset="0"/>
                <a:cs typeface="Roboto" panose="02000000000000000000" pitchFamily="2" charset="0"/>
              </a:rPr>
              <a:t>Chips Category Review</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 Mainstream Single type/Young and Intermediate Facilitator has the highest chip expenditure per purchase.</a:t>
            </a:r>
          </a:p>
          <a:p>
            <a:pPr algn="l"/>
            <a:r>
              <a:rPr lang="en-US" sz="1200" dirty="0">
                <a:latin typeface="Roboto Light" panose="02000000000000000000" pitchFamily="2" charset="0"/>
                <a:ea typeface="Roboto Light" panose="02000000000000000000" pitchFamily="2" charset="0"/>
              </a:rPr>
              <a:t>• Old Families (Budget) have the highest purchase frequency, followed by Singles/Young Companion (Mainstream) and finally Retirees (Mainstream) contributing to a total of 25% of sales revenue.</a:t>
            </a:r>
          </a:p>
          <a:p>
            <a:pPr algn="l"/>
            <a:r>
              <a:rPr lang="en-US" sz="1200" dirty="0">
                <a:latin typeface="Roboto Light" panose="02000000000000000000" pitchFamily="2" charset="0"/>
                <a:ea typeface="Roboto Light" panose="02000000000000000000" pitchFamily="2" charset="0"/>
              </a:rPr>
              <a:t>• Chips Brand Kettle is a brand that is very much bought in all stores.</a:t>
            </a:r>
          </a:p>
          <a:p>
            <a:pPr algn="l"/>
            <a:r>
              <a:rPr lang="en-US" sz="1200" dirty="0">
                <a:latin typeface="Roboto Light" panose="02000000000000000000" pitchFamily="2" charset="0"/>
                <a:ea typeface="Roboto Light" panose="02000000000000000000" pitchFamily="2" charset="0"/>
              </a:rPr>
              <a:t>• Single/Young and Half-Age Companions are one of the segments that have Doritos as the highest buying brand while Smiths for the other segments.</a:t>
            </a:r>
          </a:p>
          <a:p>
            <a:pPr algn="l"/>
            <a:r>
              <a:rPr lang="en-US" sz="1200" dirty="0">
                <a:latin typeface="Roboto Light" panose="02000000000000000000" pitchFamily="2" charset="0"/>
                <a:ea typeface="Roboto Light" panose="02000000000000000000" pitchFamily="2" charset="0"/>
              </a:rPr>
              <a:t>• The size of the chip that is very often purchased is 175 grams with dimensions of 150 grams for all segments.</a:t>
            </a:r>
          </a:p>
          <a:p>
            <a:pPr algn="l"/>
            <a:r>
              <a:rPr lang="en-US" sz="1200" dirty="0">
                <a:latin typeface="Roboto Light" panose="02000000000000000000" pitchFamily="2" charset="0"/>
                <a:ea typeface="Roboto Light" panose="02000000000000000000" pitchFamily="2" charset="0"/>
              </a:rPr>
              <a:t>• Chip deals multiply just before Christmas which can be an advantage with the boost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latin typeface="Roboto Light" panose="02000000000000000000" pitchFamily="2" charset="0"/>
                <a:ea typeface="Roboto Light" panose="02000000000000000000" pitchFamily="2" charset="0"/>
              </a:rPr>
              <a:t>• Trial stores 77 and 86 saw a significant increase in total sales and number of customers during the trial as</a:t>
            </a:r>
          </a:p>
          <a:p>
            <a:r>
              <a:rPr lang="en-US" sz="1200" dirty="0">
                <a:latin typeface="Roboto Light" panose="02000000000000000000" pitchFamily="2" charset="0"/>
                <a:ea typeface="Roboto Light" panose="02000000000000000000" pitchFamily="2" charset="0"/>
              </a:rPr>
              <a:t>compared to control stores.</a:t>
            </a:r>
          </a:p>
          <a:p>
            <a:r>
              <a:rPr lang="en-US" sz="1200" dirty="0">
                <a:latin typeface="Roboto Light" panose="02000000000000000000" pitchFamily="2" charset="0"/>
                <a:ea typeface="Roboto Light" panose="02000000000000000000" pitchFamily="2" charset="0"/>
              </a:rPr>
              <a:t>• Trial shop 88 is facing an increase as well but not as good as shop 77 and 86.</a:t>
            </a:r>
            <a:endParaRPr lang="en-AU" sz="1200" dirty="0">
              <a:latin typeface="Roboto Light" panose="02000000000000000000" pitchFamily="2" charset="0"/>
              <a:ea typeface="Roboto Light" panose="02000000000000000000" pitchFamily="2" charset="0"/>
            </a:endParaRPr>
          </a:p>
        </p:txBody>
      </p:sp>
      <p:sp>
        <p:nvSpPr>
          <p:cNvPr id="10" name="TextBox 9">
            <a:extLst>
              <a:ext uri="{FF2B5EF4-FFF2-40B4-BE49-F238E27FC236}">
                <a16:creationId xmlns:a16="http://schemas.microsoft.com/office/drawing/2014/main" id="{E55A3551-1FE0-4CDB-9D9D-70B09DE2F9B5}"/>
              </a:ext>
            </a:extLst>
          </p:cNvPr>
          <p:cNvSpPr txBox="1"/>
          <p:nvPr/>
        </p:nvSpPr>
        <p:spPr>
          <a:xfrm>
            <a:off x="1935584" y="4158467"/>
            <a:ext cx="1896185" cy="1718741"/>
          </a:xfrm>
          <a:prstGeom prst="rect">
            <a:avLst/>
          </a:prstGeom>
          <a:noFill/>
        </p:spPr>
        <p:txBody>
          <a:bodyPr wrap="square" lIns="0" tIns="0" rIns="0" bIns="0" rtlCol="0" anchor="t">
            <a:noAutofit/>
          </a:bodyPr>
          <a:lstStyle/>
          <a:p>
            <a:pPr algn="l"/>
            <a:r>
              <a:rPr lang="en-AU" sz="1400" b="1" dirty="0">
                <a:latin typeface="Lucida Console" panose="020B0609040504020204" pitchFamily="49" charset="0"/>
                <a:ea typeface="Roboto" panose="02000000000000000000" pitchFamily="2" charset="0"/>
                <a:cs typeface="Roboto" panose="02000000000000000000" pitchFamily="2" charset="0"/>
              </a:rPr>
              <a:t>Store Analysis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Chips Category Review</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2185054"/>
          </a:xfrm>
        </p:spPr>
        <p:txBody>
          <a:bodyPr/>
          <a:lstStyle/>
          <a:p>
            <a:r>
              <a:rPr lang="en-US" dirty="0"/>
              <a:t>• The day without transactions is Christmas, which is when the shops are closed so there is a decrease in sales on December 25 because the shops are not operating.</a:t>
            </a:r>
          </a:p>
          <a:p>
            <a:r>
              <a:rPr lang="en-US" dirty="0"/>
              <a:t>• Sales continued to grow as Christmas approached and returned to early December sales levels throughout New Year's Eve.</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D0473F4D-4571-45DA-B9D5-8AEB4EBC5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56" y="2885772"/>
            <a:ext cx="11140438" cy="266760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 The main sales come from Budget- old families, Mainstream- single/young companions, and Mainstream- retirees. In total contributed 25% of sales revenue.</a:t>
            </a:r>
          </a:p>
          <a:p>
            <a:r>
              <a:rPr lang="en-US" dirty="0"/>
              <a:t>• Old and Young Family segments have the highest average unit purchases per unique customer</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A3EC9777-AFA2-4055-AFB7-AB731A5D1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374" y="2858934"/>
            <a:ext cx="10479600" cy="291916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 The most important sales come from Budget - elderly families, Mainstream - single/young couples, and Mainstream - retirees. What's more, older customers buy more than younger customers. Non-premium customers buy more than premium customers.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7D42F0AD-2913-4B50-95FB-76E5CF9BF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32" y="2910840"/>
            <a:ext cx="11097743" cy="280657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5303520" y="453370"/>
            <a:ext cx="6373055" cy="2853710"/>
          </a:xfrm>
        </p:spPr>
        <p:txBody>
          <a:bodyPr/>
          <a:lstStyle/>
          <a:p>
            <a:r>
              <a:rPr lang="en-US" dirty="0"/>
              <a:t>• We see that the February, March and April sales of the trial store 77 exceed the 95% threshold of the control store. The same applies to 86 sales for every 3 test months.</a:t>
            </a:r>
          </a:p>
          <a:p>
            <a:r>
              <a:rPr lang="en-US" dirty="0"/>
              <a:t> • While the sales increase in the test store 88 is insignificant.</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CC9D7369-B590-4B14-B17D-7C6305022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65" y="192154"/>
            <a:ext cx="3881257" cy="2297224"/>
          </a:xfrm>
          <a:prstGeom prst="rect">
            <a:avLst/>
          </a:prstGeom>
        </p:spPr>
      </p:pic>
      <p:pic>
        <p:nvPicPr>
          <p:cNvPr id="7" name="Picture 6">
            <a:extLst>
              <a:ext uri="{FF2B5EF4-FFF2-40B4-BE49-F238E27FC236}">
                <a16:creationId xmlns:a16="http://schemas.microsoft.com/office/drawing/2014/main" id="{BD1E6380-1769-4EBA-89F8-0277CA824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 y="2606039"/>
            <a:ext cx="3999865" cy="2367425"/>
          </a:xfrm>
          <a:prstGeom prst="rect">
            <a:avLst/>
          </a:prstGeom>
        </p:spPr>
      </p:pic>
      <p:pic>
        <p:nvPicPr>
          <p:cNvPr id="9" name="Picture 8">
            <a:extLst>
              <a:ext uri="{FF2B5EF4-FFF2-40B4-BE49-F238E27FC236}">
                <a16:creationId xmlns:a16="http://schemas.microsoft.com/office/drawing/2014/main" id="{38CFDCD6-AFAB-4C86-9152-01FC205D76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031" y="3980594"/>
            <a:ext cx="4519695" cy="270651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6415</TotalTime>
  <Words>730</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Roboto Light</vt:lpstr>
      <vt:lpstr>Roboto Medium</vt:lpstr>
      <vt:lpstr>Lucida Console</vt:lpstr>
      <vt:lpstr>Roboto</vt:lpstr>
      <vt:lpstr>Lucida Sans</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X S</cp:lastModifiedBy>
  <cp:revision>465</cp:revision>
  <dcterms:created xsi:type="dcterms:W3CDTF">2018-02-07T23:23:24Z</dcterms:created>
  <dcterms:modified xsi:type="dcterms:W3CDTF">2021-11-21T08:01:21Z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