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385C-116F-4A02-BB62-41DD93B3E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AE639BC7-FB7B-4CAC-982D-38C0A25DD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C72E86A-9AF0-4AAE-ADA1-1B8889CD841E}"/>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5" name="Footer Placeholder 4">
            <a:extLst>
              <a:ext uri="{FF2B5EF4-FFF2-40B4-BE49-F238E27FC236}">
                <a16:creationId xmlns:a16="http://schemas.microsoft.com/office/drawing/2014/main" id="{2F498BB9-B25C-48F2-A0E7-736B6E2230D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56BD0A6-8FF6-4BCC-877E-CC935139FF40}"/>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275357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D25C-BAD1-45BF-8404-232D799FA3E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6BB6E71E-7E54-4371-9C94-AD7F128F6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D2B3217-7681-49B3-B577-556C601EB981}"/>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5" name="Footer Placeholder 4">
            <a:extLst>
              <a:ext uri="{FF2B5EF4-FFF2-40B4-BE49-F238E27FC236}">
                <a16:creationId xmlns:a16="http://schemas.microsoft.com/office/drawing/2014/main" id="{0C299E98-21E0-442F-915B-61663F6273A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3F65EE9-868C-41EC-8F92-C08EB5B9387C}"/>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289595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C832E9-F6F0-4E16-83AD-1BED4089C8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634DD5DD-367C-4E71-8536-490ACFC62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131D4CF-87F9-4D30-ADB3-6A31E4C8BDAB}"/>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5" name="Footer Placeholder 4">
            <a:extLst>
              <a:ext uri="{FF2B5EF4-FFF2-40B4-BE49-F238E27FC236}">
                <a16:creationId xmlns:a16="http://schemas.microsoft.com/office/drawing/2014/main" id="{5CA0E513-74AA-44BE-B46E-3006E92DCFD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429CE98-325C-4F2F-8BBD-38B80929E913}"/>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274979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142B-34A7-476A-BDEC-9FC464CF5B7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3286229-762F-419D-A264-44B292140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122D8D9-84A2-4295-87D9-4015C9A0E5B6}"/>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5" name="Footer Placeholder 4">
            <a:extLst>
              <a:ext uri="{FF2B5EF4-FFF2-40B4-BE49-F238E27FC236}">
                <a16:creationId xmlns:a16="http://schemas.microsoft.com/office/drawing/2014/main" id="{6DA2FCD8-5862-4AE0-B7DC-ACD116EEE95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249B6D8-4880-499B-AC76-B745296F2601}"/>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207160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1565-67A8-4082-977F-CB3D47272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E6C0C379-E226-4EA9-8609-263227FA0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0B9FA-5E12-472A-A1D2-D6B9F831DE35}"/>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5" name="Footer Placeholder 4">
            <a:extLst>
              <a:ext uri="{FF2B5EF4-FFF2-40B4-BE49-F238E27FC236}">
                <a16:creationId xmlns:a16="http://schemas.microsoft.com/office/drawing/2014/main" id="{8BCEE339-E615-420A-89A2-03FF3D139EC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7BFC1FC-577D-4DA6-A2F5-9C90AF7136CE}"/>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165258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0E19-0A4F-4517-A5EB-C4A58E1DE3D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6C14D69-00F7-45B1-882A-64CC464237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C761D48F-D8F9-481E-AE68-45DE3946F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B506FCC5-02F9-4C4D-B7A0-43938197AFBF}"/>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6" name="Footer Placeholder 5">
            <a:extLst>
              <a:ext uri="{FF2B5EF4-FFF2-40B4-BE49-F238E27FC236}">
                <a16:creationId xmlns:a16="http://schemas.microsoft.com/office/drawing/2014/main" id="{4ED117A5-7F50-4037-A55A-6D57361F660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B3F21DA-65EF-4407-A50F-40846956AA39}"/>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252921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D041-2035-455D-B1D2-F1E049D2BDD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A60AC64-BEE2-484F-9FB0-4DD286478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9F658F-68AB-4A09-B41B-0430ED2B1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EF67A393-9EAB-4C66-9ED3-C6AC398E5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99F1B-A9C3-4E5B-8E4E-93D81FFE6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D08777BB-419A-48B5-BB08-9932E48F4088}"/>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8" name="Footer Placeholder 7">
            <a:extLst>
              <a:ext uri="{FF2B5EF4-FFF2-40B4-BE49-F238E27FC236}">
                <a16:creationId xmlns:a16="http://schemas.microsoft.com/office/drawing/2014/main" id="{ECEAEC61-E746-4A29-9269-A5643058CE68}"/>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BFF8C251-2858-4821-BCB9-95C6BA06454B}"/>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377217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D355-0C86-44C5-AFD9-C2F0436E5134}"/>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EAF5277-A25B-4F55-BF80-FF86C9E4C813}"/>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4" name="Footer Placeholder 3">
            <a:extLst>
              <a:ext uri="{FF2B5EF4-FFF2-40B4-BE49-F238E27FC236}">
                <a16:creationId xmlns:a16="http://schemas.microsoft.com/office/drawing/2014/main" id="{4FBA8383-FBE5-42D8-A061-E5B2147CFF8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BD0D277-CCD5-4CBF-A219-BF6D9EAC5BE4}"/>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245399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4A41B8-00D9-4D7A-806A-137AD25A0718}"/>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3" name="Footer Placeholder 2">
            <a:extLst>
              <a:ext uri="{FF2B5EF4-FFF2-40B4-BE49-F238E27FC236}">
                <a16:creationId xmlns:a16="http://schemas.microsoft.com/office/drawing/2014/main" id="{0FDF6816-2A5F-4C2B-BC5E-5740D6BFBAA7}"/>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B0463ED-9DB9-4152-BB08-4EEA61C50557}"/>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138947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E63F-B58C-4BE8-A216-8C9CCD8E2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89800C3-133E-448B-8195-EEFD9D0A9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E6242844-AFB4-440B-9A0B-D7248A163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D8AD1-AC24-4D71-B77A-A61621C01025}"/>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6" name="Footer Placeholder 5">
            <a:extLst>
              <a:ext uri="{FF2B5EF4-FFF2-40B4-BE49-F238E27FC236}">
                <a16:creationId xmlns:a16="http://schemas.microsoft.com/office/drawing/2014/main" id="{59C078A9-8659-4868-822B-29A5E9CFF10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938E6C3-9A3E-481B-866E-9CE223CEB3B7}"/>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321121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D9B5-09D9-4999-A922-35937F753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28F69162-E4FD-42E0-B039-38217B3AC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B3744C91-EBDB-4C4F-BEAD-F1A87124E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5CCDF-AEFA-4433-B7E2-E9E18F0F2D64}"/>
              </a:ext>
            </a:extLst>
          </p:cNvPr>
          <p:cNvSpPr>
            <a:spLocks noGrp="1"/>
          </p:cNvSpPr>
          <p:nvPr>
            <p:ph type="dt" sz="half" idx="10"/>
          </p:nvPr>
        </p:nvSpPr>
        <p:spPr/>
        <p:txBody>
          <a:bodyPr/>
          <a:lstStyle/>
          <a:p>
            <a:fld id="{A4B94B06-553A-408B-B432-B30947F2AC6C}" type="datetimeFigureOut">
              <a:rPr lang="fr-FR" smtClean="0"/>
              <a:t>26/04/2022</a:t>
            </a:fld>
            <a:endParaRPr lang="fr-FR"/>
          </a:p>
        </p:txBody>
      </p:sp>
      <p:sp>
        <p:nvSpPr>
          <p:cNvPr id="6" name="Footer Placeholder 5">
            <a:extLst>
              <a:ext uri="{FF2B5EF4-FFF2-40B4-BE49-F238E27FC236}">
                <a16:creationId xmlns:a16="http://schemas.microsoft.com/office/drawing/2014/main" id="{F64619B3-D361-453A-881F-4547CAF9604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6BB0BD0-882B-4F37-AB60-60FB7642F301}"/>
              </a:ext>
            </a:extLst>
          </p:cNvPr>
          <p:cNvSpPr>
            <a:spLocks noGrp="1"/>
          </p:cNvSpPr>
          <p:nvPr>
            <p:ph type="sldNum" sz="quarter" idx="12"/>
          </p:nvPr>
        </p:nvSpPr>
        <p:spPr/>
        <p:txBody>
          <a:bodyPr/>
          <a:lstStyle/>
          <a:p>
            <a:fld id="{A9199DAC-9928-4C8E-82A4-F9FB30592B89}" type="slidenum">
              <a:rPr lang="fr-FR" smtClean="0"/>
              <a:t>‹#›</a:t>
            </a:fld>
            <a:endParaRPr lang="fr-FR"/>
          </a:p>
        </p:txBody>
      </p:sp>
    </p:spTree>
    <p:extLst>
      <p:ext uri="{BB962C8B-B14F-4D97-AF65-F5344CB8AC3E}">
        <p14:creationId xmlns:p14="http://schemas.microsoft.com/office/powerpoint/2010/main" val="106443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FF67B8-6430-4542-AD2D-E934A6EC9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96A4142-5B7F-4EEA-BF0E-E11866867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B2789C6-9F51-472E-99DA-F743DC892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94B06-553A-408B-B432-B30947F2AC6C}" type="datetimeFigureOut">
              <a:rPr lang="fr-FR" smtClean="0"/>
              <a:t>26/04/2022</a:t>
            </a:fld>
            <a:endParaRPr lang="fr-FR"/>
          </a:p>
        </p:txBody>
      </p:sp>
      <p:sp>
        <p:nvSpPr>
          <p:cNvPr id="5" name="Footer Placeholder 4">
            <a:extLst>
              <a:ext uri="{FF2B5EF4-FFF2-40B4-BE49-F238E27FC236}">
                <a16:creationId xmlns:a16="http://schemas.microsoft.com/office/drawing/2014/main" id="{01C3A1E1-31DA-4E41-B9BB-FEDE13DA6C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6555D08D-585E-41B3-9DC6-B6F96049B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99DAC-9928-4C8E-82A4-F9FB30592B89}" type="slidenum">
              <a:rPr lang="fr-FR" smtClean="0"/>
              <a:t>‹#›</a:t>
            </a:fld>
            <a:endParaRPr lang="fr-FR"/>
          </a:p>
        </p:txBody>
      </p:sp>
    </p:spTree>
    <p:extLst>
      <p:ext uri="{BB962C8B-B14F-4D97-AF65-F5344CB8AC3E}">
        <p14:creationId xmlns:p14="http://schemas.microsoft.com/office/powerpoint/2010/main" val="271106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297C-E7D9-44D1-A208-957569AB7869}"/>
              </a:ext>
            </a:extLst>
          </p:cNvPr>
          <p:cNvSpPr>
            <a:spLocks noGrp="1"/>
          </p:cNvSpPr>
          <p:nvPr>
            <p:ph type="ctrTitle"/>
          </p:nvPr>
        </p:nvSpPr>
        <p:spPr>
          <a:xfrm>
            <a:off x="1524000" y="1122363"/>
            <a:ext cx="9144000" cy="1172602"/>
          </a:xfrm>
        </p:spPr>
        <p:txBody>
          <a:bodyPr/>
          <a:lstStyle/>
          <a:p>
            <a:r>
              <a:rPr lang="fr-FR" dirty="0"/>
              <a:t>L’évolution du SEO</a:t>
            </a:r>
          </a:p>
        </p:txBody>
      </p:sp>
      <p:sp>
        <p:nvSpPr>
          <p:cNvPr id="3" name="Subtitle 2">
            <a:extLst>
              <a:ext uri="{FF2B5EF4-FFF2-40B4-BE49-F238E27FC236}">
                <a16:creationId xmlns:a16="http://schemas.microsoft.com/office/drawing/2014/main" id="{408C67A6-D022-4B02-91B2-7A33DC291615}"/>
              </a:ext>
            </a:extLst>
          </p:cNvPr>
          <p:cNvSpPr>
            <a:spLocks noGrp="1"/>
          </p:cNvSpPr>
          <p:nvPr>
            <p:ph type="subTitle" idx="1"/>
          </p:nvPr>
        </p:nvSpPr>
        <p:spPr/>
        <p:txBody>
          <a:bodyPr/>
          <a:lstStyle/>
          <a:p>
            <a:endParaRPr lang="fr-FR" dirty="0"/>
          </a:p>
        </p:txBody>
      </p:sp>
      <p:pic>
        <p:nvPicPr>
          <p:cNvPr id="5" name="Picture 4">
            <a:extLst>
              <a:ext uri="{FF2B5EF4-FFF2-40B4-BE49-F238E27FC236}">
                <a16:creationId xmlns:a16="http://schemas.microsoft.com/office/drawing/2014/main" id="{DE6A6FAB-4EC3-4AD9-86CA-3DD3D889D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917" y="2666999"/>
            <a:ext cx="10063163" cy="3979881"/>
          </a:xfrm>
          <a:prstGeom prst="rect">
            <a:avLst/>
          </a:prstGeom>
        </p:spPr>
      </p:pic>
    </p:spTree>
    <p:extLst>
      <p:ext uri="{BB962C8B-B14F-4D97-AF65-F5344CB8AC3E}">
        <p14:creationId xmlns:p14="http://schemas.microsoft.com/office/powerpoint/2010/main" val="38098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4D39-D88B-43C8-82D9-326BBC688DA6}"/>
              </a:ext>
            </a:extLst>
          </p:cNvPr>
          <p:cNvSpPr>
            <a:spLocks noGrp="1"/>
          </p:cNvSpPr>
          <p:nvPr>
            <p:ph type="title"/>
          </p:nvPr>
        </p:nvSpPr>
        <p:spPr/>
        <p:txBody>
          <a:bodyPr/>
          <a:lstStyle/>
          <a:p>
            <a:pPr algn="ctr"/>
            <a:r>
              <a:rPr lang="fr-FR" dirty="0">
                <a:solidFill>
                  <a:srgbClr val="FF0000"/>
                </a:solidFill>
              </a:rPr>
              <a:t>Sommaire</a:t>
            </a:r>
          </a:p>
        </p:txBody>
      </p:sp>
      <p:sp>
        <p:nvSpPr>
          <p:cNvPr id="3" name="Content Placeholder 2">
            <a:extLst>
              <a:ext uri="{FF2B5EF4-FFF2-40B4-BE49-F238E27FC236}">
                <a16:creationId xmlns:a16="http://schemas.microsoft.com/office/drawing/2014/main" id="{39F62195-B0B2-42D1-A737-59F3BAF90310}"/>
              </a:ext>
            </a:extLst>
          </p:cNvPr>
          <p:cNvSpPr>
            <a:spLocks noGrp="1"/>
          </p:cNvSpPr>
          <p:nvPr>
            <p:ph idx="1"/>
          </p:nvPr>
        </p:nvSpPr>
        <p:spPr/>
        <p:txBody>
          <a:bodyPr>
            <a:normAutofit lnSpcReduction="10000"/>
          </a:bodyPr>
          <a:lstStyle/>
          <a:p>
            <a:r>
              <a:rPr lang="fr-FR" dirty="0"/>
              <a:t>Origine du SEO</a:t>
            </a:r>
          </a:p>
          <a:p>
            <a:endParaRPr lang="fr-FR" dirty="0"/>
          </a:p>
          <a:p>
            <a:r>
              <a:rPr lang="fr-FR" dirty="0"/>
              <a:t>Ce qu’est le SEO / A quoi ça sert ?</a:t>
            </a:r>
          </a:p>
          <a:p>
            <a:endParaRPr lang="fr-FR" dirty="0"/>
          </a:p>
          <a:p>
            <a:pPr marL="0" indent="0">
              <a:buNone/>
            </a:pPr>
            <a:endParaRPr lang="fr-FR" dirty="0"/>
          </a:p>
          <a:p>
            <a:r>
              <a:rPr lang="fr-FR" dirty="0"/>
              <a:t>Technique de SEO</a:t>
            </a:r>
          </a:p>
          <a:p>
            <a:pPr marL="0" indent="0">
              <a:buNone/>
            </a:pPr>
            <a:endParaRPr lang="fr-FR" dirty="0"/>
          </a:p>
          <a:p>
            <a:endParaRPr lang="fr-FR" dirty="0"/>
          </a:p>
          <a:p>
            <a:r>
              <a:rPr lang="fr-FR" dirty="0"/>
              <a:t>Question réponse</a:t>
            </a:r>
          </a:p>
        </p:txBody>
      </p:sp>
    </p:spTree>
    <p:extLst>
      <p:ext uri="{BB962C8B-B14F-4D97-AF65-F5344CB8AC3E}">
        <p14:creationId xmlns:p14="http://schemas.microsoft.com/office/powerpoint/2010/main" val="161278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62B6-5491-44C9-A609-927C8054FB26}"/>
              </a:ext>
            </a:extLst>
          </p:cNvPr>
          <p:cNvSpPr>
            <a:spLocks noGrp="1"/>
          </p:cNvSpPr>
          <p:nvPr>
            <p:ph type="title"/>
          </p:nvPr>
        </p:nvSpPr>
        <p:spPr/>
        <p:txBody>
          <a:bodyPr/>
          <a:lstStyle/>
          <a:p>
            <a:pPr algn="ctr"/>
            <a:r>
              <a:rPr lang="fr-FR" dirty="0">
                <a:solidFill>
                  <a:srgbClr val="FF0000"/>
                </a:solidFill>
              </a:rPr>
              <a:t>Origine du SEO</a:t>
            </a:r>
          </a:p>
        </p:txBody>
      </p:sp>
      <p:sp>
        <p:nvSpPr>
          <p:cNvPr id="3" name="Content Placeholder 2">
            <a:extLst>
              <a:ext uri="{FF2B5EF4-FFF2-40B4-BE49-F238E27FC236}">
                <a16:creationId xmlns:a16="http://schemas.microsoft.com/office/drawing/2014/main" id="{65F1D0CD-A255-4A91-B680-CE25E0CB508F}"/>
              </a:ext>
            </a:extLst>
          </p:cNvPr>
          <p:cNvSpPr>
            <a:spLocks noGrp="1"/>
          </p:cNvSpPr>
          <p:nvPr>
            <p:ph idx="1"/>
          </p:nvPr>
        </p:nvSpPr>
        <p:spPr/>
        <p:txBody>
          <a:bodyPr/>
          <a:lstStyle/>
          <a:p>
            <a:pPr algn="l" fontAlgn="base"/>
            <a:r>
              <a:rPr lang="fr-FR" sz="2400" b="1" dirty="0">
                <a:solidFill>
                  <a:srgbClr val="222222"/>
                </a:solidFill>
                <a:latin typeface="Montserrat" panose="020B0604020202020204" pitchFamily="2" charset="0"/>
              </a:rPr>
              <a:t>1997</a:t>
            </a:r>
            <a:r>
              <a:rPr lang="fr-FR" sz="2400" dirty="0">
                <a:solidFill>
                  <a:srgbClr val="222222"/>
                </a:solidFill>
                <a:latin typeface="Montserrat" panose="020B0604020202020204" pitchFamily="2" charset="0"/>
              </a:rPr>
              <a:t> : apparition du terme </a:t>
            </a:r>
            <a:r>
              <a:rPr lang="fr-FR" sz="2400" dirty="0" err="1">
                <a:solidFill>
                  <a:srgbClr val="222222"/>
                </a:solidFill>
                <a:latin typeface="Montserrat" panose="020B0604020202020204" pitchFamily="2" charset="0"/>
              </a:rPr>
              <a:t>Search</a:t>
            </a:r>
            <a:r>
              <a:rPr lang="fr-FR" sz="2400" dirty="0">
                <a:solidFill>
                  <a:srgbClr val="222222"/>
                </a:solidFill>
                <a:latin typeface="Montserrat" panose="020B0604020202020204" pitchFamily="2" charset="0"/>
              </a:rPr>
              <a:t> Engine </a:t>
            </a:r>
            <a:r>
              <a:rPr lang="fr-FR" sz="2400" dirty="0" err="1">
                <a:solidFill>
                  <a:srgbClr val="222222"/>
                </a:solidFill>
                <a:latin typeface="Montserrat" panose="020B0604020202020204" pitchFamily="2" charset="0"/>
              </a:rPr>
              <a:t>Optimization</a:t>
            </a:r>
            <a:endParaRPr lang="fr-FR" sz="2400" dirty="0">
              <a:solidFill>
                <a:srgbClr val="222222"/>
              </a:solidFill>
              <a:latin typeface="Montserrat" panose="020B0604020202020204" pitchFamily="2" charset="0"/>
            </a:endParaRPr>
          </a:p>
          <a:p>
            <a:pPr algn="l" fontAlgn="base"/>
            <a:endParaRPr lang="fr-FR" sz="2400" dirty="0">
              <a:solidFill>
                <a:srgbClr val="222222"/>
              </a:solidFill>
              <a:latin typeface="Montserrat" panose="020B0604020202020204" pitchFamily="2" charset="0"/>
            </a:endParaRPr>
          </a:p>
          <a:p>
            <a:pPr algn="l" fontAlgn="base"/>
            <a:r>
              <a:rPr lang="fr-FR" sz="2400" dirty="0">
                <a:solidFill>
                  <a:srgbClr val="222222"/>
                </a:solidFill>
                <a:latin typeface="Montserrat" panose="020B0604020202020204" pitchFamily="2" charset="0"/>
              </a:rPr>
              <a:t>Suite aux problèmes soulevés par l’indexation des sites web et par la prise en compte de la visibilité d’un site web dans ce paramètre, apparaît le terme SEO. Ce dernier devient, à partir du milieu des années 90, un véritable champ de compétences.</a:t>
            </a:r>
          </a:p>
          <a:p>
            <a:pPr algn="l" fontAlgn="base"/>
            <a:endParaRPr lang="fr-FR" sz="2400" dirty="0">
              <a:solidFill>
                <a:srgbClr val="222222"/>
              </a:solidFill>
              <a:latin typeface="Montserrat" panose="020B0604020202020204" pitchFamily="2" charset="0"/>
            </a:endParaRPr>
          </a:p>
          <a:p>
            <a:r>
              <a:rPr lang="fr-FR" sz="2400" dirty="0">
                <a:solidFill>
                  <a:srgbClr val="222222"/>
                </a:solidFill>
                <a:latin typeface="Montserrat" panose="020B0604020202020204" pitchFamily="2" charset="0"/>
              </a:rPr>
              <a:t>1998 à 2005 : l’arrivée de Google sur le marché</a:t>
            </a:r>
          </a:p>
          <a:p>
            <a:endParaRPr lang="fr-FR" dirty="0"/>
          </a:p>
        </p:txBody>
      </p:sp>
    </p:spTree>
    <p:extLst>
      <p:ext uri="{BB962C8B-B14F-4D97-AF65-F5344CB8AC3E}">
        <p14:creationId xmlns:p14="http://schemas.microsoft.com/office/powerpoint/2010/main" val="327801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86AA-098A-4825-AEDA-DBE56CCA4890}"/>
              </a:ext>
            </a:extLst>
          </p:cNvPr>
          <p:cNvSpPr>
            <a:spLocks noGrp="1"/>
          </p:cNvSpPr>
          <p:nvPr>
            <p:ph type="title"/>
          </p:nvPr>
        </p:nvSpPr>
        <p:spPr/>
        <p:txBody>
          <a:bodyPr/>
          <a:lstStyle/>
          <a:p>
            <a:pPr algn="ctr"/>
            <a:r>
              <a:rPr lang="fr-FR" dirty="0">
                <a:solidFill>
                  <a:srgbClr val="FF0000"/>
                </a:solidFill>
              </a:rPr>
              <a:t>SEO</a:t>
            </a:r>
          </a:p>
        </p:txBody>
      </p:sp>
      <p:sp>
        <p:nvSpPr>
          <p:cNvPr id="3" name="Content Placeholder 2">
            <a:extLst>
              <a:ext uri="{FF2B5EF4-FFF2-40B4-BE49-F238E27FC236}">
                <a16:creationId xmlns:a16="http://schemas.microsoft.com/office/drawing/2014/main" id="{BCD7ABB8-09B2-467E-B36A-B06BA36735B4}"/>
              </a:ext>
            </a:extLst>
          </p:cNvPr>
          <p:cNvSpPr>
            <a:spLocks noGrp="1"/>
          </p:cNvSpPr>
          <p:nvPr>
            <p:ph idx="1"/>
          </p:nvPr>
        </p:nvSpPr>
        <p:spPr/>
        <p:txBody>
          <a:bodyPr/>
          <a:lstStyle/>
          <a:p>
            <a:r>
              <a:rPr lang="fr-FR" dirty="0" err="1">
                <a:solidFill>
                  <a:srgbClr val="222222"/>
                </a:solidFill>
                <a:latin typeface="Montserrat" panose="020B0604020202020204" pitchFamily="2" charset="0"/>
              </a:rPr>
              <a:t>Search</a:t>
            </a:r>
            <a:r>
              <a:rPr lang="fr-FR" dirty="0">
                <a:solidFill>
                  <a:srgbClr val="222222"/>
                </a:solidFill>
                <a:latin typeface="Montserrat" panose="020B0604020202020204" pitchFamily="2" charset="0"/>
              </a:rPr>
              <a:t> Engine Optimisation </a:t>
            </a:r>
          </a:p>
          <a:p>
            <a:endParaRPr lang="fr-FR" dirty="0"/>
          </a:p>
          <a:p>
            <a:r>
              <a:rPr lang="fr-FR" b="0" i="0" dirty="0">
                <a:solidFill>
                  <a:srgbClr val="222222"/>
                </a:solidFill>
                <a:effectLst/>
                <a:latin typeface="Montserrat" panose="020B0604020202020204" pitchFamily="2" charset="0"/>
              </a:rPr>
              <a:t>ensemble des techniques mises en œuvre pour améliorer la position d’un site web sur les pages de résultats des moteurs de recherche</a:t>
            </a:r>
          </a:p>
          <a:p>
            <a:endParaRPr lang="fr-FR" dirty="0">
              <a:solidFill>
                <a:srgbClr val="222222"/>
              </a:solidFill>
              <a:latin typeface="Montserrat" panose="020B0604020202020204" pitchFamily="2" charset="0"/>
            </a:endParaRPr>
          </a:p>
          <a:p>
            <a:r>
              <a:rPr lang="fr-FR" dirty="0">
                <a:solidFill>
                  <a:srgbClr val="222222"/>
                </a:solidFill>
                <a:latin typeface="Montserrat" panose="020B0604020202020204" pitchFamily="2" charset="0"/>
              </a:rPr>
              <a:t>Améliorer la visibilité d’un site WEB</a:t>
            </a:r>
          </a:p>
          <a:p>
            <a:endParaRPr lang="fr-FR" dirty="0">
              <a:solidFill>
                <a:srgbClr val="222222"/>
              </a:solidFill>
              <a:latin typeface="Montserrat" panose="020B0604020202020204" pitchFamily="2" charset="0"/>
            </a:endParaRPr>
          </a:p>
          <a:p>
            <a:r>
              <a:rPr lang="fr-FR" dirty="0">
                <a:solidFill>
                  <a:srgbClr val="222222"/>
                </a:solidFill>
                <a:latin typeface="Montserrat" panose="020B0604020202020204" pitchFamily="2" charset="0"/>
              </a:rPr>
              <a:t>gagner des places sur les moteurs de recherche</a:t>
            </a:r>
          </a:p>
        </p:txBody>
      </p:sp>
    </p:spTree>
    <p:extLst>
      <p:ext uri="{BB962C8B-B14F-4D97-AF65-F5344CB8AC3E}">
        <p14:creationId xmlns:p14="http://schemas.microsoft.com/office/powerpoint/2010/main" val="35501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D8CF-83FB-48E8-AF25-E9FD5666B6B2}"/>
              </a:ext>
            </a:extLst>
          </p:cNvPr>
          <p:cNvSpPr>
            <a:spLocks noGrp="1"/>
          </p:cNvSpPr>
          <p:nvPr>
            <p:ph type="title"/>
          </p:nvPr>
        </p:nvSpPr>
        <p:spPr/>
        <p:txBody>
          <a:bodyPr/>
          <a:lstStyle/>
          <a:p>
            <a:pPr algn="ctr"/>
            <a:r>
              <a:rPr lang="fr-FR" dirty="0">
                <a:solidFill>
                  <a:srgbClr val="FF0000"/>
                </a:solidFill>
              </a:rPr>
              <a:t>Techniques SEO</a:t>
            </a:r>
          </a:p>
        </p:txBody>
      </p:sp>
      <p:sp>
        <p:nvSpPr>
          <p:cNvPr id="3" name="Content Placeholder 2">
            <a:extLst>
              <a:ext uri="{FF2B5EF4-FFF2-40B4-BE49-F238E27FC236}">
                <a16:creationId xmlns:a16="http://schemas.microsoft.com/office/drawing/2014/main" id="{1AB22980-BC12-44E1-AEDB-F45240CAA2F0}"/>
              </a:ext>
            </a:extLst>
          </p:cNvPr>
          <p:cNvSpPr>
            <a:spLocks noGrp="1"/>
          </p:cNvSpPr>
          <p:nvPr>
            <p:ph idx="1"/>
          </p:nvPr>
        </p:nvSpPr>
        <p:spPr/>
        <p:txBody>
          <a:bodyPr>
            <a:normAutofit fontScale="92500" lnSpcReduction="20000"/>
          </a:bodyPr>
          <a:lstStyle/>
          <a:p>
            <a:r>
              <a:rPr lang="fr-FR" b="0" i="0" dirty="0">
                <a:solidFill>
                  <a:srgbClr val="222222"/>
                </a:solidFill>
                <a:effectLst/>
                <a:latin typeface="Montserrat" panose="00000500000000000000" pitchFamily="2" charset="0"/>
              </a:rPr>
              <a:t>L’optimisation on-page ou on-site est l’ensemble des techniques visant à </a:t>
            </a:r>
            <a:r>
              <a:rPr lang="fr-FR" dirty="0">
                <a:solidFill>
                  <a:srgbClr val="222222"/>
                </a:solidFill>
                <a:latin typeface="Montserrat" panose="00000500000000000000" pitchFamily="2" charset="0"/>
              </a:rPr>
              <a:t>améliorer la qualité du contenu d’un site / page web. </a:t>
            </a:r>
          </a:p>
          <a:p>
            <a:endParaRPr lang="fr-FR" dirty="0">
              <a:solidFill>
                <a:srgbClr val="222222"/>
              </a:solidFill>
              <a:latin typeface="Montserrat" panose="00000500000000000000" pitchFamily="2" charset="0"/>
            </a:endParaRPr>
          </a:p>
          <a:p>
            <a:r>
              <a:rPr lang="fr-FR" dirty="0">
                <a:solidFill>
                  <a:srgbClr val="222222"/>
                </a:solidFill>
                <a:latin typeface="Montserrat" panose="00000500000000000000" pitchFamily="2" charset="0"/>
              </a:rPr>
              <a:t>Voici les différentes techniques : </a:t>
            </a:r>
          </a:p>
          <a:p>
            <a:endParaRPr lang="fr-FR" dirty="0">
              <a:solidFill>
                <a:srgbClr val="222222"/>
              </a:solidFill>
              <a:latin typeface="Montserrat" panose="00000500000000000000" pitchFamily="2" charset="0"/>
            </a:endParaRPr>
          </a:p>
          <a:p>
            <a:pPr algn="l">
              <a:buFont typeface="Arial" panose="020B0604020202020204" pitchFamily="34" charset="0"/>
              <a:buChar char="•"/>
            </a:pPr>
            <a:r>
              <a:rPr lang="fr-FR" b="0" i="0" dirty="0">
                <a:solidFill>
                  <a:srgbClr val="222222"/>
                </a:solidFill>
                <a:effectLst/>
                <a:latin typeface="Montserrat" panose="00000500000000000000" pitchFamily="2" charset="0"/>
              </a:rPr>
              <a:t>Balise </a:t>
            </a:r>
            <a:r>
              <a:rPr lang="fr-FR" b="0" i="0" dirty="0" err="1">
                <a:solidFill>
                  <a:srgbClr val="222222"/>
                </a:solidFill>
                <a:effectLst/>
                <a:latin typeface="Montserrat" panose="00000500000000000000" pitchFamily="2" charset="0"/>
              </a:rPr>
              <a:t>Title</a:t>
            </a:r>
            <a:endParaRPr lang="fr-FR" b="0" i="0" dirty="0">
              <a:solidFill>
                <a:srgbClr val="222222"/>
              </a:solidFill>
              <a:effectLst/>
              <a:latin typeface="Montserrat" panose="00000500000000000000" pitchFamily="2" charset="0"/>
            </a:endParaRPr>
          </a:p>
          <a:p>
            <a:pPr algn="l">
              <a:buFont typeface="Arial" panose="020B0604020202020204" pitchFamily="34" charset="0"/>
              <a:buChar char="•"/>
            </a:pPr>
            <a:r>
              <a:rPr lang="fr-FR" b="0" i="0" dirty="0">
                <a:solidFill>
                  <a:srgbClr val="222222"/>
                </a:solidFill>
                <a:effectLst/>
                <a:latin typeface="Montserrat" panose="00000500000000000000" pitchFamily="2" charset="0"/>
              </a:rPr>
              <a:t>Balises Meta (Meta description, robots, keywords)</a:t>
            </a:r>
          </a:p>
          <a:p>
            <a:pPr algn="l">
              <a:buFont typeface="Arial" panose="020B0604020202020204" pitchFamily="34" charset="0"/>
              <a:buChar char="•"/>
            </a:pPr>
            <a:r>
              <a:rPr lang="fr-FR" b="0" i="0" dirty="0">
                <a:solidFill>
                  <a:srgbClr val="222222"/>
                </a:solidFill>
                <a:effectLst/>
                <a:latin typeface="Montserrat" panose="00000500000000000000" pitchFamily="2" charset="0"/>
              </a:rPr>
              <a:t>Balisage sémantique (H1-H6)</a:t>
            </a:r>
          </a:p>
          <a:p>
            <a:pPr algn="l">
              <a:buFont typeface="Arial" panose="020B0604020202020204" pitchFamily="34" charset="0"/>
              <a:buChar char="•"/>
            </a:pPr>
            <a:r>
              <a:rPr lang="fr-FR" b="0" i="0" dirty="0">
                <a:solidFill>
                  <a:srgbClr val="222222"/>
                </a:solidFill>
                <a:effectLst/>
                <a:latin typeface="Montserrat" panose="00000500000000000000" pitchFamily="2" charset="0"/>
              </a:rPr>
              <a:t>URLs</a:t>
            </a:r>
          </a:p>
          <a:p>
            <a:pPr algn="l">
              <a:buFont typeface="Arial" panose="020B0604020202020204" pitchFamily="34" charset="0"/>
              <a:buChar char="•"/>
            </a:pPr>
            <a:r>
              <a:rPr lang="fr-FR" b="0" i="0" dirty="0">
                <a:solidFill>
                  <a:srgbClr val="222222"/>
                </a:solidFill>
                <a:effectLst/>
                <a:latin typeface="Montserrat" panose="00000500000000000000" pitchFamily="2" charset="0"/>
              </a:rPr>
              <a:t>Contenu de la page (Body)</a:t>
            </a:r>
          </a:p>
          <a:p>
            <a:endParaRPr lang="fr-FR" dirty="0"/>
          </a:p>
        </p:txBody>
      </p:sp>
      <p:pic>
        <p:nvPicPr>
          <p:cNvPr id="5" name="Picture 4">
            <a:extLst>
              <a:ext uri="{FF2B5EF4-FFF2-40B4-BE49-F238E27FC236}">
                <a16:creationId xmlns:a16="http://schemas.microsoft.com/office/drawing/2014/main" id="{D02BAD62-A989-43AF-B11D-60B9BABA1F15}"/>
              </a:ext>
            </a:extLst>
          </p:cNvPr>
          <p:cNvPicPr>
            <a:picLocks noChangeAspect="1"/>
          </p:cNvPicPr>
          <p:nvPr/>
        </p:nvPicPr>
        <p:blipFill>
          <a:blip r:embed="rId2"/>
          <a:stretch>
            <a:fillRect/>
          </a:stretch>
        </p:blipFill>
        <p:spPr>
          <a:xfrm>
            <a:off x="3910320" y="3822208"/>
            <a:ext cx="1950889" cy="358171"/>
          </a:xfrm>
          <a:prstGeom prst="rect">
            <a:avLst/>
          </a:prstGeom>
        </p:spPr>
      </p:pic>
      <p:pic>
        <p:nvPicPr>
          <p:cNvPr id="7" name="Picture 6">
            <a:extLst>
              <a:ext uri="{FF2B5EF4-FFF2-40B4-BE49-F238E27FC236}">
                <a16:creationId xmlns:a16="http://schemas.microsoft.com/office/drawing/2014/main" id="{44EC0150-6507-48E9-BE13-9E1743893527}"/>
              </a:ext>
            </a:extLst>
          </p:cNvPr>
          <p:cNvPicPr>
            <a:picLocks noChangeAspect="1"/>
          </p:cNvPicPr>
          <p:nvPr/>
        </p:nvPicPr>
        <p:blipFill>
          <a:blip r:embed="rId3"/>
          <a:stretch>
            <a:fillRect/>
          </a:stretch>
        </p:blipFill>
        <p:spPr>
          <a:xfrm>
            <a:off x="2474163" y="5213185"/>
            <a:ext cx="7369179" cy="358171"/>
          </a:xfrm>
          <a:prstGeom prst="rect">
            <a:avLst/>
          </a:prstGeom>
        </p:spPr>
      </p:pic>
    </p:spTree>
    <p:extLst>
      <p:ext uri="{BB962C8B-B14F-4D97-AF65-F5344CB8AC3E}">
        <p14:creationId xmlns:p14="http://schemas.microsoft.com/office/powerpoint/2010/main" val="86835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554-6747-4859-B3D6-B427FF6821E7}"/>
              </a:ext>
            </a:extLst>
          </p:cNvPr>
          <p:cNvSpPr>
            <a:spLocks noGrp="1"/>
          </p:cNvSpPr>
          <p:nvPr>
            <p:ph type="title"/>
          </p:nvPr>
        </p:nvSpPr>
        <p:spPr/>
        <p:txBody>
          <a:bodyPr/>
          <a:lstStyle/>
          <a:p>
            <a:pPr algn="ctr"/>
            <a:r>
              <a:rPr lang="fr-FR" b="0" i="0" dirty="0">
                <a:solidFill>
                  <a:srgbClr val="FF0000"/>
                </a:solidFill>
                <a:effectLst/>
                <a:latin typeface="Galano"/>
              </a:rPr>
              <a:t>Expérience utilisateur (UX) :</a:t>
            </a:r>
            <a:br>
              <a:rPr lang="fr-FR" b="0" i="0" dirty="0">
                <a:solidFill>
                  <a:srgbClr val="FF0000"/>
                </a:solidFill>
                <a:effectLst/>
                <a:latin typeface="Galano"/>
              </a:rPr>
            </a:br>
            <a:endParaRPr lang="fr-FR" dirty="0">
              <a:solidFill>
                <a:srgbClr val="FF0000"/>
              </a:solidFill>
            </a:endParaRPr>
          </a:p>
        </p:txBody>
      </p:sp>
      <p:sp>
        <p:nvSpPr>
          <p:cNvPr id="3" name="Content Placeholder 2">
            <a:extLst>
              <a:ext uri="{FF2B5EF4-FFF2-40B4-BE49-F238E27FC236}">
                <a16:creationId xmlns:a16="http://schemas.microsoft.com/office/drawing/2014/main" id="{3A5BEE41-C36D-4DED-94B4-BA21EE288917}"/>
              </a:ext>
            </a:extLst>
          </p:cNvPr>
          <p:cNvSpPr>
            <a:spLocks noGrp="1"/>
          </p:cNvSpPr>
          <p:nvPr>
            <p:ph idx="1"/>
          </p:nvPr>
        </p:nvSpPr>
        <p:spPr/>
        <p:txBody>
          <a:bodyPr/>
          <a:lstStyle/>
          <a:p>
            <a:pPr algn="l">
              <a:buFont typeface="Arial" panose="020B0604020202020204" pitchFamily="34" charset="0"/>
              <a:buChar char="•"/>
            </a:pPr>
            <a:r>
              <a:rPr lang="fr-FR" b="0" i="0" dirty="0">
                <a:solidFill>
                  <a:srgbClr val="222222"/>
                </a:solidFill>
                <a:effectLst/>
                <a:latin typeface="Montserrat" panose="00000500000000000000" pitchFamily="2" charset="0"/>
              </a:rPr>
              <a:t>ergonomie du site : apparence et qualité</a:t>
            </a:r>
          </a:p>
          <a:p>
            <a:pPr algn="l">
              <a:buFont typeface="Arial" panose="020B0604020202020204" pitchFamily="34" charset="0"/>
              <a:buChar char="•"/>
            </a:pPr>
            <a:endParaRPr lang="fr-FR" b="0" i="0" dirty="0">
              <a:solidFill>
                <a:srgbClr val="222222"/>
              </a:solidFill>
              <a:effectLst/>
              <a:latin typeface="Montserrat" panose="00000500000000000000" pitchFamily="2" charset="0"/>
            </a:endParaRPr>
          </a:p>
          <a:p>
            <a:pPr algn="l">
              <a:buFont typeface="Arial" panose="020B0604020202020204" pitchFamily="34" charset="0"/>
              <a:buChar char="•"/>
            </a:pPr>
            <a:r>
              <a:rPr lang="fr-FR" b="0" i="0" dirty="0">
                <a:solidFill>
                  <a:srgbClr val="222222"/>
                </a:solidFill>
                <a:effectLst/>
                <a:latin typeface="Montserrat" panose="00000500000000000000" pitchFamily="2" charset="0"/>
              </a:rPr>
              <a:t>taux de rebond</a:t>
            </a:r>
          </a:p>
          <a:p>
            <a:pPr algn="l">
              <a:buFont typeface="Arial" panose="020B0604020202020204" pitchFamily="34" charset="0"/>
              <a:buChar char="•"/>
            </a:pPr>
            <a:endParaRPr lang="fr-FR" b="0" i="0" dirty="0">
              <a:solidFill>
                <a:srgbClr val="222222"/>
              </a:solidFill>
              <a:effectLst/>
              <a:latin typeface="Montserrat" panose="00000500000000000000" pitchFamily="2" charset="0"/>
            </a:endParaRPr>
          </a:p>
          <a:p>
            <a:pPr algn="l">
              <a:buFont typeface="Arial" panose="020B0604020202020204" pitchFamily="34" charset="0"/>
              <a:buChar char="•"/>
            </a:pPr>
            <a:r>
              <a:rPr lang="fr-FR" b="0" i="0" dirty="0">
                <a:solidFill>
                  <a:srgbClr val="222222"/>
                </a:solidFill>
                <a:effectLst/>
                <a:latin typeface="Montserrat" panose="00000500000000000000" pitchFamily="2" charset="0"/>
              </a:rPr>
              <a:t>taux de conversion</a:t>
            </a:r>
          </a:p>
          <a:p>
            <a:pPr algn="l">
              <a:buFont typeface="Arial" panose="020B0604020202020204" pitchFamily="34" charset="0"/>
              <a:buChar char="•"/>
            </a:pPr>
            <a:endParaRPr lang="fr-FR" b="0" i="0" dirty="0">
              <a:solidFill>
                <a:srgbClr val="222222"/>
              </a:solidFill>
              <a:effectLst/>
              <a:latin typeface="Montserrat" panose="00000500000000000000" pitchFamily="2" charset="0"/>
            </a:endParaRPr>
          </a:p>
          <a:p>
            <a:pPr algn="l">
              <a:buFont typeface="Arial" panose="020B0604020202020204" pitchFamily="34" charset="0"/>
              <a:buChar char="•"/>
            </a:pPr>
            <a:r>
              <a:rPr lang="fr-FR" b="0" i="0" dirty="0">
                <a:solidFill>
                  <a:srgbClr val="222222"/>
                </a:solidFill>
                <a:effectLst/>
                <a:latin typeface="Montserrat" panose="00000500000000000000" pitchFamily="2" charset="0"/>
              </a:rPr>
              <a:t>parcours utilisateur</a:t>
            </a:r>
          </a:p>
          <a:p>
            <a:endParaRPr lang="fr-FR" b="0" i="0" dirty="0">
              <a:solidFill>
                <a:srgbClr val="222222"/>
              </a:solidFill>
              <a:effectLst/>
              <a:latin typeface="Galano"/>
            </a:endParaRPr>
          </a:p>
        </p:txBody>
      </p:sp>
      <p:pic>
        <p:nvPicPr>
          <p:cNvPr id="5" name="Picture 4">
            <a:extLst>
              <a:ext uri="{FF2B5EF4-FFF2-40B4-BE49-F238E27FC236}">
                <a16:creationId xmlns:a16="http://schemas.microsoft.com/office/drawing/2014/main" id="{45BFD69A-6F17-4D45-B205-B38F624D9215}"/>
              </a:ext>
            </a:extLst>
          </p:cNvPr>
          <p:cNvPicPr>
            <a:picLocks noChangeAspect="1"/>
          </p:cNvPicPr>
          <p:nvPr/>
        </p:nvPicPr>
        <p:blipFill>
          <a:blip r:embed="rId2"/>
          <a:stretch>
            <a:fillRect/>
          </a:stretch>
        </p:blipFill>
        <p:spPr>
          <a:xfrm>
            <a:off x="5086782" y="2312809"/>
            <a:ext cx="5213665" cy="1867153"/>
          </a:xfrm>
          <a:prstGeom prst="rect">
            <a:avLst/>
          </a:prstGeom>
        </p:spPr>
      </p:pic>
    </p:spTree>
    <p:extLst>
      <p:ext uri="{BB962C8B-B14F-4D97-AF65-F5344CB8AC3E}">
        <p14:creationId xmlns:p14="http://schemas.microsoft.com/office/powerpoint/2010/main" val="3602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075-6D92-4485-ACD0-09289E61B5D4}"/>
              </a:ext>
            </a:extLst>
          </p:cNvPr>
          <p:cNvSpPr>
            <a:spLocks noGrp="1"/>
          </p:cNvSpPr>
          <p:nvPr>
            <p:ph type="title"/>
          </p:nvPr>
        </p:nvSpPr>
        <p:spPr/>
        <p:txBody>
          <a:bodyPr>
            <a:normAutofit/>
          </a:bodyPr>
          <a:lstStyle/>
          <a:p>
            <a:r>
              <a:rPr lang="fr-FR" sz="2800" dirty="0">
                <a:solidFill>
                  <a:srgbClr val="FF0000"/>
                </a:solidFill>
                <a:latin typeface="Montserrat" panose="00000500000000000000" pitchFamily="2" charset="0"/>
                <a:ea typeface="+mn-ea"/>
                <a:cs typeface="+mn-cs"/>
              </a:rPr>
              <a:t>Les éléments techniques liés à l’infrastructure du site (code HTML, nom de domaine</a:t>
            </a:r>
          </a:p>
        </p:txBody>
      </p:sp>
      <p:sp>
        <p:nvSpPr>
          <p:cNvPr id="3" name="Content Placeholder 2">
            <a:extLst>
              <a:ext uri="{FF2B5EF4-FFF2-40B4-BE49-F238E27FC236}">
                <a16:creationId xmlns:a16="http://schemas.microsoft.com/office/drawing/2014/main" id="{93560407-3E6C-4BC7-8252-95D21C4CDA85}"/>
              </a:ext>
            </a:extLst>
          </p:cNvPr>
          <p:cNvSpPr>
            <a:spLocks noGrp="1"/>
          </p:cNvSpPr>
          <p:nvPr>
            <p:ph idx="1"/>
          </p:nvPr>
        </p:nvSpPr>
        <p:spPr/>
        <p:txBody>
          <a:bodyPr/>
          <a:lstStyle/>
          <a:p>
            <a:pPr algn="l">
              <a:buFont typeface="Arial" panose="020B0604020202020204" pitchFamily="34" charset="0"/>
              <a:buChar char="•"/>
            </a:pPr>
            <a:r>
              <a:rPr lang="fr-FR" b="0" i="0" dirty="0">
                <a:solidFill>
                  <a:srgbClr val="222222"/>
                </a:solidFill>
                <a:effectLst/>
                <a:latin typeface="Montserrat" panose="00000500000000000000" pitchFamily="2" charset="0"/>
              </a:rPr>
              <a:t>Poids et vitesse de chargement d’une page (très important)</a:t>
            </a:r>
          </a:p>
          <a:p>
            <a:pPr algn="l">
              <a:buFont typeface="Arial" panose="020B0604020202020204" pitchFamily="34" charset="0"/>
              <a:buChar char="•"/>
            </a:pPr>
            <a:endParaRPr lang="fr-FR" b="0" i="0" dirty="0">
              <a:solidFill>
                <a:srgbClr val="222222"/>
              </a:solidFill>
              <a:effectLst/>
              <a:latin typeface="Montserrat" panose="00000500000000000000" pitchFamily="2" charset="0"/>
            </a:endParaRPr>
          </a:p>
          <a:p>
            <a:pPr algn="l">
              <a:buFont typeface="Arial" panose="020B0604020202020204" pitchFamily="34" charset="0"/>
              <a:buChar char="•"/>
            </a:pPr>
            <a:r>
              <a:rPr lang="fr-FR" b="0" i="0" dirty="0">
                <a:solidFill>
                  <a:srgbClr val="222222"/>
                </a:solidFill>
                <a:effectLst/>
                <a:latin typeface="Montserrat" panose="00000500000000000000" pitchFamily="2" charset="0"/>
              </a:rPr>
              <a:t>Apparence et qualité du site</a:t>
            </a:r>
          </a:p>
          <a:p>
            <a:pPr algn="l">
              <a:buFont typeface="Arial" panose="020B0604020202020204" pitchFamily="34" charset="0"/>
              <a:buChar char="•"/>
            </a:pPr>
            <a:endParaRPr lang="fr-FR" b="0" i="0" dirty="0">
              <a:solidFill>
                <a:srgbClr val="222222"/>
              </a:solidFill>
              <a:effectLst/>
              <a:latin typeface="Montserrat" panose="00000500000000000000" pitchFamily="2" charset="0"/>
            </a:endParaRPr>
          </a:p>
          <a:p>
            <a:pPr algn="l">
              <a:buFont typeface="Arial" panose="020B0604020202020204" pitchFamily="34" charset="0"/>
              <a:buChar char="•"/>
            </a:pPr>
            <a:r>
              <a:rPr lang="fr-FR" b="0" i="0" dirty="0">
                <a:solidFill>
                  <a:srgbClr val="222222"/>
                </a:solidFill>
                <a:effectLst/>
                <a:latin typeface="Montserrat" panose="00000500000000000000" pitchFamily="2" charset="0"/>
              </a:rPr>
              <a:t>Architecture et arborescence</a:t>
            </a:r>
          </a:p>
          <a:p>
            <a:endParaRPr lang="fr-FR" dirty="0"/>
          </a:p>
        </p:txBody>
      </p:sp>
    </p:spTree>
    <p:extLst>
      <p:ext uri="{BB962C8B-B14F-4D97-AF65-F5344CB8AC3E}">
        <p14:creationId xmlns:p14="http://schemas.microsoft.com/office/powerpoint/2010/main" val="149573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C04E-1D3F-431F-9E32-5E3FB97316CC}"/>
              </a:ext>
            </a:extLst>
          </p:cNvPr>
          <p:cNvSpPr>
            <a:spLocks noGrp="1"/>
          </p:cNvSpPr>
          <p:nvPr>
            <p:ph type="title"/>
          </p:nvPr>
        </p:nvSpPr>
        <p:spPr/>
        <p:txBody>
          <a:bodyPr/>
          <a:lstStyle/>
          <a:p>
            <a:pPr algn="ctr"/>
            <a:r>
              <a:rPr lang="fr-FR" dirty="0">
                <a:solidFill>
                  <a:srgbClr val="FF0000"/>
                </a:solidFill>
              </a:rPr>
              <a:t>Note utiles</a:t>
            </a:r>
          </a:p>
        </p:txBody>
      </p:sp>
      <p:sp>
        <p:nvSpPr>
          <p:cNvPr id="3" name="Content Placeholder 2">
            <a:extLst>
              <a:ext uri="{FF2B5EF4-FFF2-40B4-BE49-F238E27FC236}">
                <a16:creationId xmlns:a16="http://schemas.microsoft.com/office/drawing/2014/main" id="{EC4BB150-EFEE-4BCF-808A-AECB674A1B10}"/>
              </a:ext>
            </a:extLst>
          </p:cNvPr>
          <p:cNvSpPr>
            <a:spLocks noGrp="1"/>
          </p:cNvSpPr>
          <p:nvPr>
            <p:ph idx="1"/>
          </p:nvPr>
        </p:nvSpPr>
        <p:spPr/>
        <p:txBody>
          <a:bodyPr/>
          <a:lstStyle/>
          <a:p>
            <a:r>
              <a:rPr lang="fr-FR" dirty="0"/>
              <a:t>SEO très important pour les grandes entreprise même primordiale</a:t>
            </a:r>
          </a:p>
          <a:p>
            <a:endParaRPr lang="fr-FR" dirty="0"/>
          </a:p>
          <a:p>
            <a:r>
              <a:rPr lang="fr-FR" dirty="0"/>
              <a:t>Souvent passe par des agences </a:t>
            </a:r>
            <a:r>
              <a:rPr lang="fr-FR" dirty="0" err="1"/>
              <a:t>agences</a:t>
            </a:r>
            <a:r>
              <a:rPr lang="fr-FR" dirty="0"/>
              <a:t> SEO.</a:t>
            </a:r>
          </a:p>
        </p:txBody>
      </p:sp>
    </p:spTree>
    <p:extLst>
      <p:ext uri="{BB962C8B-B14F-4D97-AF65-F5344CB8AC3E}">
        <p14:creationId xmlns:p14="http://schemas.microsoft.com/office/powerpoint/2010/main" val="406709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469D-0760-4342-85DA-9BE4415ECA21}"/>
              </a:ext>
            </a:extLst>
          </p:cNvPr>
          <p:cNvSpPr>
            <a:spLocks noGrp="1"/>
          </p:cNvSpPr>
          <p:nvPr>
            <p:ph type="title"/>
          </p:nvPr>
        </p:nvSpPr>
        <p:spPr/>
        <p:txBody>
          <a:bodyPr/>
          <a:lstStyle/>
          <a:p>
            <a:pPr algn="ctr"/>
            <a:r>
              <a:rPr lang="fr-FR" dirty="0"/>
              <a:t>Q/A</a:t>
            </a:r>
          </a:p>
        </p:txBody>
      </p:sp>
      <p:sp>
        <p:nvSpPr>
          <p:cNvPr id="3" name="Content Placeholder 2">
            <a:extLst>
              <a:ext uri="{FF2B5EF4-FFF2-40B4-BE49-F238E27FC236}">
                <a16:creationId xmlns:a16="http://schemas.microsoft.com/office/drawing/2014/main" id="{A7633BA7-C79E-4E5F-B4DC-F1F567EA6F2E}"/>
              </a:ext>
            </a:extLst>
          </p:cNvPr>
          <p:cNvSpPr>
            <a:spLocks noGrp="1"/>
          </p:cNvSpPr>
          <p:nvPr>
            <p:ph idx="1"/>
          </p:nvPr>
        </p:nvSpPr>
        <p:spPr/>
        <p:txBody>
          <a:bodyPr>
            <a:normAutofit/>
          </a:bodyPr>
          <a:lstStyle/>
          <a:p>
            <a:pPr algn="ctr"/>
            <a:r>
              <a:rPr lang="fr-FR" sz="6000" dirty="0"/>
              <a:t>Posez vos question </a:t>
            </a:r>
          </a:p>
        </p:txBody>
      </p:sp>
    </p:spTree>
    <p:extLst>
      <p:ext uri="{BB962C8B-B14F-4D97-AF65-F5344CB8AC3E}">
        <p14:creationId xmlns:p14="http://schemas.microsoft.com/office/powerpoint/2010/main" val="140389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265</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Galano</vt:lpstr>
      <vt:lpstr>Montserrat</vt:lpstr>
      <vt:lpstr>Office Theme</vt:lpstr>
      <vt:lpstr>L’évolution du SEO</vt:lpstr>
      <vt:lpstr>Sommaire</vt:lpstr>
      <vt:lpstr>Origine du SEO</vt:lpstr>
      <vt:lpstr>SEO</vt:lpstr>
      <vt:lpstr>Techniques SEO</vt:lpstr>
      <vt:lpstr>Expérience utilisateur (UX) : </vt:lpstr>
      <vt:lpstr>Les éléments techniques liés à l’infrastructure du site (code HTML, nom de domaine</vt:lpstr>
      <vt:lpstr>Note utiles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L’évolution du SEO</dc:title>
  <dc:creator>Samuel</dc:creator>
  <cp:lastModifiedBy>LOUIS-MARIE SAMUEL</cp:lastModifiedBy>
  <cp:revision>3</cp:revision>
  <dcterms:created xsi:type="dcterms:W3CDTF">2022-02-02T09:36:43Z</dcterms:created>
  <dcterms:modified xsi:type="dcterms:W3CDTF">2022-04-26T08:51:09Z</dcterms:modified>
</cp:coreProperties>
</file>