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14"/>
  </p:notesMasterIdLst>
  <p:handoutMasterIdLst>
    <p:handoutMasterId r:id="rId115"/>
  </p:handoutMasterIdLst>
  <p:sldIdLst>
    <p:sldId id="295" r:id="rId2"/>
    <p:sldId id="366" r:id="rId3"/>
    <p:sldId id="262" r:id="rId4"/>
    <p:sldId id="358" r:id="rId5"/>
    <p:sldId id="359" r:id="rId6"/>
    <p:sldId id="360" r:id="rId7"/>
    <p:sldId id="361" r:id="rId8"/>
    <p:sldId id="363" r:id="rId9"/>
    <p:sldId id="384" r:id="rId10"/>
    <p:sldId id="385" r:id="rId11"/>
    <p:sldId id="256" r:id="rId12"/>
    <p:sldId id="357" r:id="rId13"/>
    <p:sldId id="297" r:id="rId14"/>
    <p:sldId id="298" r:id="rId15"/>
    <p:sldId id="342" r:id="rId16"/>
    <p:sldId id="301" r:id="rId17"/>
    <p:sldId id="264" r:id="rId18"/>
    <p:sldId id="263" r:id="rId19"/>
    <p:sldId id="269" r:id="rId20"/>
    <p:sldId id="267" r:id="rId21"/>
    <p:sldId id="302" r:id="rId22"/>
    <p:sldId id="303" r:id="rId23"/>
    <p:sldId id="270" r:id="rId24"/>
    <p:sldId id="271" r:id="rId25"/>
    <p:sldId id="272" r:id="rId26"/>
    <p:sldId id="273" r:id="rId27"/>
    <p:sldId id="261" r:id="rId28"/>
    <p:sldId id="257" r:id="rId29"/>
    <p:sldId id="258" r:id="rId30"/>
    <p:sldId id="265" r:id="rId31"/>
    <p:sldId id="266" r:id="rId32"/>
    <p:sldId id="259" r:id="rId33"/>
    <p:sldId id="260" r:id="rId34"/>
    <p:sldId id="317" r:id="rId35"/>
    <p:sldId id="284" r:id="rId36"/>
    <p:sldId id="305" r:id="rId37"/>
    <p:sldId id="316" r:id="rId38"/>
    <p:sldId id="285" r:id="rId39"/>
    <p:sldId id="315" r:id="rId40"/>
    <p:sldId id="344" r:id="rId41"/>
    <p:sldId id="329" r:id="rId42"/>
    <p:sldId id="343" r:id="rId43"/>
    <p:sldId id="346" r:id="rId44"/>
    <p:sldId id="347" r:id="rId45"/>
    <p:sldId id="348" r:id="rId46"/>
    <p:sldId id="364" r:id="rId47"/>
    <p:sldId id="365" r:id="rId48"/>
    <p:sldId id="349" r:id="rId49"/>
    <p:sldId id="350" r:id="rId50"/>
    <p:sldId id="330" r:id="rId51"/>
    <p:sldId id="351" r:id="rId52"/>
    <p:sldId id="356" r:id="rId53"/>
    <p:sldId id="355" r:id="rId54"/>
    <p:sldId id="352" r:id="rId55"/>
    <p:sldId id="331" r:id="rId56"/>
    <p:sldId id="368" r:id="rId57"/>
    <p:sldId id="369" r:id="rId58"/>
    <p:sldId id="372" r:id="rId59"/>
    <p:sldId id="370" r:id="rId60"/>
    <p:sldId id="371" r:id="rId61"/>
    <p:sldId id="275" r:id="rId62"/>
    <p:sldId id="381" r:id="rId63"/>
    <p:sldId id="382" r:id="rId64"/>
    <p:sldId id="383" r:id="rId65"/>
    <p:sldId id="373" r:id="rId66"/>
    <p:sldId id="374" r:id="rId67"/>
    <p:sldId id="375" r:id="rId68"/>
    <p:sldId id="379" r:id="rId69"/>
    <p:sldId id="274" r:id="rId70"/>
    <p:sldId id="332" r:id="rId71"/>
    <p:sldId id="276" r:id="rId72"/>
    <p:sldId id="277" r:id="rId73"/>
    <p:sldId id="278" r:id="rId74"/>
    <p:sldId id="279" r:id="rId75"/>
    <p:sldId id="294" r:id="rId76"/>
    <p:sldId id="293" r:id="rId77"/>
    <p:sldId id="341" r:id="rId78"/>
    <p:sldId id="333" r:id="rId79"/>
    <p:sldId id="380" r:id="rId80"/>
    <p:sldId id="334" r:id="rId81"/>
    <p:sldId id="308" r:id="rId82"/>
    <p:sldId id="288" r:id="rId83"/>
    <p:sldId id="289" r:id="rId84"/>
    <p:sldId id="335" r:id="rId85"/>
    <p:sldId id="336" r:id="rId86"/>
    <p:sldId id="337" r:id="rId87"/>
    <p:sldId id="338" r:id="rId88"/>
    <p:sldId id="292" r:id="rId89"/>
    <p:sldId id="290" r:id="rId90"/>
    <p:sldId id="291" r:id="rId91"/>
    <p:sldId id="307" r:id="rId92"/>
    <p:sldId id="339" r:id="rId93"/>
    <p:sldId id="340" r:id="rId94"/>
    <p:sldId id="280" r:id="rId95"/>
    <p:sldId id="281" r:id="rId96"/>
    <p:sldId id="282" r:id="rId97"/>
    <p:sldId id="286" r:id="rId98"/>
    <p:sldId id="386" r:id="rId99"/>
    <p:sldId id="283" r:id="rId100"/>
    <p:sldId id="314" r:id="rId101"/>
    <p:sldId id="300" r:id="rId102"/>
    <p:sldId id="345" r:id="rId103"/>
    <p:sldId id="325" r:id="rId104"/>
    <p:sldId id="367" r:id="rId105"/>
    <p:sldId id="328" r:id="rId106"/>
    <p:sldId id="327" r:id="rId107"/>
    <p:sldId id="326" r:id="rId108"/>
    <p:sldId id="324" r:id="rId109"/>
    <p:sldId id="309" r:id="rId110"/>
    <p:sldId id="312" r:id="rId111"/>
    <p:sldId id="313" r:id="rId112"/>
    <p:sldId id="362" r:id="rId1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Анкета за участниците" id="{438B0F7C-8868-422E-985C-431B7F18F6C7}">
          <p14:sldIdLst>
            <p14:sldId id="295"/>
            <p14:sldId id="366"/>
          </p14:sldIdLst>
        </p14:section>
        <p14:section name="Предварителна подготовка" id="{B59C2FB2-AF64-4674-BCBC-E31CBB548D0D}">
          <p14:sldIdLst>
            <p14:sldId id="262"/>
            <p14:sldId id="358"/>
            <p14:sldId id="359"/>
            <p14:sldId id="360"/>
            <p14:sldId id="361"/>
            <p14:sldId id="363"/>
            <p14:sldId id="384"/>
            <p14:sldId id="385"/>
          </p14:sldIdLst>
        </p14:section>
        <p14:section name="1. Дефиниция на софтуерно тестване" id="{D773013A-9DF0-47A4-BA5F-E1278EF40036}">
          <p14:sldIdLst>
            <p14:sldId id="256"/>
            <p14:sldId id="357"/>
            <p14:sldId id="297"/>
            <p14:sldId id="298"/>
            <p14:sldId id="342"/>
            <p14:sldId id="301"/>
            <p14:sldId id="264"/>
          </p14:sldIdLst>
        </p14:section>
        <p14:section name="Организация на позициите в тестовия екип" id="{E4D7BBD3-18CB-4410-A18D-B39504BFF278}">
          <p14:sldIdLst>
            <p14:sldId id="263"/>
            <p14:sldId id="269"/>
            <p14:sldId id="267"/>
            <p14:sldId id="302"/>
            <p14:sldId id="303"/>
            <p14:sldId id="270"/>
            <p14:sldId id="271"/>
            <p14:sldId id="272"/>
            <p14:sldId id="273"/>
            <p14:sldId id="261"/>
            <p14:sldId id="257"/>
            <p14:sldId id="258"/>
            <p14:sldId id="265"/>
            <p14:sldId id="266"/>
            <p14:sldId id="259"/>
            <p14:sldId id="260"/>
          </p14:sldIdLst>
        </p14:section>
        <p14:section name="Роли и отговорности" id="{34155A36-A664-4C7B-BC1B-7D6595E4C948}">
          <p14:sldIdLst>
            <p14:sldId id="317"/>
            <p14:sldId id="284"/>
            <p14:sldId id="305"/>
            <p14:sldId id="316"/>
            <p14:sldId id="285"/>
            <p14:sldId id="315"/>
          </p14:sldIdLst>
        </p14:section>
        <p14:section name="2. Елементи на тестването - Тест стратегия" id="{303ABF42-0FFF-4909-9C04-4BF682AAE5DF}">
          <p14:sldIdLst>
            <p14:sldId id="344"/>
            <p14:sldId id="329"/>
            <p14:sldId id="343"/>
            <p14:sldId id="346"/>
            <p14:sldId id="347"/>
            <p14:sldId id="348"/>
            <p14:sldId id="364"/>
            <p14:sldId id="365"/>
            <p14:sldId id="349"/>
            <p14:sldId id="350"/>
          </p14:sldIdLst>
        </p14:section>
        <p14:section name="3. Какво е Валидация и Верификация?" id="{13907AA7-E17A-4CBE-B018-F6902300F7AB}">
          <p14:sldIdLst>
            <p14:sldId id="330"/>
            <p14:sldId id="351"/>
            <p14:sldId id="356"/>
            <p14:sldId id="355"/>
            <p14:sldId id="352"/>
          </p14:sldIdLst>
        </p14:section>
        <p14:section name="4. Дефиниране на проблема" id="{C879E47E-393E-448E-AAD2-47113E778D42}">
          <p14:sldIdLst>
            <p14:sldId id="331"/>
            <p14:sldId id="368"/>
            <p14:sldId id="369"/>
            <p14:sldId id="372"/>
            <p14:sldId id="370"/>
            <p14:sldId id="371"/>
          </p14:sldIdLst>
        </p14:section>
        <p14:section name="5. Основни видове софтуерно тестване" id="{A96B7A11-2F47-409E-AD1F-03F0BC55E826}">
          <p14:sldIdLst>
            <p14:sldId id="275"/>
            <p14:sldId id="381"/>
            <p14:sldId id="382"/>
            <p14:sldId id="383"/>
            <p14:sldId id="373"/>
            <p14:sldId id="374"/>
            <p14:sldId id="375"/>
            <p14:sldId id="379"/>
            <p14:sldId id="274"/>
            <p14:sldId id="332"/>
            <p14:sldId id="276"/>
            <p14:sldId id="277"/>
            <p14:sldId id="278"/>
            <p14:sldId id="279"/>
          </p14:sldIdLst>
        </p14:section>
        <p14:section name="Exploratory testing (Анализ на софтуер)" id="{145025E0-C7EF-4B0B-BA30-D196F3AB8B12}">
          <p14:sldIdLst>
            <p14:sldId id="294"/>
          </p14:sldIdLst>
        </p14:section>
        <p14:section name="6. Тестване на документация (статично/не статично)" id="{6D5BD3C0-0C09-4CCC-900F-12A1D9752DA8}">
          <p14:sldIdLst>
            <p14:sldId id="293"/>
            <p14:sldId id="341"/>
          </p14:sldIdLst>
        </p14:section>
        <p14:section name="7. Основни тестови техники" id="{09CD060F-4D1E-4FF8-B7A6-307AA1C04784}">
          <p14:sldIdLst>
            <p14:sldId id="333"/>
            <p14:sldId id="380"/>
          </p14:sldIdLst>
        </p14:section>
        <p14:section name="8. Потребителски случай (Use case)" id="{D84AF5AF-3E6E-4E6D-80D7-D4080A560A82}">
          <p14:sldIdLst>
            <p14:sldId id="334"/>
          </p14:sldIdLst>
        </p14:section>
        <p14:section name="9. Тест случай (Test case)" id="{CD2A9A1C-0D23-4E6C-86CD-0356976F7D8E}">
          <p14:sldIdLst>
            <p14:sldId id="308"/>
            <p14:sldId id="288"/>
            <p14:sldId id="289"/>
          </p14:sldIdLst>
        </p14:section>
        <p14:section name="10. Начин на описване и информация необходима при описването на открит проблем в софтуера" id="{4E3B275D-0274-42F0-B998-970302B63D44}">
          <p14:sldIdLst>
            <p14:sldId id="335"/>
          </p14:sldIdLst>
        </p14:section>
        <p14:section name="11. Тест сценарий (Test scenario)" id="{D34E6622-B27A-42FE-AAC7-50C8D342829F}">
          <p14:sldIdLst>
            <p14:sldId id="336"/>
          </p14:sldIdLst>
        </p14:section>
        <p14:section name="12. Тест дизайн (Test design)" id="{F1D981A1-7DE7-4BB0-8591-9667EE9ECB45}">
          <p14:sldIdLst>
            <p14:sldId id="337"/>
          </p14:sldIdLst>
        </p14:section>
        <p14:section name="13. Тест план (Test plan)" id="{D6E0B52E-E99B-4D32-B154-A9D0A3915C9A}">
          <p14:sldIdLst>
            <p14:sldId id="338"/>
          </p14:sldIdLst>
        </p14:section>
        <p14:section name="14. Тест стратегия (Test strategy)" id="{02E77EEF-2ABA-48FD-AAB4-BB05123E249E}">
          <p14:sldIdLst>
            <p14:sldId id="292"/>
          </p14:sldIdLst>
        </p14:section>
        <p14:section name="15. Анализ на тестовите резултати (Test Analysis)" id="{B2345B88-11A6-4D56-A13F-646C2203C008}">
          <p14:sldIdLst>
            <p14:sldId id="290"/>
          </p14:sldIdLst>
        </p14:section>
        <p14:section name="Взимане на решения за приключване на тестовия процес за даден рилийз" id="{A60E9E68-1FBA-40EB-BE4C-2F832DD1DA6C}">
          <p14:sldIdLst>
            <p14:sldId id="291"/>
          </p14:sldIdLst>
        </p14:section>
        <p14:section name="16. Тестови доклад (Test report)" id="{7E5921B5-85B5-4274-AB85-99B03DF5B0EC}">
          <p14:sldIdLst>
            <p14:sldId id="307"/>
          </p14:sldIdLst>
        </p14:section>
        <p14:section name="17. Критерии при оценяване на тестването на нова функционалност или бъг при определяне времето за работа на тестера по проекта" id="{6103B55A-3125-4CFC-ABF4-36AE5C804D95}">
          <p14:sldIdLst>
            <p14:sldId id="339"/>
          </p14:sldIdLst>
        </p14:section>
        <p14:section name="18. Упражнение" id="{E0149079-D172-40F3-9B3E-C306C24A98D9}">
          <p14:sldIdLst>
            <p14:sldId id="340"/>
          </p14:sldIdLst>
        </p14:section>
        <p14:section name="19. Методологии (Project methodologies) – дефиниция , предимства и недостатъци" id="{3DCD5F51-89E6-42E5-BDB5-A6E38E73A3C3}">
          <p14:sldIdLst>
            <p14:sldId id="280"/>
            <p14:sldId id="281"/>
          </p14:sldIdLst>
        </p14:section>
        <p14:section name="Термини в тестването" id="{4FE2DF35-D8A4-48AB-A617-57489C96ED52}">
          <p14:sldIdLst>
            <p14:sldId id="282"/>
            <p14:sldId id="286"/>
            <p14:sldId id="386"/>
            <p14:sldId id="283"/>
            <p14:sldId id="314"/>
          </p14:sldIdLst>
        </p14:section>
        <p14:section name="Използвани материали" id="{BEB4E94E-357B-4E44-A23B-F7FF10E4DB9A}">
          <p14:sldIdLst>
            <p14:sldId id="300"/>
            <p14:sldId id="345"/>
          </p14:sldIdLst>
        </p14:section>
        <p14:section name="Организация на девелопмънт процес в проект тул" id="{D5D0B05F-342B-47D1-A790-522FF0DF8BE6}">
          <p14:sldIdLst>
            <p14:sldId id="325"/>
            <p14:sldId id="367"/>
            <p14:sldId id="328"/>
            <p14:sldId id="327"/>
            <p14:sldId id="326"/>
            <p14:sldId id="324"/>
            <p14:sldId id="309"/>
            <p14:sldId id="312"/>
            <p14:sldId id="313"/>
            <p14:sldId id="3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0925" autoAdjust="0"/>
  </p:normalViewPr>
  <p:slideViewPr>
    <p:cSldViewPr>
      <p:cViewPr>
        <p:scale>
          <a:sx n="68" d="100"/>
          <a:sy n="68" d="100"/>
        </p:scale>
        <p:origin x="-1278" y="-72"/>
      </p:cViewPr>
      <p:guideLst>
        <p:guide orient="horz" pos="2160"/>
        <p:guide pos="2880"/>
      </p:guideLst>
    </p:cSldViewPr>
  </p:slideViewPr>
  <p:outlineViewPr>
    <p:cViewPr>
      <p:scale>
        <a:sx n="33" d="100"/>
        <a:sy n="33" d="100"/>
      </p:scale>
      <p:origin x="270" y="0"/>
    </p:cViewPr>
  </p:outlineViewPr>
  <p:notesTextViewPr>
    <p:cViewPr>
      <p:scale>
        <a:sx n="1" d="1"/>
        <a:sy n="1" d="1"/>
      </p:scale>
      <p:origin x="0" y="0"/>
    </p:cViewPr>
  </p:notesTextViewPr>
  <p:sorterViewPr>
    <p:cViewPr>
      <p:scale>
        <a:sx n="100" d="100"/>
        <a:sy n="100" d="100"/>
      </p:scale>
      <p:origin x="0" y="3738"/>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4DBA2-0F3C-4026-9A84-FCFDC413563F}"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bg-BG"/>
        </a:p>
      </dgm:t>
    </dgm:pt>
    <dgm:pt modelId="{E747A253-EB7B-4F0A-833F-B1F4BB7C42B7}">
      <dgm:prSet phldrT="[Text]"/>
      <dgm:spPr/>
      <dgm:t>
        <a:bodyPr/>
        <a:lstStyle/>
        <a:p>
          <a:r>
            <a:rPr lang="en-US" dirty="0" smtClean="0"/>
            <a:t>Feature</a:t>
          </a:r>
          <a:endParaRPr lang="bg-BG" dirty="0"/>
        </a:p>
      </dgm:t>
    </dgm:pt>
    <dgm:pt modelId="{979916C3-27A6-4475-B02D-742E60D729CC}" type="parTrans" cxnId="{7AC1644E-A09C-4D5E-858C-2DEC1E4650AC}">
      <dgm:prSet/>
      <dgm:spPr/>
      <dgm:t>
        <a:bodyPr/>
        <a:lstStyle/>
        <a:p>
          <a:endParaRPr lang="bg-BG"/>
        </a:p>
      </dgm:t>
    </dgm:pt>
    <dgm:pt modelId="{C8A58AE6-2112-4812-BC40-DA62E16E10D5}" type="sibTrans" cxnId="{7AC1644E-A09C-4D5E-858C-2DEC1E4650AC}">
      <dgm:prSet/>
      <dgm:spPr/>
      <dgm:t>
        <a:bodyPr/>
        <a:lstStyle/>
        <a:p>
          <a:endParaRPr lang="bg-BG"/>
        </a:p>
      </dgm:t>
    </dgm:pt>
    <dgm:pt modelId="{FBBB652C-B8E9-4D75-B23B-880BCA6435C0}">
      <dgm:prSet phldrT="[Text]"/>
      <dgm:spPr>
        <a:solidFill>
          <a:srgbClr val="00B0F0"/>
        </a:solidFill>
      </dgm:spPr>
      <dgm:t>
        <a:bodyPr/>
        <a:lstStyle/>
        <a:p>
          <a:r>
            <a:rPr lang="en-US" dirty="0" smtClean="0"/>
            <a:t>Feature</a:t>
          </a:r>
          <a:endParaRPr lang="bg-BG" dirty="0"/>
        </a:p>
      </dgm:t>
    </dgm:pt>
    <dgm:pt modelId="{EA98CA02-27B2-45AC-BCDB-223A730C4FFF}" type="parTrans" cxnId="{ADE9F7D5-37FA-47F3-8463-EF0904FAAA87}">
      <dgm:prSet/>
      <dgm:spPr/>
      <dgm:t>
        <a:bodyPr/>
        <a:lstStyle/>
        <a:p>
          <a:endParaRPr lang="bg-BG"/>
        </a:p>
      </dgm:t>
    </dgm:pt>
    <dgm:pt modelId="{A25EE2A1-EBCC-4F07-8BA2-68EED3F850D2}" type="sibTrans" cxnId="{ADE9F7D5-37FA-47F3-8463-EF0904FAAA87}">
      <dgm:prSet/>
      <dgm:spPr/>
      <dgm:t>
        <a:bodyPr/>
        <a:lstStyle/>
        <a:p>
          <a:endParaRPr lang="bg-BG"/>
        </a:p>
      </dgm:t>
    </dgm:pt>
    <dgm:pt modelId="{E727C1EE-7E5D-4C4E-A651-87E431971F59}">
      <dgm:prSet phldrT="[Text]"/>
      <dgm:spPr/>
      <dgm:t>
        <a:bodyPr/>
        <a:lstStyle/>
        <a:p>
          <a:r>
            <a:rPr lang="en-US" dirty="0" smtClean="0"/>
            <a:t>Story</a:t>
          </a:r>
          <a:endParaRPr lang="bg-BG" dirty="0"/>
        </a:p>
      </dgm:t>
    </dgm:pt>
    <dgm:pt modelId="{64B2C39D-944A-4997-A756-60C164E4FC33}" type="parTrans" cxnId="{D65E2DC2-D9B5-4C5E-9B98-FA860B437DB7}">
      <dgm:prSet/>
      <dgm:spPr/>
      <dgm:t>
        <a:bodyPr/>
        <a:lstStyle/>
        <a:p>
          <a:endParaRPr lang="bg-BG"/>
        </a:p>
      </dgm:t>
    </dgm:pt>
    <dgm:pt modelId="{01802781-0F6D-4C23-B116-4C81E20FC61E}" type="sibTrans" cxnId="{D65E2DC2-D9B5-4C5E-9B98-FA860B437DB7}">
      <dgm:prSet/>
      <dgm:spPr/>
      <dgm:t>
        <a:bodyPr/>
        <a:lstStyle/>
        <a:p>
          <a:endParaRPr lang="bg-BG"/>
        </a:p>
      </dgm:t>
    </dgm:pt>
    <dgm:pt modelId="{86D43399-0C5A-4989-A7BC-BA6C55821139}">
      <dgm:prSet phldrT="[Text]"/>
      <dgm:spPr>
        <a:solidFill>
          <a:srgbClr val="00B050"/>
        </a:solidFill>
      </dgm:spPr>
      <dgm:t>
        <a:bodyPr/>
        <a:lstStyle/>
        <a:p>
          <a:r>
            <a:rPr lang="en-US" dirty="0" smtClean="0"/>
            <a:t>Story</a:t>
          </a:r>
          <a:endParaRPr lang="bg-BG" dirty="0"/>
        </a:p>
      </dgm:t>
    </dgm:pt>
    <dgm:pt modelId="{6E959A0A-F7DB-4E65-A962-592300986C3B}" type="parTrans" cxnId="{44A01EA0-5FF4-4B5A-A79D-2C3847131CF9}">
      <dgm:prSet/>
      <dgm:spPr/>
      <dgm:t>
        <a:bodyPr/>
        <a:lstStyle/>
        <a:p>
          <a:endParaRPr lang="bg-BG"/>
        </a:p>
      </dgm:t>
    </dgm:pt>
    <dgm:pt modelId="{6BC6E55A-00BB-40F8-AC72-461390BC2A5E}" type="sibTrans" cxnId="{44A01EA0-5FF4-4B5A-A79D-2C3847131CF9}">
      <dgm:prSet/>
      <dgm:spPr/>
      <dgm:t>
        <a:bodyPr/>
        <a:lstStyle/>
        <a:p>
          <a:endParaRPr lang="bg-BG"/>
        </a:p>
      </dgm:t>
    </dgm:pt>
    <dgm:pt modelId="{DDD4D4A0-51D6-438C-BF91-147765FB4B82}">
      <dgm:prSet phldrT="[Text]"/>
      <dgm:spPr>
        <a:solidFill>
          <a:srgbClr val="FFC000"/>
        </a:solidFill>
      </dgm:spPr>
      <dgm:t>
        <a:bodyPr/>
        <a:lstStyle/>
        <a:p>
          <a:r>
            <a:rPr lang="en-US" dirty="0" smtClean="0"/>
            <a:t>Task</a:t>
          </a:r>
          <a:endParaRPr lang="bg-BG" dirty="0"/>
        </a:p>
      </dgm:t>
    </dgm:pt>
    <dgm:pt modelId="{6DDF3B9E-E161-445A-B42B-F40E1F0EB821}" type="parTrans" cxnId="{31F24179-DF34-43AF-9109-B49DA379119A}">
      <dgm:prSet/>
      <dgm:spPr/>
      <dgm:t>
        <a:bodyPr/>
        <a:lstStyle/>
        <a:p>
          <a:endParaRPr lang="bg-BG"/>
        </a:p>
      </dgm:t>
    </dgm:pt>
    <dgm:pt modelId="{2121605D-3891-438D-99DE-EFDFF63A1D8B}" type="sibTrans" cxnId="{31F24179-DF34-43AF-9109-B49DA379119A}">
      <dgm:prSet/>
      <dgm:spPr/>
      <dgm:t>
        <a:bodyPr/>
        <a:lstStyle/>
        <a:p>
          <a:endParaRPr lang="bg-BG"/>
        </a:p>
      </dgm:t>
    </dgm:pt>
    <dgm:pt modelId="{37953F88-48FA-480E-9A4F-CF92BD465E4F}">
      <dgm:prSet phldrT="[Text]"/>
      <dgm:spPr>
        <a:solidFill>
          <a:schemeClr val="tx1"/>
        </a:solidFill>
      </dgm:spPr>
      <dgm:t>
        <a:bodyPr/>
        <a:lstStyle/>
        <a:p>
          <a:r>
            <a:rPr lang="en-US" dirty="0" smtClean="0"/>
            <a:t>Task</a:t>
          </a:r>
          <a:endParaRPr lang="bg-BG" dirty="0"/>
        </a:p>
      </dgm:t>
    </dgm:pt>
    <dgm:pt modelId="{89F5A326-7BCD-4BA8-B9C1-67D0A7A5C1D3}" type="parTrans" cxnId="{AD081C21-E988-4C3B-81B5-B24FD3F11CBE}">
      <dgm:prSet/>
      <dgm:spPr/>
      <dgm:t>
        <a:bodyPr/>
        <a:lstStyle/>
        <a:p>
          <a:endParaRPr lang="bg-BG"/>
        </a:p>
      </dgm:t>
    </dgm:pt>
    <dgm:pt modelId="{7EE37328-DECD-4E5D-B5F3-6762990C9BDE}" type="sibTrans" cxnId="{AD081C21-E988-4C3B-81B5-B24FD3F11CBE}">
      <dgm:prSet/>
      <dgm:spPr/>
      <dgm:t>
        <a:bodyPr/>
        <a:lstStyle/>
        <a:p>
          <a:endParaRPr lang="bg-BG"/>
        </a:p>
      </dgm:t>
    </dgm:pt>
    <dgm:pt modelId="{9CD5A7C0-E5C8-40F0-8B58-B7668B93ECBC}">
      <dgm:prSet phldrT="[Text]"/>
      <dgm:spPr>
        <a:solidFill>
          <a:schemeClr val="tx1"/>
        </a:solidFill>
      </dgm:spPr>
      <dgm:t>
        <a:bodyPr/>
        <a:lstStyle/>
        <a:p>
          <a:r>
            <a:rPr lang="en-US" dirty="0" smtClean="0">
              <a:solidFill>
                <a:srgbClr val="FF0000"/>
              </a:solidFill>
            </a:rPr>
            <a:t>Bug</a:t>
          </a:r>
          <a:endParaRPr lang="bg-BG" dirty="0">
            <a:solidFill>
              <a:srgbClr val="FF0000"/>
            </a:solidFill>
          </a:endParaRPr>
        </a:p>
      </dgm:t>
    </dgm:pt>
    <dgm:pt modelId="{54450081-07FA-490C-A820-593FCD20B894}" type="parTrans" cxnId="{CB3D309B-7CD7-403F-855F-6DF8FFF3C28B}">
      <dgm:prSet/>
      <dgm:spPr/>
      <dgm:t>
        <a:bodyPr/>
        <a:lstStyle/>
        <a:p>
          <a:endParaRPr lang="bg-BG"/>
        </a:p>
      </dgm:t>
    </dgm:pt>
    <dgm:pt modelId="{D60CC3A6-D3F3-41EE-BF52-9BB0F5E570B5}" type="sibTrans" cxnId="{CB3D309B-7CD7-403F-855F-6DF8FFF3C28B}">
      <dgm:prSet/>
      <dgm:spPr/>
      <dgm:t>
        <a:bodyPr/>
        <a:lstStyle/>
        <a:p>
          <a:endParaRPr lang="bg-BG"/>
        </a:p>
      </dgm:t>
    </dgm:pt>
    <dgm:pt modelId="{A86BE34B-C75A-45B9-B079-A169CCD0F4DB}">
      <dgm:prSet phldrT="[Text]"/>
      <dgm:spPr/>
      <dgm:t>
        <a:bodyPr/>
        <a:lstStyle/>
        <a:p>
          <a:r>
            <a:rPr lang="en-US" dirty="0" smtClean="0">
              <a:solidFill>
                <a:schemeClr val="tx2"/>
              </a:solidFill>
            </a:rPr>
            <a:t>Sub-task</a:t>
          </a:r>
          <a:endParaRPr lang="bg-BG" dirty="0">
            <a:solidFill>
              <a:schemeClr val="tx2"/>
            </a:solidFill>
          </a:endParaRPr>
        </a:p>
      </dgm:t>
    </dgm:pt>
    <dgm:pt modelId="{2D989463-7D4B-4B14-B943-0792F2BAAFB5}" type="parTrans" cxnId="{CB8F9BE4-F7DB-4E45-913B-A6B7F74D9E1D}">
      <dgm:prSet/>
      <dgm:spPr/>
      <dgm:t>
        <a:bodyPr/>
        <a:lstStyle/>
        <a:p>
          <a:endParaRPr lang="bg-BG"/>
        </a:p>
      </dgm:t>
    </dgm:pt>
    <dgm:pt modelId="{5050A062-2518-4876-AEAD-04316C7A94E3}" type="sibTrans" cxnId="{CB8F9BE4-F7DB-4E45-913B-A6B7F74D9E1D}">
      <dgm:prSet/>
      <dgm:spPr/>
      <dgm:t>
        <a:bodyPr/>
        <a:lstStyle/>
        <a:p>
          <a:endParaRPr lang="bg-BG"/>
        </a:p>
      </dgm:t>
    </dgm:pt>
    <dgm:pt modelId="{41A10015-D5D5-435D-976B-B8C50ED0135C}">
      <dgm:prSet phldrT="[Text]"/>
      <dgm:spPr/>
      <dgm:t>
        <a:bodyPr/>
        <a:lstStyle/>
        <a:p>
          <a:r>
            <a:rPr lang="en-US" dirty="0" smtClean="0">
              <a:solidFill>
                <a:srgbClr val="FF0000"/>
              </a:solidFill>
            </a:rPr>
            <a:t>Bug</a:t>
          </a:r>
          <a:endParaRPr lang="bg-BG" dirty="0">
            <a:solidFill>
              <a:srgbClr val="FF0000"/>
            </a:solidFill>
          </a:endParaRPr>
        </a:p>
      </dgm:t>
    </dgm:pt>
    <dgm:pt modelId="{23340FB8-642A-4CC1-BD28-E6CC2F29A72A}" type="parTrans" cxnId="{9534D4A8-6EE0-4E59-9D2F-7B8D3CA6D405}">
      <dgm:prSet/>
      <dgm:spPr/>
      <dgm:t>
        <a:bodyPr/>
        <a:lstStyle/>
        <a:p>
          <a:endParaRPr lang="bg-BG"/>
        </a:p>
      </dgm:t>
    </dgm:pt>
    <dgm:pt modelId="{CDE54A02-5E57-4F48-91A5-6E117C1D576F}" type="sibTrans" cxnId="{9534D4A8-6EE0-4E59-9D2F-7B8D3CA6D405}">
      <dgm:prSet/>
      <dgm:spPr/>
      <dgm:t>
        <a:bodyPr/>
        <a:lstStyle/>
        <a:p>
          <a:endParaRPr lang="bg-BG"/>
        </a:p>
      </dgm:t>
    </dgm:pt>
    <dgm:pt modelId="{D6155321-E51C-4DBF-B80A-4643EE2A43AD}">
      <dgm:prSet phldrT="[Text]"/>
      <dgm:spPr>
        <a:solidFill>
          <a:srgbClr val="FF0000"/>
        </a:solidFill>
      </dgm:spPr>
      <dgm:t>
        <a:bodyPr/>
        <a:lstStyle/>
        <a:p>
          <a:endParaRPr lang="bg-BG"/>
        </a:p>
      </dgm:t>
    </dgm:pt>
    <dgm:pt modelId="{4C990499-7FEA-4A2F-9FE8-6EC6D78DF06F}" type="parTrans" cxnId="{63782D97-E4ED-4D06-88DE-B3D034B649B1}">
      <dgm:prSet/>
      <dgm:spPr/>
      <dgm:t>
        <a:bodyPr/>
        <a:lstStyle/>
        <a:p>
          <a:endParaRPr lang="bg-BG"/>
        </a:p>
      </dgm:t>
    </dgm:pt>
    <dgm:pt modelId="{EE850A7B-9E82-47B6-9885-DCC73679AC8D}" type="sibTrans" cxnId="{63782D97-E4ED-4D06-88DE-B3D034B649B1}">
      <dgm:prSet/>
      <dgm:spPr/>
      <dgm:t>
        <a:bodyPr/>
        <a:lstStyle/>
        <a:p>
          <a:endParaRPr lang="bg-BG"/>
        </a:p>
      </dgm:t>
    </dgm:pt>
    <dgm:pt modelId="{A6D9BDBF-3B64-4145-A5EE-6E9020557D77}">
      <dgm:prSet phldrT="[Text]"/>
      <dgm:spPr>
        <a:solidFill>
          <a:srgbClr val="7030A0"/>
        </a:solidFill>
      </dgm:spPr>
      <dgm:t>
        <a:bodyPr/>
        <a:lstStyle/>
        <a:p>
          <a:r>
            <a:rPr lang="en-US" dirty="0" smtClean="0"/>
            <a:t>Epic</a:t>
          </a:r>
          <a:endParaRPr lang="bg-BG" dirty="0"/>
        </a:p>
      </dgm:t>
    </dgm:pt>
    <dgm:pt modelId="{C7D1EC05-B6AC-49A6-9170-F0D2A9E5A9DC}" type="parTrans" cxnId="{BC7E9D71-0EB1-4DE5-AC2A-47A2F7E88888}">
      <dgm:prSet/>
      <dgm:spPr/>
      <dgm:t>
        <a:bodyPr/>
        <a:lstStyle/>
        <a:p>
          <a:endParaRPr lang="bg-BG"/>
        </a:p>
      </dgm:t>
    </dgm:pt>
    <dgm:pt modelId="{CD1D7DAA-0D06-4AD9-9363-04B80F462862}" type="sibTrans" cxnId="{BC7E9D71-0EB1-4DE5-AC2A-47A2F7E88888}">
      <dgm:prSet/>
      <dgm:spPr/>
      <dgm:t>
        <a:bodyPr/>
        <a:lstStyle/>
        <a:p>
          <a:endParaRPr lang="bg-BG"/>
        </a:p>
      </dgm:t>
    </dgm:pt>
    <dgm:pt modelId="{B362C049-E980-4F4B-91D4-5C69C3D2EE71}">
      <dgm:prSet phldrT="[Text]"/>
      <dgm:spPr>
        <a:solidFill>
          <a:srgbClr val="92D050"/>
        </a:solidFill>
      </dgm:spPr>
      <dgm:t>
        <a:bodyPr/>
        <a:lstStyle/>
        <a:p>
          <a:r>
            <a:rPr lang="en-US" b="1" i="1" dirty="0" smtClean="0">
              <a:solidFill>
                <a:schemeClr val="accent4"/>
              </a:solidFill>
            </a:rPr>
            <a:t>Change request</a:t>
          </a:r>
          <a:endParaRPr lang="bg-BG" b="1" i="1" dirty="0">
            <a:solidFill>
              <a:schemeClr val="accent4"/>
            </a:solidFill>
          </a:endParaRPr>
        </a:p>
      </dgm:t>
    </dgm:pt>
    <dgm:pt modelId="{F6FCED9A-DF16-4818-95AB-BCC2D33E7E68}" type="parTrans" cxnId="{C4A2BE25-6142-4917-AB8C-01F423C91441}">
      <dgm:prSet/>
      <dgm:spPr/>
      <dgm:t>
        <a:bodyPr/>
        <a:lstStyle/>
        <a:p>
          <a:endParaRPr lang="bg-BG"/>
        </a:p>
      </dgm:t>
    </dgm:pt>
    <dgm:pt modelId="{D7BBCB81-BF76-4E70-8792-FE6E37DDEFBA}" type="sibTrans" cxnId="{C4A2BE25-6142-4917-AB8C-01F423C91441}">
      <dgm:prSet/>
      <dgm:spPr/>
      <dgm:t>
        <a:bodyPr/>
        <a:lstStyle/>
        <a:p>
          <a:endParaRPr lang="bg-BG"/>
        </a:p>
      </dgm:t>
    </dgm:pt>
    <dgm:pt modelId="{BEC398CE-1E88-43D6-A9EF-13D18A543E02}">
      <dgm:prSet phldrT="[Text]"/>
      <dgm:spPr>
        <a:solidFill>
          <a:srgbClr val="92D050"/>
        </a:solidFill>
      </dgm:spPr>
      <dgm:t>
        <a:bodyPr/>
        <a:lstStyle/>
        <a:p>
          <a:r>
            <a:rPr lang="en-US" b="0" i="1" dirty="0" smtClean="0">
              <a:solidFill>
                <a:srgbClr val="FF0000"/>
              </a:solidFill>
            </a:rPr>
            <a:t>Bug</a:t>
          </a:r>
          <a:endParaRPr lang="bg-BG" b="0" i="1" dirty="0">
            <a:solidFill>
              <a:srgbClr val="FF0000"/>
            </a:solidFill>
          </a:endParaRPr>
        </a:p>
      </dgm:t>
    </dgm:pt>
    <dgm:pt modelId="{F23E7051-EE40-471E-B48D-02A7151C72F2}" type="parTrans" cxnId="{85B89C79-5813-4A40-B473-9567A2CB05D6}">
      <dgm:prSet/>
      <dgm:spPr/>
      <dgm:t>
        <a:bodyPr/>
        <a:lstStyle/>
        <a:p>
          <a:endParaRPr lang="bg-BG"/>
        </a:p>
      </dgm:t>
    </dgm:pt>
    <dgm:pt modelId="{1E5B434D-E782-45F7-AD69-C76F5130C936}" type="sibTrans" cxnId="{85B89C79-5813-4A40-B473-9567A2CB05D6}">
      <dgm:prSet/>
      <dgm:spPr/>
      <dgm:t>
        <a:bodyPr/>
        <a:lstStyle/>
        <a:p>
          <a:endParaRPr lang="bg-BG"/>
        </a:p>
      </dgm:t>
    </dgm:pt>
    <dgm:pt modelId="{A58BFD30-74C6-4B51-88DE-70246B8AF497}">
      <dgm:prSet phldrT="[Text]"/>
      <dgm:spPr>
        <a:solidFill>
          <a:srgbClr val="92D050"/>
        </a:solidFill>
      </dgm:spPr>
      <dgm:t>
        <a:bodyPr/>
        <a:lstStyle/>
        <a:p>
          <a:r>
            <a:rPr lang="en-US" b="0" i="1" dirty="0" smtClean="0">
              <a:solidFill>
                <a:schemeClr val="tx1"/>
              </a:solidFill>
            </a:rPr>
            <a:t>Story</a:t>
          </a:r>
          <a:endParaRPr lang="bg-BG" b="0" i="1" dirty="0">
            <a:solidFill>
              <a:schemeClr val="tx1"/>
            </a:solidFill>
          </a:endParaRPr>
        </a:p>
      </dgm:t>
    </dgm:pt>
    <dgm:pt modelId="{987F8D69-B08D-4A65-AF33-2466B82F3AE2}" type="parTrans" cxnId="{B3F11B7A-653C-4578-9A10-C257419287D3}">
      <dgm:prSet/>
      <dgm:spPr/>
      <dgm:t>
        <a:bodyPr/>
        <a:lstStyle/>
        <a:p>
          <a:endParaRPr lang="bg-BG"/>
        </a:p>
      </dgm:t>
    </dgm:pt>
    <dgm:pt modelId="{DB39695A-28EB-4B7E-BA55-C028E05588DE}" type="sibTrans" cxnId="{B3F11B7A-653C-4578-9A10-C257419287D3}">
      <dgm:prSet/>
      <dgm:spPr/>
      <dgm:t>
        <a:bodyPr/>
        <a:lstStyle/>
        <a:p>
          <a:endParaRPr lang="bg-BG"/>
        </a:p>
      </dgm:t>
    </dgm:pt>
    <dgm:pt modelId="{19220938-F131-4231-A358-181D429AD8D6}">
      <dgm:prSet phldrT="[Text]"/>
      <dgm:spPr>
        <a:solidFill>
          <a:srgbClr val="92D050"/>
        </a:solidFill>
      </dgm:spPr>
      <dgm:t>
        <a:bodyPr/>
        <a:lstStyle/>
        <a:p>
          <a:r>
            <a:rPr lang="en-US" b="0" i="1" dirty="0" smtClean="0">
              <a:solidFill>
                <a:schemeClr val="tx1"/>
              </a:solidFill>
            </a:rPr>
            <a:t>Epic</a:t>
          </a:r>
          <a:endParaRPr lang="bg-BG" b="0" i="1" dirty="0">
            <a:solidFill>
              <a:schemeClr val="tx1"/>
            </a:solidFill>
          </a:endParaRPr>
        </a:p>
      </dgm:t>
    </dgm:pt>
    <dgm:pt modelId="{C6235BD5-A346-44FE-85B1-297C5648110F}" type="parTrans" cxnId="{1620055F-636E-438D-8877-9D20CBEF9423}">
      <dgm:prSet/>
      <dgm:spPr/>
      <dgm:t>
        <a:bodyPr/>
        <a:lstStyle/>
        <a:p>
          <a:endParaRPr lang="bg-BG"/>
        </a:p>
      </dgm:t>
    </dgm:pt>
    <dgm:pt modelId="{B7ED8805-F3A9-41C8-8C79-9AF424A76A5D}" type="sibTrans" cxnId="{1620055F-636E-438D-8877-9D20CBEF9423}">
      <dgm:prSet/>
      <dgm:spPr/>
      <dgm:t>
        <a:bodyPr/>
        <a:lstStyle/>
        <a:p>
          <a:endParaRPr lang="bg-BG"/>
        </a:p>
      </dgm:t>
    </dgm:pt>
    <dgm:pt modelId="{CF6B9739-BF3E-410A-8FB6-B11D02A53488}">
      <dgm:prSet phldrT="[Text]"/>
      <dgm:spPr>
        <a:solidFill>
          <a:srgbClr val="92D050"/>
        </a:solidFill>
      </dgm:spPr>
      <dgm:t>
        <a:bodyPr/>
        <a:lstStyle/>
        <a:p>
          <a:r>
            <a:rPr lang="en-US" b="0" i="1" dirty="0" smtClean="0">
              <a:solidFill>
                <a:schemeClr val="tx1"/>
              </a:solidFill>
            </a:rPr>
            <a:t>Feature</a:t>
          </a:r>
          <a:endParaRPr lang="bg-BG" b="0" i="1" dirty="0">
            <a:solidFill>
              <a:schemeClr val="tx1"/>
            </a:solidFill>
          </a:endParaRPr>
        </a:p>
      </dgm:t>
    </dgm:pt>
    <dgm:pt modelId="{A7F6BCF1-FFD9-43D4-AC32-8898EBBB9FBA}" type="parTrans" cxnId="{B335E2CE-539C-4BD2-BBAA-B11FE4B7A4B0}">
      <dgm:prSet/>
      <dgm:spPr/>
      <dgm:t>
        <a:bodyPr/>
        <a:lstStyle/>
        <a:p>
          <a:endParaRPr lang="bg-BG"/>
        </a:p>
      </dgm:t>
    </dgm:pt>
    <dgm:pt modelId="{729BE6FF-FD9F-4DF5-8828-9EA9D4CA1883}" type="sibTrans" cxnId="{B335E2CE-539C-4BD2-BBAA-B11FE4B7A4B0}">
      <dgm:prSet/>
      <dgm:spPr/>
      <dgm:t>
        <a:bodyPr/>
        <a:lstStyle/>
        <a:p>
          <a:endParaRPr lang="bg-BG"/>
        </a:p>
      </dgm:t>
    </dgm:pt>
    <dgm:pt modelId="{C1DDAF3A-6F1E-4208-B37B-BA72F791F5AA}">
      <dgm:prSet phldrT="[Text]"/>
      <dgm:spPr>
        <a:solidFill>
          <a:srgbClr val="92D050"/>
        </a:solidFill>
      </dgm:spPr>
      <dgm:t>
        <a:bodyPr/>
        <a:lstStyle/>
        <a:p>
          <a:r>
            <a:rPr lang="en-US" b="0" i="1" dirty="0" smtClean="0">
              <a:solidFill>
                <a:schemeClr val="tx1"/>
              </a:solidFill>
            </a:rPr>
            <a:t>Task</a:t>
          </a:r>
          <a:endParaRPr lang="bg-BG" b="0" i="1" dirty="0">
            <a:solidFill>
              <a:schemeClr val="tx1"/>
            </a:solidFill>
          </a:endParaRPr>
        </a:p>
      </dgm:t>
    </dgm:pt>
    <dgm:pt modelId="{22C6B7A9-619F-4FAD-8E98-17889DD3E8E2}" type="parTrans" cxnId="{8C002093-83A8-46B2-90A3-FFC8A1C96556}">
      <dgm:prSet/>
      <dgm:spPr/>
      <dgm:t>
        <a:bodyPr/>
        <a:lstStyle/>
        <a:p>
          <a:endParaRPr lang="bg-BG"/>
        </a:p>
      </dgm:t>
    </dgm:pt>
    <dgm:pt modelId="{611BBAE5-60EB-4C66-AF58-1CDA034A4127}" type="sibTrans" cxnId="{8C002093-83A8-46B2-90A3-FFC8A1C96556}">
      <dgm:prSet/>
      <dgm:spPr/>
      <dgm:t>
        <a:bodyPr/>
        <a:lstStyle/>
        <a:p>
          <a:endParaRPr lang="bg-BG"/>
        </a:p>
      </dgm:t>
    </dgm:pt>
    <dgm:pt modelId="{0513C327-9AFF-4341-BCD9-3C84CE361A76}" type="pres">
      <dgm:prSet presAssocID="{CD14DBA2-0F3C-4026-9A84-FCFDC413563F}" presName="Name0" presStyleCnt="0">
        <dgm:presLayoutVars>
          <dgm:chMax val="5"/>
          <dgm:chPref val="5"/>
          <dgm:dir/>
          <dgm:animLvl val="lvl"/>
        </dgm:presLayoutVars>
      </dgm:prSet>
      <dgm:spPr/>
      <dgm:t>
        <a:bodyPr/>
        <a:lstStyle/>
        <a:p>
          <a:endParaRPr lang="bg-BG"/>
        </a:p>
      </dgm:t>
    </dgm:pt>
    <dgm:pt modelId="{4071E440-C2A9-4275-8D65-14EA0A6B927F}" type="pres">
      <dgm:prSet presAssocID="{A6D9BDBF-3B64-4145-A5EE-6E9020557D77}" presName="parentText1" presStyleLbl="node1" presStyleIdx="0" presStyleCnt="5">
        <dgm:presLayoutVars>
          <dgm:chMax/>
          <dgm:chPref val="3"/>
          <dgm:bulletEnabled val="1"/>
        </dgm:presLayoutVars>
      </dgm:prSet>
      <dgm:spPr/>
      <dgm:t>
        <a:bodyPr/>
        <a:lstStyle/>
        <a:p>
          <a:endParaRPr lang="bg-BG"/>
        </a:p>
      </dgm:t>
    </dgm:pt>
    <dgm:pt modelId="{DCC35995-2799-46A4-8A86-3733223D7342}" type="pres">
      <dgm:prSet presAssocID="{A6D9BDBF-3B64-4145-A5EE-6E9020557D77}" presName="childText1" presStyleLbl="solidAlignAcc1" presStyleIdx="0" presStyleCnt="5">
        <dgm:presLayoutVars>
          <dgm:chMax val="0"/>
          <dgm:chPref val="0"/>
          <dgm:bulletEnabled val="1"/>
        </dgm:presLayoutVars>
      </dgm:prSet>
      <dgm:spPr/>
      <dgm:t>
        <a:bodyPr/>
        <a:lstStyle/>
        <a:p>
          <a:endParaRPr lang="bg-BG"/>
        </a:p>
      </dgm:t>
    </dgm:pt>
    <dgm:pt modelId="{79B2D965-73CA-4254-8750-FC07C5CDC50A}" type="pres">
      <dgm:prSet presAssocID="{FBBB652C-B8E9-4D75-B23B-880BCA6435C0}" presName="parentText2" presStyleLbl="node1" presStyleIdx="1" presStyleCnt="5">
        <dgm:presLayoutVars>
          <dgm:chMax/>
          <dgm:chPref val="3"/>
          <dgm:bulletEnabled val="1"/>
        </dgm:presLayoutVars>
      </dgm:prSet>
      <dgm:spPr/>
      <dgm:t>
        <a:bodyPr/>
        <a:lstStyle/>
        <a:p>
          <a:endParaRPr lang="bg-BG"/>
        </a:p>
      </dgm:t>
    </dgm:pt>
    <dgm:pt modelId="{315C6A70-F60C-4A2B-A8D8-DD14C29C47AE}" type="pres">
      <dgm:prSet presAssocID="{FBBB652C-B8E9-4D75-B23B-880BCA6435C0}" presName="childText2" presStyleLbl="solidAlignAcc1" presStyleIdx="1" presStyleCnt="5">
        <dgm:presLayoutVars>
          <dgm:chMax val="0"/>
          <dgm:chPref val="0"/>
          <dgm:bulletEnabled val="1"/>
        </dgm:presLayoutVars>
      </dgm:prSet>
      <dgm:spPr/>
      <dgm:t>
        <a:bodyPr/>
        <a:lstStyle/>
        <a:p>
          <a:endParaRPr lang="bg-BG"/>
        </a:p>
      </dgm:t>
    </dgm:pt>
    <dgm:pt modelId="{D5AAE7BD-5AB3-47B7-8D42-2B554449C155}" type="pres">
      <dgm:prSet presAssocID="{B362C049-E980-4F4B-91D4-5C69C3D2EE71}" presName="parentText3" presStyleLbl="node1" presStyleIdx="2" presStyleCnt="5">
        <dgm:presLayoutVars>
          <dgm:chMax/>
          <dgm:chPref val="3"/>
          <dgm:bulletEnabled val="1"/>
        </dgm:presLayoutVars>
      </dgm:prSet>
      <dgm:spPr/>
      <dgm:t>
        <a:bodyPr/>
        <a:lstStyle/>
        <a:p>
          <a:endParaRPr lang="bg-BG"/>
        </a:p>
      </dgm:t>
    </dgm:pt>
    <dgm:pt modelId="{8D6403BF-F527-4037-B526-101817FC4A0F}" type="pres">
      <dgm:prSet presAssocID="{B362C049-E980-4F4B-91D4-5C69C3D2EE71}" presName="childText3" presStyleLbl="solidAlignAcc1" presStyleIdx="2" presStyleCnt="5">
        <dgm:presLayoutVars>
          <dgm:chMax val="0"/>
          <dgm:chPref val="0"/>
          <dgm:bulletEnabled val="1"/>
        </dgm:presLayoutVars>
      </dgm:prSet>
      <dgm:spPr/>
      <dgm:t>
        <a:bodyPr/>
        <a:lstStyle/>
        <a:p>
          <a:endParaRPr lang="bg-BG"/>
        </a:p>
      </dgm:t>
    </dgm:pt>
    <dgm:pt modelId="{BEB21F78-8F80-4A36-A388-1E8DBC7F3E07}" type="pres">
      <dgm:prSet presAssocID="{86D43399-0C5A-4989-A7BC-BA6C55821139}" presName="parentText4" presStyleLbl="node1" presStyleIdx="3" presStyleCnt="5">
        <dgm:presLayoutVars>
          <dgm:chMax/>
          <dgm:chPref val="3"/>
          <dgm:bulletEnabled val="1"/>
        </dgm:presLayoutVars>
      </dgm:prSet>
      <dgm:spPr/>
      <dgm:t>
        <a:bodyPr/>
        <a:lstStyle/>
        <a:p>
          <a:endParaRPr lang="bg-BG"/>
        </a:p>
      </dgm:t>
    </dgm:pt>
    <dgm:pt modelId="{50EBEC20-C2DE-4A20-83C9-3373A179E896}" type="pres">
      <dgm:prSet presAssocID="{86D43399-0C5A-4989-A7BC-BA6C55821139}" presName="childText4" presStyleLbl="solidAlignAcc1" presStyleIdx="3" presStyleCnt="5">
        <dgm:presLayoutVars>
          <dgm:chMax val="0"/>
          <dgm:chPref val="0"/>
          <dgm:bulletEnabled val="1"/>
        </dgm:presLayoutVars>
      </dgm:prSet>
      <dgm:spPr/>
      <dgm:t>
        <a:bodyPr/>
        <a:lstStyle/>
        <a:p>
          <a:endParaRPr lang="bg-BG"/>
        </a:p>
      </dgm:t>
    </dgm:pt>
    <dgm:pt modelId="{4187AE8C-0441-407B-8290-4918BD666205}" type="pres">
      <dgm:prSet presAssocID="{DDD4D4A0-51D6-438C-BF91-147765FB4B82}" presName="parentText5" presStyleLbl="node1" presStyleIdx="4" presStyleCnt="5">
        <dgm:presLayoutVars>
          <dgm:chMax/>
          <dgm:chPref val="3"/>
          <dgm:bulletEnabled val="1"/>
        </dgm:presLayoutVars>
      </dgm:prSet>
      <dgm:spPr/>
      <dgm:t>
        <a:bodyPr/>
        <a:lstStyle/>
        <a:p>
          <a:endParaRPr lang="bg-BG"/>
        </a:p>
      </dgm:t>
    </dgm:pt>
    <dgm:pt modelId="{E53F5B0F-2726-4EF8-ACBF-F5472A544ECE}" type="pres">
      <dgm:prSet presAssocID="{DDD4D4A0-51D6-438C-BF91-147765FB4B82}" presName="childText5" presStyleLbl="solidAlignAcc1" presStyleIdx="4" presStyleCnt="5">
        <dgm:presLayoutVars>
          <dgm:chMax val="0"/>
          <dgm:chPref val="0"/>
          <dgm:bulletEnabled val="1"/>
        </dgm:presLayoutVars>
      </dgm:prSet>
      <dgm:spPr/>
      <dgm:t>
        <a:bodyPr/>
        <a:lstStyle/>
        <a:p>
          <a:endParaRPr lang="bg-BG"/>
        </a:p>
      </dgm:t>
    </dgm:pt>
  </dgm:ptLst>
  <dgm:cxnLst>
    <dgm:cxn modelId="{B5C9F327-76A1-4C03-A100-DB081252F6DE}" type="presOf" srcId="{9CD5A7C0-E5C8-40F0-8B58-B7668B93ECBC}" destId="{50EBEC20-C2DE-4A20-83C9-3373A179E896}" srcOrd="0" destOrd="1" presId="urn:microsoft.com/office/officeart/2009/3/layout/IncreasingArrowsProcess"/>
    <dgm:cxn modelId="{AD081C21-E988-4C3B-81B5-B24FD3F11CBE}" srcId="{86D43399-0C5A-4989-A7BC-BA6C55821139}" destId="{37953F88-48FA-480E-9A4F-CF92BD465E4F}" srcOrd="0" destOrd="0" parTransId="{89F5A326-7BCD-4BA8-B9C1-67D0A7A5C1D3}" sibTransId="{7EE37328-DECD-4E5D-B5F3-6762990C9BDE}"/>
    <dgm:cxn modelId="{71F5A0FE-9742-49AB-BC56-DE66FE7CB679}" type="presOf" srcId="{E747A253-EB7B-4F0A-833F-B1F4BB7C42B7}" destId="{DCC35995-2799-46A4-8A86-3733223D7342}" srcOrd="0" destOrd="0" presId="urn:microsoft.com/office/officeart/2009/3/layout/IncreasingArrowsProcess"/>
    <dgm:cxn modelId="{9F09676B-EDA7-40D2-AEA2-55D112462852}" type="presOf" srcId="{CD14DBA2-0F3C-4026-9A84-FCFDC413563F}" destId="{0513C327-9AFF-4341-BCD9-3C84CE361A76}" srcOrd="0" destOrd="0" presId="urn:microsoft.com/office/officeart/2009/3/layout/IncreasingArrowsProcess"/>
    <dgm:cxn modelId="{E12DCF97-36C4-4D26-B6C3-4F9F6404D547}" type="presOf" srcId="{B362C049-E980-4F4B-91D4-5C69C3D2EE71}" destId="{D5AAE7BD-5AB3-47B7-8D42-2B554449C155}" srcOrd="0" destOrd="0" presId="urn:microsoft.com/office/officeart/2009/3/layout/IncreasingArrowsProcess"/>
    <dgm:cxn modelId="{8AEF5F83-DBD6-480A-A90B-FD0DD37FE0AA}" type="presOf" srcId="{A6D9BDBF-3B64-4145-A5EE-6E9020557D77}" destId="{4071E440-C2A9-4275-8D65-14EA0A6B927F}" srcOrd="0" destOrd="0" presId="urn:microsoft.com/office/officeart/2009/3/layout/IncreasingArrowsProcess"/>
    <dgm:cxn modelId="{14629DBC-2A71-4C6F-8A57-B65869CE2BE3}" type="presOf" srcId="{CF6B9739-BF3E-410A-8FB6-B11D02A53488}" destId="{8D6403BF-F527-4037-B526-101817FC4A0F}" srcOrd="0" destOrd="1" presId="urn:microsoft.com/office/officeart/2009/3/layout/IncreasingArrowsProcess"/>
    <dgm:cxn modelId="{BE3EC976-5EB2-4961-9531-B90F10F0CEA3}" type="presOf" srcId="{BEC398CE-1E88-43D6-A9EF-13D18A543E02}" destId="{8D6403BF-F527-4037-B526-101817FC4A0F}" srcOrd="0" destOrd="4" presId="urn:microsoft.com/office/officeart/2009/3/layout/IncreasingArrowsProcess"/>
    <dgm:cxn modelId="{B335E2CE-539C-4BD2-BBAA-B11FE4B7A4B0}" srcId="{B362C049-E980-4F4B-91D4-5C69C3D2EE71}" destId="{CF6B9739-BF3E-410A-8FB6-B11D02A53488}" srcOrd="1" destOrd="0" parTransId="{A7F6BCF1-FFD9-43D4-AC32-8898EBBB9FBA}" sibTransId="{729BE6FF-FD9F-4DF5-8828-9EA9D4CA1883}"/>
    <dgm:cxn modelId="{63782D97-E4ED-4D06-88DE-B3D034B649B1}" srcId="{CD14DBA2-0F3C-4026-9A84-FCFDC413563F}" destId="{D6155321-E51C-4DBF-B80A-4643EE2A43AD}" srcOrd="5" destOrd="0" parTransId="{4C990499-7FEA-4A2F-9FE8-6EC6D78DF06F}" sibTransId="{EE850A7B-9E82-47B6-9885-DCC73679AC8D}"/>
    <dgm:cxn modelId="{DBC7D3E5-574E-41DB-80A1-E8BC9291389D}" type="presOf" srcId="{C1DDAF3A-6F1E-4208-B37B-BA72F791F5AA}" destId="{8D6403BF-F527-4037-B526-101817FC4A0F}" srcOrd="0" destOrd="3" presId="urn:microsoft.com/office/officeart/2009/3/layout/IncreasingArrowsProcess"/>
    <dgm:cxn modelId="{31F24179-DF34-43AF-9109-B49DA379119A}" srcId="{CD14DBA2-0F3C-4026-9A84-FCFDC413563F}" destId="{DDD4D4A0-51D6-438C-BF91-147765FB4B82}" srcOrd="4" destOrd="0" parTransId="{6DDF3B9E-E161-445A-B42B-F40E1F0EB821}" sibTransId="{2121605D-3891-438D-99DE-EFDFF63A1D8B}"/>
    <dgm:cxn modelId="{9CEA7934-33EC-4A86-A486-F4E994CC6C76}" type="presOf" srcId="{E727C1EE-7E5D-4C4E-A651-87E431971F59}" destId="{315C6A70-F60C-4A2B-A8D8-DD14C29C47AE}" srcOrd="0" destOrd="0" presId="urn:microsoft.com/office/officeart/2009/3/layout/IncreasingArrowsProcess"/>
    <dgm:cxn modelId="{7AC1644E-A09C-4D5E-858C-2DEC1E4650AC}" srcId="{A6D9BDBF-3B64-4145-A5EE-6E9020557D77}" destId="{E747A253-EB7B-4F0A-833F-B1F4BB7C42B7}" srcOrd="0" destOrd="0" parTransId="{979916C3-27A6-4475-B02D-742E60D729CC}" sibTransId="{C8A58AE6-2112-4812-BC40-DA62E16E10D5}"/>
    <dgm:cxn modelId="{B3F11B7A-653C-4578-9A10-C257419287D3}" srcId="{B362C049-E980-4F4B-91D4-5C69C3D2EE71}" destId="{A58BFD30-74C6-4B51-88DE-70246B8AF497}" srcOrd="2" destOrd="0" parTransId="{987F8D69-B08D-4A65-AF33-2466B82F3AE2}" sibTransId="{DB39695A-28EB-4B7E-BA55-C028E05588DE}"/>
    <dgm:cxn modelId="{A0D3EE34-63A3-427B-A5D8-F97A1FD9E570}" type="presOf" srcId="{DDD4D4A0-51D6-438C-BF91-147765FB4B82}" destId="{4187AE8C-0441-407B-8290-4918BD666205}" srcOrd="0" destOrd="0" presId="urn:microsoft.com/office/officeart/2009/3/layout/IncreasingArrowsProcess"/>
    <dgm:cxn modelId="{3CE54BF0-AF25-4336-8E93-EB94927B0783}" type="presOf" srcId="{37953F88-48FA-480E-9A4F-CF92BD465E4F}" destId="{50EBEC20-C2DE-4A20-83C9-3373A179E896}" srcOrd="0" destOrd="0" presId="urn:microsoft.com/office/officeart/2009/3/layout/IncreasingArrowsProcess"/>
    <dgm:cxn modelId="{B072E177-A67B-465E-8AB1-D8DD8783E22B}" type="presOf" srcId="{19220938-F131-4231-A358-181D429AD8D6}" destId="{8D6403BF-F527-4037-B526-101817FC4A0F}" srcOrd="0" destOrd="0" presId="urn:microsoft.com/office/officeart/2009/3/layout/IncreasingArrowsProcess"/>
    <dgm:cxn modelId="{C4A2BE25-6142-4917-AB8C-01F423C91441}" srcId="{CD14DBA2-0F3C-4026-9A84-FCFDC413563F}" destId="{B362C049-E980-4F4B-91D4-5C69C3D2EE71}" srcOrd="2" destOrd="0" parTransId="{F6FCED9A-DF16-4818-95AB-BCC2D33E7E68}" sibTransId="{D7BBCB81-BF76-4E70-8792-FE6E37DDEFBA}"/>
    <dgm:cxn modelId="{BC7E9D71-0EB1-4DE5-AC2A-47A2F7E88888}" srcId="{CD14DBA2-0F3C-4026-9A84-FCFDC413563F}" destId="{A6D9BDBF-3B64-4145-A5EE-6E9020557D77}" srcOrd="0" destOrd="0" parTransId="{C7D1EC05-B6AC-49A6-9170-F0D2A9E5A9DC}" sibTransId="{CD1D7DAA-0D06-4AD9-9363-04B80F462862}"/>
    <dgm:cxn modelId="{85B89C79-5813-4A40-B473-9567A2CB05D6}" srcId="{B362C049-E980-4F4B-91D4-5C69C3D2EE71}" destId="{BEC398CE-1E88-43D6-A9EF-13D18A543E02}" srcOrd="4" destOrd="0" parTransId="{F23E7051-EE40-471E-B48D-02A7151C72F2}" sibTransId="{1E5B434D-E782-45F7-AD69-C76F5130C936}"/>
    <dgm:cxn modelId="{D3910509-536B-4F49-8781-192639E7DC32}" type="presOf" srcId="{A86BE34B-C75A-45B9-B079-A169CCD0F4DB}" destId="{E53F5B0F-2726-4EF8-ACBF-F5472A544ECE}" srcOrd="0" destOrd="0" presId="urn:microsoft.com/office/officeart/2009/3/layout/IncreasingArrowsProcess"/>
    <dgm:cxn modelId="{AA68841F-DDFD-42A2-8305-1D8AE292B044}" type="presOf" srcId="{86D43399-0C5A-4989-A7BC-BA6C55821139}" destId="{BEB21F78-8F80-4A36-A388-1E8DBC7F3E07}" srcOrd="0" destOrd="0" presId="urn:microsoft.com/office/officeart/2009/3/layout/IncreasingArrowsProcess"/>
    <dgm:cxn modelId="{CB3D309B-7CD7-403F-855F-6DF8FFF3C28B}" srcId="{86D43399-0C5A-4989-A7BC-BA6C55821139}" destId="{9CD5A7C0-E5C8-40F0-8B58-B7668B93ECBC}" srcOrd="1" destOrd="0" parTransId="{54450081-07FA-490C-A820-593FCD20B894}" sibTransId="{D60CC3A6-D3F3-41EE-BF52-9BB0F5E570B5}"/>
    <dgm:cxn modelId="{9534D4A8-6EE0-4E59-9D2F-7B8D3CA6D405}" srcId="{DDD4D4A0-51D6-438C-BF91-147765FB4B82}" destId="{41A10015-D5D5-435D-976B-B8C50ED0135C}" srcOrd="1" destOrd="0" parTransId="{23340FB8-642A-4CC1-BD28-E6CC2F29A72A}" sibTransId="{CDE54A02-5E57-4F48-91A5-6E117C1D576F}"/>
    <dgm:cxn modelId="{1620055F-636E-438D-8877-9D20CBEF9423}" srcId="{B362C049-E980-4F4B-91D4-5C69C3D2EE71}" destId="{19220938-F131-4231-A358-181D429AD8D6}" srcOrd="0" destOrd="0" parTransId="{C6235BD5-A346-44FE-85B1-297C5648110F}" sibTransId="{B7ED8805-F3A9-41C8-8C79-9AF424A76A5D}"/>
    <dgm:cxn modelId="{C31243DC-14DD-4973-A47D-1CFB555238C6}" type="presOf" srcId="{41A10015-D5D5-435D-976B-B8C50ED0135C}" destId="{E53F5B0F-2726-4EF8-ACBF-F5472A544ECE}" srcOrd="0" destOrd="1" presId="urn:microsoft.com/office/officeart/2009/3/layout/IncreasingArrowsProcess"/>
    <dgm:cxn modelId="{44A01EA0-5FF4-4B5A-A79D-2C3847131CF9}" srcId="{CD14DBA2-0F3C-4026-9A84-FCFDC413563F}" destId="{86D43399-0C5A-4989-A7BC-BA6C55821139}" srcOrd="3" destOrd="0" parTransId="{6E959A0A-F7DB-4E65-A962-592300986C3B}" sibTransId="{6BC6E55A-00BB-40F8-AC72-461390BC2A5E}"/>
    <dgm:cxn modelId="{ADE9F7D5-37FA-47F3-8463-EF0904FAAA87}" srcId="{CD14DBA2-0F3C-4026-9A84-FCFDC413563F}" destId="{FBBB652C-B8E9-4D75-B23B-880BCA6435C0}" srcOrd="1" destOrd="0" parTransId="{EA98CA02-27B2-45AC-BCDB-223A730C4FFF}" sibTransId="{A25EE2A1-EBCC-4F07-8BA2-68EED3F850D2}"/>
    <dgm:cxn modelId="{D65E2DC2-D9B5-4C5E-9B98-FA860B437DB7}" srcId="{FBBB652C-B8E9-4D75-B23B-880BCA6435C0}" destId="{E727C1EE-7E5D-4C4E-A651-87E431971F59}" srcOrd="0" destOrd="0" parTransId="{64B2C39D-944A-4997-A756-60C164E4FC33}" sibTransId="{01802781-0F6D-4C23-B116-4C81E20FC61E}"/>
    <dgm:cxn modelId="{8C002093-83A8-46B2-90A3-FFC8A1C96556}" srcId="{B362C049-E980-4F4B-91D4-5C69C3D2EE71}" destId="{C1DDAF3A-6F1E-4208-B37B-BA72F791F5AA}" srcOrd="3" destOrd="0" parTransId="{22C6B7A9-619F-4FAD-8E98-17889DD3E8E2}" sibTransId="{611BBAE5-60EB-4C66-AF58-1CDA034A4127}"/>
    <dgm:cxn modelId="{0112D1BE-70D6-42E0-9022-1FF0214871F6}" type="presOf" srcId="{FBBB652C-B8E9-4D75-B23B-880BCA6435C0}" destId="{79B2D965-73CA-4254-8750-FC07C5CDC50A}" srcOrd="0" destOrd="0" presId="urn:microsoft.com/office/officeart/2009/3/layout/IncreasingArrowsProcess"/>
    <dgm:cxn modelId="{8CD9E5BF-37BC-45FF-B839-FF470F530C2D}" type="presOf" srcId="{A58BFD30-74C6-4B51-88DE-70246B8AF497}" destId="{8D6403BF-F527-4037-B526-101817FC4A0F}" srcOrd="0" destOrd="2" presId="urn:microsoft.com/office/officeart/2009/3/layout/IncreasingArrowsProcess"/>
    <dgm:cxn modelId="{CB8F9BE4-F7DB-4E45-913B-A6B7F74D9E1D}" srcId="{DDD4D4A0-51D6-438C-BF91-147765FB4B82}" destId="{A86BE34B-C75A-45B9-B079-A169CCD0F4DB}" srcOrd="0" destOrd="0" parTransId="{2D989463-7D4B-4B14-B943-0792F2BAAFB5}" sibTransId="{5050A062-2518-4876-AEAD-04316C7A94E3}"/>
    <dgm:cxn modelId="{962413CE-CAA7-4394-B5C7-79C634701EBD}" type="presParOf" srcId="{0513C327-9AFF-4341-BCD9-3C84CE361A76}" destId="{4071E440-C2A9-4275-8D65-14EA0A6B927F}" srcOrd="0" destOrd="0" presId="urn:microsoft.com/office/officeart/2009/3/layout/IncreasingArrowsProcess"/>
    <dgm:cxn modelId="{3ADC33CA-11A7-4EDD-A6C2-B9D9A4CC0238}" type="presParOf" srcId="{0513C327-9AFF-4341-BCD9-3C84CE361A76}" destId="{DCC35995-2799-46A4-8A86-3733223D7342}" srcOrd="1" destOrd="0" presId="urn:microsoft.com/office/officeart/2009/3/layout/IncreasingArrowsProcess"/>
    <dgm:cxn modelId="{58030A35-CF75-4D8B-AA8A-6BA82BAE462A}" type="presParOf" srcId="{0513C327-9AFF-4341-BCD9-3C84CE361A76}" destId="{79B2D965-73CA-4254-8750-FC07C5CDC50A}" srcOrd="2" destOrd="0" presId="urn:microsoft.com/office/officeart/2009/3/layout/IncreasingArrowsProcess"/>
    <dgm:cxn modelId="{B301D220-290B-432E-AB96-A074DBA0E070}" type="presParOf" srcId="{0513C327-9AFF-4341-BCD9-3C84CE361A76}" destId="{315C6A70-F60C-4A2B-A8D8-DD14C29C47AE}" srcOrd="3" destOrd="0" presId="urn:microsoft.com/office/officeart/2009/3/layout/IncreasingArrowsProcess"/>
    <dgm:cxn modelId="{7F44220B-6ABA-4D4F-AEFA-FFA7B8A7C556}" type="presParOf" srcId="{0513C327-9AFF-4341-BCD9-3C84CE361A76}" destId="{D5AAE7BD-5AB3-47B7-8D42-2B554449C155}" srcOrd="4" destOrd="0" presId="urn:microsoft.com/office/officeart/2009/3/layout/IncreasingArrowsProcess"/>
    <dgm:cxn modelId="{60E8B16C-73FD-46E1-BC90-A4F86E2BFDA8}" type="presParOf" srcId="{0513C327-9AFF-4341-BCD9-3C84CE361A76}" destId="{8D6403BF-F527-4037-B526-101817FC4A0F}" srcOrd="5" destOrd="0" presId="urn:microsoft.com/office/officeart/2009/3/layout/IncreasingArrowsProcess"/>
    <dgm:cxn modelId="{66404C75-A5E9-4853-A23D-DA06E94708C0}" type="presParOf" srcId="{0513C327-9AFF-4341-BCD9-3C84CE361A76}" destId="{BEB21F78-8F80-4A36-A388-1E8DBC7F3E07}" srcOrd="6" destOrd="0" presId="urn:microsoft.com/office/officeart/2009/3/layout/IncreasingArrowsProcess"/>
    <dgm:cxn modelId="{7367AC57-5E99-40C1-92CD-64C4EC432649}" type="presParOf" srcId="{0513C327-9AFF-4341-BCD9-3C84CE361A76}" destId="{50EBEC20-C2DE-4A20-83C9-3373A179E896}" srcOrd="7" destOrd="0" presId="urn:microsoft.com/office/officeart/2009/3/layout/IncreasingArrowsProcess"/>
    <dgm:cxn modelId="{D3987ECF-87C3-4EE1-A530-B1FBF015EC8E}" type="presParOf" srcId="{0513C327-9AFF-4341-BCD9-3C84CE361A76}" destId="{4187AE8C-0441-407B-8290-4918BD666205}" srcOrd="8" destOrd="0" presId="urn:microsoft.com/office/officeart/2009/3/layout/IncreasingArrowsProcess"/>
    <dgm:cxn modelId="{0D0F37C2-966B-41E8-ABC4-05689C4A5BB5}" type="presParOf" srcId="{0513C327-9AFF-4341-BCD9-3C84CE361A76}" destId="{E53F5B0F-2726-4EF8-ACBF-F5472A544ECE}" srcOrd="9"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14DBA2-0F3C-4026-9A84-FCFDC413563F}"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bg-BG"/>
        </a:p>
      </dgm:t>
    </dgm:pt>
    <dgm:pt modelId="{E747A253-EB7B-4F0A-833F-B1F4BB7C42B7}">
      <dgm:prSet phldrT="[Text]"/>
      <dgm:spPr/>
      <dgm:t>
        <a:bodyPr/>
        <a:lstStyle/>
        <a:p>
          <a:r>
            <a:rPr lang="en-US" dirty="0" smtClean="0"/>
            <a:t>Feature</a:t>
          </a:r>
          <a:endParaRPr lang="bg-BG" dirty="0"/>
        </a:p>
      </dgm:t>
    </dgm:pt>
    <dgm:pt modelId="{979916C3-27A6-4475-B02D-742E60D729CC}" type="parTrans" cxnId="{7AC1644E-A09C-4D5E-858C-2DEC1E4650AC}">
      <dgm:prSet/>
      <dgm:spPr/>
      <dgm:t>
        <a:bodyPr/>
        <a:lstStyle/>
        <a:p>
          <a:endParaRPr lang="bg-BG"/>
        </a:p>
      </dgm:t>
    </dgm:pt>
    <dgm:pt modelId="{C8A58AE6-2112-4812-BC40-DA62E16E10D5}" type="sibTrans" cxnId="{7AC1644E-A09C-4D5E-858C-2DEC1E4650AC}">
      <dgm:prSet/>
      <dgm:spPr/>
      <dgm:t>
        <a:bodyPr/>
        <a:lstStyle/>
        <a:p>
          <a:endParaRPr lang="bg-BG"/>
        </a:p>
      </dgm:t>
    </dgm:pt>
    <dgm:pt modelId="{FBBB652C-B8E9-4D75-B23B-880BCA6435C0}">
      <dgm:prSet phldrT="[Text]"/>
      <dgm:spPr>
        <a:solidFill>
          <a:srgbClr val="00B0F0"/>
        </a:solidFill>
      </dgm:spPr>
      <dgm:t>
        <a:bodyPr/>
        <a:lstStyle/>
        <a:p>
          <a:r>
            <a:rPr lang="en-US" dirty="0" smtClean="0"/>
            <a:t>Feature</a:t>
          </a:r>
          <a:endParaRPr lang="bg-BG" dirty="0"/>
        </a:p>
      </dgm:t>
    </dgm:pt>
    <dgm:pt modelId="{EA98CA02-27B2-45AC-BCDB-223A730C4FFF}" type="parTrans" cxnId="{ADE9F7D5-37FA-47F3-8463-EF0904FAAA87}">
      <dgm:prSet/>
      <dgm:spPr/>
      <dgm:t>
        <a:bodyPr/>
        <a:lstStyle/>
        <a:p>
          <a:endParaRPr lang="bg-BG"/>
        </a:p>
      </dgm:t>
    </dgm:pt>
    <dgm:pt modelId="{A25EE2A1-EBCC-4F07-8BA2-68EED3F850D2}" type="sibTrans" cxnId="{ADE9F7D5-37FA-47F3-8463-EF0904FAAA87}">
      <dgm:prSet/>
      <dgm:spPr/>
      <dgm:t>
        <a:bodyPr/>
        <a:lstStyle/>
        <a:p>
          <a:endParaRPr lang="bg-BG"/>
        </a:p>
      </dgm:t>
    </dgm:pt>
    <dgm:pt modelId="{E727C1EE-7E5D-4C4E-A651-87E431971F59}">
      <dgm:prSet phldrT="[Text]"/>
      <dgm:spPr/>
      <dgm:t>
        <a:bodyPr/>
        <a:lstStyle/>
        <a:p>
          <a:r>
            <a:rPr lang="en-US" dirty="0" smtClean="0"/>
            <a:t>Story</a:t>
          </a:r>
          <a:endParaRPr lang="bg-BG" dirty="0"/>
        </a:p>
      </dgm:t>
    </dgm:pt>
    <dgm:pt modelId="{64B2C39D-944A-4997-A756-60C164E4FC33}" type="parTrans" cxnId="{D65E2DC2-D9B5-4C5E-9B98-FA860B437DB7}">
      <dgm:prSet/>
      <dgm:spPr/>
      <dgm:t>
        <a:bodyPr/>
        <a:lstStyle/>
        <a:p>
          <a:endParaRPr lang="bg-BG"/>
        </a:p>
      </dgm:t>
    </dgm:pt>
    <dgm:pt modelId="{01802781-0F6D-4C23-B116-4C81E20FC61E}" type="sibTrans" cxnId="{D65E2DC2-D9B5-4C5E-9B98-FA860B437DB7}">
      <dgm:prSet/>
      <dgm:spPr/>
      <dgm:t>
        <a:bodyPr/>
        <a:lstStyle/>
        <a:p>
          <a:endParaRPr lang="bg-BG"/>
        </a:p>
      </dgm:t>
    </dgm:pt>
    <dgm:pt modelId="{86D43399-0C5A-4989-A7BC-BA6C55821139}">
      <dgm:prSet phldrT="[Text]"/>
      <dgm:spPr>
        <a:solidFill>
          <a:srgbClr val="00B050"/>
        </a:solidFill>
      </dgm:spPr>
      <dgm:t>
        <a:bodyPr/>
        <a:lstStyle/>
        <a:p>
          <a:r>
            <a:rPr lang="en-US" dirty="0" smtClean="0"/>
            <a:t>Story</a:t>
          </a:r>
          <a:endParaRPr lang="bg-BG" dirty="0"/>
        </a:p>
      </dgm:t>
    </dgm:pt>
    <dgm:pt modelId="{6E959A0A-F7DB-4E65-A962-592300986C3B}" type="parTrans" cxnId="{44A01EA0-5FF4-4B5A-A79D-2C3847131CF9}">
      <dgm:prSet/>
      <dgm:spPr/>
      <dgm:t>
        <a:bodyPr/>
        <a:lstStyle/>
        <a:p>
          <a:endParaRPr lang="bg-BG"/>
        </a:p>
      </dgm:t>
    </dgm:pt>
    <dgm:pt modelId="{6BC6E55A-00BB-40F8-AC72-461390BC2A5E}" type="sibTrans" cxnId="{44A01EA0-5FF4-4B5A-A79D-2C3847131CF9}">
      <dgm:prSet/>
      <dgm:spPr/>
      <dgm:t>
        <a:bodyPr/>
        <a:lstStyle/>
        <a:p>
          <a:endParaRPr lang="bg-BG"/>
        </a:p>
      </dgm:t>
    </dgm:pt>
    <dgm:pt modelId="{DDD4D4A0-51D6-438C-BF91-147765FB4B82}">
      <dgm:prSet phldrT="[Text]"/>
      <dgm:spPr>
        <a:solidFill>
          <a:srgbClr val="FFC000"/>
        </a:solidFill>
      </dgm:spPr>
      <dgm:t>
        <a:bodyPr/>
        <a:lstStyle/>
        <a:p>
          <a:r>
            <a:rPr lang="en-US" dirty="0" smtClean="0"/>
            <a:t>Task</a:t>
          </a:r>
          <a:endParaRPr lang="bg-BG" dirty="0"/>
        </a:p>
      </dgm:t>
    </dgm:pt>
    <dgm:pt modelId="{6DDF3B9E-E161-445A-B42B-F40E1F0EB821}" type="parTrans" cxnId="{31F24179-DF34-43AF-9109-B49DA379119A}">
      <dgm:prSet/>
      <dgm:spPr/>
      <dgm:t>
        <a:bodyPr/>
        <a:lstStyle/>
        <a:p>
          <a:endParaRPr lang="bg-BG"/>
        </a:p>
      </dgm:t>
    </dgm:pt>
    <dgm:pt modelId="{2121605D-3891-438D-99DE-EFDFF63A1D8B}" type="sibTrans" cxnId="{31F24179-DF34-43AF-9109-B49DA379119A}">
      <dgm:prSet/>
      <dgm:spPr/>
      <dgm:t>
        <a:bodyPr/>
        <a:lstStyle/>
        <a:p>
          <a:endParaRPr lang="bg-BG"/>
        </a:p>
      </dgm:t>
    </dgm:pt>
    <dgm:pt modelId="{37953F88-48FA-480E-9A4F-CF92BD465E4F}">
      <dgm:prSet phldrT="[Text]"/>
      <dgm:spPr>
        <a:solidFill>
          <a:schemeClr val="tx1"/>
        </a:solidFill>
      </dgm:spPr>
      <dgm:t>
        <a:bodyPr/>
        <a:lstStyle/>
        <a:p>
          <a:r>
            <a:rPr lang="en-US" dirty="0" smtClean="0"/>
            <a:t>Task</a:t>
          </a:r>
          <a:endParaRPr lang="bg-BG" dirty="0"/>
        </a:p>
      </dgm:t>
    </dgm:pt>
    <dgm:pt modelId="{89F5A326-7BCD-4BA8-B9C1-67D0A7A5C1D3}" type="parTrans" cxnId="{AD081C21-E988-4C3B-81B5-B24FD3F11CBE}">
      <dgm:prSet/>
      <dgm:spPr/>
      <dgm:t>
        <a:bodyPr/>
        <a:lstStyle/>
        <a:p>
          <a:endParaRPr lang="bg-BG"/>
        </a:p>
      </dgm:t>
    </dgm:pt>
    <dgm:pt modelId="{7EE37328-DECD-4E5D-B5F3-6762990C9BDE}" type="sibTrans" cxnId="{AD081C21-E988-4C3B-81B5-B24FD3F11CBE}">
      <dgm:prSet/>
      <dgm:spPr/>
      <dgm:t>
        <a:bodyPr/>
        <a:lstStyle/>
        <a:p>
          <a:endParaRPr lang="bg-BG"/>
        </a:p>
      </dgm:t>
    </dgm:pt>
    <dgm:pt modelId="{9CD5A7C0-E5C8-40F0-8B58-B7668B93ECBC}">
      <dgm:prSet phldrT="[Text]"/>
      <dgm:spPr>
        <a:solidFill>
          <a:schemeClr val="tx1"/>
        </a:solidFill>
      </dgm:spPr>
      <dgm:t>
        <a:bodyPr/>
        <a:lstStyle/>
        <a:p>
          <a:r>
            <a:rPr lang="en-US" dirty="0" smtClean="0">
              <a:solidFill>
                <a:srgbClr val="FF0000"/>
              </a:solidFill>
            </a:rPr>
            <a:t>Bug</a:t>
          </a:r>
          <a:endParaRPr lang="bg-BG" dirty="0">
            <a:solidFill>
              <a:srgbClr val="FF0000"/>
            </a:solidFill>
          </a:endParaRPr>
        </a:p>
      </dgm:t>
    </dgm:pt>
    <dgm:pt modelId="{54450081-07FA-490C-A820-593FCD20B894}" type="parTrans" cxnId="{CB3D309B-7CD7-403F-855F-6DF8FFF3C28B}">
      <dgm:prSet/>
      <dgm:spPr/>
      <dgm:t>
        <a:bodyPr/>
        <a:lstStyle/>
        <a:p>
          <a:endParaRPr lang="bg-BG"/>
        </a:p>
      </dgm:t>
    </dgm:pt>
    <dgm:pt modelId="{D60CC3A6-D3F3-41EE-BF52-9BB0F5E570B5}" type="sibTrans" cxnId="{CB3D309B-7CD7-403F-855F-6DF8FFF3C28B}">
      <dgm:prSet/>
      <dgm:spPr/>
      <dgm:t>
        <a:bodyPr/>
        <a:lstStyle/>
        <a:p>
          <a:endParaRPr lang="bg-BG"/>
        </a:p>
      </dgm:t>
    </dgm:pt>
    <dgm:pt modelId="{A86BE34B-C75A-45B9-B079-A169CCD0F4DB}">
      <dgm:prSet phldrT="[Text]"/>
      <dgm:spPr/>
      <dgm:t>
        <a:bodyPr/>
        <a:lstStyle/>
        <a:p>
          <a:r>
            <a:rPr lang="en-US" dirty="0" smtClean="0">
              <a:solidFill>
                <a:schemeClr val="tx2"/>
              </a:solidFill>
            </a:rPr>
            <a:t>Sub-task</a:t>
          </a:r>
          <a:endParaRPr lang="bg-BG" dirty="0">
            <a:solidFill>
              <a:schemeClr val="tx2"/>
            </a:solidFill>
          </a:endParaRPr>
        </a:p>
      </dgm:t>
    </dgm:pt>
    <dgm:pt modelId="{2D989463-7D4B-4B14-B943-0792F2BAAFB5}" type="parTrans" cxnId="{CB8F9BE4-F7DB-4E45-913B-A6B7F74D9E1D}">
      <dgm:prSet/>
      <dgm:spPr/>
      <dgm:t>
        <a:bodyPr/>
        <a:lstStyle/>
        <a:p>
          <a:endParaRPr lang="bg-BG"/>
        </a:p>
      </dgm:t>
    </dgm:pt>
    <dgm:pt modelId="{5050A062-2518-4876-AEAD-04316C7A94E3}" type="sibTrans" cxnId="{CB8F9BE4-F7DB-4E45-913B-A6B7F74D9E1D}">
      <dgm:prSet/>
      <dgm:spPr/>
      <dgm:t>
        <a:bodyPr/>
        <a:lstStyle/>
        <a:p>
          <a:endParaRPr lang="bg-BG"/>
        </a:p>
      </dgm:t>
    </dgm:pt>
    <dgm:pt modelId="{41A10015-D5D5-435D-976B-B8C50ED0135C}">
      <dgm:prSet phldrT="[Text]"/>
      <dgm:spPr/>
      <dgm:t>
        <a:bodyPr/>
        <a:lstStyle/>
        <a:p>
          <a:r>
            <a:rPr lang="en-US" dirty="0" smtClean="0">
              <a:solidFill>
                <a:srgbClr val="FF0000"/>
              </a:solidFill>
            </a:rPr>
            <a:t>Bug</a:t>
          </a:r>
          <a:endParaRPr lang="bg-BG" dirty="0">
            <a:solidFill>
              <a:srgbClr val="FF0000"/>
            </a:solidFill>
          </a:endParaRPr>
        </a:p>
      </dgm:t>
    </dgm:pt>
    <dgm:pt modelId="{23340FB8-642A-4CC1-BD28-E6CC2F29A72A}" type="parTrans" cxnId="{9534D4A8-6EE0-4E59-9D2F-7B8D3CA6D405}">
      <dgm:prSet/>
      <dgm:spPr/>
      <dgm:t>
        <a:bodyPr/>
        <a:lstStyle/>
        <a:p>
          <a:endParaRPr lang="bg-BG"/>
        </a:p>
      </dgm:t>
    </dgm:pt>
    <dgm:pt modelId="{CDE54A02-5E57-4F48-91A5-6E117C1D576F}" type="sibTrans" cxnId="{9534D4A8-6EE0-4E59-9D2F-7B8D3CA6D405}">
      <dgm:prSet/>
      <dgm:spPr/>
      <dgm:t>
        <a:bodyPr/>
        <a:lstStyle/>
        <a:p>
          <a:endParaRPr lang="bg-BG"/>
        </a:p>
      </dgm:t>
    </dgm:pt>
    <dgm:pt modelId="{D6155321-E51C-4DBF-B80A-4643EE2A43AD}">
      <dgm:prSet phldrT="[Text]"/>
      <dgm:spPr>
        <a:solidFill>
          <a:srgbClr val="FF0000"/>
        </a:solidFill>
      </dgm:spPr>
      <dgm:t>
        <a:bodyPr/>
        <a:lstStyle/>
        <a:p>
          <a:endParaRPr lang="bg-BG"/>
        </a:p>
      </dgm:t>
    </dgm:pt>
    <dgm:pt modelId="{4C990499-7FEA-4A2F-9FE8-6EC6D78DF06F}" type="parTrans" cxnId="{63782D97-E4ED-4D06-88DE-B3D034B649B1}">
      <dgm:prSet/>
      <dgm:spPr/>
      <dgm:t>
        <a:bodyPr/>
        <a:lstStyle/>
        <a:p>
          <a:endParaRPr lang="bg-BG"/>
        </a:p>
      </dgm:t>
    </dgm:pt>
    <dgm:pt modelId="{EE850A7B-9E82-47B6-9885-DCC73679AC8D}" type="sibTrans" cxnId="{63782D97-E4ED-4D06-88DE-B3D034B649B1}">
      <dgm:prSet/>
      <dgm:spPr/>
      <dgm:t>
        <a:bodyPr/>
        <a:lstStyle/>
        <a:p>
          <a:endParaRPr lang="bg-BG"/>
        </a:p>
      </dgm:t>
    </dgm:pt>
    <dgm:pt modelId="{A6D9BDBF-3B64-4145-A5EE-6E9020557D77}">
      <dgm:prSet phldrT="[Text]"/>
      <dgm:spPr>
        <a:solidFill>
          <a:srgbClr val="7030A0"/>
        </a:solidFill>
      </dgm:spPr>
      <dgm:t>
        <a:bodyPr/>
        <a:lstStyle/>
        <a:p>
          <a:r>
            <a:rPr lang="en-US" smtClean="0"/>
            <a:t>Epic</a:t>
          </a:r>
          <a:endParaRPr lang="bg-BG" dirty="0"/>
        </a:p>
      </dgm:t>
    </dgm:pt>
    <dgm:pt modelId="{C7D1EC05-B6AC-49A6-9170-F0D2A9E5A9DC}" type="parTrans" cxnId="{BC7E9D71-0EB1-4DE5-AC2A-47A2F7E88888}">
      <dgm:prSet/>
      <dgm:spPr/>
      <dgm:t>
        <a:bodyPr/>
        <a:lstStyle/>
        <a:p>
          <a:endParaRPr lang="bg-BG"/>
        </a:p>
      </dgm:t>
    </dgm:pt>
    <dgm:pt modelId="{CD1D7DAA-0D06-4AD9-9363-04B80F462862}" type="sibTrans" cxnId="{BC7E9D71-0EB1-4DE5-AC2A-47A2F7E88888}">
      <dgm:prSet/>
      <dgm:spPr/>
      <dgm:t>
        <a:bodyPr/>
        <a:lstStyle/>
        <a:p>
          <a:endParaRPr lang="bg-BG"/>
        </a:p>
      </dgm:t>
    </dgm:pt>
    <dgm:pt modelId="{B362C049-E980-4F4B-91D4-5C69C3D2EE71}">
      <dgm:prSet phldrT="[Text]"/>
      <dgm:spPr>
        <a:solidFill>
          <a:srgbClr val="92D050"/>
        </a:solidFill>
      </dgm:spPr>
      <dgm:t>
        <a:bodyPr/>
        <a:lstStyle/>
        <a:p>
          <a:r>
            <a:rPr lang="en-US" b="1" i="1" dirty="0" smtClean="0">
              <a:solidFill>
                <a:schemeClr val="accent4"/>
              </a:solidFill>
            </a:rPr>
            <a:t>Change request</a:t>
          </a:r>
          <a:endParaRPr lang="bg-BG" b="1" i="1" dirty="0">
            <a:solidFill>
              <a:schemeClr val="accent4"/>
            </a:solidFill>
          </a:endParaRPr>
        </a:p>
      </dgm:t>
    </dgm:pt>
    <dgm:pt modelId="{F6FCED9A-DF16-4818-95AB-BCC2D33E7E68}" type="parTrans" cxnId="{C4A2BE25-6142-4917-AB8C-01F423C91441}">
      <dgm:prSet/>
      <dgm:spPr/>
      <dgm:t>
        <a:bodyPr/>
        <a:lstStyle/>
        <a:p>
          <a:endParaRPr lang="bg-BG"/>
        </a:p>
      </dgm:t>
    </dgm:pt>
    <dgm:pt modelId="{D7BBCB81-BF76-4E70-8792-FE6E37DDEFBA}" type="sibTrans" cxnId="{C4A2BE25-6142-4917-AB8C-01F423C91441}">
      <dgm:prSet/>
      <dgm:spPr/>
      <dgm:t>
        <a:bodyPr/>
        <a:lstStyle/>
        <a:p>
          <a:endParaRPr lang="bg-BG"/>
        </a:p>
      </dgm:t>
    </dgm:pt>
    <dgm:pt modelId="{BEC398CE-1E88-43D6-A9EF-13D18A543E02}">
      <dgm:prSet phldrT="[Text]"/>
      <dgm:spPr>
        <a:solidFill>
          <a:srgbClr val="92D050"/>
        </a:solidFill>
      </dgm:spPr>
      <dgm:t>
        <a:bodyPr/>
        <a:lstStyle/>
        <a:p>
          <a:r>
            <a:rPr lang="en-US" b="0" i="1" dirty="0" smtClean="0">
              <a:solidFill>
                <a:srgbClr val="FF0000"/>
              </a:solidFill>
            </a:rPr>
            <a:t>Bug</a:t>
          </a:r>
          <a:endParaRPr lang="bg-BG" b="0" i="1" dirty="0">
            <a:solidFill>
              <a:srgbClr val="FF0000"/>
            </a:solidFill>
          </a:endParaRPr>
        </a:p>
      </dgm:t>
    </dgm:pt>
    <dgm:pt modelId="{F23E7051-EE40-471E-B48D-02A7151C72F2}" type="parTrans" cxnId="{85B89C79-5813-4A40-B473-9567A2CB05D6}">
      <dgm:prSet/>
      <dgm:spPr/>
      <dgm:t>
        <a:bodyPr/>
        <a:lstStyle/>
        <a:p>
          <a:endParaRPr lang="bg-BG"/>
        </a:p>
      </dgm:t>
    </dgm:pt>
    <dgm:pt modelId="{1E5B434D-E782-45F7-AD69-C76F5130C936}" type="sibTrans" cxnId="{85B89C79-5813-4A40-B473-9567A2CB05D6}">
      <dgm:prSet/>
      <dgm:spPr/>
      <dgm:t>
        <a:bodyPr/>
        <a:lstStyle/>
        <a:p>
          <a:endParaRPr lang="bg-BG"/>
        </a:p>
      </dgm:t>
    </dgm:pt>
    <dgm:pt modelId="{A58BFD30-74C6-4B51-88DE-70246B8AF497}">
      <dgm:prSet phldrT="[Text]"/>
      <dgm:spPr>
        <a:solidFill>
          <a:srgbClr val="92D050"/>
        </a:solidFill>
      </dgm:spPr>
      <dgm:t>
        <a:bodyPr/>
        <a:lstStyle/>
        <a:p>
          <a:r>
            <a:rPr lang="en-US" b="0" i="1" dirty="0" smtClean="0">
              <a:solidFill>
                <a:schemeClr val="tx1"/>
              </a:solidFill>
            </a:rPr>
            <a:t>Story</a:t>
          </a:r>
          <a:endParaRPr lang="bg-BG" b="0" i="1" dirty="0">
            <a:solidFill>
              <a:schemeClr val="tx1"/>
            </a:solidFill>
          </a:endParaRPr>
        </a:p>
      </dgm:t>
    </dgm:pt>
    <dgm:pt modelId="{987F8D69-B08D-4A65-AF33-2466B82F3AE2}" type="parTrans" cxnId="{B3F11B7A-653C-4578-9A10-C257419287D3}">
      <dgm:prSet/>
      <dgm:spPr/>
      <dgm:t>
        <a:bodyPr/>
        <a:lstStyle/>
        <a:p>
          <a:endParaRPr lang="bg-BG"/>
        </a:p>
      </dgm:t>
    </dgm:pt>
    <dgm:pt modelId="{DB39695A-28EB-4B7E-BA55-C028E05588DE}" type="sibTrans" cxnId="{B3F11B7A-653C-4578-9A10-C257419287D3}">
      <dgm:prSet/>
      <dgm:spPr/>
      <dgm:t>
        <a:bodyPr/>
        <a:lstStyle/>
        <a:p>
          <a:endParaRPr lang="bg-BG"/>
        </a:p>
      </dgm:t>
    </dgm:pt>
    <dgm:pt modelId="{19220938-F131-4231-A358-181D429AD8D6}">
      <dgm:prSet phldrT="[Text]"/>
      <dgm:spPr>
        <a:solidFill>
          <a:srgbClr val="92D050"/>
        </a:solidFill>
      </dgm:spPr>
      <dgm:t>
        <a:bodyPr/>
        <a:lstStyle/>
        <a:p>
          <a:r>
            <a:rPr lang="en-US" b="0" i="1" dirty="0" smtClean="0">
              <a:solidFill>
                <a:schemeClr val="tx1"/>
              </a:solidFill>
            </a:rPr>
            <a:t>Epic</a:t>
          </a:r>
          <a:endParaRPr lang="bg-BG" b="0" i="1" dirty="0">
            <a:solidFill>
              <a:schemeClr val="tx1"/>
            </a:solidFill>
          </a:endParaRPr>
        </a:p>
      </dgm:t>
    </dgm:pt>
    <dgm:pt modelId="{C6235BD5-A346-44FE-85B1-297C5648110F}" type="parTrans" cxnId="{1620055F-636E-438D-8877-9D20CBEF9423}">
      <dgm:prSet/>
      <dgm:spPr/>
      <dgm:t>
        <a:bodyPr/>
        <a:lstStyle/>
        <a:p>
          <a:endParaRPr lang="bg-BG"/>
        </a:p>
      </dgm:t>
    </dgm:pt>
    <dgm:pt modelId="{B7ED8805-F3A9-41C8-8C79-9AF424A76A5D}" type="sibTrans" cxnId="{1620055F-636E-438D-8877-9D20CBEF9423}">
      <dgm:prSet/>
      <dgm:spPr/>
      <dgm:t>
        <a:bodyPr/>
        <a:lstStyle/>
        <a:p>
          <a:endParaRPr lang="bg-BG"/>
        </a:p>
      </dgm:t>
    </dgm:pt>
    <dgm:pt modelId="{CF6B9739-BF3E-410A-8FB6-B11D02A53488}">
      <dgm:prSet phldrT="[Text]"/>
      <dgm:spPr>
        <a:solidFill>
          <a:srgbClr val="92D050"/>
        </a:solidFill>
      </dgm:spPr>
      <dgm:t>
        <a:bodyPr/>
        <a:lstStyle/>
        <a:p>
          <a:r>
            <a:rPr lang="en-US" b="0" i="1" dirty="0" smtClean="0">
              <a:solidFill>
                <a:schemeClr val="tx1"/>
              </a:solidFill>
            </a:rPr>
            <a:t>Feature</a:t>
          </a:r>
          <a:endParaRPr lang="bg-BG" b="0" i="1" dirty="0">
            <a:solidFill>
              <a:schemeClr val="tx1"/>
            </a:solidFill>
          </a:endParaRPr>
        </a:p>
      </dgm:t>
    </dgm:pt>
    <dgm:pt modelId="{A7F6BCF1-FFD9-43D4-AC32-8898EBBB9FBA}" type="parTrans" cxnId="{B335E2CE-539C-4BD2-BBAA-B11FE4B7A4B0}">
      <dgm:prSet/>
      <dgm:spPr/>
      <dgm:t>
        <a:bodyPr/>
        <a:lstStyle/>
        <a:p>
          <a:endParaRPr lang="bg-BG"/>
        </a:p>
      </dgm:t>
    </dgm:pt>
    <dgm:pt modelId="{729BE6FF-FD9F-4DF5-8828-9EA9D4CA1883}" type="sibTrans" cxnId="{B335E2CE-539C-4BD2-BBAA-B11FE4B7A4B0}">
      <dgm:prSet/>
      <dgm:spPr/>
      <dgm:t>
        <a:bodyPr/>
        <a:lstStyle/>
        <a:p>
          <a:endParaRPr lang="bg-BG"/>
        </a:p>
      </dgm:t>
    </dgm:pt>
    <dgm:pt modelId="{C1DDAF3A-6F1E-4208-B37B-BA72F791F5AA}">
      <dgm:prSet phldrT="[Text]"/>
      <dgm:spPr>
        <a:solidFill>
          <a:srgbClr val="92D050"/>
        </a:solidFill>
      </dgm:spPr>
      <dgm:t>
        <a:bodyPr/>
        <a:lstStyle/>
        <a:p>
          <a:r>
            <a:rPr lang="en-US" b="0" i="1" dirty="0" smtClean="0">
              <a:solidFill>
                <a:schemeClr val="tx1"/>
              </a:solidFill>
            </a:rPr>
            <a:t>Task</a:t>
          </a:r>
          <a:endParaRPr lang="bg-BG" b="0" i="1" dirty="0">
            <a:solidFill>
              <a:schemeClr val="tx1"/>
            </a:solidFill>
          </a:endParaRPr>
        </a:p>
      </dgm:t>
    </dgm:pt>
    <dgm:pt modelId="{22C6B7A9-619F-4FAD-8E98-17889DD3E8E2}" type="parTrans" cxnId="{8C002093-83A8-46B2-90A3-FFC8A1C96556}">
      <dgm:prSet/>
      <dgm:spPr/>
      <dgm:t>
        <a:bodyPr/>
        <a:lstStyle/>
        <a:p>
          <a:endParaRPr lang="bg-BG"/>
        </a:p>
      </dgm:t>
    </dgm:pt>
    <dgm:pt modelId="{611BBAE5-60EB-4C66-AF58-1CDA034A4127}" type="sibTrans" cxnId="{8C002093-83A8-46B2-90A3-FFC8A1C96556}">
      <dgm:prSet/>
      <dgm:spPr/>
      <dgm:t>
        <a:bodyPr/>
        <a:lstStyle/>
        <a:p>
          <a:endParaRPr lang="bg-BG"/>
        </a:p>
      </dgm:t>
    </dgm:pt>
    <dgm:pt modelId="{0513C327-9AFF-4341-BCD9-3C84CE361A76}" type="pres">
      <dgm:prSet presAssocID="{CD14DBA2-0F3C-4026-9A84-FCFDC413563F}" presName="Name0" presStyleCnt="0">
        <dgm:presLayoutVars>
          <dgm:chMax val="5"/>
          <dgm:chPref val="5"/>
          <dgm:dir/>
          <dgm:animLvl val="lvl"/>
        </dgm:presLayoutVars>
      </dgm:prSet>
      <dgm:spPr/>
      <dgm:t>
        <a:bodyPr/>
        <a:lstStyle/>
        <a:p>
          <a:endParaRPr lang="bg-BG"/>
        </a:p>
      </dgm:t>
    </dgm:pt>
    <dgm:pt modelId="{4071E440-C2A9-4275-8D65-14EA0A6B927F}" type="pres">
      <dgm:prSet presAssocID="{A6D9BDBF-3B64-4145-A5EE-6E9020557D77}" presName="parentText1" presStyleLbl="node1" presStyleIdx="0" presStyleCnt="5">
        <dgm:presLayoutVars>
          <dgm:chMax/>
          <dgm:chPref val="3"/>
          <dgm:bulletEnabled val="1"/>
        </dgm:presLayoutVars>
      </dgm:prSet>
      <dgm:spPr/>
      <dgm:t>
        <a:bodyPr/>
        <a:lstStyle/>
        <a:p>
          <a:endParaRPr lang="bg-BG"/>
        </a:p>
      </dgm:t>
    </dgm:pt>
    <dgm:pt modelId="{DCC35995-2799-46A4-8A86-3733223D7342}" type="pres">
      <dgm:prSet presAssocID="{A6D9BDBF-3B64-4145-A5EE-6E9020557D77}" presName="childText1" presStyleLbl="solidAlignAcc1" presStyleIdx="0" presStyleCnt="5">
        <dgm:presLayoutVars>
          <dgm:chMax val="0"/>
          <dgm:chPref val="0"/>
          <dgm:bulletEnabled val="1"/>
        </dgm:presLayoutVars>
      </dgm:prSet>
      <dgm:spPr/>
      <dgm:t>
        <a:bodyPr/>
        <a:lstStyle/>
        <a:p>
          <a:endParaRPr lang="bg-BG"/>
        </a:p>
      </dgm:t>
    </dgm:pt>
    <dgm:pt modelId="{79B2D965-73CA-4254-8750-FC07C5CDC50A}" type="pres">
      <dgm:prSet presAssocID="{FBBB652C-B8E9-4D75-B23B-880BCA6435C0}" presName="parentText2" presStyleLbl="node1" presStyleIdx="1" presStyleCnt="5">
        <dgm:presLayoutVars>
          <dgm:chMax/>
          <dgm:chPref val="3"/>
          <dgm:bulletEnabled val="1"/>
        </dgm:presLayoutVars>
      </dgm:prSet>
      <dgm:spPr/>
      <dgm:t>
        <a:bodyPr/>
        <a:lstStyle/>
        <a:p>
          <a:endParaRPr lang="bg-BG"/>
        </a:p>
      </dgm:t>
    </dgm:pt>
    <dgm:pt modelId="{315C6A70-F60C-4A2B-A8D8-DD14C29C47AE}" type="pres">
      <dgm:prSet presAssocID="{FBBB652C-B8E9-4D75-B23B-880BCA6435C0}" presName="childText2" presStyleLbl="solidAlignAcc1" presStyleIdx="1" presStyleCnt="5">
        <dgm:presLayoutVars>
          <dgm:chMax val="0"/>
          <dgm:chPref val="0"/>
          <dgm:bulletEnabled val="1"/>
        </dgm:presLayoutVars>
      </dgm:prSet>
      <dgm:spPr/>
      <dgm:t>
        <a:bodyPr/>
        <a:lstStyle/>
        <a:p>
          <a:endParaRPr lang="bg-BG"/>
        </a:p>
      </dgm:t>
    </dgm:pt>
    <dgm:pt modelId="{D5AAE7BD-5AB3-47B7-8D42-2B554449C155}" type="pres">
      <dgm:prSet presAssocID="{B362C049-E980-4F4B-91D4-5C69C3D2EE71}" presName="parentText3" presStyleLbl="node1" presStyleIdx="2" presStyleCnt="5">
        <dgm:presLayoutVars>
          <dgm:chMax/>
          <dgm:chPref val="3"/>
          <dgm:bulletEnabled val="1"/>
        </dgm:presLayoutVars>
      </dgm:prSet>
      <dgm:spPr/>
      <dgm:t>
        <a:bodyPr/>
        <a:lstStyle/>
        <a:p>
          <a:endParaRPr lang="bg-BG"/>
        </a:p>
      </dgm:t>
    </dgm:pt>
    <dgm:pt modelId="{8D6403BF-F527-4037-B526-101817FC4A0F}" type="pres">
      <dgm:prSet presAssocID="{B362C049-E980-4F4B-91D4-5C69C3D2EE71}" presName="childText3" presStyleLbl="solidAlignAcc1" presStyleIdx="2" presStyleCnt="5">
        <dgm:presLayoutVars>
          <dgm:chMax val="0"/>
          <dgm:chPref val="0"/>
          <dgm:bulletEnabled val="1"/>
        </dgm:presLayoutVars>
      </dgm:prSet>
      <dgm:spPr/>
      <dgm:t>
        <a:bodyPr/>
        <a:lstStyle/>
        <a:p>
          <a:endParaRPr lang="bg-BG"/>
        </a:p>
      </dgm:t>
    </dgm:pt>
    <dgm:pt modelId="{BEB21F78-8F80-4A36-A388-1E8DBC7F3E07}" type="pres">
      <dgm:prSet presAssocID="{86D43399-0C5A-4989-A7BC-BA6C55821139}" presName="parentText4" presStyleLbl="node1" presStyleIdx="3" presStyleCnt="5">
        <dgm:presLayoutVars>
          <dgm:chMax/>
          <dgm:chPref val="3"/>
          <dgm:bulletEnabled val="1"/>
        </dgm:presLayoutVars>
      </dgm:prSet>
      <dgm:spPr/>
      <dgm:t>
        <a:bodyPr/>
        <a:lstStyle/>
        <a:p>
          <a:endParaRPr lang="bg-BG"/>
        </a:p>
      </dgm:t>
    </dgm:pt>
    <dgm:pt modelId="{50EBEC20-C2DE-4A20-83C9-3373A179E896}" type="pres">
      <dgm:prSet presAssocID="{86D43399-0C5A-4989-A7BC-BA6C55821139}" presName="childText4" presStyleLbl="solidAlignAcc1" presStyleIdx="3" presStyleCnt="5">
        <dgm:presLayoutVars>
          <dgm:chMax val="0"/>
          <dgm:chPref val="0"/>
          <dgm:bulletEnabled val="1"/>
        </dgm:presLayoutVars>
      </dgm:prSet>
      <dgm:spPr/>
      <dgm:t>
        <a:bodyPr/>
        <a:lstStyle/>
        <a:p>
          <a:endParaRPr lang="bg-BG"/>
        </a:p>
      </dgm:t>
    </dgm:pt>
    <dgm:pt modelId="{4187AE8C-0441-407B-8290-4918BD666205}" type="pres">
      <dgm:prSet presAssocID="{DDD4D4A0-51D6-438C-BF91-147765FB4B82}" presName="parentText5" presStyleLbl="node1" presStyleIdx="4" presStyleCnt="5">
        <dgm:presLayoutVars>
          <dgm:chMax/>
          <dgm:chPref val="3"/>
          <dgm:bulletEnabled val="1"/>
        </dgm:presLayoutVars>
      </dgm:prSet>
      <dgm:spPr/>
      <dgm:t>
        <a:bodyPr/>
        <a:lstStyle/>
        <a:p>
          <a:endParaRPr lang="bg-BG"/>
        </a:p>
      </dgm:t>
    </dgm:pt>
    <dgm:pt modelId="{E53F5B0F-2726-4EF8-ACBF-F5472A544ECE}" type="pres">
      <dgm:prSet presAssocID="{DDD4D4A0-51D6-438C-BF91-147765FB4B82}" presName="childText5" presStyleLbl="solidAlignAcc1" presStyleIdx="4" presStyleCnt="5">
        <dgm:presLayoutVars>
          <dgm:chMax val="0"/>
          <dgm:chPref val="0"/>
          <dgm:bulletEnabled val="1"/>
        </dgm:presLayoutVars>
      </dgm:prSet>
      <dgm:spPr/>
      <dgm:t>
        <a:bodyPr/>
        <a:lstStyle/>
        <a:p>
          <a:endParaRPr lang="bg-BG"/>
        </a:p>
      </dgm:t>
    </dgm:pt>
  </dgm:ptLst>
  <dgm:cxnLst>
    <dgm:cxn modelId="{AD081C21-E988-4C3B-81B5-B24FD3F11CBE}" srcId="{86D43399-0C5A-4989-A7BC-BA6C55821139}" destId="{37953F88-48FA-480E-9A4F-CF92BD465E4F}" srcOrd="0" destOrd="0" parTransId="{89F5A326-7BCD-4BA8-B9C1-67D0A7A5C1D3}" sibTransId="{7EE37328-DECD-4E5D-B5F3-6762990C9BDE}"/>
    <dgm:cxn modelId="{86259F3B-8F7F-4FB2-AF9D-3267F282900F}" type="presOf" srcId="{A86BE34B-C75A-45B9-B079-A169CCD0F4DB}" destId="{E53F5B0F-2726-4EF8-ACBF-F5472A544ECE}" srcOrd="0" destOrd="0" presId="urn:microsoft.com/office/officeart/2009/3/layout/IncreasingArrowsProcess"/>
    <dgm:cxn modelId="{9A68EB2F-529E-46C4-9A56-1B55F8ACC91D}" type="presOf" srcId="{C1DDAF3A-6F1E-4208-B37B-BA72F791F5AA}" destId="{8D6403BF-F527-4037-B526-101817FC4A0F}" srcOrd="0" destOrd="3" presId="urn:microsoft.com/office/officeart/2009/3/layout/IncreasingArrowsProcess"/>
    <dgm:cxn modelId="{B8B412F1-740B-4BAF-B9BA-F2BFA43B5CD0}" type="presOf" srcId="{41A10015-D5D5-435D-976B-B8C50ED0135C}" destId="{E53F5B0F-2726-4EF8-ACBF-F5472A544ECE}" srcOrd="0" destOrd="1" presId="urn:microsoft.com/office/officeart/2009/3/layout/IncreasingArrowsProcess"/>
    <dgm:cxn modelId="{809B3929-87CA-447C-9515-338575AF3DBA}" type="presOf" srcId="{A6D9BDBF-3B64-4145-A5EE-6E9020557D77}" destId="{4071E440-C2A9-4275-8D65-14EA0A6B927F}" srcOrd="0" destOrd="0" presId="urn:microsoft.com/office/officeart/2009/3/layout/IncreasingArrowsProcess"/>
    <dgm:cxn modelId="{B335E2CE-539C-4BD2-BBAA-B11FE4B7A4B0}" srcId="{B362C049-E980-4F4B-91D4-5C69C3D2EE71}" destId="{CF6B9739-BF3E-410A-8FB6-B11D02A53488}" srcOrd="1" destOrd="0" parTransId="{A7F6BCF1-FFD9-43D4-AC32-8898EBBB9FBA}" sibTransId="{729BE6FF-FD9F-4DF5-8828-9EA9D4CA1883}"/>
    <dgm:cxn modelId="{A41322CD-A573-4492-BEB9-68C07554ACA5}" type="presOf" srcId="{9CD5A7C0-E5C8-40F0-8B58-B7668B93ECBC}" destId="{50EBEC20-C2DE-4A20-83C9-3373A179E896}" srcOrd="0" destOrd="1" presId="urn:microsoft.com/office/officeart/2009/3/layout/IncreasingArrowsProcess"/>
    <dgm:cxn modelId="{C42A2DDD-12BC-4E6E-8754-BB54F9D97368}" type="presOf" srcId="{A58BFD30-74C6-4B51-88DE-70246B8AF497}" destId="{8D6403BF-F527-4037-B526-101817FC4A0F}" srcOrd="0" destOrd="2" presId="urn:microsoft.com/office/officeart/2009/3/layout/IncreasingArrowsProcess"/>
    <dgm:cxn modelId="{63782D97-E4ED-4D06-88DE-B3D034B649B1}" srcId="{CD14DBA2-0F3C-4026-9A84-FCFDC413563F}" destId="{D6155321-E51C-4DBF-B80A-4643EE2A43AD}" srcOrd="5" destOrd="0" parTransId="{4C990499-7FEA-4A2F-9FE8-6EC6D78DF06F}" sibTransId="{EE850A7B-9E82-47B6-9885-DCC73679AC8D}"/>
    <dgm:cxn modelId="{31F24179-DF34-43AF-9109-B49DA379119A}" srcId="{CD14DBA2-0F3C-4026-9A84-FCFDC413563F}" destId="{DDD4D4A0-51D6-438C-BF91-147765FB4B82}" srcOrd="4" destOrd="0" parTransId="{6DDF3B9E-E161-445A-B42B-F40E1F0EB821}" sibTransId="{2121605D-3891-438D-99DE-EFDFF63A1D8B}"/>
    <dgm:cxn modelId="{45AC7422-5F3C-4689-8925-12A3E9AEF146}" type="presOf" srcId="{CF6B9739-BF3E-410A-8FB6-B11D02A53488}" destId="{8D6403BF-F527-4037-B526-101817FC4A0F}" srcOrd="0" destOrd="1" presId="urn:microsoft.com/office/officeart/2009/3/layout/IncreasingArrowsProcess"/>
    <dgm:cxn modelId="{7AC1644E-A09C-4D5E-858C-2DEC1E4650AC}" srcId="{A6D9BDBF-3B64-4145-A5EE-6E9020557D77}" destId="{E747A253-EB7B-4F0A-833F-B1F4BB7C42B7}" srcOrd="0" destOrd="0" parTransId="{979916C3-27A6-4475-B02D-742E60D729CC}" sibTransId="{C8A58AE6-2112-4812-BC40-DA62E16E10D5}"/>
    <dgm:cxn modelId="{B3F11B7A-653C-4578-9A10-C257419287D3}" srcId="{B362C049-E980-4F4B-91D4-5C69C3D2EE71}" destId="{A58BFD30-74C6-4B51-88DE-70246B8AF497}" srcOrd="2" destOrd="0" parTransId="{987F8D69-B08D-4A65-AF33-2466B82F3AE2}" sibTransId="{DB39695A-28EB-4B7E-BA55-C028E05588DE}"/>
    <dgm:cxn modelId="{410C5210-C692-409C-B7D6-8954B219DEC1}" type="presOf" srcId="{E747A253-EB7B-4F0A-833F-B1F4BB7C42B7}" destId="{DCC35995-2799-46A4-8A86-3733223D7342}" srcOrd="0" destOrd="0" presId="urn:microsoft.com/office/officeart/2009/3/layout/IncreasingArrowsProcess"/>
    <dgm:cxn modelId="{D7F99B22-A401-414C-A2FB-5415822E77D7}" type="presOf" srcId="{CD14DBA2-0F3C-4026-9A84-FCFDC413563F}" destId="{0513C327-9AFF-4341-BCD9-3C84CE361A76}" srcOrd="0" destOrd="0" presId="urn:microsoft.com/office/officeart/2009/3/layout/IncreasingArrowsProcess"/>
    <dgm:cxn modelId="{C4A2BE25-6142-4917-AB8C-01F423C91441}" srcId="{CD14DBA2-0F3C-4026-9A84-FCFDC413563F}" destId="{B362C049-E980-4F4B-91D4-5C69C3D2EE71}" srcOrd="2" destOrd="0" parTransId="{F6FCED9A-DF16-4818-95AB-BCC2D33E7E68}" sibTransId="{D7BBCB81-BF76-4E70-8792-FE6E37DDEFBA}"/>
    <dgm:cxn modelId="{BC81F360-27BC-4432-8D59-A712DCF2411B}" type="presOf" srcId="{B362C049-E980-4F4B-91D4-5C69C3D2EE71}" destId="{D5AAE7BD-5AB3-47B7-8D42-2B554449C155}" srcOrd="0" destOrd="0" presId="urn:microsoft.com/office/officeart/2009/3/layout/IncreasingArrowsProcess"/>
    <dgm:cxn modelId="{BC7E9D71-0EB1-4DE5-AC2A-47A2F7E88888}" srcId="{CD14DBA2-0F3C-4026-9A84-FCFDC413563F}" destId="{A6D9BDBF-3B64-4145-A5EE-6E9020557D77}" srcOrd="0" destOrd="0" parTransId="{C7D1EC05-B6AC-49A6-9170-F0D2A9E5A9DC}" sibTransId="{CD1D7DAA-0D06-4AD9-9363-04B80F462862}"/>
    <dgm:cxn modelId="{F27CE39A-B1D2-42DB-B844-270108203651}" type="presOf" srcId="{37953F88-48FA-480E-9A4F-CF92BD465E4F}" destId="{50EBEC20-C2DE-4A20-83C9-3373A179E896}" srcOrd="0" destOrd="0" presId="urn:microsoft.com/office/officeart/2009/3/layout/IncreasingArrowsProcess"/>
    <dgm:cxn modelId="{85B89C79-5813-4A40-B473-9567A2CB05D6}" srcId="{B362C049-E980-4F4B-91D4-5C69C3D2EE71}" destId="{BEC398CE-1E88-43D6-A9EF-13D18A543E02}" srcOrd="4" destOrd="0" parTransId="{F23E7051-EE40-471E-B48D-02A7151C72F2}" sibTransId="{1E5B434D-E782-45F7-AD69-C76F5130C936}"/>
    <dgm:cxn modelId="{CB3D309B-7CD7-403F-855F-6DF8FFF3C28B}" srcId="{86D43399-0C5A-4989-A7BC-BA6C55821139}" destId="{9CD5A7C0-E5C8-40F0-8B58-B7668B93ECBC}" srcOrd="1" destOrd="0" parTransId="{54450081-07FA-490C-A820-593FCD20B894}" sibTransId="{D60CC3A6-D3F3-41EE-BF52-9BB0F5E570B5}"/>
    <dgm:cxn modelId="{9534D4A8-6EE0-4E59-9D2F-7B8D3CA6D405}" srcId="{DDD4D4A0-51D6-438C-BF91-147765FB4B82}" destId="{41A10015-D5D5-435D-976B-B8C50ED0135C}" srcOrd="1" destOrd="0" parTransId="{23340FB8-642A-4CC1-BD28-E6CC2F29A72A}" sibTransId="{CDE54A02-5E57-4F48-91A5-6E117C1D576F}"/>
    <dgm:cxn modelId="{1620055F-636E-438D-8877-9D20CBEF9423}" srcId="{B362C049-E980-4F4B-91D4-5C69C3D2EE71}" destId="{19220938-F131-4231-A358-181D429AD8D6}" srcOrd="0" destOrd="0" parTransId="{C6235BD5-A346-44FE-85B1-297C5648110F}" sibTransId="{B7ED8805-F3A9-41C8-8C79-9AF424A76A5D}"/>
    <dgm:cxn modelId="{44A01EA0-5FF4-4B5A-A79D-2C3847131CF9}" srcId="{CD14DBA2-0F3C-4026-9A84-FCFDC413563F}" destId="{86D43399-0C5A-4989-A7BC-BA6C55821139}" srcOrd="3" destOrd="0" parTransId="{6E959A0A-F7DB-4E65-A962-592300986C3B}" sibTransId="{6BC6E55A-00BB-40F8-AC72-461390BC2A5E}"/>
    <dgm:cxn modelId="{ADE9F7D5-37FA-47F3-8463-EF0904FAAA87}" srcId="{CD14DBA2-0F3C-4026-9A84-FCFDC413563F}" destId="{FBBB652C-B8E9-4D75-B23B-880BCA6435C0}" srcOrd="1" destOrd="0" parTransId="{EA98CA02-27B2-45AC-BCDB-223A730C4FFF}" sibTransId="{A25EE2A1-EBCC-4F07-8BA2-68EED3F850D2}"/>
    <dgm:cxn modelId="{D65E2DC2-D9B5-4C5E-9B98-FA860B437DB7}" srcId="{FBBB652C-B8E9-4D75-B23B-880BCA6435C0}" destId="{E727C1EE-7E5D-4C4E-A651-87E431971F59}" srcOrd="0" destOrd="0" parTransId="{64B2C39D-944A-4997-A756-60C164E4FC33}" sibTransId="{01802781-0F6D-4C23-B116-4C81E20FC61E}"/>
    <dgm:cxn modelId="{5C7E916A-BB12-4E34-AEE9-FFFE643AF2F4}" type="presOf" srcId="{19220938-F131-4231-A358-181D429AD8D6}" destId="{8D6403BF-F527-4037-B526-101817FC4A0F}" srcOrd="0" destOrd="0" presId="urn:microsoft.com/office/officeart/2009/3/layout/IncreasingArrowsProcess"/>
    <dgm:cxn modelId="{75B803BC-E517-4AD3-8061-275CCEF8B202}" type="presOf" srcId="{DDD4D4A0-51D6-438C-BF91-147765FB4B82}" destId="{4187AE8C-0441-407B-8290-4918BD666205}" srcOrd="0" destOrd="0" presId="urn:microsoft.com/office/officeart/2009/3/layout/IncreasingArrowsProcess"/>
    <dgm:cxn modelId="{8C002093-83A8-46B2-90A3-FFC8A1C96556}" srcId="{B362C049-E980-4F4B-91D4-5C69C3D2EE71}" destId="{C1DDAF3A-6F1E-4208-B37B-BA72F791F5AA}" srcOrd="3" destOrd="0" parTransId="{22C6B7A9-619F-4FAD-8E98-17889DD3E8E2}" sibTransId="{611BBAE5-60EB-4C66-AF58-1CDA034A4127}"/>
    <dgm:cxn modelId="{FC92CE4E-8578-4C76-B321-659CF7C7BC7A}" type="presOf" srcId="{E727C1EE-7E5D-4C4E-A651-87E431971F59}" destId="{315C6A70-F60C-4A2B-A8D8-DD14C29C47AE}" srcOrd="0" destOrd="0" presId="urn:microsoft.com/office/officeart/2009/3/layout/IncreasingArrowsProcess"/>
    <dgm:cxn modelId="{67F44604-119D-4884-9ADE-16B051D6796D}" type="presOf" srcId="{86D43399-0C5A-4989-A7BC-BA6C55821139}" destId="{BEB21F78-8F80-4A36-A388-1E8DBC7F3E07}" srcOrd="0" destOrd="0" presId="urn:microsoft.com/office/officeart/2009/3/layout/IncreasingArrowsProcess"/>
    <dgm:cxn modelId="{CB8F9BE4-F7DB-4E45-913B-A6B7F74D9E1D}" srcId="{DDD4D4A0-51D6-438C-BF91-147765FB4B82}" destId="{A86BE34B-C75A-45B9-B079-A169CCD0F4DB}" srcOrd="0" destOrd="0" parTransId="{2D989463-7D4B-4B14-B943-0792F2BAAFB5}" sibTransId="{5050A062-2518-4876-AEAD-04316C7A94E3}"/>
    <dgm:cxn modelId="{D951F3DE-CFE1-4C5C-9416-6932A85A1332}" type="presOf" srcId="{BEC398CE-1E88-43D6-A9EF-13D18A543E02}" destId="{8D6403BF-F527-4037-B526-101817FC4A0F}" srcOrd="0" destOrd="4" presId="urn:microsoft.com/office/officeart/2009/3/layout/IncreasingArrowsProcess"/>
    <dgm:cxn modelId="{BDADB45A-658E-479E-B570-57EEE40AAFED}" type="presOf" srcId="{FBBB652C-B8E9-4D75-B23B-880BCA6435C0}" destId="{79B2D965-73CA-4254-8750-FC07C5CDC50A}" srcOrd="0" destOrd="0" presId="urn:microsoft.com/office/officeart/2009/3/layout/IncreasingArrowsProcess"/>
    <dgm:cxn modelId="{A9A9E116-4937-4168-9105-B972A85C8F12}" type="presParOf" srcId="{0513C327-9AFF-4341-BCD9-3C84CE361A76}" destId="{4071E440-C2A9-4275-8D65-14EA0A6B927F}" srcOrd="0" destOrd="0" presId="urn:microsoft.com/office/officeart/2009/3/layout/IncreasingArrowsProcess"/>
    <dgm:cxn modelId="{1688B420-87A8-4D9D-AF2D-2EAE40139E49}" type="presParOf" srcId="{0513C327-9AFF-4341-BCD9-3C84CE361A76}" destId="{DCC35995-2799-46A4-8A86-3733223D7342}" srcOrd="1" destOrd="0" presId="urn:microsoft.com/office/officeart/2009/3/layout/IncreasingArrowsProcess"/>
    <dgm:cxn modelId="{548BD781-7C95-4ACD-8B84-02CEE13D434A}" type="presParOf" srcId="{0513C327-9AFF-4341-BCD9-3C84CE361A76}" destId="{79B2D965-73CA-4254-8750-FC07C5CDC50A}" srcOrd="2" destOrd="0" presId="urn:microsoft.com/office/officeart/2009/3/layout/IncreasingArrowsProcess"/>
    <dgm:cxn modelId="{C241682E-0E2F-49D1-9BD5-FAF4893CE571}" type="presParOf" srcId="{0513C327-9AFF-4341-BCD9-3C84CE361A76}" destId="{315C6A70-F60C-4A2B-A8D8-DD14C29C47AE}" srcOrd="3" destOrd="0" presId="urn:microsoft.com/office/officeart/2009/3/layout/IncreasingArrowsProcess"/>
    <dgm:cxn modelId="{83A30794-BD73-4480-A4CE-B06437AD23B5}" type="presParOf" srcId="{0513C327-9AFF-4341-BCD9-3C84CE361A76}" destId="{D5AAE7BD-5AB3-47B7-8D42-2B554449C155}" srcOrd="4" destOrd="0" presId="urn:microsoft.com/office/officeart/2009/3/layout/IncreasingArrowsProcess"/>
    <dgm:cxn modelId="{776EB2C8-2266-4444-A914-A589758962D4}" type="presParOf" srcId="{0513C327-9AFF-4341-BCD9-3C84CE361A76}" destId="{8D6403BF-F527-4037-B526-101817FC4A0F}" srcOrd="5" destOrd="0" presId="urn:microsoft.com/office/officeart/2009/3/layout/IncreasingArrowsProcess"/>
    <dgm:cxn modelId="{DFB69908-BD31-41C4-8109-187E99101E66}" type="presParOf" srcId="{0513C327-9AFF-4341-BCD9-3C84CE361A76}" destId="{BEB21F78-8F80-4A36-A388-1E8DBC7F3E07}" srcOrd="6" destOrd="0" presId="urn:microsoft.com/office/officeart/2009/3/layout/IncreasingArrowsProcess"/>
    <dgm:cxn modelId="{8474F53E-7222-4E04-9F50-877537523916}" type="presParOf" srcId="{0513C327-9AFF-4341-BCD9-3C84CE361A76}" destId="{50EBEC20-C2DE-4A20-83C9-3373A179E896}" srcOrd="7" destOrd="0" presId="urn:microsoft.com/office/officeart/2009/3/layout/IncreasingArrowsProcess"/>
    <dgm:cxn modelId="{CBDBB3CF-4FC1-4BEF-80A1-FC12BAC8000C}" type="presParOf" srcId="{0513C327-9AFF-4341-BCD9-3C84CE361A76}" destId="{4187AE8C-0441-407B-8290-4918BD666205}" srcOrd="8" destOrd="0" presId="urn:microsoft.com/office/officeart/2009/3/layout/IncreasingArrowsProcess"/>
    <dgm:cxn modelId="{4A0A47B6-3A83-4308-BF2A-FCA25AA1C80A}" type="presParOf" srcId="{0513C327-9AFF-4341-BCD9-3C84CE361A76}" destId="{E53F5B0F-2726-4EF8-ACBF-F5472A544ECE}" srcOrd="9"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AF70F4-A032-48B6-9CAD-52CF196B69A6}"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bg-BG"/>
        </a:p>
      </dgm:t>
    </dgm:pt>
    <dgm:pt modelId="{A816AEC2-7478-48B9-8994-2A4E0050EFBB}">
      <dgm:prSet phldrT="[Text]" custT="1"/>
      <dgm:spPr>
        <a:solidFill>
          <a:srgbClr val="7030A0"/>
        </a:solidFill>
      </dgm:spPr>
      <dgm:t>
        <a:bodyPr/>
        <a:lstStyle/>
        <a:p>
          <a:r>
            <a:rPr lang="en-US" sz="1200" dirty="0" smtClean="0"/>
            <a:t>Epic</a:t>
          </a:r>
          <a:endParaRPr lang="bg-BG" sz="1200" dirty="0"/>
        </a:p>
      </dgm:t>
    </dgm:pt>
    <dgm:pt modelId="{C898430F-A098-4964-B087-2E984F3BCB4B}" type="parTrans" cxnId="{5EBAED4D-99A2-4447-A8D9-9C54C47266BA}">
      <dgm:prSet/>
      <dgm:spPr/>
      <dgm:t>
        <a:bodyPr/>
        <a:lstStyle/>
        <a:p>
          <a:endParaRPr lang="bg-BG"/>
        </a:p>
      </dgm:t>
    </dgm:pt>
    <dgm:pt modelId="{6DEFBAF9-2F28-46C1-82E9-5C6C557A444B}" type="sibTrans" cxnId="{5EBAED4D-99A2-4447-A8D9-9C54C47266BA}">
      <dgm:prSet/>
      <dgm:spPr/>
      <dgm:t>
        <a:bodyPr/>
        <a:lstStyle/>
        <a:p>
          <a:endParaRPr lang="bg-BG"/>
        </a:p>
      </dgm:t>
    </dgm:pt>
    <dgm:pt modelId="{FDE123F1-1D23-47FC-9EC3-CE6EFA25D28C}">
      <dgm:prSet phldrT="[Text]" custT="1"/>
      <dgm:spPr>
        <a:noFill/>
      </dgm:spPr>
      <dgm:t>
        <a:bodyPr/>
        <a:lstStyle/>
        <a:p>
          <a:r>
            <a:rPr lang="en-US" sz="1000" dirty="0" smtClean="0">
              <a:solidFill>
                <a:schemeClr val="tx1"/>
              </a:solidFill>
            </a:rPr>
            <a:t>Feature</a:t>
          </a:r>
          <a:endParaRPr lang="bg-BG" sz="1000" dirty="0">
            <a:solidFill>
              <a:schemeClr val="tx1"/>
            </a:solidFill>
          </a:endParaRPr>
        </a:p>
      </dgm:t>
    </dgm:pt>
    <dgm:pt modelId="{0EF96B93-F005-4201-95D9-559D8EC84280}" type="parTrans" cxnId="{EDB52BB6-65A0-4F3B-BAD2-F17CECE86CB0}">
      <dgm:prSet/>
      <dgm:spPr/>
      <dgm:t>
        <a:bodyPr/>
        <a:lstStyle/>
        <a:p>
          <a:endParaRPr lang="bg-BG"/>
        </a:p>
      </dgm:t>
    </dgm:pt>
    <dgm:pt modelId="{8C4ECAD5-64CA-4994-891A-82AF97FA1675}" type="sibTrans" cxnId="{EDB52BB6-65A0-4F3B-BAD2-F17CECE86CB0}">
      <dgm:prSet/>
      <dgm:spPr/>
      <dgm:t>
        <a:bodyPr/>
        <a:lstStyle/>
        <a:p>
          <a:endParaRPr lang="bg-BG"/>
        </a:p>
      </dgm:t>
    </dgm:pt>
    <dgm:pt modelId="{6E12A62C-9484-4C16-BEC5-C843A9CA84E6}">
      <dgm:prSet phldrT="[Text]" custT="1"/>
      <dgm:spPr>
        <a:noFill/>
      </dgm:spPr>
      <dgm:t>
        <a:bodyPr/>
        <a:lstStyle/>
        <a:p>
          <a:r>
            <a:rPr lang="en-US" sz="1000" dirty="0" smtClean="0">
              <a:solidFill>
                <a:schemeClr val="tx1"/>
              </a:solidFill>
            </a:rPr>
            <a:t>Feature</a:t>
          </a:r>
          <a:endParaRPr lang="bg-BG" sz="1000" dirty="0">
            <a:solidFill>
              <a:schemeClr val="tx1"/>
            </a:solidFill>
          </a:endParaRPr>
        </a:p>
      </dgm:t>
    </dgm:pt>
    <dgm:pt modelId="{EB93A594-85CC-471B-9EA9-34853F483D16}" type="parTrans" cxnId="{314E49D8-2104-4665-89D5-61EC21E90158}">
      <dgm:prSet/>
      <dgm:spPr/>
      <dgm:t>
        <a:bodyPr/>
        <a:lstStyle/>
        <a:p>
          <a:endParaRPr lang="bg-BG"/>
        </a:p>
      </dgm:t>
    </dgm:pt>
    <dgm:pt modelId="{86229697-07E5-454D-8F2D-6E5B78B204F9}" type="sibTrans" cxnId="{314E49D8-2104-4665-89D5-61EC21E90158}">
      <dgm:prSet/>
      <dgm:spPr/>
      <dgm:t>
        <a:bodyPr/>
        <a:lstStyle/>
        <a:p>
          <a:endParaRPr lang="bg-BG"/>
        </a:p>
      </dgm:t>
    </dgm:pt>
    <dgm:pt modelId="{99FC1B85-8BF6-4C58-BEF7-B15BF24A71FC}">
      <dgm:prSet phldrT="[Text]" custT="1"/>
      <dgm:spPr>
        <a:solidFill>
          <a:srgbClr val="00B050"/>
        </a:solidFill>
      </dgm:spPr>
      <dgm:t>
        <a:bodyPr/>
        <a:lstStyle/>
        <a:p>
          <a:r>
            <a:rPr lang="en-US" sz="1200" dirty="0" smtClean="0"/>
            <a:t>Feature</a:t>
          </a:r>
          <a:endParaRPr lang="bg-BG" sz="1200" dirty="0"/>
        </a:p>
      </dgm:t>
    </dgm:pt>
    <dgm:pt modelId="{F8E19A9D-1B4F-4D4B-AFC7-6D25A686D988}" type="parTrans" cxnId="{C5B7E3ED-2214-4F47-A00E-8AE9B291259F}">
      <dgm:prSet/>
      <dgm:spPr/>
      <dgm:t>
        <a:bodyPr/>
        <a:lstStyle/>
        <a:p>
          <a:endParaRPr lang="bg-BG"/>
        </a:p>
      </dgm:t>
    </dgm:pt>
    <dgm:pt modelId="{F24DDA38-9961-4A79-AEB9-BF45ADAE7695}" type="sibTrans" cxnId="{C5B7E3ED-2214-4F47-A00E-8AE9B291259F}">
      <dgm:prSet/>
      <dgm:spPr/>
      <dgm:t>
        <a:bodyPr/>
        <a:lstStyle/>
        <a:p>
          <a:endParaRPr lang="bg-BG"/>
        </a:p>
      </dgm:t>
    </dgm:pt>
    <dgm:pt modelId="{B8D8B3F3-63E7-4958-8ED7-6B7952E93C15}">
      <dgm:prSet phldrT="[Text]" custT="1"/>
      <dgm:spPr>
        <a:noFill/>
      </dgm:spPr>
      <dgm:t>
        <a:bodyPr/>
        <a:lstStyle/>
        <a:p>
          <a:r>
            <a:rPr lang="en-US" sz="1000" dirty="0" smtClean="0">
              <a:solidFill>
                <a:schemeClr val="tx1"/>
              </a:solidFill>
            </a:rPr>
            <a:t>        Story</a:t>
          </a:r>
          <a:endParaRPr lang="bg-BG" sz="1000" dirty="0">
            <a:solidFill>
              <a:schemeClr val="tx1"/>
            </a:solidFill>
          </a:endParaRPr>
        </a:p>
      </dgm:t>
    </dgm:pt>
    <dgm:pt modelId="{5D200C90-703B-4E3E-AFB8-B51D42D4BF8B}" type="parTrans" cxnId="{2F225DCC-D542-404D-A526-311404FB9C4D}">
      <dgm:prSet/>
      <dgm:spPr/>
      <dgm:t>
        <a:bodyPr/>
        <a:lstStyle/>
        <a:p>
          <a:endParaRPr lang="bg-BG"/>
        </a:p>
      </dgm:t>
    </dgm:pt>
    <dgm:pt modelId="{2D493D7C-8390-4137-B63D-DF44B9C463A8}" type="sibTrans" cxnId="{2F225DCC-D542-404D-A526-311404FB9C4D}">
      <dgm:prSet/>
      <dgm:spPr/>
      <dgm:t>
        <a:bodyPr/>
        <a:lstStyle/>
        <a:p>
          <a:endParaRPr lang="bg-BG"/>
        </a:p>
      </dgm:t>
    </dgm:pt>
    <dgm:pt modelId="{5280D0AA-BB54-4E3F-BBC2-1F01C392BF6C}">
      <dgm:prSet phldrT="[Text]" custT="1"/>
      <dgm:spPr>
        <a:noFill/>
      </dgm:spPr>
      <dgm:t>
        <a:bodyPr/>
        <a:lstStyle/>
        <a:p>
          <a:r>
            <a:rPr lang="en-US" sz="1000" dirty="0" smtClean="0">
              <a:solidFill>
                <a:schemeClr val="tx1"/>
              </a:solidFill>
            </a:rPr>
            <a:t>        Story</a:t>
          </a:r>
          <a:endParaRPr lang="bg-BG" sz="1000" dirty="0">
            <a:solidFill>
              <a:schemeClr val="tx1"/>
            </a:solidFill>
          </a:endParaRPr>
        </a:p>
      </dgm:t>
    </dgm:pt>
    <dgm:pt modelId="{3F19F360-DE25-4DEA-989E-E1B9840A152E}" type="parTrans" cxnId="{F0D270E9-CCC9-4200-9139-27F0BD205543}">
      <dgm:prSet/>
      <dgm:spPr/>
      <dgm:t>
        <a:bodyPr/>
        <a:lstStyle/>
        <a:p>
          <a:endParaRPr lang="bg-BG"/>
        </a:p>
      </dgm:t>
    </dgm:pt>
    <dgm:pt modelId="{65B6B6E2-ECC2-4A83-93A0-56494BD67EA4}" type="sibTrans" cxnId="{F0D270E9-CCC9-4200-9139-27F0BD205543}">
      <dgm:prSet/>
      <dgm:spPr/>
      <dgm:t>
        <a:bodyPr/>
        <a:lstStyle/>
        <a:p>
          <a:endParaRPr lang="bg-BG"/>
        </a:p>
      </dgm:t>
    </dgm:pt>
    <dgm:pt modelId="{73493E2C-3A6A-4A80-98AF-14038A6B4E4B}">
      <dgm:prSet phldrT="[Text]" custT="1"/>
      <dgm:spPr>
        <a:noFill/>
      </dgm:spPr>
      <dgm:t>
        <a:bodyPr/>
        <a:lstStyle/>
        <a:p>
          <a:r>
            <a:rPr lang="en-US" sz="1000" dirty="0" smtClean="0">
              <a:solidFill>
                <a:schemeClr val="tx1"/>
              </a:solidFill>
            </a:rPr>
            <a:t>Feature</a:t>
          </a:r>
          <a:endParaRPr lang="bg-BG" sz="1000" dirty="0">
            <a:solidFill>
              <a:schemeClr val="tx1"/>
            </a:solidFill>
          </a:endParaRPr>
        </a:p>
      </dgm:t>
    </dgm:pt>
    <dgm:pt modelId="{B9560315-B0B6-468F-A5AB-FA6F6C9E3CC8}" type="parTrans" cxnId="{163344D7-1073-4228-9A48-1489279AE324}">
      <dgm:prSet/>
      <dgm:spPr/>
      <dgm:t>
        <a:bodyPr/>
        <a:lstStyle/>
        <a:p>
          <a:endParaRPr lang="bg-BG"/>
        </a:p>
      </dgm:t>
    </dgm:pt>
    <dgm:pt modelId="{5C1D4725-A245-4347-87D1-6434F5F734CA}" type="sibTrans" cxnId="{163344D7-1073-4228-9A48-1489279AE324}">
      <dgm:prSet/>
      <dgm:spPr/>
      <dgm:t>
        <a:bodyPr/>
        <a:lstStyle/>
        <a:p>
          <a:endParaRPr lang="bg-BG"/>
        </a:p>
      </dgm:t>
    </dgm:pt>
    <dgm:pt modelId="{40B774C1-1CF1-40DF-9F2A-53CEFD7D888D}">
      <dgm:prSet phldrT="[Text]" custT="1"/>
      <dgm:spPr>
        <a:noFill/>
      </dgm:spPr>
      <dgm:t>
        <a:bodyPr/>
        <a:lstStyle/>
        <a:p>
          <a:r>
            <a:rPr lang="en-US" sz="1000" dirty="0" smtClean="0">
              <a:solidFill>
                <a:schemeClr val="tx1"/>
              </a:solidFill>
            </a:rPr>
            <a:t>        Story</a:t>
          </a:r>
          <a:endParaRPr lang="bg-BG" sz="1000" dirty="0">
            <a:solidFill>
              <a:schemeClr val="tx1"/>
            </a:solidFill>
          </a:endParaRPr>
        </a:p>
      </dgm:t>
    </dgm:pt>
    <dgm:pt modelId="{71C1D410-3120-4A4C-8A0F-E369BC183594}" type="parTrans" cxnId="{2BC84FCB-7FB7-4172-8FA3-247386567AC8}">
      <dgm:prSet/>
      <dgm:spPr/>
      <dgm:t>
        <a:bodyPr/>
        <a:lstStyle/>
        <a:p>
          <a:endParaRPr lang="bg-BG"/>
        </a:p>
      </dgm:t>
    </dgm:pt>
    <dgm:pt modelId="{26371BFD-48FE-41D0-BAEA-8AA673F65B2F}" type="sibTrans" cxnId="{2BC84FCB-7FB7-4172-8FA3-247386567AC8}">
      <dgm:prSet/>
      <dgm:spPr/>
      <dgm:t>
        <a:bodyPr/>
        <a:lstStyle/>
        <a:p>
          <a:endParaRPr lang="bg-BG"/>
        </a:p>
      </dgm:t>
    </dgm:pt>
    <dgm:pt modelId="{19F54E98-451D-4147-9BD7-451458072B06}">
      <dgm:prSet phldrT="[Text]" custT="1"/>
      <dgm:spPr>
        <a:noFill/>
      </dgm:spPr>
      <dgm:t>
        <a:bodyPr/>
        <a:lstStyle/>
        <a:p>
          <a:r>
            <a:rPr lang="en-US" sz="1000" dirty="0" smtClean="0">
              <a:solidFill>
                <a:schemeClr val="tx1"/>
              </a:solidFill>
            </a:rPr>
            <a:t>        …</a:t>
          </a:r>
          <a:endParaRPr lang="bg-BG" sz="1000" dirty="0">
            <a:solidFill>
              <a:schemeClr val="tx1"/>
            </a:solidFill>
          </a:endParaRPr>
        </a:p>
      </dgm:t>
    </dgm:pt>
    <dgm:pt modelId="{BB8FE09B-29E6-4229-B7B9-2226837216A3}" type="parTrans" cxnId="{19873F13-1A88-4FEB-BEFD-4DEDCD90F613}">
      <dgm:prSet/>
      <dgm:spPr/>
      <dgm:t>
        <a:bodyPr/>
        <a:lstStyle/>
        <a:p>
          <a:endParaRPr lang="bg-BG"/>
        </a:p>
      </dgm:t>
    </dgm:pt>
    <dgm:pt modelId="{C1098D55-3901-4534-B64A-495044574DC5}" type="sibTrans" cxnId="{19873F13-1A88-4FEB-BEFD-4DEDCD90F613}">
      <dgm:prSet/>
      <dgm:spPr/>
      <dgm:t>
        <a:bodyPr/>
        <a:lstStyle/>
        <a:p>
          <a:endParaRPr lang="bg-BG"/>
        </a:p>
      </dgm:t>
    </dgm:pt>
    <dgm:pt modelId="{C7797EEE-CC88-4D67-9A94-96DA8D704431}">
      <dgm:prSet phldrT="[Text]" custT="1"/>
      <dgm:spPr>
        <a:noFill/>
      </dgm:spPr>
      <dgm:t>
        <a:bodyPr/>
        <a:lstStyle/>
        <a:p>
          <a:r>
            <a:rPr lang="en-US" sz="1000" dirty="0" smtClean="0">
              <a:solidFill>
                <a:schemeClr val="tx1"/>
              </a:solidFill>
            </a:rPr>
            <a:t>…</a:t>
          </a:r>
          <a:endParaRPr lang="bg-BG" sz="1000" dirty="0">
            <a:solidFill>
              <a:schemeClr val="tx1"/>
            </a:solidFill>
          </a:endParaRPr>
        </a:p>
      </dgm:t>
    </dgm:pt>
    <dgm:pt modelId="{5F79A7B9-2B2A-41D6-973D-DAAFF7C9DB05}" type="parTrans" cxnId="{63CF2EF5-4ABB-44D5-852B-09FDCBDD14AB}">
      <dgm:prSet/>
      <dgm:spPr/>
      <dgm:t>
        <a:bodyPr/>
        <a:lstStyle/>
        <a:p>
          <a:endParaRPr lang="bg-BG"/>
        </a:p>
      </dgm:t>
    </dgm:pt>
    <dgm:pt modelId="{FDC8AFA9-D6CB-4D3B-9739-969C527F9894}" type="sibTrans" cxnId="{63CF2EF5-4ABB-44D5-852B-09FDCBDD14AB}">
      <dgm:prSet/>
      <dgm:spPr/>
      <dgm:t>
        <a:bodyPr/>
        <a:lstStyle/>
        <a:p>
          <a:endParaRPr lang="bg-BG"/>
        </a:p>
      </dgm:t>
    </dgm:pt>
    <dgm:pt modelId="{F8FF0918-CA31-4168-8A01-6CCDB0AB4130}">
      <dgm:prSet phldrT="[Text]" custT="1"/>
      <dgm:spPr>
        <a:solidFill>
          <a:srgbClr val="00B0F0"/>
        </a:solidFill>
      </dgm:spPr>
      <dgm:t>
        <a:bodyPr/>
        <a:lstStyle/>
        <a:p>
          <a:r>
            <a:rPr lang="en-US" sz="1200" dirty="0" smtClean="0"/>
            <a:t>Story</a:t>
          </a:r>
          <a:endParaRPr lang="bg-BG" sz="1200" dirty="0"/>
        </a:p>
      </dgm:t>
    </dgm:pt>
    <dgm:pt modelId="{3914388F-4975-4097-89AA-E1A5F7564F9A}" type="parTrans" cxnId="{562AE0B0-494D-4668-B761-03FC6576731C}">
      <dgm:prSet/>
      <dgm:spPr/>
      <dgm:t>
        <a:bodyPr/>
        <a:lstStyle/>
        <a:p>
          <a:endParaRPr lang="bg-BG"/>
        </a:p>
      </dgm:t>
    </dgm:pt>
    <dgm:pt modelId="{77D04BF6-A1E5-4B2C-9273-7FA67E5DAE24}" type="sibTrans" cxnId="{562AE0B0-494D-4668-B761-03FC6576731C}">
      <dgm:prSet/>
      <dgm:spPr/>
      <dgm:t>
        <a:bodyPr/>
        <a:lstStyle/>
        <a:p>
          <a:endParaRPr lang="bg-BG"/>
        </a:p>
      </dgm:t>
    </dgm:pt>
    <dgm:pt modelId="{95AAB473-4EAA-4FCC-AC41-6EF1CB6440E1}">
      <dgm:prSet phldrT="[Text]" custT="1"/>
      <dgm:spPr>
        <a:noFill/>
      </dgm:spPr>
      <dgm:t>
        <a:bodyPr/>
        <a:lstStyle/>
        <a:p>
          <a:r>
            <a:rPr lang="en-US" sz="1000" dirty="0" smtClean="0">
              <a:solidFill>
                <a:schemeClr val="tx1"/>
              </a:solidFill>
            </a:rPr>
            <a:t>Task</a:t>
          </a:r>
          <a:endParaRPr lang="bg-BG" sz="1000" dirty="0">
            <a:solidFill>
              <a:schemeClr val="tx1"/>
            </a:solidFill>
          </a:endParaRPr>
        </a:p>
      </dgm:t>
    </dgm:pt>
    <dgm:pt modelId="{CA939266-0ADD-4118-AEDD-5127231B57EF}" type="parTrans" cxnId="{61417F32-08BE-4135-9B4D-84997CF5B3A4}">
      <dgm:prSet/>
      <dgm:spPr/>
      <dgm:t>
        <a:bodyPr/>
        <a:lstStyle/>
        <a:p>
          <a:endParaRPr lang="bg-BG"/>
        </a:p>
      </dgm:t>
    </dgm:pt>
    <dgm:pt modelId="{68C192DE-1134-4CDE-A8F8-229C8E1FCD18}" type="sibTrans" cxnId="{61417F32-08BE-4135-9B4D-84997CF5B3A4}">
      <dgm:prSet/>
      <dgm:spPr/>
      <dgm:t>
        <a:bodyPr/>
        <a:lstStyle/>
        <a:p>
          <a:endParaRPr lang="bg-BG"/>
        </a:p>
      </dgm:t>
    </dgm:pt>
    <dgm:pt modelId="{7502D6B5-71E9-4AB3-9037-D44DFE68743D}">
      <dgm:prSet phldrT="[Text]" custT="1"/>
      <dgm:spPr>
        <a:noFill/>
      </dgm:spPr>
      <dgm:t>
        <a:bodyPr/>
        <a:lstStyle/>
        <a:p>
          <a:r>
            <a:rPr lang="en-US" sz="1000" dirty="0" smtClean="0">
              <a:solidFill>
                <a:schemeClr val="tx1"/>
              </a:solidFill>
            </a:rPr>
            <a:t>Task</a:t>
          </a:r>
          <a:endParaRPr lang="bg-BG" sz="1000" dirty="0">
            <a:solidFill>
              <a:schemeClr val="tx1"/>
            </a:solidFill>
          </a:endParaRPr>
        </a:p>
      </dgm:t>
    </dgm:pt>
    <dgm:pt modelId="{742999A9-EB91-4410-986D-6E8561F75527}" type="parTrans" cxnId="{F9DCD067-09BC-457D-9237-4459FAB774EC}">
      <dgm:prSet/>
      <dgm:spPr/>
      <dgm:t>
        <a:bodyPr/>
        <a:lstStyle/>
        <a:p>
          <a:endParaRPr lang="bg-BG"/>
        </a:p>
      </dgm:t>
    </dgm:pt>
    <dgm:pt modelId="{5F3C5E64-5B22-48C7-AA42-9ECCF4FB1FC9}" type="sibTrans" cxnId="{F9DCD067-09BC-457D-9237-4459FAB774EC}">
      <dgm:prSet/>
      <dgm:spPr/>
      <dgm:t>
        <a:bodyPr/>
        <a:lstStyle/>
        <a:p>
          <a:endParaRPr lang="bg-BG"/>
        </a:p>
      </dgm:t>
    </dgm:pt>
    <dgm:pt modelId="{882005E5-EBEF-4CF0-A4A4-AEBB89F78E8F}">
      <dgm:prSet phldrT="[Text]" custT="1"/>
      <dgm:spPr>
        <a:noFill/>
      </dgm:spPr>
      <dgm:t>
        <a:bodyPr/>
        <a:lstStyle/>
        <a:p>
          <a:r>
            <a:rPr lang="en-US" sz="1000" dirty="0" smtClean="0">
              <a:solidFill>
                <a:schemeClr val="tx1"/>
              </a:solidFill>
            </a:rPr>
            <a:t>…</a:t>
          </a:r>
          <a:endParaRPr lang="bg-BG" sz="1000" dirty="0">
            <a:solidFill>
              <a:schemeClr val="tx1"/>
            </a:solidFill>
          </a:endParaRPr>
        </a:p>
      </dgm:t>
    </dgm:pt>
    <dgm:pt modelId="{BDD8C5FE-9D10-4AA4-8598-25A243E35E09}" type="parTrans" cxnId="{156268FF-097A-4C4A-8269-9A3D93E842D0}">
      <dgm:prSet/>
      <dgm:spPr/>
      <dgm:t>
        <a:bodyPr/>
        <a:lstStyle/>
        <a:p>
          <a:endParaRPr lang="bg-BG"/>
        </a:p>
      </dgm:t>
    </dgm:pt>
    <dgm:pt modelId="{544D51DC-E59C-4BA8-9331-F4DBC6C375B5}" type="sibTrans" cxnId="{156268FF-097A-4C4A-8269-9A3D93E842D0}">
      <dgm:prSet/>
      <dgm:spPr/>
      <dgm:t>
        <a:bodyPr/>
        <a:lstStyle/>
        <a:p>
          <a:endParaRPr lang="bg-BG"/>
        </a:p>
      </dgm:t>
    </dgm:pt>
    <dgm:pt modelId="{4D2C0D05-F67F-4F12-8A45-1D6C891D4610}">
      <dgm:prSet phldrT="[Text]" custT="1"/>
      <dgm:spPr>
        <a:noFill/>
      </dgm:spPr>
      <dgm:t>
        <a:bodyPr/>
        <a:lstStyle/>
        <a:p>
          <a:r>
            <a:rPr lang="en-US" sz="1000" dirty="0" smtClean="0">
              <a:solidFill>
                <a:schemeClr val="tx1"/>
              </a:solidFill>
            </a:rPr>
            <a:t>Bug</a:t>
          </a:r>
          <a:endParaRPr lang="bg-BG" sz="1000" dirty="0">
            <a:solidFill>
              <a:schemeClr val="tx1"/>
            </a:solidFill>
          </a:endParaRPr>
        </a:p>
      </dgm:t>
    </dgm:pt>
    <dgm:pt modelId="{A2F63B12-F129-48CF-ABB0-167AEB80D1A4}" type="parTrans" cxnId="{B980CE5C-1B17-43FD-83FA-CBFA3AC8B944}">
      <dgm:prSet/>
      <dgm:spPr/>
      <dgm:t>
        <a:bodyPr/>
        <a:lstStyle/>
        <a:p>
          <a:endParaRPr lang="bg-BG"/>
        </a:p>
      </dgm:t>
    </dgm:pt>
    <dgm:pt modelId="{BC39EB24-DC46-4F60-B1FE-4678C2E2CFCA}" type="sibTrans" cxnId="{B980CE5C-1B17-43FD-83FA-CBFA3AC8B944}">
      <dgm:prSet/>
      <dgm:spPr/>
      <dgm:t>
        <a:bodyPr/>
        <a:lstStyle/>
        <a:p>
          <a:endParaRPr lang="bg-BG"/>
        </a:p>
      </dgm:t>
    </dgm:pt>
    <dgm:pt modelId="{338A7D9E-15CC-4299-AAA5-D46E79549169}">
      <dgm:prSet phldrT="[Text]" custT="1"/>
      <dgm:spPr>
        <a:noFill/>
      </dgm:spPr>
      <dgm:t>
        <a:bodyPr/>
        <a:lstStyle/>
        <a:p>
          <a:r>
            <a:rPr lang="en-US" sz="1000" dirty="0" smtClean="0">
              <a:solidFill>
                <a:schemeClr val="tx1"/>
              </a:solidFill>
            </a:rPr>
            <a:t>…</a:t>
          </a:r>
          <a:endParaRPr lang="bg-BG" sz="1000" dirty="0">
            <a:solidFill>
              <a:schemeClr val="tx1"/>
            </a:solidFill>
          </a:endParaRPr>
        </a:p>
      </dgm:t>
    </dgm:pt>
    <dgm:pt modelId="{3094B584-D762-4787-8BC2-7701D8B0FC4B}" type="parTrans" cxnId="{9AC5265F-4185-4AD1-B8AD-A8D7DE81A500}">
      <dgm:prSet/>
      <dgm:spPr/>
      <dgm:t>
        <a:bodyPr/>
        <a:lstStyle/>
        <a:p>
          <a:endParaRPr lang="bg-BG"/>
        </a:p>
      </dgm:t>
    </dgm:pt>
    <dgm:pt modelId="{F86CC34E-9628-457F-8B5F-87E93C452BEA}" type="sibTrans" cxnId="{9AC5265F-4185-4AD1-B8AD-A8D7DE81A500}">
      <dgm:prSet/>
      <dgm:spPr/>
      <dgm:t>
        <a:bodyPr/>
        <a:lstStyle/>
        <a:p>
          <a:endParaRPr lang="bg-BG"/>
        </a:p>
      </dgm:t>
    </dgm:pt>
    <dgm:pt modelId="{B16F8CF7-4A7D-4ED2-8E44-7C2A1DEEDE46}">
      <dgm:prSet phldrT="[Text]" custT="1"/>
      <dgm:spPr>
        <a:solidFill>
          <a:srgbClr val="FFC000"/>
        </a:solidFill>
      </dgm:spPr>
      <dgm:t>
        <a:bodyPr/>
        <a:lstStyle/>
        <a:p>
          <a:r>
            <a:rPr lang="en-US" sz="1200" dirty="0" smtClean="0"/>
            <a:t>Task</a:t>
          </a:r>
          <a:endParaRPr lang="bg-BG" sz="1200" dirty="0"/>
        </a:p>
      </dgm:t>
    </dgm:pt>
    <dgm:pt modelId="{7197D425-F657-4697-BA4C-8842B8D4FE88}" type="parTrans" cxnId="{3623C885-404F-47D6-B909-4B14A1F07F44}">
      <dgm:prSet/>
      <dgm:spPr/>
      <dgm:t>
        <a:bodyPr/>
        <a:lstStyle/>
        <a:p>
          <a:endParaRPr lang="bg-BG"/>
        </a:p>
      </dgm:t>
    </dgm:pt>
    <dgm:pt modelId="{31A856B9-F59B-458C-A8B1-10F93A4D1F06}" type="sibTrans" cxnId="{3623C885-404F-47D6-B909-4B14A1F07F44}">
      <dgm:prSet/>
      <dgm:spPr/>
      <dgm:t>
        <a:bodyPr/>
        <a:lstStyle/>
        <a:p>
          <a:endParaRPr lang="bg-BG"/>
        </a:p>
      </dgm:t>
    </dgm:pt>
    <dgm:pt modelId="{11D12C08-A651-43E3-84BF-0B7DD255AE3C}">
      <dgm:prSet phldrT="[Text]" custT="1"/>
      <dgm:spPr>
        <a:noFill/>
      </dgm:spPr>
      <dgm:t>
        <a:bodyPr/>
        <a:lstStyle/>
        <a:p>
          <a:r>
            <a:rPr lang="en-US" sz="1000" dirty="0" smtClean="0">
              <a:solidFill>
                <a:schemeClr val="tx1"/>
              </a:solidFill>
            </a:rPr>
            <a:t>Sub-task</a:t>
          </a:r>
          <a:endParaRPr lang="bg-BG" sz="1000" dirty="0">
            <a:solidFill>
              <a:schemeClr val="tx1"/>
            </a:solidFill>
          </a:endParaRPr>
        </a:p>
      </dgm:t>
    </dgm:pt>
    <dgm:pt modelId="{BD2F74F1-E966-43F8-BCDD-35780328997A}" type="parTrans" cxnId="{1B11BB7D-CC6B-41F8-AFA4-B2C4EFB33933}">
      <dgm:prSet/>
      <dgm:spPr/>
      <dgm:t>
        <a:bodyPr/>
        <a:lstStyle/>
        <a:p>
          <a:endParaRPr lang="bg-BG"/>
        </a:p>
      </dgm:t>
    </dgm:pt>
    <dgm:pt modelId="{50A3E48F-70F3-4B5D-93C5-A321F02E33D6}" type="sibTrans" cxnId="{1B11BB7D-CC6B-41F8-AFA4-B2C4EFB33933}">
      <dgm:prSet/>
      <dgm:spPr/>
      <dgm:t>
        <a:bodyPr/>
        <a:lstStyle/>
        <a:p>
          <a:endParaRPr lang="bg-BG"/>
        </a:p>
      </dgm:t>
    </dgm:pt>
    <dgm:pt modelId="{8ABD9566-832C-4314-9CEE-DE910EB40CA1}">
      <dgm:prSet phldrT="[Text]" custT="1"/>
      <dgm:spPr>
        <a:solidFill>
          <a:srgbClr val="FF0000"/>
        </a:solidFill>
      </dgm:spPr>
      <dgm:t>
        <a:bodyPr/>
        <a:lstStyle/>
        <a:p>
          <a:r>
            <a:rPr lang="en-US" sz="1200" dirty="0" smtClean="0"/>
            <a:t>Bug</a:t>
          </a:r>
          <a:endParaRPr lang="bg-BG" sz="1200" dirty="0"/>
        </a:p>
      </dgm:t>
    </dgm:pt>
    <dgm:pt modelId="{3C89BDEF-4155-4004-90BD-CAD4B518E127}" type="parTrans" cxnId="{2E741FF8-25DF-43BA-B69B-7D5E8203C0B9}">
      <dgm:prSet/>
      <dgm:spPr/>
      <dgm:t>
        <a:bodyPr/>
        <a:lstStyle/>
        <a:p>
          <a:endParaRPr lang="bg-BG"/>
        </a:p>
      </dgm:t>
    </dgm:pt>
    <dgm:pt modelId="{B767C1CA-1C51-406E-8083-7DC070613DA3}" type="sibTrans" cxnId="{2E741FF8-25DF-43BA-B69B-7D5E8203C0B9}">
      <dgm:prSet/>
      <dgm:spPr/>
      <dgm:t>
        <a:bodyPr/>
        <a:lstStyle/>
        <a:p>
          <a:endParaRPr lang="bg-BG"/>
        </a:p>
      </dgm:t>
    </dgm:pt>
    <dgm:pt modelId="{D1FFED43-96C0-4E78-9D41-08B9DF10FF14}">
      <dgm:prSet phldrT="[Text]" custT="1"/>
      <dgm:spPr>
        <a:noFill/>
      </dgm:spPr>
      <dgm:t>
        <a:bodyPr/>
        <a:lstStyle/>
        <a:p>
          <a:r>
            <a:rPr lang="en-US" sz="1000" dirty="0" smtClean="0">
              <a:solidFill>
                <a:schemeClr val="tx1"/>
              </a:solidFill>
            </a:rPr>
            <a:t>Bug</a:t>
          </a:r>
          <a:endParaRPr lang="bg-BG" sz="1000" dirty="0">
            <a:solidFill>
              <a:schemeClr val="tx1"/>
            </a:solidFill>
          </a:endParaRPr>
        </a:p>
      </dgm:t>
    </dgm:pt>
    <dgm:pt modelId="{9AC95341-4964-491E-A446-EE1979CA02D5}" type="parTrans" cxnId="{74B0119D-E465-45DC-9E7E-53394B773D79}">
      <dgm:prSet/>
      <dgm:spPr/>
      <dgm:t>
        <a:bodyPr/>
        <a:lstStyle/>
        <a:p>
          <a:endParaRPr lang="bg-BG"/>
        </a:p>
      </dgm:t>
    </dgm:pt>
    <dgm:pt modelId="{D46A52E4-80E5-4A14-8E93-EA77F1D51255}" type="sibTrans" cxnId="{74B0119D-E465-45DC-9E7E-53394B773D79}">
      <dgm:prSet/>
      <dgm:spPr/>
      <dgm:t>
        <a:bodyPr/>
        <a:lstStyle/>
        <a:p>
          <a:endParaRPr lang="bg-BG"/>
        </a:p>
      </dgm:t>
    </dgm:pt>
    <dgm:pt modelId="{4E8BF0B4-C738-4688-AF95-4B33724D774D}">
      <dgm:prSet phldrT="[Text]" custT="1"/>
      <dgm:spPr>
        <a:noFill/>
      </dgm:spPr>
      <dgm:t>
        <a:bodyPr/>
        <a:lstStyle/>
        <a:p>
          <a:r>
            <a:rPr lang="en-US" sz="1000" dirty="0" smtClean="0">
              <a:solidFill>
                <a:schemeClr val="tx1"/>
              </a:solidFill>
            </a:rPr>
            <a:t>Sub-task</a:t>
          </a:r>
          <a:endParaRPr lang="bg-BG" sz="1000" dirty="0">
            <a:solidFill>
              <a:schemeClr val="tx1"/>
            </a:solidFill>
          </a:endParaRPr>
        </a:p>
      </dgm:t>
    </dgm:pt>
    <dgm:pt modelId="{A82454F0-1ECC-4301-A628-C39E480CEAC3}" type="parTrans" cxnId="{767506BC-0E18-4721-A8B0-BB07DF640A56}">
      <dgm:prSet/>
      <dgm:spPr/>
      <dgm:t>
        <a:bodyPr/>
        <a:lstStyle/>
        <a:p>
          <a:endParaRPr lang="bg-BG"/>
        </a:p>
      </dgm:t>
    </dgm:pt>
    <dgm:pt modelId="{14964445-12FA-4CC2-867D-C34C3C9C65F6}" type="sibTrans" cxnId="{767506BC-0E18-4721-A8B0-BB07DF640A56}">
      <dgm:prSet/>
      <dgm:spPr/>
      <dgm:t>
        <a:bodyPr/>
        <a:lstStyle/>
        <a:p>
          <a:endParaRPr lang="bg-BG"/>
        </a:p>
      </dgm:t>
    </dgm:pt>
    <dgm:pt modelId="{A9328DE9-6293-4F75-A539-2C43A92A7A28}">
      <dgm:prSet phldrT="[Text]" custT="1"/>
      <dgm:spPr>
        <a:noFill/>
      </dgm:spPr>
      <dgm:t>
        <a:bodyPr/>
        <a:lstStyle/>
        <a:p>
          <a:r>
            <a:rPr lang="en-US" sz="1000" dirty="0" smtClean="0">
              <a:solidFill>
                <a:schemeClr val="tx1"/>
              </a:solidFill>
            </a:rPr>
            <a:t>…</a:t>
          </a:r>
          <a:endParaRPr lang="bg-BG" sz="1000" dirty="0">
            <a:solidFill>
              <a:schemeClr val="tx1"/>
            </a:solidFill>
          </a:endParaRPr>
        </a:p>
      </dgm:t>
    </dgm:pt>
    <dgm:pt modelId="{000FC93D-6C6E-4FDE-962E-062002E9A37B}" type="parTrans" cxnId="{7BA57034-DE7D-4528-94B7-1D72D665F7EC}">
      <dgm:prSet/>
      <dgm:spPr/>
      <dgm:t>
        <a:bodyPr/>
        <a:lstStyle/>
        <a:p>
          <a:endParaRPr lang="bg-BG"/>
        </a:p>
      </dgm:t>
    </dgm:pt>
    <dgm:pt modelId="{15BF5F55-2CD9-46D6-BACB-875C76CD8AEA}" type="sibTrans" cxnId="{7BA57034-DE7D-4528-94B7-1D72D665F7EC}">
      <dgm:prSet/>
      <dgm:spPr/>
      <dgm:t>
        <a:bodyPr/>
        <a:lstStyle/>
        <a:p>
          <a:endParaRPr lang="bg-BG"/>
        </a:p>
      </dgm:t>
    </dgm:pt>
    <dgm:pt modelId="{391A2CAF-6FE4-4314-93EF-CD8699C295B8}">
      <dgm:prSet phldrT="[Text]" custT="1"/>
      <dgm:spPr>
        <a:noFill/>
      </dgm:spPr>
      <dgm:t>
        <a:bodyPr/>
        <a:lstStyle/>
        <a:p>
          <a:r>
            <a:rPr lang="en-US" sz="1000" dirty="0" smtClean="0">
              <a:solidFill>
                <a:schemeClr val="tx1"/>
              </a:solidFill>
            </a:rPr>
            <a:t>Bug</a:t>
          </a:r>
          <a:endParaRPr lang="bg-BG" sz="1000" dirty="0">
            <a:solidFill>
              <a:schemeClr val="tx1"/>
            </a:solidFill>
          </a:endParaRPr>
        </a:p>
      </dgm:t>
    </dgm:pt>
    <dgm:pt modelId="{EDA1C106-3C56-4E25-A6B1-F11B617C0041}" type="parTrans" cxnId="{21D77CC1-38A6-42B1-AF11-DB3BC3CAD969}">
      <dgm:prSet/>
      <dgm:spPr/>
      <dgm:t>
        <a:bodyPr/>
        <a:lstStyle/>
        <a:p>
          <a:endParaRPr lang="bg-BG"/>
        </a:p>
      </dgm:t>
    </dgm:pt>
    <dgm:pt modelId="{A6E9F2A1-280D-4A1E-97FD-7D3616525622}" type="sibTrans" cxnId="{21D77CC1-38A6-42B1-AF11-DB3BC3CAD969}">
      <dgm:prSet/>
      <dgm:spPr/>
      <dgm:t>
        <a:bodyPr/>
        <a:lstStyle/>
        <a:p>
          <a:endParaRPr lang="bg-BG"/>
        </a:p>
      </dgm:t>
    </dgm:pt>
    <dgm:pt modelId="{D780EF55-E4F3-47AC-8104-397710F0EB68}">
      <dgm:prSet phldrT="[Text]" custT="1"/>
      <dgm:spPr>
        <a:noFill/>
      </dgm:spPr>
      <dgm:t>
        <a:bodyPr/>
        <a:lstStyle/>
        <a:p>
          <a:r>
            <a:rPr lang="en-US" sz="1000" dirty="0" smtClean="0">
              <a:solidFill>
                <a:schemeClr val="tx1"/>
              </a:solidFill>
            </a:rPr>
            <a:t>…</a:t>
          </a:r>
          <a:endParaRPr lang="bg-BG" sz="1000" dirty="0">
            <a:solidFill>
              <a:schemeClr val="tx1"/>
            </a:solidFill>
          </a:endParaRPr>
        </a:p>
      </dgm:t>
    </dgm:pt>
    <dgm:pt modelId="{2ABD2C61-9418-4538-A37C-1B323915292D}" type="parTrans" cxnId="{90019DA1-B608-4C02-A87E-29D34F47F972}">
      <dgm:prSet/>
      <dgm:spPr/>
      <dgm:t>
        <a:bodyPr/>
        <a:lstStyle/>
        <a:p>
          <a:endParaRPr lang="bg-BG"/>
        </a:p>
      </dgm:t>
    </dgm:pt>
    <dgm:pt modelId="{8D05538B-A439-4BA3-B0B9-45665848F796}" type="sibTrans" cxnId="{90019DA1-B608-4C02-A87E-29D34F47F972}">
      <dgm:prSet/>
      <dgm:spPr/>
      <dgm:t>
        <a:bodyPr/>
        <a:lstStyle/>
        <a:p>
          <a:endParaRPr lang="bg-BG"/>
        </a:p>
      </dgm:t>
    </dgm:pt>
    <dgm:pt modelId="{F208D159-EF17-4D28-9250-0ACC29B3F5DC}">
      <dgm:prSet phldrT="[Text]" custT="1"/>
      <dgm:spPr>
        <a:noFill/>
      </dgm:spPr>
      <dgm:t>
        <a:bodyPr/>
        <a:lstStyle/>
        <a:p>
          <a:r>
            <a:rPr lang="en-US" sz="1200" dirty="0" smtClean="0">
              <a:solidFill>
                <a:schemeClr val="tx1"/>
              </a:solidFill>
            </a:rPr>
            <a:t>Story</a:t>
          </a:r>
          <a:endParaRPr lang="bg-BG" sz="1200" dirty="0">
            <a:solidFill>
              <a:schemeClr val="tx1"/>
            </a:solidFill>
          </a:endParaRPr>
        </a:p>
      </dgm:t>
    </dgm:pt>
    <dgm:pt modelId="{112E229D-EAD1-4A62-96C6-22299E2441C2}" type="parTrans" cxnId="{34DC9FEB-8951-4090-A146-06C620D8BED5}">
      <dgm:prSet/>
      <dgm:spPr/>
      <dgm:t>
        <a:bodyPr/>
        <a:lstStyle/>
        <a:p>
          <a:endParaRPr lang="bg-BG"/>
        </a:p>
      </dgm:t>
    </dgm:pt>
    <dgm:pt modelId="{57B121AE-B2C6-4275-9F42-26952AABE6C9}" type="sibTrans" cxnId="{34DC9FEB-8951-4090-A146-06C620D8BED5}">
      <dgm:prSet/>
      <dgm:spPr/>
      <dgm:t>
        <a:bodyPr/>
        <a:lstStyle/>
        <a:p>
          <a:endParaRPr lang="bg-BG"/>
        </a:p>
      </dgm:t>
    </dgm:pt>
    <dgm:pt modelId="{C7D942D5-9D6B-40BE-8575-D8C566E64529}">
      <dgm:prSet phldrT="[Text]" custT="1"/>
      <dgm:spPr>
        <a:noFill/>
      </dgm:spPr>
      <dgm:t>
        <a:bodyPr/>
        <a:lstStyle/>
        <a:p>
          <a:r>
            <a:rPr lang="en-US" sz="1200" dirty="0" smtClean="0">
              <a:solidFill>
                <a:schemeClr val="tx1"/>
              </a:solidFill>
            </a:rPr>
            <a:t>Task</a:t>
          </a:r>
          <a:endParaRPr lang="bg-BG" sz="1200" dirty="0">
            <a:solidFill>
              <a:schemeClr val="tx1"/>
            </a:solidFill>
          </a:endParaRPr>
        </a:p>
      </dgm:t>
    </dgm:pt>
    <dgm:pt modelId="{9DA63562-25D2-4413-BE29-6CDCD540ACC3}" type="parTrans" cxnId="{EC7CD5C9-E578-4B1C-9BBE-0D27B59AD871}">
      <dgm:prSet/>
      <dgm:spPr/>
      <dgm:t>
        <a:bodyPr/>
        <a:lstStyle/>
        <a:p>
          <a:endParaRPr lang="bg-BG"/>
        </a:p>
      </dgm:t>
    </dgm:pt>
    <dgm:pt modelId="{393C9993-07CA-48C0-BF7D-D1A4B94DD4BD}" type="sibTrans" cxnId="{EC7CD5C9-E578-4B1C-9BBE-0D27B59AD871}">
      <dgm:prSet/>
      <dgm:spPr/>
      <dgm:t>
        <a:bodyPr/>
        <a:lstStyle/>
        <a:p>
          <a:endParaRPr lang="bg-BG"/>
        </a:p>
      </dgm:t>
    </dgm:pt>
    <dgm:pt modelId="{3F57D5D0-BE57-434D-BD58-A42ADF403C31}">
      <dgm:prSet phldrT="[Text]" custT="1"/>
      <dgm:spPr>
        <a:noFill/>
      </dgm:spPr>
      <dgm:t>
        <a:bodyPr/>
        <a:lstStyle/>
        <a:p>
          <a:r>
            <a:rPr lang="en-US" sz="1200" dirty="0" smtClean="0">
              <a:solidFill>
                <a:srgbClr val="FF0000"/>
              </a:solidFill>
            </a:rPr>
            <a:t>Bug</a:t>
          </a:r>
          <a:endParaRPr lang="bg-BG" sz="1200" dirty="0">
            <a:solidFill>
              <a:srgbClr val="FF0000"/>
            </a:solidFill>
          </a:endParaRPr>
        </a:p>
      </dgm:t>
    </dgm:pt>
    <dgm:pt modelId="{23F3D2F2-D1F0-4F8A-B4D7-01B935769EDA}" type="parTrans" cxnId="{F674139C-767C-429D-BA8C-8B11FEF94DEF}">
      <dgm:prSet/>
      <dgm:spPr/>
      <dgm:t>
        <a:bodyPr/>
        <a:lstStyle/>
        <a:p>
          <a:endParaRPr lang="bg-BG"/>
        </a:p>
      </dgm:t>
    </dgm:pt>
    <dgm:pt modelId="{8C8695EE-7124-43B9-9A61-00185FA331CF}" type="sibTrans" cxnId="{F674139C-767C-429D-BA8C-8B11FEF94DEF}">
      <dgm:prSet/>
      <dgm:spPr/>
      <dgm:t>
        <a:bodyPr/>
        <a:lstStyle/>
        <a:p>
          <a:endParaRPr lang="bg-BG"/>
        </a:p>
      </dgm:t>
    </dgm:pt>
    <dgm:pt modelId="{B304DF34-D161-4958-915A-FDD2973AED33}">
      <dgm:prSet phldrT="[Text]" custT="1"/>
      <dgm:spPr>
        <a:noFill/>
      </dgm:spPr>
      <dgm:t>
        <a:bodyPr/>
        <a:lstStyle/>
        <a:p>
          <a:r>
            <a:rPr lang="en-US" sz="1200" dirty="0" smtClean="0">
              <a:solidFill>
                <a:schemeClr val="tx1"/>
              </a:solidFill>
            </a:rPr>
            <a:t>Story</a:t>
          </a:r>
          <a:endParaRPr lang="bg-BG" sz="1200" dirty="0">
            <a:solidFill>
              <a:schemeClr val="tx1"/>
            </a:solidFill>
          </a:endParaRPr>
        </a:p>
      </dgm:t>
    </dgm:pt>
    <dgm:pt modelId="{DB50F485-81AC-4604-84A0-86FF3C901AEB}" type="parTrans" cxnId="{64D6FE3C-15C4-4485-9D7C-56A51570E607}">
      <dgm:prSet/>
      <dgm:spPr/>
      <dgm:t>
        <a:bodyPr/>
        <a:lstStyle/>
        <a:p>
          <a:endParaRPr lang="bg-BG"/>
        </a:p>
      </dgm:t>
    </dgm:pt>
    <dgm:pt modelId="{139A65FB-07D9-48F2-AC0A-8B13806F0EBA}" type="sibTrans" cxnId="{64D6FE3C-15C4-4485-9D7C-56A51570E607}">
      <dgm:prSet/>
      <dgm:spPr/>
      <dgm:t>
        <a:bodyPr/>
        <a:lstStyle/>
        <a:p>
          <a:endParaRPr lang="bg-BG"/>
        </a:p>
      </dgm:t>
    </dgm:pt>
    <dgm:pt modelId="{7B310ABC-DBA1-4342-8A27-7CA4EA6AE8FB}">
      <dgm:prSet phldrT="[Text]" custT="1"/>
      <dgm:spPr>
        <a:noFill/>
      </dgm:spPr>
      <dgm:t>
        <a:bodyPr/>
        <a:lstStyle/>
        <a:p>
          <a:r>
            <a:rPr lang="en-US" sz="1200" dirty="0" smtClean="0">
              <a:solidFill>
                <a:schemeClr val="tx1"/>
              </a:solidFill>
            </a:rPr>
            <a:t>…</a:t>
          </a:r>
          <a:endParaRPr lang="bg-BG" sz="1200" dirty="0">
            <a:solidFill>
              <a:schemeClr val="tx1"/>
            </a:solidFill>
          </a:endParaRPr>
        </a:p>
      </dgm:t>
    </dgm:pt>
    <dgm:pt modelId="{E9F1EF4E-A4B2-4A7C-8816-48FA36BE233A}" type="parTrans" cxnId="{7E03AB8F-C5F3-4EBC-AF2D-67F323789D53}">
      <dgm:prSet/>
      <dgm:spPr/>
      <dgm:t>
        <a:bodyPr/>
        <a:lstStyle/>
        <a:p>
          <a:endParaRPr lang="bg-BG"/>
        </a:p>
      </dgm:t>
    </dgm:pt>
    <dgm:pt modelId="{61B297B7-8D1C-403C-989D-3A02F46F41AF}" type="sibTrans" cxnId="{7E03AB8F-C5F3-4EBC-AF2D-67F323789D53}">
      <dgm:prSet/>
      <dgm:spPr/>
      <dgm:t>
        <a:bodyPr/>
        <a:lstStyle/>
        <a:p>
          <a:endParaRPr lang="bg-BG"/>
        </a:p>
      </dgm:t>
    </dgm:pt>
    <dgm:pt modelId="{91F62E6A-F3D7-4D03-8FCB-296D7A277065}">
      <dgm:prSet phldrT="[Text]" custT="1"/>
      <dgm:spPr>
        <a:noFill/>
      </dgm:spPr>
      <dgm:t>
        <a:bodyPr/>
        <a:lstStyle/>
        <a:p>
          <a:r>
            <a:rPr lang="en-US" sz="1200" dirty="0" smtClean="0">
              <a:solidFill>
                <a:schemeClr val="tx1"/>
              </a:solidFill>
            </a:rPr>
            <a:t>Task</a:t>
          </a:r>
          <a:endParaRPr lang="bg-BG" sz="1200" dirty="0">
            <a:solidFill>
              <a:schemeClr val="tx1"/>
            </a:solidFill>
          </a:endParaRPr>
        </a:p>
      </dgm:t>
    </dgm:pt>
    <dgm:pt modelId="{726ECDBB-5CF2-443A-AF2D-1C8F9797E673}" type="parTrans" cxnId="{AC9823C4-6DA8-4BC0-87EE-F5486C8B7736}">
      <dgm:prSet/>
      <dgm:spPr/>
      <dgm:t>
        <a:bodyPr/>
        <a:lstStyle/>
        <a:p>
          <a:endParaRPr lang="bg-BG"/>
        </a:p>
      </dgm:t>
    </dgm:pt>
    <dgm:pt modelId="{63596BA0-40EC-46CB-9054-D4C0ABF60A58}" type="sibTrans" cxnId="{AC9823C4-6DA8-4BC0-87EE-F5486C8B7736}">
      <dgm:prSet/>
      <dgm:spPr/>
      <dgm:t>
        <a:bodyPr/>
        <a:lstStyle/>
        <a:p>
          <a:endParaRPr lang="bg-BG"/>
        </a:p>
      </dgm:t>
    </dgm:pt>
    <dgm:pt modelId="{37BA1DB7-D525-4C5D-9DCF-3836A905B545}">
      <dgm:prSet phldrT="[Text]" custT="1"/>
      <dgm:spPr>
        <a:noFill/>
      </dgm:spPr>
      <dgm:t>
        <a:bodyPr/>
        <a:lstStyle/>
        <a:p>
          <a:r>
            <a:rPr lang="en-US" sz="1200" dirty="0" smtClean="0">
              <a:solidFill>
                <a:schemeClr val="tx1"/>
              </a:solidFill>
            </a:rPr>
            <a:t>…</a:t>
          </a:r>
          <a:endParaRPr lang="bg-BG" sz="1200" dirty="0">
            <a:solidFill>
              <a:schemeClr val="tx1"/>
            </a:solidFill>
          </a:endParaRPr>
        </a:p>
      </dgm:t>
    </dgm:pt>
    <dgm:pt modelId="{BF460457-4A20-4159-812E-6C51752D7530}" type="parTrans" cxnId="{CFEF4D82-E4EF-4173-B5A8-643F6DDB7781}">
      <dgm:prSet/>
      <dgm:spPr/>
      <dgm:t>
        <a:bodyPr/>
        <a:lstStyle/>
        <a:p>
          <a:endParaRPr lang="bg-BG"/>
        </a:p>
      </dgm:t>
    </dgm:pt>
    <dgm:pt modelId="{2107DBC7-F05D-4A93-B877-9D5A2CA4987B}" type="sibTrans" cxnId="{CFEF4D82-E4EF-4173-B5A8-643F6DDB7781}">
      <dgm:prSet/>
      <dgm:spPr/>
      <dgm:t>
        <a:bodyPr/>
        <a:lstStyle/>
        <a:p>
          <a:endParaRPr lang="bg-BG"/>
        </a:p>
      </dgm:t>
    </dgm:pt>
    <dgm:pt modelId="{3EC1E878-D875-4F0E-9547-314439EC6C89}">
      <dgm:prSet phldrT="[Text]" custT="1"/>
      <dgm:spPr>
        <a:noFill/>
      </dgm:spPr>
      <dgm:t>
        <a:bodyPr/>
        <a:lstStyle/>
        <a:p>
          <a:r>
            <a:rPr lang="en-US" sz="1200" dirty="0" smtClean="0">
              <a:solidFill>
                <a:srgbClr val="FF0000"/>
              </a:solidFill>
            </a:rPr>
            <a:t>Bug</a:t>
          </a:r>
          <a:endParaRPr lang="bg-BG" sz="1200" dirty="0">
            <a:solidFill>
              <a:srgbClr val="FF0000"/>
            </a:solidFill>
          </a:endParaRPr>
        </a:p>
      </dgm:t>
    </dgm:pt>
    <dgm:pt modelId="{47710EF2-B898-4BD3-8454-E4C3803F4B5D}" type="parTrans" cxnId="{CFE35527-31F6-4A8C-BF85-8AC224AA7434}">
      <dgm:prSet/>
      <dgm:spPr/>
      <dgm:t>
        <a:bodyPr/>
        <a:lstStyle/>
        <a:p>
          <a:endParaRPr lang="bg-BG"/>
        </a:p>
      </dgm:t>
    </dgm:pt>
    <dgm:pt modelId="{6D6F0F7C-E754-4AE9-AB46-C100018C398C}" type="sibTrans" cxnId="{CFE35527-31F6-4A8C-BF85-8AC224AA7434}">
      <dgm:prSet/>
      <dgm:spPr/>
      <dgm:t>
        <a:bodyPr/>
        <a:lstStyle/>
        <a:p>
          <a:endParaRPr lang="bg-BG"/>
        </a:p>
      </dgm:t>
    </dgm:pt>
    <dgm:pt modelId="{48125D19-59DA-4B9C-A441-8CC1932AFC2C}">
      <dgm:prSet phldrT="[Text]" custT="1"/>
      <dgm:spPr>
        <a:noFill/>
      </dgm:spPr>
      <dgm:t>
        <a:bodyPr/>
        <a:lstStyle/>
        <a:p>
          <a:r>
            <a:rPr lang="en-US" sz="1000" dirty="0" smtClean="0">
              <a:solidFill>
                <a:schemeClr val="tx1"/>
              </a:solidFill>
            </a:rPr>
            <a:t>Bug</a:t>
          </a:r>
          <a:endParaRPr lang="bg-BG" sz="1000" dirty="0">
            <a:solidFill>
              <a:schemeClr val="tx1"/>
            </a:solidFill>
          </a:endParaRPr>
        </a:p>
      </dgm:t>
    </dgm:pt>
    <dgm:pt modelId="{1A8A768A-BC3B-4354-9D10-BB41E9949A86}" type="sibTrans" cxnId="{DBA87A93-39B7-47D3-AF02-D4FAECEA3DC1}">
      <dgm:prSet/>
      <dgm:spPr/>
      <dgm:t>
        <a:bodyPr/>
        <a:lstStyle/>
        <a:p>
          <a:endParaRPr lang="bg-BG"/>
        </a:p>
      </dgm:t>
    </dgm:pt>
    <dgm:pt modelId="{F1B15F7F-7567-465B-B42E-7EE3F0C3B311}" type="parTrans" cxnId="{DBA87A93-39B7-47D3-AF02-D4FAECEA3DC1}">
      <dgm:prSet/>
      <dgm:spPr/>
      <dgm:t>
        <a:bodyPr/>
        <a:lstStyle/>
        <a:p>
          <a:endParaRPr lang="bg-BG"/>
        </a:p>
      </dgm:t>
    </dgm:pt>
    <dgm:pt modelId="{E8419A3B-4C56-4884-9927-6719DE584468}">
      <dgm:prSet phldrT="[Text]" custT="1"/>
      <dgm:spPr>
        <a:noFill/>
      </dgm:spPr>
      <dgm:t>
        <a:bodyPr/>
        <a:lstStyle/>
        <a:p>
          <a:r>
            <a:rPr lang="en-US" sz="1000" dirty="0" smtClean="0">
              <a:solidFill>
                <a:srgbClr val="00B0F0"/>
              </a:solidFill>
            </a:rPr>
            <a:t>Story</a:t>
          </a:r>
          <a:endParaRPr lang="bg-BG" sz="1000" dirty="0">
            <a:solidFill>
              <a:srgbClr val="00B0F0"/>
            </a:solidFill>
          </a:endParaRPr>
        </a:p>
      </dgm:t>
    </dgm:pt>
    <dgm:pt modelId="{182DBF21-A30E-4EEB-9683-94DCF10EE5DA}" type="parTrans" cxnId="{E2448133-A6C9-44BD-9E0F-95400BD923E2}">
      <dgm:prSet/>
      <dgm:spPr/>
      <dgm:t>
        <a:bodyPr/>
        <a:lstStyle/>
        <a:p>
          <a:endParaRPr lang="bg-BG"/>
        </a:p>
      </dgm:t>
    </dgm:pt>
    <dgm:pt modelId="{6C08CECE-C322-4CD2-A5E3-1B2B7276352A}" type="sibTrans" cxnId="{E2448133-A6C9-44BD-9E0F-95400BD923E2}">
      <dgm:prSet/>
      <dgm:spPr/>
      <dgm:t>
        <a:bodyPr/>
        <a:lstStyle/>
        <a:p>
          <a:endParaRPr lang="bg-BG"/>
        </a:p>
      </dgm:t>
    </dgm:pt>
    <dgm:pt modelId="{2C65FED0-9884-4938-BE05-805B25FA55AF}">
      <dgm:prSet phldrT="[Text]" custT="1"/>
      <dgm:spPr>
        <a:noFill/>
      </dgm:spPr>
      <dgm:t>
        <a:bodyPr/>
        <a:lstStyle/>
        <a:p>
          <a:r>
            <a:rPr lang="en-US" sz="1000" dirty="0" smtClean="0">
              <a:solidFill>
                <a:srgbClr val="00B0F0"/>
              </a:solidFill>
            </a:rPr>
            <a:t>Story</a:t>
          </a:r>
          <a:endParaRPr lang="bg-BG" sz="1000" dirty="0">
            <a:solidFill>
              <a:srgbClr val="00B0F0"/>
            </a:solidFill>
          </a:endParaRPr>
        </a:p>
      </dgm:t>
    </dgm:pt>
    <dgm:pt modelId="{D98CE768-BCB2-4080-BFFA-A67BD2DDA79F}" type="parTrans" cxnId="{DE0DBADD-D26E-4A49-A28A-6D1DA179000C}">
      <dgm:prSet/>
      <dgm:spPr/>
      <dgm:t>
        <a:bodyPr/>
        <a:lstStyle/>
        <a:p>
          <a:endParaRPr lang="bg-BG"/>
        </a:p>
      </dgm:t>
    </dgm:pt>
    <dgm:pt modelId="{C2BB075B-0E25-4483-AFED-8301AA26084C}" type="sibTrans" cxnId="{DE0DBADD-D26E-4A49-A28A-6D1DA179000C}">
      <dgm:prSet/>
      <dgm:spPr/>
      <dgm:t>
        <a:bodyPr/>
        <a:lstStyle/>
        <a:p>
          <a:endParaRPr lang="bg-BG"/>
        </a:p>
      </dgm:t>
    </dgm:pt>
    <dgm:pt modelId="{A26099EA-0AC9-4BF7-832B-A74385515B1F}">
      <dgm:prSet phldrT="[Text]" custT="1"/>
      <dgm:spPr>
        <a:noFill/>
      </dgm:spPr>
      <dgm:t>
        <a:bodyPr/>
        <a:lstStyle/>
        <a:p>
          <a:r>
            <a:rPr lang="en-US" sz="1000" dirty="0" smtClean="0">
              <a:solidFill>
                <a:schemeClr val="tx1"/>
              </a:solidFill>
            </a:rPr>
            <a:t>…</a:t>
          </a:r>
          <a:endParaRPr lang="bg-BG" sz="1000" dirty="0">
            <a:solidFill>
              <a:schemeClr val="tx1"/>
            </a:solidFill>
          </a:endParaRPr>
        </a:p>
      </dgm:t>
    </dgm:pt>
    <dgm:pt modelId="{B0FC7B5C-349B-4B16-A840-C679DE882671}" type="parTrans" cxnId="{D33DB8CF-9AC5-40D6-8F9F-4FD9F84D8FEF}">
      <dgm:prSet/>
      <dgm:spPr/>
      <dgm:t>
        <a:bodyPr/>
        <a:lstStyle/>
        <a:p>
          <a:endParaRPr lang="bg-BG"/>
        </a:p>
      </dgm:t>
    </dgm:pt>
    <dgm:pt modelId="{695C722B-C13F-40C0-9902-492FF227081D}" type="sibTrans" cxnId="{D33DB8CF-9AC5-40D6-8F9F-4FD9F84D8FEF}">
      <dgm:prSet/>
      <dgm:spPr/>
      <dgm:t>
        <a:bodyPr/>
        <a:lstStyle/>
        <a:p>
          <a:endParaRPr lang="bg-BG"/>
        </a:p>
      </dgm:t>
    </dgm:pt>
    <dgm:pt modelId="{011BCF57-312F-482D-BAA4-D9F24868C3E6}">
      <dgm:prSet phldrT="[Text]" custT="1"/>
      <dgm:spPr>
        <a:noFill/>
      </dgm:spPr>
      <dgm:t>
        <a:bodyPr/>
        <a:lstStyle/>
        <a:p>
          <a:r>
            <a:rPr lang="en-US" sz="1000" dirty="0" smtClean="0">
              <a:solidFill>
                <a:srgbClr val="FFC000"/>
              </a:solidFill>
            </a:rPr>
            <a:t>Task</a:t>
          </a:r>
          <a:endParaRPr lang="bg-BG" sz="1000" dirty="0">
            <a:solidFill>
              <a:srgbClr val="FFC000"/>
            </a:solidFill>
          </a:endParaRPr>
        </a:p>
      </dgm:t>
    </dgm:pt>
    <dgm:pt modelId="{87480BD5-8864-45E0-AC7C-550827C20B03}" type="parTrans" cxnId="{9F1A71C0-CDAC-4C31-8634-88DCD82B768F}">
      <dgm:prSet/>
      <dgm:spPr/>
      <dgm:t>
        <a:bodyPr/>
        <a:lstStyle/>
        <a:p>
          <a:endParaRPr lang="bg-BG"/>
        </a:p>
      </dgm:t>
    </dgm:pt>
    <dgm:pt modelId="{2F96597F-0715-4BC6-8ABF-DDAE0914116E}" type="sibTrans" cxnId="{9F1A71C0-CDAC-4C31-8634-88DCD82B768F}">
      <dgm:prSet/>
      <dgm:spPr/>
      <dgm:t>
        <a:bodyPr/>
        <a:lstStyle/>
        <a:p>
          <a:endParaRPr lang="bg-BG"/>
        </a:p>
      </dgm:t>
    </dgm:pt>
    <dgm:pt modelId="{6791B53F-14AB-4C08-AE95-BB2DAAFA6243}">
      <dgm:prSet phldrT="[Text]" custT="1"/>
      <dgm:spPr>
        <a:noFill/>
      </dgm:spPr>
      <dgm:t>
        <a:bodyPr/>
        <a:lstStyle/>
        <a:p>
          <a:r>
            <a:rPr lang="en-US" sz="1000" dirty="0" smtClean="0">
              <a:solidFill>
                <a:srgbClr val="FFC000"/>
              </a:solidFill>
            </a:rPr>
            <a:t>Task</a:t>
          </a:r>
          <a:endParaRPr lang="bg-BG" sz="1000" dirty="0">
            <a:solidFill>
              <a:srgbClr val="FFC000"/>
            </a:solidFill>
          </a:endParaRPr>
        </a:p>
      </dgm:t>
    </dgm:pt>
    <dgm:pt modelId="{05C8D0D8-B083-4F47-8EFF-A9BB46F8C69B}" type="parTrans" cxnId="{E805D16E-9C71-40D2-84B7-7B4C09F49A17}">
      <dgm:prSet/>
      <dgm:spPr/>
      <dgm:t>
        <a:bodyPr/>
        <a:lstStyle/>
        <a:p>
          <a:endParaRPr lang="bg-BG"/>
        </a:p>
      </dgm:t>
    </dgm:pt>
    <dgm:pt modelId="{0959EA6A-9A2A-4362-B4AF-2D480CBA63AD}" type="sibTrans" cxnId="{E805D16E-9C71-40D2-84B7-7B4C09F49A17}">
      <dgm:prSet/>
      <dgm:spPr/>
      <dgm:t>
        <a:bodyPr/>
        <a:lstStyle/>
        <a:p>
          <a:endParaRPr lang="bg-BG"/>
        </a:p>
      </dgm:t>
    </dgm:pt>
    <dgm:pt modelId="{7D72E4E5-0644-4946-8AA9-6D2E68193545}">
      <dgm:prSet phldrT="[Text]" custT="1"/>
      <dgm:spPr>
        <a:noFill/>
      </dgm:spPr>
      <dgm:t>
        <a:bodyPr/>
        <a:lstStyle/>
        <a:p>
          <a:r>
            <a:rPr lang="en-US" sz="1000" dirty="0" smtClean="0">
              <a:solidFill>
                <a:schemeClr val="tx1"/>
              </a:solidFill>
            </a:rPr>
            <a:t>…</a:t>
          </a:r>
          <a:endParaRPr lang="bg-BG" sz="1000" dirty="0">
            <a:solidFill>
              <a:schemeClr val="tx1"/>
            </a:solidFill>
          </a:endParaRPr>
        </a:p>
      </dgm:t>
    </dgm:pt>
    <dgm:pt modelId="{6A048EC2-E304-4F76-A007-BF45A705F5B7}" type="parTrans" cxnId="{2D17BD28-2B75-45A6-9289-01568C801027}">
      <dgm:prSet/>
      <dgm:spPr/>
      <dgm:t>
        <a:bodyPr/>
        <a:lstStyle/>
        <a:p>
          <a:endParaRPr lang="bg-BG"/>
        </a:p>
      </dgm:t>
    </dgm:pt>
    <dgm:pt modelId="{0C20F65A-8EBE-4C1E-8D49-8E60FB9C90A2}" type="sibTrans" cxnId="{2D17BD28-2B75-45A6-9289-01568C801027}">
      <dgm:prSet/>
      <dgm:spPr/>
      <dgm:t>
        <a:bodyPr/>
        <a:lstStyle/>
        <a:p>
          <a:endParaRPr lang="bg-BG"/>
        </a:p>
      </dgm:t>
    </dgm:pt>
    <dgm:pt modelId="{4D10F5DC-5675-4DE4-B2B9-6599BBC5D35E}">
      <dgm:prSet phldrT="[Text]" custT="1"/>
      <dgm:spPr>
        <a:solidFill>
          <a:schemeClr val="accent4">
            <a:lumMod val="40000"/>
            <a:lumOff val="60000"/>
          </a:schemeClr>
        </a:solidFill>
      </dgm:spPr>
      <dgm:t>
        <a:bodyPr/>
        <a:lstStyle/>
        <a:p>
          <a:r>
            <a:rPr lang="en-US" sz="1000" dirty="0" smtClean="0">
              <a:solidFill>
                <a:schemeClr val="tx1"/>
              </a:solidFill>
            </a:rPr>
            <a:t>Change request</a:t>
          </a:r>
          <a:endParaRPr lang="bg-BG" sz="1000" dirty="0">
            <a:solidFill>
              <a:schemeClr val="tx1"/>
            </a:solidFill>
          </a:endParaRPr>
        </a:p>
      </dgm:t>
    </dgm:pt>
    <dgm:pt modelId="{A261D924-2F38-4131-8FC2-C6D2FD941FA0}" type="parTrans" cxnId="{BB9A2ACF-5CF6-4D7D-91F6-6603172AC3A7}">
      <dgm:prSet/>
      <dgm:spPr/>
      <dgm:t>
        <a:bodyPr/>
        <a:lstStyle/>
        <a:p>
          <a:endParaRPr lang="bg-BG"/>
        </a:p>
      </dgm:t>
    </dgm:pt>
    <dgm:pt modelId="{BD7D131F-D5A4-4F80-8C3B-375C68C23CC1}" type="sibTrans" cxnId="{BB9A2ACF-5CF6-4D7D-91F6-6603172AC3A7}">
      <dgm:prSet/>
      <dgm:spPr/>
      <dgm:t>
        <a:bodyPr/>
        <a:lstStyle/>
        <a:p>
          <a:endParaRPr lang="bg-BG"/>
        </a:p>
      </dgm:t>
    </dgm:pt>
    <dgm:pt modelId="{D5735201-7FCB-4518-B9B1-14AF7E042D2E}">
      <dgm:prSet phldrT="[Text]" custT="1"/>
      <dgm:spPr>
        <a:noFill/>
      </dgm:spPr>
      <dgm:t>
        <a:bodyPr/>
        <a:lstStyle/>
        <a:p>
          <a:r>
            <a:rPr lang="en-US" sz="1000" dirty="0" smtClean="0">
              <a:solidFill>
                <a:schemeClr val="tx1"/>
              </a:solidFill>
            </a:rPr>
            <a:t>Bug</a:t>
          </a:r>
          <a:endParaRPr lang="bg-BG" sz="1000" dirty="0">
            <a:solidFill>
              <a:schemeClr val="tx1"/>
            </a:solidFill>
          </a:endParaRPr>
        </a:p>
      </dgm:t>
    </dgm:pt>
    <dgm:pt modelId="{B7CFFFAF-73AD-416F-B554-6EA98A6B0B77}" type="parTrans" cxnId="{4CA89EF3-2441-4965-AC0D-996ED2DBB8F6}">
      <dgm:prSet/>
      <dgm:spPr/>
      <dgm:t>
        <a:bodyPr/>
        <a:lstStyle/>
        <a:p>
          <a:endParaRPr lang="bg-BG"/>
        </a:p>
      </dgm:t>
    </dgm:pt>
    <dgm:pt modelId="{25C2CE81-6415-4D9A-98DF-CE634CF36988}" type="sibTrans" cxnId="{4CA89EF3-2441-4965-AC0D-996ED2DBB8F6}">
      <dgm:prSet/>
      <dgm:spPr/>
      <dgm:t>
        <a:bodyPr/>
        <a:lstStyle/>
        <a:p>
          <a:endParaRPr lang="bg-BG"/>
        </a:p>
      </dgm:t>
    </dgm:pt>
    <dgm:pt modelId="{5D2EEA25-CD4B-40DA-97E7-0C799EB3F6CD}">
      <dgm:prSet phldrT="[Text]" custT="1"/>
      <dgm:spPr>
        <a:noFill/>
      </dgm:spPr>
      <dgm:t>
        <a:bodyPr/>
        <a:lstStyle/>
        <a:p>
          <a:r>
            <a:rPr lang="en-US" sz="1000" dirty="0" smtClean="0">
              <a:solidFill>
                <a:schemeClr val="tx1"/>
              </a:solidFill>
            </a:rPr>
            <a:t>Story</a:t>
          </a:r>
          <a:endParaRPr lang="bg-BG" sz="1000" dirty="0">
            <a:solidFill>
              <a:schemeClr val="tx1"/>
            </a:solidFill>
          </a:endParaRPr>
        </a:p>
      </dgm:t>
    </dgm:pt>
    <dgm:pt modelId="{CCE491E3-DBB0-4B9D-8D10-EBF061523986}" type="parTrans" cxnId="{0A301565-755C-463C-AE59-261269586AB3}">
      <dgm:prSet/>
      <dgm:spPr/>
      <dgm:t>
        <a:bodyPr/>
        <a:lstStyle/>
        <a:p>
          <a:endParaRPr lang="bg-BG"/>
        </a:p>
      </dgm:t>
    </dgm:pt>
    <dgm:pt modelId="{1605B30D-50F0-4909-ABEC-EA7FA61BFC88}" type="sibTrans" cxnId="{0A301565-755C-463C-AE59-261269586AB3}">
      <dgm:prSet/>
      <dgm:spPr/>
      <dgm:t>
        <a:bodyPr/>
        <a:lstStyle/>
        <a:p>
          <a:endParaRPr lang="bg-BG"/>
        </a:p>
      </dgm:t>
    </dgm:pt>
    <dgm:pt modelId="{6E49ABCD-6BB3-4167-8AE0-CAEFFAAE5413}">
      <dgm:prSet phldrT="[Text]" custT="1"/>
      <dgm:spPr>
        <a:noFill/>
      </dgm:spPr>
      <dgm:t>
        <a:bodyPr/>
        <a:lstStyle/>
        <a:p>
          <a:r>
            <a:rPr lang="en-US" sz="1000" dirty="0" smtClean="0">
              <a:solidFill>
                <a:schemeClr val="tx1"/>
              </a:solidFill>
            </a:rPr>
            <a:t>Task</a:t>
          </a:r>
          <a:endParaRPr lang="bg-BG" sz="1000" dirty="0">
            <a:solidFill>
              <a:schemeClr val="tx1"/>
            </a:solidFill>
          </a:endParaRPr>
        </a:p>
      </dgm:t>
    </dgm:pt>
    <dgm:pt modelId="{9BCF42C6-3217-480B-8D5A-332840EACF2D}" type="parTrans" cxnId="{8FA902BE-83FB-4A35-BEDB-36962068FCA6}">
      <dgm:prSet/>
      <dgm:spPr/>
      <dgm:t>
        <a:bodyPr/>
        <a:lstStyle/>
        <a:p>
          <a:endParaRPr lang="bg-BG"/>
        </a:p>
      </dgm:t>
    </dgm:pt>
    <dgm:pt modelId="{D9ABB18F-2DA9-4D02-9717-55042DDD4FAD}" type="sibTrans" cxnId="{8FA902BE-83FB-4A35-BEDB-36962068FCA6}">
      <dgm:prSet/>
      <dgm:spPr/>
      <dgm:t>
        <a:bodyPr/>
        <a:lstStyle/>
        <a:p>
          <a:endParaRPr lang="bg-BG"/>
        </a:p>
      </dgm:t>
    </dgm:pt>
    <dgm:pt modelId="{DE61C8A6-2052-45D9-9497-6CCA2EA5D211}">
      <dgm:prSet phldrT="[Text]" custT="1"/>
      <dgm:spPr>
        <a:solidFill>
          <a:schemeClr val="accent2">
            <a:lumMod val="60000"/>
            <a:lumOff val="40000"/>
          </a:schemeClr>
        </a:solidFill>
      </dgm:spPr>
      <dgm:t>
        <a:bodyPr/>
        <a:lstStyle/>
        <a:p>
          <a:r>
            <a:rPr lang="en-US" sz="1000" dirty="0" smtClean="0">
              <a:solidFill>
                <a:schemeClr val="tx1"/>
              </a:solidFill>
            </a:rPr>
            <a:t>Sub-task</a:t>
          </a:r>
          <a:endParaRPr lang="bg-BG" sz="1000" dirty="0">
            <a:solidFill>
              <a:schemeClr val="tx1"/>
            </a:solidFill>
          </a:endParaRPr>
        </a:p>
      </dgm:t>
    </dgm:pt>
    <dgm:pt modelId="{1E3FD0CC-8259-4B3B-A1D7-212ADBDED49D}" type="parTrans" cxnId="{480BCF02-DADC-4A7C-8BAB-10BB6C7DDBE1}">
      <dgm:prSet/>
      <dgm:spPr/>
      <dgm:t>
        <a:bodyPr/>
        <a:lstStyle/>
        <a:p>
          <a:endParaRPr lang="bg-BG"/>
        </a:p>
      </dgm:t>
    </dgm:pt>
    <dgm:pt modelId="{CEC7D197-DC60-441E-8F6F-CC67B9D90150}" type="sibTrans" cxnId="{480BCF02-DADC-4A7C-8BAB-10BB6C7DDBE1}">
      <dgm:prSet/>
      <dgm:spPr/>
      <dgm:t>
        <a:bodyPr/>
        <a:lstStyle/>
        <a:p>
          <a:endParaRPr lang="bg-BG"/>
        </a:p>
      </dgm:t>
    </dgm:pt>
    <dgm:pt modelId="{B88CC88A-5297-4AAB-B30A-EF9583204A08}">
      <dgm:prSet phldrT="[Text]" custT="1"/>
      <dgm:spPr>
        <a:noFill/>
      </dgm:spPr>
      <dgm:t>
        <a:bodyPr/>
        <a:lstStyle/>
        <a:p>
          <a:r>
            <a:rPr lang="en-US" sz="1000" dirty="0" smtClean="0">
              <a:solidFill>
                <a:schemeClr val="tx1"/>
              </a:solidFill>
            </a:rPr>
            <a:t>Task</a:t>
          </a:r>
          <a:endParaRPr lang="bg-BG" sz="1000" dirty="0">
            <a:solidFill>
              <a:schemeClr val="tx1"/>
            </a:solidFill>
          </a:endParaRPr>
        </a:p>
      </dgm:t>
    </dgm:pt>
    <dgm:pt modelId="{330B4534-006D-460A-8E52-71D39A5D7402}" type="parTrans" cxnId="{C2492926-FA2A-4764-975D-F4AA1E63B0D7}">
      <dgm:prSet/>
      <dgm:spPr/>
      <dgm:t>
        <a:bodyPr/>
        <a:lstStyle/>
        <a:p>
          <a:endParaRPr lang="bg-BG"/>
        </a:p>
      </dgm:t>
    </dgm:pt>
    <dgm:pt modelId="{1319596C-D8BC-41E5-A2DE-CC867E43BF7C}" type="sibTrans" cxnId="{C2492926-FA2A-4764-975D-F4AA1E63B0D7}">
      <dgm:prSet/>
      <dgm:spPr/>
      <dgm:t>
        <a:bodyPr/>
        <a:lstStyle/>
        <a:p>
          <a:endParaRPr lang="bg-BG"/>
        </a:p>
      </dgm:t>
    </dgm:pt>
    <dgm:pt modelId="{518963FD-96D1-4F49-AF2A-D206E764C863}">
      <dgm:prSet phldrT="[Text]" custT="1"/>
      <dgm:spPr>
        <a:noFill/>
      </dgm:spPr>
      <dgm:t>
        <a:bodyPr/>
        <a:lstStyle/>
        <a:p>
          <a:r>
            <a:rPr lang="en-US" sz="1000" dirty="0" smtClean="0">
              <a:solidFill>
                <a:schemeClr val="tx1"/>
              </a:solidFill>
            </a:rPr>
            <a:t>Story</a:t>
          </a:r>
          <a:endParaRPr lang="bg-BG" sz="1000" dirty="0">
            <a:solidFill>
              <a:schemeClr val="tx1"/>
            </a:solidFill>
          </a:endParaRPr>
        </a:p>
      </dgm:t>
    </dgm:pt>
    <dgm:pt modelId="{154B8058-209B-4808-96FE-80398B448E11}" type="parTrans" cxnId="{DAF289F0-E419-4EB8-ADA4-5F7D98557C0A}">
      <dgm:prSet/>
      <dgm:spPr/>
      <dgm:t>
        <a:bodyPr/>
        <a:lstStyle/>
        <a:p>
          <a:endParaRPr lang="bg-BG"/>
        </a:p>
      </dgm:t>
    </dgm:pt>
    <dgm:pt modelId="{E4839127-4242-49C7-A6D2-5AD3CEB0EDC6}" type="sibTrans" cxnId="{DAF289F0-E419-4EB8-ADA4-5F7D98557C0A}">
      <dgm:prSet/>
      <dgm:spPr/>
      <dgm:t>
        <a:bodyPr/>
        <a:lstStyle/>
        <a:p>
          <a:endParaRPr lang="bg-BG"/>
        </a:p>
      </dgm:t>
    </dgm:pt>
    <dgm:pt modelId="{B66C9E34-B977-452E-BC32-6DA1F6CB351A}" type="pres">
      <dgm:prSet presAssocID="{7DAF70F4-A032-48B6-9CAD-52CF196B69A6}" presName="diagram" presStyleCnt="0">
        <dgm:presLayoutVars>
          <dgm:dir/>
          <dgm:animLvl val="lvl"/>
          <dgm:resizeHandles val="exact"/>
        </dgm:presLayoutVars>
      </dgm:prSet>
      <dgm:spPr/>
      <dgm:t>
        <a:bodyPr/>
        <a:lstStyle/>
        <a:p>
          <a:endParaRPr lang="bg-BG"/>
        </a:p>
      </dgm:t>
    </dgm:pt>
    <dgm:pt modelId="{948EE30F-07E7-4D72-B0D6-1D23AAC836CE}" type="pres">
      <dgm:prSet presAssocID="{A816AEC2-7478-48B9-8994-2A4E0050EFBB}" presName="compNode" presStyleCnt="0"/>
      <dgm:spPr/>
    </dgm:pt>
    <dgm:pt modelId="{F7D55C7F-7C13-4F02-A288-5E1C52D016F0}" type="pres">
      <dgm:prSet presAssocID="{A816AEC2-7478-48B9-8994-2A4E0050EFBB}" presName="childRect" presStyleLbl="bgAcc1" presStyleIdx="0" presStyleCnt="7">
        <dgm:presLayoutVars>
          <dgm:bulletEnabled val="1"/>
        </dgm:presLayoutVars>
      </dgm:prSet>
      <dgm:spPr/>
      <dgm:t>
        <a:bodyPr/>
        <a:lstStyle/>
        <a:p>
          <a:endParaRPr lang="bg-BG"/>
        </a:p>
      </dgm:t>
    </dgm:pt>
    <dgm:pt modelId="{33400CD8-0074-46E0-AAD6-00AC4A2336EB}" type="pres">
      <dgm:prSet presAssocID="{A816AEC2-7478-48B9-8994-2A4E0050EFBB}" presName="parentText" presStyleLbl="node1" presStyleIdx="0" presStyleCnt="0">
        <dgm:presLayoutVars>
          <dgm:chMax val="0"/>
          <dgm:bulletEnabled val="1"/>
        </dgm:presLayoutVars>
      </dgm:prSet>
      <dgm:spPr/>
      <dgm:t>
        <a:bodyPr/>
        <a:lstStyle/>
        <a:p>
          <a:endParaRPr lang="bg-BG"/>
        </a:p>
      </dgm:t>
    </dgm:pt>
    <dgm:pt modelId="{577CF754-ABB2-4C17-973B-7E4CD643BBA7}" type="pres">
      <dgm:prSet presAssocID="{A816AEC2-7478-48B9-8994-2A4E0050EFBB}" presName="parentRect" presStyleLbl="alignNode1" presStyleIdx="0" presStyleCnt="7"/>
      <dgm:spPr/>
      <dgm:t>
        <a:bodyPr/>
        <a:lstStyle/>
        <a:p>
          <a:endParaRPr lang="bg-BG"/>
        </a:p>
      </dgm:t>
    </dgm:pt>
    <dgm:pt modelId="{59DF0767-5218-4CF7-AE49-0C24FBFE472F}" type="pres">
      <dgm:prSet presAssocID="{A816AEC2-7478-48B9-8994-2A4E0050EFBB}" presName="adorn" presStyleLbl="fgAccFollowNode1" presStyleIdx="0" presStyleCnt="7"/>
      <dgm:spPr/>
    </dgm:pt>
    <dgm:pt modelId="{1900986C-0200-455E-A6A3-ADAA29E031DE}" type="pres">
      <dgm:prSet presAssocID="{6DEFBAF9-2F28-46C1-82E9-5C6C557A444B}" presName="sibTrans" presStyleLbl="sibTrans2D1" presStyleIdx="0" presStyleCnt="0"/>
      <dgm:spPr/>
      <dgm:t>
        <a:bodyPr/>
        <a:lstStyle/>
        <a:p>
          <a:endParaRPr lang="bg-BG"/>
        </a:p>
      </dgm:t>
    </dgm:pt>
    <dgm:pt modelId="{612E62F1-35C3-462E-B6FD-4555E46170C5}" type="pres">
      <dgm:prSet presAssocID="{99FC1B85-8BF6-4C58-BEF7-B15BF24A71FC}" presName="compNode" presStyleCnt="0"/>
      <dgm:spPr/>
    </dgm:pt>
    <dgm:pt modelId="{F422378C-5CD1-49DF-BC21-38FF51DC46D6}" type="pres">
      <dgm:prSet presAssocID="{99FC1B85-8BF6-4C58-BEF7-B15BF24A71FC}" presName="childRect" presStyleLbl="bgAcc1" presStyleIdx="1" presStyleCnt="7">
        <dgm:presLayoutVars>
          <dgm:bulletEnabled val="1"/>
        </dgm:presLayoutVars>
      </dgm:prSet>
      <dgm:spPr/>
      <dgm:t>
        <a:bodyPr/>
        <a:lstStyle/>
        <a:p>
          <a:endParaRPr lang="bg-BG"/>
        </a:p>
      </dgm:t>
    </dgm:pt>
    <dgm:pt modelId="{7FF62429-18B6-4A46-8CCF-D430C8465BE6}" type="pres">
      <dgm:prSet presAssocID="{99FC1B85-8BF6-4C58-BEF7-B15BF24A71FC}" presName="parentText" presStyleLbl="node1" presStyleIdx="0" presStyleCnt="0">
        <dgm:presLayoutVars>
          <dgm:chMax val="0"/>
          <dgm:bulletEnabled val="1"/>
        </dgm:presLayoutVars>
      </dgm:prSet>
      <dgm:spPr/>
      <dgm:t>
        <a:bodyPr/>
        <a:lstStyle/>
        <a:p>
          <a:endParaRPr lang="bg-BG"/>
        </a:p>
      </dgm:t>
    </dgm:pt>
    <dgm:pt modelId="{98774AF6-062E-4631-9B65-EC734287E6D8}" type="pres">
      <dgm:prSet presAssocID="{99FC1B85-8BF6-4C58-BEF7-B15BF24A71FC}" presName="parentRect" presStyleLbl="alignNode1" presStyleIdx="1" presStyleCnt="7"/>
      <dgm:spPr/>
      <dgm:t>
        <a:bodyPr/>
        <a:lstStyle/>
        <a:p>
          <a:endParaRPr lang="bg-BG"/>
        </a:p>
      </dgm:t>
    </dgm:pt>
    <dgm:pt modelId="{969E72BB-23DF-43AC-8B75-274CFDB699DB}" type="pres">
      <dgm:prSet presAssocID="{99FC1B85-8BF6-4C58-BEF7-B15BF24A71FC}" presName="adorn" presStyleLbl="fgAccFollowNode1" presStyleIdx="1" presStyleCnt="7"/>
      <dgm:spPr/>
    </dgm:pt>
    <dgm:pt modelId="{9637FCCA-B176-4C45-A44D-A703F7A35A70}" type="pres">
      <dgm:prSet presAssocID="{F24DDA38-9961-4A79-AEB9-BF45ADAE7695}" presName="sibTrans" presStyleLbl="sibTrans2D1" presStyleIdx="0" presStyleCnt="0"/>
      <dgm:spPr/>
      <dgm:t>
        <a:bodyPr/>
        <a:lstStyle/>
        <a:p>
          <a:endParaRPr lang="bg-BG"/>
        </a:p>
      </dgm:t>
    </dgm:pt>
    <dgm:pt modelId="{96C255B8-0B26-49C7-96EA-66058B8AE139}" type="pres">
      <dgm:prSet presAssocID="{4D10F5DC-5675-4DE4-B2B9-6599BBC5D35E}" presName="compNode" presStyleCnt="0"/>
      <dgm:spPr/>
    </dgm:pt>
    <dgm:pt modelId="{209900D1-BA6F-4DCA-A8F2-8470A79931CC}" type="pres">
      <dgm:prSet presAssocID="{4D10F5DC-5675-4DE4-B2B9-6599BBC5D35E}" presName="childRect" presStyleLbl="bgAcc1" presStyleIdx="2" presStyleCnt="7">
        <dgm:presLayoutVars>
          <dgm:bulletEnabled val="1"/>
        </dgm:presLayoutVars>
      </dgm:prSet>
      <dgm:spPr/>
      <dgm:t>
        <a:bodyPr/>
        <a:lstStyle/>
        <a:p>
          <a:endParaRPr lang="bg-BG"/>
        </a:p>
      </dgm:t>
    </dgm:pt>
    <dgm:pt modelId="{EAC8DA26-A91E-4243-83FE-557DBAB5AC63}" type="pres">
      <dgm:prSet presAssocID="{4D10F5DC-5675-4DE4-B2B9-6599BBC5D35E}" presName="parentText" presStyleLbl="node1" presStyleIdx="0" presStyleCnt="0">
        <dgm:presLayoutVars>
          <dgm:chMax val="0"/>
          <dgm:bulletEnabled val="1"/>
        </dgm:presLayoutVars>
      </dgm:prSet>
      <dgm:spPr/>
      <dgm:t>
        <a:bodyPr/>
        <a:lstStyle/>
        <a:p>
          <a:endParaRPr lang="bg-BG"/>
        </a:p>
      </dgm:t>
    </dgm:pt>
    <dgm:pt modelId="{B0F834C8-0514-491A-9476-166A8200165C}" type="pres">
      <dgm:prSet presAssocID="{4D10F5DC-5675-4DE4-B2B9-6599BBC5D35E}" presName="parentRect" presStyleLbl="alignNode1" presStyleIdx="2" presStyleCnt="7"/>
      <dgm:spPr/>
      <dgm:t>
        <a:bodyPr/>
        <a:lstStyle/>
        <a:p>
          <a:endParaRPr lang="bg-BG"/>
        </a:p>
      </dgm:t>
    </dgm:pt>
    <dgm:pt modelId="{A42B04F4-41BB-4B2A-A9AA-5651B40C4413}" type="pres">
      <dgm:prSet presAssocID="{4D10F5DC-5675-4DE4-B2B9-6599BBC5D35E}" presName="adorn" presStyleLbl="fgAccFollowNode1" presStyleIdx="2" presStyleCnt="7"/>
      <dgm:spPr/>
    </dgm:pt>
    <dgm:pt modelId="{5828C2EF-0D09-40F3-9E48-3B49332C8834}" type="pres">
      <dgm:prSet presAssocID="{BD7D131F-D5A4-4F80-8C3B-375C68C23CC1}" presName="sibTrans" presStyleLbl="sibTrans2D1" presStyleIdx="0" presStyleCnt="0"/>
      <dgm:spPr/>
      <dgm:t>
        <a:bodyPr/>
        <a:lstStyle/>
        <a:p>
          <a:endParaRPr lang="bg-BG"/>
        </a:p>
      </dgm:t>
    </dgm:pt>
    <dgm:pt modelId="{F98671ED-6BFC-4DA1-99F6-0349C36D9F04}" type="pres">
      <dgm:prSet presAssocID="{F8FF0918-CA31-4168-8A01-6CCDB0AB4130}" presName="compNode" presStyleCnt="0"/>
      <dgm:spPr/>
    </dgm:pt>
    <dgm:pt modelId="{6BC5A911-C927-4981-97D8-6C47A60B3EBC}" type="pres">
      <dgm:prSet presAssocID="{F8FF0918-CA31-4168-8A01-6CCDB0AB4130}" presName="childRect" presStyleLbl="bgAcc1" presStyleIdx="3" presStyleCnt="7">
        <dgm:presLayoutVars>
          <dgm:bulletEnabled val="1"/>
        </dgm:presLayoutVars>
      </dgm:prSet>
      <dgm:spPr/>
      <dgm:t>
        <a:bodyPr/>
        <a:lstStyle/>
        <a:p>
          <a:endParaRPr lang="bg-BG"/>
        </a:p>
      </dgm:t>
    </dgm:pt>
    <dgm:pt modelId="{524C8146-9829-4D4C-89AD-E6FF142CF057}" type="pres">
      <dgm:prSet presAssocID="{F8FF0918-CA31-4168-8A01-6CCDB0AB4130}" presName="parentText" presStyleLbl="node1" presStyleIdx="0" presStyleCnt="0">
        <dgm:presLayoutVars>
          <dgm:chMax val="0"/>
          <dgm:bulletEnabled val="1"/>
        </dgm:presLayoutVars>
      </dgm:prSet>
      <dgm:spPr/>
      <dgm:t>
        <a:bodyPr/>
        <a:lstStyle/>
        <a:p>
          <a:endParaRPr lang="bg-BG"/>
        </a:p>
      </dgm:t>
    </dgm:pt>
    <dgm:pt modelId="{523570FB-385B-40E5-96CB-679905B6C16C}" type="pres">
      <dgm:prSet presAssocID="{F8FF0918-CA31-4168-8A01-6CCDB0AB4130}" presName="parentRect" presStyleLbl="alignNode1" presStyleIdx="3" presStyleCnt="7"/>
      <dgm:spPr/>
      <dgm:t>
        <a:bodyPr/>
        <a:lstStyle/>
        <a:p>
          <a:endParaRPr lang="bg-BG"/>
        </a:p>
      </dgm:t>
    </dgm:pt>
    <dgm:pt modelId="{679EC014-DE48-4B2C-9C07-6CA2308972DF}" type="pres">
      <dgm:prSet presAssocID="{F8FF0918-CA31-4168-8A01-6CCDB0AB4130}" presName="adorn" presStyleLbl="fgAccFollowNode1" presStyleIdx="3" presStyleCnt="7"/>
      <dgm:spPr/>
    </dgm:pt>
    <dgm:pt modelId="{0CFAFD4E-ADBD-447A-9AC0-07B88B8A800F}" type="pres">
      <dgm:prSet presAssocID="{77D04BF6-A1E5-4B2C-9273-7FA67E5DAE24}" presName="sibTrans" presStyleLbl="sibTrans2D1" presStyleIdx="0" presStyleCnt="0"/>
      <dgm:spPr/>
      <dgm:t>
        <a:bodyPr/>
        <a:lstStyle/>
        <a:p>
          <a:endParaRPr lang="bg-BG"/>
        </a:p>
      </dgm:t>
    </dgm:pt>
    <dgm:pt modelId="{B2A5792F-DDFA-46F8-A701-5610D11F7311}" type="pres">
      <dgm:prSet presAssocID="{B16F8CF7-4A7D-4ED2-8E44-7C2A1DEEDE46}" presName="compNode" presStyleCnt="0"/>
      <dgm:spPr/>
    </dgm:pt>
    <dgm:pt modelId="{636FCF83-A167-457A-91F7-5FEEB1A9E0FF}" type="pres">
      <dgm:prSet presAssocID="{B16F8CF7-4A7D-4ED2-8E44-7C2A1DEEDE46}" presName="childRect" presStyleLbl="bgAcc1" presStyleIdx="4" presStyleCnt="7">
        <dgm:presLayoutVars>
          <dgm:bulletEnabled val="1"/>
        </dgm:presLayoutVars>
      </dgm:prSet>
      <dgm:spPr/>
      <dgm:t>
        <a:bodyPr/>
        <a:lstStyle/>
        <a:p>
          <a:endParaRPr lang="bg-BG"/>
        </a:p>
      </dgm:t>
    </dgm:pt>
    <dgm:pt modelId="{74F09230-0381-4C53-A96D-F50DF7103449}" type="pres">
      <dgm:prSet presAssocID="{B16F8CF7-4A7D-4ED2-8E44-7C2A1DEEDE46}" presName="parentText" presStyleLbl="node1" presStyleIdx="0" presStyleCnt="0">
        <dgm:presLayoutVars>
          <dgm:chMax val="0"/>
          <dgm:bulletEnabled val="1"/>
        </dgm:presLayoutVars>
      </dgm:prSet>
      <dgm:spPr/>
      <dgm:t>
        <a:bodyPr/>
        <a:lstStyle/>
        <a:p>
          <a:endParaRPr lang="bg-BG"/>
        </a:p>
      </dgm:t>
    </dgm:pt>
    <dgm:pt modelId="{99ECAA69-F87A-40A7-BA25-331EBE06A1A7}" type="pres">
      <dgm:prSet presAssocID="{B16F8CF7-4A7D-4ED2-8E44-7C2A1DEEDE46}" presName="parentRect" presStyleLbl="alignNode1" presStyleIdx="4" presStyleCnt="7"/>
      <dgm:spPr/>
      <dgm:t>
        <a:bodyPr/>
        <a:lstStyle/>
        <a:p>
          <a:endParaRPr lang="bg-BG"/>
        </a:p>
      </dgm:t>
    </dgm:pt>
    <dgm:pt modelId="{D59185DB-CF31-4F80-AB53-F95DBBA0F51D}" type="pres">
      <dgm:prSet presAssocID="{B16F8CF7-4A7D-4ED2-8E44-7C2A1DEEDE46}" presName="adorn" presStyleLbl="fgAccFollowNode1" presStyleIdx="4" presStyleCnt="7"/>
      <dgm:spPr/>
    </dgm:pt>
    <dgm:pt modelId="{357F3616-8397-4617-80E0-A5867136A712}" type="pres">
      <dgm:prSet presAssocID="{31A856B9-F59B-458C-A8B1-10F93A4D1F06}" presName="sibTrans" presStyleLbl="sibTrans2D1" presStyleIdx="0" presStyleCnt="0"/>
      <dgm:spPr/>
      <dgm:t>
        <a:bodyPr/>
        <a:lstStyle/>
        <a:p>
          <a:endParaRPr lang="bg-BG"/>
        </a:p>
      </dgm:t>
    </dgm:pt>
    <dgm:pt modelId="{495D0509-0326-4FE5-A47F-680804ADF248}" type="pres">
      <dgm:prSet presAssocID="{DE61C8A6-2052-45D9-9497-6CCA2EA5D211}" presName="compNode" presStyleCnt="0"/>
      <dgm:spPr/>
    </dgm:pt>
    <dgm:pt modelId="{BBCEBBC8-82F6-4153-9360-74700AC52F6C}" type="pres">
      <dgm:prSet presAssocID="{DE61C8A6-2052-45D9-9497-6CCA2EA5D211}" presName="childRect" presStyleLbl="bgAcc1" presStyleIdx="5" presStyleCnt="7">
        <dgm:presLayoutVars>
          <dgm:bulletEnabled val="1"/>
        </dgm:presLayoutVars>
      </dgm:prSet>
      <dgm:spPr/>
      <dgm:t>
        <a:bodyPr/>
        <a:lstStyle/>
        <a:p>
          <a:endParaRPr lang="bg-BG"/>
        </a:p>
      </dgm:t>
    </dgm:pt>
    <dgm:pt modelId="{D63F48E3-AB8B-4FE7-A901-35F4589069A9}" type="pres">
      <dgm:prSet presAssocID="{DE61C8A6-2052-45D9-9497-6CCA2EA5D211}" presName="parentText" presStyleLbl="node1" presStyleIdx="0" presStyleCnt="0">
        <dgm:presLayoutVars>
          <dgm:chMax val="0"/>
          <dgm:bulletEnabled val="1"/>
        </dgm:presLayoutVars>
      </dgm:prSet>
      <dgm:spPr/>
      <dgm:t>
        <a:bodyPr/>
        <a:lstStyle/>
        <a:p>
          <a:endParaRPr lang="bg-BG"/>
        </a:p>
      </dgm:t>
    </dgm:pt>
    <dgm:pt modelId="{EA4E6107-E11C-40FC-84A0-F2FD0BD76AD9}" type="pres">
      <dgm:prSet presAssocID="{DE61C8A6-2052-45D9-9497-6CCA2EA5D211}" presName="parentRect" presStyleLbl="alignNode1" presStyleIdx="5" presStyleCnt="7"/>
      <dgm:spPr/>
      <dgm:t>
        <a:bodyPr/>
        <a:lstStyle/>
        <a:p>
          <a:endParaRPr lang="bg-BG"/>
        </a:p>
      </dgm:t>
    </dgm:pt>
    <dgm:pt modelId="{02C31617-E994-4BA0-91EB-DCF717819660}" type="pres">
      <dgm:prSet presAssocID="{DE61C8A6-2052-45D9-9497-6CCA2EA5D211}" presName="adorn" presStyleLbl="fgAccFollowNode1" presStyleIdx="5" presStyleCnt="7"/>
      <dgm:spPr/>
    </dgm:pt>
    <dgm:pt modelId="{42B76331-41C7-4FA4-9226-72ECBFC5F4DA}" type="pres">
      <dgm:prSet presAssocID="{CEC7D197-DC60-441E-8F6F-CC67B9D90150}" presName="sibTrans" presStyleLbl="sibTrans2D1" presStyleIdx="0" presStyleCnt="0"/>
      <dgm:spPr/>
      <dgm:t>
        <a:bodyPr/>
        <a:lstStyle/>
        <a:p>
          <a:endParaRPr lang="bg-BG"/>
        </a:p>
      </dgm:t>
    </dgm:pt>
    <dgm:pt modelId="{C8D54533-196A-4272-9E03-2E785ED13A75}" type="pres">
      <dgm:prSet presAssocID="{8ABD9566-832C-4314-9CEE-DE910EB40CA1}" presName="compNode" presStyleCnt="0"/>
      <dgm:spPr/>
    </dgm:pt>
    <dgm:pt modelId="{EC5717D4-2B2F-4DB3-AB56-DC5F5C2729B1}" type="pres">
      <dgm:prSet presAssocID="{8ABD9566-832C-4314-9CEE-DE910EB40CA1}" presName="childRect" presStyleLbl="bgAcc1" presStyleIdx="6" presStyleCnt="7">
        <dgm:presLayoutVars>
          <dgm:bulletEnabled val="1"/>
        </dgm:presLayoutVars>
      </dgm:prSet>
      <dgm:spPr/>
      <dgm:t>
        <a:bodyPr/>
        <a:lstStyle/>
        <a:p>
          <a:endParaRPr lang="bg-BG"/>
        </a:p>
      </dgm:t>
    </dgm:pt>
    <dgm:pt modelId="{35FA56EB-1863-4AFC-A19B-2016128CFFB7}" type="pres">
      <dgm:prSet presAssocID="{8ABD9566-832C-4314-9CEE-DE910EB40CA1}" presName="parentText" presStyleLbl="node1" presStyleIdx="0" presStyleCnt="0">
        <dgm:presLayoutVars>
          <dgm:chMax val="0"/>
          <dgm:bulletEnabled val="1"/>
        </dgm:presLayoutVars>
      </dgm:prSet>
      <dgm:spPr/>
      <dgm:t>
        <a:bodyPr/>
        <a:lstStyle/>
        <a:p>
          <a:endParaRPr lang="bg-BG"/>
        </a:p>
      </dgm:t>
    </dgm:pt>
    <dgm:pt modelId="{A1147093-9E4B-422D-9103-6CB6D7D99F6A}" type="pres">
      <dgm:prSet presAssocID="{8ABD9566-832C-4314-9CEE-DE910EB40CA1}" presName="parentRect" presStyleLbl="alignNode1" presStyleIdx="6" presStyleCnt="7"/>
      <dgm:spPr/>
      <dgm:t>
        <a:bodyPr/>
        <a:lstStyle/>
        <a:p>
          <a:endParaRPr lang="bg-BG"/>
        </a:p>
      </dgm:t>
    </dgm:pt>
    <dgm:pt modelId="{DA8E8C03-D982-40E2-90FF-839C1F956367}" type="pres">
      <dgm:prSet presAssocID="{8ABD9566-832C-4314-9CEE-DE910EB40CA1}" presName="adorn" presStyleLbl="fgAccFollowNode1" presStyleIdx="6" presStyleCnt="7"/>
      <dgm:spPr/>
    </dgm:pt>
  </dgm:ptLst>
  <dgm:cxnLst>
    <dgm:cxn modelId="{9194D210-830A-4932-8108-3359E84B4E3E}" type="presOf" srcId="{F8FF0918-CA31-4168-8A01-6CCDB0AB4130}" destId="{524C8146-9829-4D4C-89AD-E6FF142CF057}" srcOrd="0" destOrd="0" presId="urn:microsoft.com/office/officeart/2005/8/layout/bList2"/>
    <dgm:cxn modelId="{909C10C3-2E03-4E05-9E0B-38303C199872}" type="presOf" srcId="{5D2EEA25-CD4B-40DA-97E7-0C799EB3F6CD}" destId="{209900D1-BA6F-4DCA-A8F2-8470A79931CC}" srcOrd="0" destOrd="1" presId="urn:microsoft.com/office/officeart/2005/8/layout/bList2"/>
    <dgm:cxn modelId="{8A2F7C17-8F96-45FD-831D-EE13668FD6D6}" type="presOf" srcId="{73493E2C-3A6A-4A80-98AF-14038A6B4E4B}" destId="{F7D55C7F-7C13-4F02-A288-5E1C52D016F0}" srcOrd="0" destOrd="2" presId="urn:microsoft.com/office/officeart/2005/8/layout/bList2"/>
    <dgm:cxn modelId="{F32F876A-11E3-46C7-AF7F-955736B1B937}" type="presOf" srcId="{B88CC88A-5297-4AAB-B30A-EF9583204A08}" destId="{BBCEBBC8-82F6-4153-9360-74700AC52F6C}" srcOrd="0" destOrd="0" presId="urn:microsoft.com/office/officeart/2005/8/layout/bList2"/>
    <dgm:cxn modelId="{6814C0F3-07B9-4F46-93C4-11ABE852030A}" type="presOf" srcId="{3EC1E878-D875-4F0E-9547-314439EC6C89}" destId="{EC5717D4-2B2F-4DB3-AB56-DC5F5C2729B1}" srcOrd="0" destOrd="7" presId="urn:microsoft.com/office/officeart/2005/8/layout/bList2"/>
    <dgm:cxn modelId="{813AAD75-1B4A-42BB-A3F5-3B1C7AB17D4A}" type="presOf" srcId="{CEC7D197-DC60-441E-8F6F-CC67B9D90150}" destId="{42B76331-41C7-4FA4-9226-72ECBFC5F4DA}" srcOrd="0" destOrd="0" presId="urn:microsoft.com/office/officeart/2005/8/layout/bList2"/>
    <dgm:cxn modelId="{9CF737CB-5E54-4F7D-B672-43F431491504}" type="presOf" srcId="{4E8BF0B4-C738-4688-AF95-4B33724D774D}" destId="{636FCF83-A167-457A-91F7-5FEEB1A9E0FF}" srcOrd="0" destOrd="3" presId="urn:microsoft.com/office/officeart/2005/8/layout/bList2"/>
    <dgm:cxn modelId="{5EBAED4D-99A2-4447-A8D9-9C54C47266BA}" srcId="{7DAF70F4-A032-48B6-9CAD-52CF196B69A6}" destId="{A816AEC2-7478-48B9-8994-2A4E0050EFBB}" srcOrd="0" destOrd="0" parTransId="{C898430F-A098-4964-B087-2E984F3BCB4B}" sibTransId="{6DEFBAF9-2F28-46C1-82E9-5C6C557A444B}"/>
    <dgm:cxn modelId="{767506BC-0E18-4721-A8B0-BB07DF640A56}" srcId="{B16F8CF7-4A7D-4ED2-8E44-7C2A1DEEDE46}" destId="{4E8BF0B4-C738-4688-AF95-4B33724D774D}" srcOrd="3" destOrd="0" parTransId="{A82454F0-1ECC-4301-A628-C39E480CEAC3}" sibTransId="{14964445-12FA-4CC2-867D-C34C3C9C65F6}"/>
    <dgm:cxn modelId="{E24CEAC6-84A4-4A56-AD8F-CB211A1E442E}" type="presOf" srcId="{31A856B9-F59B-458C-A8B1-10F93A4D1F06}" destId="{357F3616-8397-4617-80E0-A5867136A712}" srcOrd="0" destOrd="0" presId="urn:microsoft.com/office/officeart/2005/8/layout/bList2"/>
    <dgm:cxn modelId="{C2F36A2D-75CF-4FB4-B5B8-C6A0919180C1}" type="presOf" srcId="{C7D942D5-9D6B-40BE-8575-D8C566E64529}" destId="{EC5717D4-2B2F-4DB3-AB56-DC5F5C2729B1}" srcOrd="0" destOrd="3" presId="urn:microsoft.com/office/officeart/2005/8/layout/bList2"/>
    <dgm:cxn modelId="{E40EF4C8-CA2F-4E63-9CF3-057DD477FF70}" type="presOf" srcId="{6E12A62C-9484-4C16-BEC5-C843A9CA84E6}" destId="{F7D55C7F-7C13-4F02-A288-5E1C52D016F0}" srcOrd="0" destOrd="1" presId="urn:microsoft.com/office/officeart/2005/8/layout/bList2"/>
    <dgm:cxn modelId="{314E49D8-2104-4665-89D5-61EC21E90158}" srcId="{A816AEC2-7478-48B9-8994-2A4E0050EFBB}" destId="{6E12A62C-9484-4C16-BEC5-C843A9CA84E6}" srcOrd="1" destOrd="0" parTransId="{EB93A594-85CC-471B-9EA9-34853F483D16}" sibTransId="{86229697-07E5-454D-8F2D-6E5B78B204F9}"/>
    <dgm:cxn modelId="{562AE0B0-494D-4668-B761-03FC6576731C}" srcId="{7DAF70F4-A032-48B6-9CAD-52CF196B69A6}" destId="{F8FF0918-CA31-4168-8A01-6CCDB0AB4130}" srcOrd="3" destOrd="0" parTransId="{3914388F-4975-4097-89AA-E1A5F7564F9A}" sibTransId="{77D04BF6-A1E5-4B2C-9273-7FA67E5DAE24}"/>
    <dgm:cxn modelId="{64D6FE3C-15C4-4485-9D7C-56A51570E607}" srcId="{8ABD9566-832C-4314-9CEE-DE910EB40CA1}" destId="{B304DF34-D161-4958-915A-FDD2973AED33}" srcOrd="1" destOrd="0" parTransId="{DB50F485-81AC-4604-84A0-86FF3C901AEB}" sibTransId="{139A65FB-07D9-48F2-AC0A-8B13806F0EBA}"/>
    <dgm:cxn modelId="{80D92C60-CBAA-4703-9996-75BEF044F767}" type="presOf" srcId="{BD7D131F-D5A4-4F80-8C3B-375C68C23CC1}" destId="{5828C2EF-0D09-40F3-9E48-3B49332C8834}" srcOrd="0" destOrd="0" presId="urn:microsoft.com/office/officeart/2005/8/layout/bList2"/>
    <dgm:cxn modelId="{21D77CC1-38A6-42B1-AF11-DB3BC3CAD969}" srcId="{B16F8CF7-4A7D-4ED2-8E44-7C2A1DEEDE46}" destId="{391A2CAF-6FE4-4314-93EF-CD8699C295B8}" srcOrd="7" destOrd="0" parTransId="{EDA1C106-3C56-4E25-A6B1-F11B617C0041}" sibTransId="{A6E9F2A1-280D-4A1E-97FD-7D3616525622}"/>
    <dgm:cxn modelId="{B980CE5C-1B17-43FD-83FA-CBFA3AC8B944}" srcId="{F8FF0918-CA31-4168-8A01-6CCDB0AB4130}" destId="{4D2C0D05-F67F-4F12-8A45-1D6C891D4610}" srcOrd="6" destOrd="0" parTransId="{A2F63B12-F129-48CF-ABB0-167AEB80D1A4}" sibTransId="{BC39EB24-DC46-4F60-B1FE-4678C2E2CFCA}"/>
    <dgm:cxn modelId="{2E741FF8-25DF-43BA-B69B-7D5E8203C0B9}" srcId="{7DAF70F4-A032-48B6-9CAD-52CF196B69A6}" destId="{8ABD9566-832C-4314-9CEE-DE910EB40CA1}" srcOrd="6" destOrd="0" parTransId="{3C89BDEF-4155-4004-90BD-CAD4B518E127}" sibTransId="{B767C1CA-1C51-406E-8083-7DC070613DA3}"/>
    <dgm:cxn modelId="{9C01A974-1C74-4CA0-A814-5B3F4264A22E}" type="presOf" srcId="{37BA1DB7-D525-4C5D-9DCF-3836A905B545}" destId="{EC5717D4-2B2F-4DB3-AB56-DC5F5C2729B1}" srcOrd="0" destOrd="5" presId="urn:microsoft.com/office/officeart/2005/8/layout/bList2"/>
    <dgm:cxn modelId="{F6F741C4-3B61-4BAB-AE2A-9765CACBA1C6}" type="presOf" srcId="{7502D6B5-71E9-4AB3-9037-D44DFE68743D}" destId="{6BC5A911-C927-4981-97D8-6C47A60B3EBC}" srcOrd="0" destOrd="4" presId="urn:microsoft.com/office/officeart/2005/8/layout/bList2"/>
    <dgm:cxn modelId="{EDB52BB6-65A0-4F3B-BAD2-F17CECE86CB0}" srcId="{A816AEC2-7478-48B9-8994-2A4E0050EFBB}" destId="{FDE123F1-1D23-47FC-9EC3-CE6EFA25D28C}" srcOrd="0" destOrd="0" parTransId="{0EF96B93-F005-4201-95D9-559D8EC84280}" sibTransId="{8C4ECAD5-64CA-4994-891A-82AF97FA1675}"/>
    <dgm:cxn modelId="{E805D16E-9C71-40D2-84B7-7B4C09F49A17}" srcId="{B16F8CF7-4A7D-4ED2-8E44-7C2A1DEEDE46}" destId="{6791B53F-14AB-4C08-AE95-BB2DAAFA6243}" srcOrd="1" destOrd="0" parTransId="{05C8D0D8-B083-4F47-8EFF-A9BB46F8C69B}" sibTransId="{0959EA6A-9A2A-4362-B4AF-2D480CBA63AD}"/>
    <dgm:cxn modelId="{C5F79CC7-0456-415E-A78A-AFE6293EA51C}" type="presOf" srcId="{DE61C8A6-2052-45D9-9497-6CCA2EA5D211}" destId="{EA4E6107-E11C-40FC-84A0-F2FD0BD76AD9}" srcOrd="1" destOrd="0" presId="urn:microsoft.com/office/officeart/2005/8/layout/bList2"/>
    <dgm:cxn modelId="{D33DB8CF-9AC5-40D6-8F9F-4FD9F84D8FEF}" srcId="{F8FF0918-CA31-4168-8A01-6CCDB0AB4130}" destId="{A26099EA-0AC9-4BF7-832B-A74385515B1F}" srcOrd="2" destOrd="0" parTransId="{B0FC7B5C-349B-4B16-A840-C679DE882671}" sibTransId="{695C722B-C13F-40C0-9902-492FF227081D}"/>
    <dgm:cxn modelId="{61417F32-08BE-4135-9B4D-84997CF5B3A4}" srcId="{F8FF0918-CA31-4168-8A01-6CCDB0AB4130}" destId="{95AAB473-4EAA-4FCC-AC41-6EF1CB6440E1}" srcOrd="3" destOrd="0" parTransId="{CA939266-0ADD-4118-AEDD-5127231B57EF}" sibTransId="{68C192DE-1134-4CDE-A8F8-229C8E1FCD18}"/>
    <dgm:cxn modelId="{8FA902BE-83FB-4A35-BEDB-36962068FCA6}" srcId="{4D10F5DC-5675-4DE4-B2B9-6599BBC5D35E}" destId="{6E49ABCD-6BB3-4167-8AE0-CAEFFAAE5413}" srcOrd="2" destOrd="0" parTransId="{9BCF42C6-3217-480B-8D5A-332840EACF2D}" sibTransId="{D9ABB18F-2DA9-4D02-9717-55042DDD4FAD}"/>
    <dgm:cxn modelId="{27C4150E-9D70-4BDA-B75F-F69F29BBF8E0}" type="presOf" srcId="{6DEFBAF9-2F28-46C1-82E9-5C6C557A444B}" destId="{1900986C-0200-455E-A6A3-ADAA29E031DE}" srcOrd="0" destOrd="0" presId="urn:microsoft.com/office/officeart/2005/8/layout/bList2"/>
    <dgm:cxn modelId="{99E5E84A-E22A-4790-BF76-BAFA53433DD5}" type="presOf" srcId="{8ABD9566-832C-4314-9CEE-DE910EB40CA1}" destId="{35FA56EB-1863-4AFC-A19B-2016128CFFB7}" srcOrd="0" destOrd="0" presId="urn:microsoft.com/office/officeart/2005/8/layout/bList2"/>
    <dgm:cxn modelId="{C2492926-FA2A-4764-975D-F4AA1E63B0D7}" srcId="{DE61C8A6-2052-45D9-9497-6CCA2EA5D211}" destId="{B88CC88A-5297-4AAB-B30A-EF9583204A08}" srcOrd="0" destOrd="0" parTransId="{330B4534-006D-460A-8E52-71D39A5D7402}" sibTransId="{1319596C-D8BC-41E5-A2DE-CC867E43BF7C}"/>
    <dgm:cxn modelId="{156268FF-097A-4C4A-8269-9A3D93E842D0}" srcId="{F8FF0918-CA31-4168-8A01-6CCDB0AB4130}" destId="{882005E5-EBEF-4CF0-A4A4-AEBB89F78E8F}" srcOrd="5" destOrd="0" parTransId="{BDD8C5FE-9D10-4AA4-8598-25A243E35E09}" sibTransId="{544D51DC-E59C-4BA8-9331-F4DBC6C375B5}"/>
    <dgm:cxn modelId="{F68CAADA-3EAB-4AB6-8F05-EE0696EBBF2F}" type="presOf" srcId="{4D2C0D05-F67F-4F12-8A45-1D6C891D4610}" destId="{6BC5A911-C927-4981-97D8-6C47A60B3EBC}" srcOrd="0" destOrd="6" presId="urn:microsoft.com/office/officeart/2005/8/layout/bList2"/>
    <dgm:cxn modelId="{7BA57034-DE7D-4528-94B7-1D72D665F7EC}" srcId="{B16F8CF7-4A7D-4ED2-8E44-7C2A1DEEDE46}" destId="{A9328DE9-6293-4F75-A539-2C43A92A7A28}" srcOrd="5" destOrd="0" parTransId="{000FC93D-6C6E-4FDE-962E-062002E9A37B}" sibTransId="{15BF5F55-2CD9-46D6-BACB-875C76CD8AEA}"/>
    <dgm:cxn modelId="{2D17BD28-2B75-45A6-9289-01568C801027}" srcId="{B16F8CF7-4A7D-4ED2-8E44-7C2A1DEEDE46}" destId="{7D72E4E5-0644-4946-8AA9-6D2E68193545}" srcOrd="2" destOrd="0" parTransId="{6A048EC2-E304-4F76-A007-BF45A705F5B7}" sibTransId="{0C20F65A-8EBE-4C1E-8D49-8E60FB9C90A2}"/>
    <dgm:cxn modelId="{F20F7780-65CD-4A0F-8D72-5CA65C6F1145}" type="presOf" srcId="{C7797EEE-CC88-4D67-9A94-96DA8D704431}" destId="{F7D55C7F-7C13-4F02-A288-5E1C52D016F0}" srcOrd="0" destOrd="3" presId="urn:microsoft.com/office/officeart/2005/8/layout/bList2"/>
    <dgm:cxn modelId="{480BCF02-DADC-4A7C-8BAB-10BB6C7DDBE1}" srcId="{7DAF70F4-A032-48B6-9CAD-52CF196B69A6}" destId="{DE61C8A6-2052-45D9-9497-6CCA2EA5D211}" srcOrd="5" destOrd="0" parTransId="{1E3FD0CC-8259-4B3B-A1D7-212ADBDED49D}" sibTransId="{CEC7D197-DC60-441E-8F6F-CC67B9D90150}"/>
    <dgm:cxn modelId="{30E9B9B4-CF6D-49E1-9CB7-7ACE5E0FA16A}" type="presOf" srcId="{518963FD-96D1-4F49-AF2A-D206E764C863}" destId="{BBCEBBC8-82F6-4153-9360-74700AC52F6C}" srcOrd="0" destOrd="1" presId="urn:microsoft.com/office/officeart/2005/8/layout/bList2"/>
    <dgm:cxn modelId="{2C9D6F72-26F5-4C71-9AC6-657FE0A16092}" type="presOf" srcId="{882005E5-EBEF-4CF0-A4A4-AEBB89F78E8F}" destId="{6BC5A911-C927-4981-97D8-6C47A60B3EBC}" srcOrd="0" destOrd="5" presId="urn:microsoft.com/office/officeart/2005/8/layout/bList2"/>
    <dgm:cxn modelId="{3623C885-404F-47D6-B909-4B14A1F07F44}" srcId="{7DAF70F4-A032-48B6-9CAD-52CF196B69A6}" destId="{B16F8CF7-4A7D-4ED2-8E44-7C2A1DEEDE46}" srcOrd="4" destOrd="0" parTransId="{7197D425-F657-4697-BA4C-8842B8D4FE88}" sibTransId="{31A856B9-F59B-458C-A8B1-10F93A4D1F06}"/>
    <dgm:cxn modelId="{C5B7E3ED-2214-4F47-A00E-8AE9B291259F}" srcId="{7DAF70F4-A032-48B6-9CAD-52CF196B69A6}" destId="{99FC1B85-8BF6-4C58-BEF7-B15BF24A71FC}" srcOrd="1" destOrd="0" parTransId="{F8E19A9D-1B4F-4D4B-AFC7-6D25A686D988}" sibTransId="{F24DDA38-9961-4A79-AEB9-BF45ADAE7695}"/>
    <dgm:cxn modelId="{BBE223E2-F46C-4C77-80E4-D51826FEEE53}" type="presOf" srcId="{F8FF0918-CA31-4168-8A01-6CCDB0AB4130}" destId="{523570FB-385B-40E5-96CB-679905B6C16C}" srcOrd="1" destOrd="0" presId="urn:microsoft.com/office/officeart/2005/8/layout/bList2"/>
    <dgm:cxn modelId="{2D9FCBDE-B9C9-4937-8886-7CBD6A5630D1}" type="presOf" srcId="{7DAF70F4-A032-48B6-9CAD-52CF196B69A6}" destId="{B66C9E34-B977-452E-BC32-6DA1F6CB351A}" srcOrd="0" destOrd="0" presId="urn:microsoft.com/office/officeart/2005/8/layout/bList2"/>
    <dgm:cxn modelId="{1B11BB7D-CC6B-41F8-AFA4-B2C4EFB33933}" srcId="{B16F8CF7-4A7D-4ED2-8E44-7C2A1DEEDE46}" destId="{11D12C08-A651-43E3-84BF-0B7DD255AE3C}" srcOrd="4" destOrd="0" parTransId="{BD2F74F1-E966-43F8-BCDD-35780328997A}" sibTransId="{50A3E48F-70F3-4B5D-93C5-A321F02E33D6}"/>
    <dgm:cxn modelId="{DAF289F0-E419-4EB8-ADA4-5F7D98557C0A}" srcId="{DE61C8A6-2052-45D9-9497-6CCA2EA5D211}" destId="{518963FD-96D1-4F49-AF2A-D206E764C863}" srcOrd="1" destOrd="0" parTransId="{154B8058-209B-4808-96FE-80398B448E11}" sibTransId="{E4839127-4242-49C7-A6D2-5AD3CEB0EDC6}"/>
    <dgm:cxn modelId="{D3A827E4-E184-4E9F-8D24-1F3BA694A50F}" type="presOf" srcId="{A816AEC2-7478-48B9-8994-2A4E0050EFBB}" destId="{577CF754-ABB2-4C17-973B-7E4CD643BBA7}" srcOrd="1" destOrd="0" presId="urn:microsoft.com/office/officeart/2005/8/layout/bList2"/>
    <dgm:cxn modelId="{74B0119D-E465-45DC-9E7E-53394B773D79}" srcId="{B16F8CF7-4A7D-4ED2-8E44-7C2A1DEEDE46}" destId="{D1FFED43-96C0-4E78-9D41-08B9DF10FF14}" srcOrd="6" destOrd="0" parTransId="{9AC95341-4964-491E-A446-EE1979CA02D5}" sibTransId="{D46A52E4-80E5-4A14-8E93-EA77F1D51255}"/>
    <dgm:cxn modelId="{E0683AB0-5B0B-4107-9CF9-9B2EE154C45F}" type="presOf" srcId="{338A7D9E-15CC-4299-AAA5-D46E79549169}" destId="{6BC5A911-C927-4981-97D8-6C47A60B3EBC}" srcOrd="0" destOrd="8" presId="urn:microsoft.com/office/officeart/2005/8/layout/bList2"/>
    <dgm:cxn modelId="{00FA6BA1-FE60-4FBF-B72F-A4725F5B01EB}" type="presOf" srcId="{7B310ABC-DBA1-4342-8A27-7CA4EA6AE8FB}" destId="{EC5717D4-2B2F-4DB3-AB56-DC5F5C2729B1}" srcOrd="0" destOrd="2" presId="urn:microsoft.com/office/officeart/2005/8/layout/bList2"/>
    <dgm:cxn modelId="{3E4C2012-88BF-4990-BDE5-C00563244111}" type="presOf" srcId="{4D10F5DC-5675-4DE4-B2B9-6599BBC5D35E}" destId="{B0F834C8-0514-491A-9476-166A8200165C}" srcOrd="1" destOrd="0" presId="urn:microsoft.com/office/officeart/2005/8/layout/bList2"/>
    <dgm:cxn modelId="{5874400A-26C2-40B3-A05F-460A6B57F6AA}" type="presOf" srcId="{B8D8B3F3-63E7-4958-8ED7-6B7952E93C15}" destId="{F422378C-5CD1-49DF-BC21-38FF51DC46D6}" srcOrd="0" destOrd="0" presId="urn:microsoft.com/office/officeart/2005/8/layout/bList2"/>
    <dgm:cxn modelId="{163344D7-1073-4228-9A48-1489279AE324}" srcId="{A816AEC2-7478-48B9-8994-2A4E0050EFBB}" destId="{73493E2C-3A6A-4A80-98AF-14038A6B4E4B}" srcOrd="2" destOrd="0" parTransId="{B9560315-B0B6-468F-A5AB-FA6F6C9E3CC8}" sibTransId="{5C1D4725-A245-4347-87D1-6434F5F734CA}"/>
    <dgm:cxn modelId="{4CA89EF3-2441-4965-AC0D-996ED2DBB8F6}" srcId="{4D10F5DC-5675-4DE4-B2B9-6599BBC5D35E}" destId="{D5735201-7FCB-4518-B9B1-14AF7E042D2E}" srcOrd="0" destOrd="0" parTransId="{B7CFFFAF-73AD-416F-B554-6EA98A6B0B77}" sibTransId="{25C2CE81-6415-4D9A-98DF-CE634CF36988}"/>
    <dgm:cxn modelId="{19873F13-1A88-4FEB-BEFD-4DEDCD90F613}" srcId="{99FC1B85-8BF6-4C58-BEF7-B15BF24A71FC}" destId="{19F54E98-451D-4147-9BD7-451458072B06}" srcOrd="3" destOrd="0" parTransId="{BB8FE09B-29E6-4229-B7B9-2226837216A3}" sibTransId="{C1098D55-3901-4534-B64A-495044574DC5}"/>
    <dgm:cxn modelId="{AAE88A2A-842E-4677-859F-FE66B5821FB2}" type="presOf" srcId="{D5735201-7FCB-4518-B9B1-14AF7E042D2E}" destId="{209900D1-BA6F-4DCA-A8F2-8470A79931CC}" srcOrd="0" destOrd="0" presId="urn:microsoft.com/office/officeart/2005/8/layout/bList2"/>
    <dgm:cxn modelId="{0A301565-755C-463C-AE59-261269586AB3}" srcId="{4D10F5DC-5675-4DE4-B2B9-6599BBC5D35E}" destId="{5D2EEA25-CD4B-40DA-97E7-0C799EB3F6CD}" srcOrd="1" destOrd="0" parTransId="{CCE491E3-DBB0-4B9D-8D10-EBF061523986}" sibTransId="{1605B30D-50F0-4909-ABEC-EA7FA61BFC88}"/>
    <dgm:cxn modelId="{F674139C-767C-429D-BA8C-8B11FEF94DEF}" srcId="{8ABD9566-832C-4314-9CEE-DE910EB40CA1}" destId="{3F57D5D0-BE57-434D-BD58-A42ADF403C31}" srcOrd="6" destOrd="0" parTransId="{23F3D2F2-D1F0-4F8A-B4D7-01B935769EDA}" sibTransId="{8C8695EE-7124-43B9-9A61-00185FA331CF}"/>
    <dgm:cxn modelId="{57D61B2B-2994-42D8-B139-AF123295479A}" type="presOf" srcId="{FDE123F1-1D23-47FC-9EC3-CE6EFA25D28C}" destId="{F7D55C7F-7C13-4F02-A288-5E1C52D016F0}" srcOrd="0" destOrd="0" presId="urn:microsoft.com/office/officeart/2005/8/layout/bList2"/>
    <dgm:cxn modelId="{DBA87A93-39B7-47D3-AF02-D4FAECEA3DC1}" srcId="{F8FF0918-CA31-4168-8A01-6CCDB0AB4130}" destId="{48125D19-59DA-4B9C-A441-8CC1932AFC2C}" srcOrd="7" destOrd="0" parTransId="{F1B15F7F-7567-465B-B42E-7EE3F0C3B311}" sibTransId="{1A8A768A-BC3B-4354-9D10-BB41E9949A86}"/>
    <dgm:cxn modelId="{9053D5A1-DBDD-450C-9672-161EE4077B14}" type="presOf" srcId="{4D10F5DC-5675-4DE4-B2B9-6599BBC5D35E}" destId="{EAC8DA26-A91E-4243-83FE-557DBAB5AC63}" srcOrd="0" destOrd="0" presId="urn:microsoft.com/office/officeart/2005/8/layout/bList2"/>
    <dgm:cxn modelId="{A323E08C-C5FC-4F58-BB5A-CEA5687B45A1}" type="presOf" srcId="{E8419A3B-4C56-4884-9927-6719DE584468}" destId="{6BC5A911-C927-4981-97D8-6C47A60B3EBC}" srcOrd="0" destOrd="0" presId="urn:microsoft.com/office/officeart/2005/8/layout/bList2"/>
    <dgm:cxn modelId="{4AFE0CF7-4684-4F4E-A110-F0651E0EDA06}" type="presOf" srcId="{99FC1B85-8BF6-4C58-BEF7-B15BF24A71FC}" destId="{98774AF6-062E-4631-9B65-EC734287E6D8}" srcOrd="1" destOrd="0" presId="urn:microsoft.com/office/officeart/2005/8/layout/bList2"/>
    <dgm:cxn modelId="{F9DCD067-09BC-457D-9237-4459FAB774EC}" srcId="{F8FF0918-CA31-4168-8A01-6CCDB0AB4130}" destId="{7502D6B5-71E9-4AB3-9037-D44DFE68743D}" srcOrd="4" destOrd="0" parTransId="{742999A9-EB91-4410-986D-6E8561F75527}" sibTransId="{5F3C5E64-5B22-48C7-AA42-9ECCF4FB1FC9}"/>
    <dgm:cxn modelId="{9AC5265F-4185-4AD1-B8AD-A8D7DE81A500}" srcId="{F8FF0918-CA31-4168-8A01-6CCDB0AB4130}" destId="{338A7D9E-15CC-4299-AAA5-D46E79549169}" srcOrd="8" destOrd="0" parTransId="{3094B584-D762-4787-8BC2-7701D8B0FC4B}" sibTransId="{F86CC34E-9628-457F-8B5F-87E93C452BEA}"/>
    <dgm:cxn modelId="{AC9823C4-6DA8-4BC0-87EE-F5486C8B7736}" srcId="{8ABD9566-832C-4314-9CEE-DE910EB40CA1}" destId="{91F62E6A-F3D7-4D03-8FCB-296D7A277065}" srcOrd="4" destOrd="0" parTransId="{726ECDBB-5CF2-443A-AF2D-1C8F9797E673}" sibTransId="{63596BA0-40EC-46CB-9054-D4C0ABF60A58}"/>
    <dgm:cxn modelId="{DCC63380-285F-422B-97E6-55A2FAADA011}" type="presOf" srcId="{91F62E6A-F3D7-4D03-8FCB-296D7A277065}" destId="{EC5717D4-2B2F-4DB3-AB56-DC5F5C2729B1}" srcOrd="0" destOrd="4" presId="urn:microsoft.com/office/officeart/2005/8/layout/bList2"/>
    <dgm:cxn modelId="{8C374641-40F3-4F87-BD45-9C2C1F16C83F}" type="presOf" srcId="{DE61C8A6-2052-45D9-9497-6CCA2EA5D211}" destId="{D63F48E3-AB8B-4FE7-A901-35F4589069A9}" srcOrd="0" destOrd="0" presId="urn:microsoft.com/office/officeart/2005/8/layout/bList2"/>
    <dgm:cxn modelId="{1DC18CD7-2019-4B48-A78F-B03D41E89933}" type="presOf" srcId="{3F57D5D0-BE57-434D-BD58-A42ADF403C31}" destId="{EC5717D4-2B2F-4DB3-AB56-DC5F5C2729B1}" srcOrd="0" destOrd="6" presId="urn:microsoft.com/office/officeart/2005/8/layout/bList2"/>
    <dgm:cxn modelId="{80C2ECB1-8193-4F4E-A8E0-2D1F156BDFA9}" type="presOf" srcId="{D1FFED43-96C0-4E78-9D41-08B9DF10FF14}" destId="{636FCF83-A167-457A-91F7-5FEEB1A9E0FF}" srcOrd="0" destOrd="6" presId="urn:microsoft.com/office/officeart/2005/8/layout/bList2"/>
    <dgm:cxn modelId="{9AA22043-7AF5-4C5B-8B20-45DE4C67285E}" type="presOf" srcId="{A26099EA-0AC9-4BF7-832B-A74385515B1F}" destId="{6BC5A911-C927-4981-97D8-6C47A60B3EBC}" srcOrd="0" destOrd="2" presId="urn:microsoft.com/office/officeart/2005/8/layout/bList2"/>
    <dgm:cxn modelId="{98B3874E-061C-4094-AF77-EB9EC99DF536}" type="presOf" srcId="{5280D0AA-BB54-4E3F-BBC2-1F01C392BF6C}" destId="{F422378C-5CD1-49DF-BC21-38FF51DC46D6}" srcOrd="0" destOrd="1" presId="urn:microsoft.com/office/officeart/2005/8/layout/bList2"/>
    <dgm:cxn modelId="{AE2D4DD5-CA84-41FD-9779-7A82DA0C6472}" type="presOf" srcId="{99FC1B85-8BF6-4C58-BEF7-B15BF24A71FC}" destId="{7FF62429-18B6-4A46-8CCF-D430C8465BE6}" srcOrd="0" destOrd="0" presId="urn:microsoft.com/office/officeart/2005/8/layout/bList2"/>
    <dgm:cxn modelId="{62988A06-2176-4008-B1F8-6DCFA3411B7A}" type="presOf" srcId="{40B774C1-1CF1-40DF-9F2A-53CEFD7D888D}" destId="{F422378C-5CD1-49DF-BC21-38FF51DC46D6}" srcOrd="0" destOrd="2" presId="urn:microsoft.com/office/officeart/2005/8/layout/bList2"/>
    <dgm:cxn modelId="{CFEF4D82-E4EF-4173-B5A8-643F6DDB7781}" srcId="{8ABD9566-832C-4314-9CEE-DE910EB40CA1}" destId="{37BA1DB7-D525-4C5D-9DCF-3836A905B545}" srcOrd="5" destOrd="0" parTransId="{BF460457-4A20-4159-812E-6C51752D7530}" sibTransId="{2107DBC7-F05D-4A93-B877-9D5A2CA4987B}"/>
    <dgm:cxn modelId="{543307AF-EB65-4B24-B58B-5830C13B4959}" type="presOf" srcId="{11D12C08-A651-43E3-84BF-0B7DD255AE3C}" destId="{636FCF83-A167-457A-91F7-5FEEB1A9E0FF}" srcOrd="0" destOrd="4" presId="urn:microsoft.com/office/officeart/2005/8/layout/bList2"/>
    <dgm:cxn modelId="{A9D1CC15-5375-4A65-88A2-12F2FB7C7F9D}" type="presOf" srcId="{B16F8CF7-4A7D-4ED2-8E44-7C2A1DEEDE46}" destId="{74F09230-0381-4C53-A96D-F50DF7103449}" srcOrd="0" destOrd="0" presId="urn:microsoft.com/office/officeart/2005/8/layout/bList2"/>
    <dgm:cxn modelId="{BB9A2ACF-5CF6-4D7D-91F6-6603172AC3A7}" srcId="{7DAF70F4-A032-48B6-9CAD-52CF196B69A6}" destId="{4D10F5DC-5675-4DE4-B2B9-6599BBC5D35E}" srcOrd="2" destOrd="0" parTransId="{A261D924-2F38-4131-8FC2-C6D2FD941FA0}" sibTransId="{BD7D131F-D5A4-4F80-8C3B-375C68C23CC1}"/>
    <dgm:cxn modelId="{F0D270E9-CCC9-4200-9139-27F0BD205543}" srcId="{99FC1B85-8BF6-4C58-BEF7-B15BF24A71FC}" destId="{5280D0AA-BB54-4E3F-BBC2-1F01C392BF6C}" srcOrd="1" destOrd="0" parTransId="{3F19F360-DE25-4DEA-989E-E1B9840A152E}" sibTransId="{65B6B6E2-ECC2-4A83-93A0-56494BD67EA4}"/>
    <dgm:cxn modelId="{07BA805A-1A0C-4D74-96F3-04C2A0058234}" type="presOf" srcId="{77D04BF6-A1E5-4B2C-9273-7FA67E5DAE24}" destId="{0CFAFD4E-ADBD-447A-9AC0-07B88B8A800F}" srcOrd="0" destOrd="0" presId="urn:microsoft.com/office/officeart/2005/8/layout/bList2"/>
    <dgm:cxn modelId="{8EF69E55-529D-4A9D-A286-A8376BFF8FBD}" type="presOf" srcId="{011BCF57-312F-482D-BAA4-D9F24868C3E6}" destId="{636FCF83-A167-457A-91F7-5FEEB1A9E0FF}" srcOrd="0" destOrd="0" presId="urn:microsoft.com/office/officeart/2005/8/layout/bList2"/>
    <dgm:cxn modelId="{6F003B17-7D0A-4FC0-8A1C-4C2191E694FB}" type="presOf" srcId="{2C65FED0-9884-4938-BE05-805B25FA55AF}" destId="{6BC5A911-C927-4981-97D8-6C47A60B3EBC}" srcOrd="0" destOrd="1" presId="urn:microsoft.com/office/officeart/2005/8/layout/bList2"/>
    <dgm:cxn modelId="{99FD6B15-B57F-4C76-8E68-BBA505CC5C03}" type="presOf" srcId="{6E49ABCD-6BB3-4167-8AE0-CAEFFAAE5413}" destId="{209900D1-BA6F-4DCA-A8F2-8470A79931CC}" srcOrd="0" destOrd="2" presId="urn:microsoft.com/office/officeart/2005/8/layout/bList2"/>
    <dgm:cxn modelId="{4D815C64-BD5C-40A8-9C82-C7D12BC8E983}" type="presOf" srcId="{F208D159-EF17-4D28-9250-0ACC29B3F5DC}" destId="{EC5717D4-2B2F-4DB3-AB56-DC5F5C2729B1}" srcOrd="0" destOrd="0" presId="urn:microsoft.com/office/officeart/2005/8/layout/bList2"/>
    <dgm:cxn modelId="{B2A0D3EF-D28A-48A6-9028-07A620F6EF05}" type="presOf" srcId="{B304DF34-D161-4958-915A-FDD2973AED33}" destId="{EC5717D4-2B2F-4DB3-AB56-DC5F5C2729B1}" srcOrd="0" destOrd="1" presId="urn:microsoft.com/office/officeart/2005/8/layout/bList2"/>
    <dgm:cxn modelId="{9F1A71C0-CDAC-4C31-8634-88DCD82B768F}" srcId="{B16F8CF7-4A7D-4ED2-8E44-7C2A1DEEDE46}" destId="{011BCF57-312F-482D-BAA4-D9F24868C3E6}" srcOrd="0" destOrd="0" parTransId="{87480BD5-8864-45E0-AC7C-550827C20B03}" sibTransId="{2F96597F-0715-4BC6-8ABF-DDAE0914116E}"/>
    <dgm:cxn modelId="{90019DA1-B608-4C02-A87E-29D34F47F972}" srcId="{B16F8CF7-4A7D-4ED2-8E44-7C2A1DEEDE46}" destId="{D780EF55-E4F3-47AC-8104-397710F0EB68}" srcOrd="8" destOrd="0" parTransId="{2ABD2C61-9418-4538-A37C-1B323915292D}" sibTransId="{8D05538B-A439-4BA3-B0B9-45665848F796}"/>
    <dgm:cxn modelId="{7372DC00-21D2-4187-B3DD-6902E623FB64}" type="presOf" srcId="{7D72E4E5-0644-4946-8AA9-6D2E68193545}" destId="{636FCF83-A167-457A-91F7-5FEEB1A9E0FF}" srcOrd="0" destOrd="2" presId="urn:microsoft.com/office/officeart/2005/8/layout/bList2"/>
    <dgm:cxn modelId="{7E03AB8F-C5F3-4EBC-AF2D-67F323789D53}" srcId="{8ABD9566-832C-4314-9CEE-DE910EB40CA1}" destId="{7B310ABC-DBA1-4342-8A27-7CA4EA6AE8FB}" srcOrd="2" destOrd="0" parTransId="{E9F1EF4E-A4B2-4A7C-8816-48FA36BE233A}" sibTransId="{61B297B7-8D1C-403C-989D-3A02F46F41AF}"/>
    <dgm:cxn modelId="{4957AFCF-78F4-4EB3-8528-97FCDB7222BE}" type="presOf" srcId="{48125D19-59DA-4B9C-A441-8CC1932AFC2C}" destId="{6BC5A911-C927-4981-97D8-6C47A60B3EBC}" srcOrd="0" destOrd="7" presId="urn:microsoft.com/office/officeart/2005/8/layout/bList2"/>
    <dgm:cxn modelId="{F08627F2-68AF-4F6E-BC50-AC7C03187F94}" type="presOf" srcId="{391A2CAF-6FE4-4314-93EF-CD8699C295B8}" destId="{636FCF83-A167-457A-91F7-5FEEB1A9E0FF}" srcOrd="0" destOrd="7" presId="urn:microsoft.com/office/officeart/2005/8/layout/bList2"/>
    <dgm:cxn modelId="{74483E50-5639-4D7C-A532-58281E159BAE}" type="presOf" srcId="{19F54E98-451D-4147-9BD7-451458072B06}" destId="{F422378C-5CD1-49DF-BC21-38FF51DC46D6}" srcOrd="0" destOrd="3" presId="urn:microsoft.com/office/officeart/2005/8/layout/bList2"/>
    <dgm:cxn modelId="{2BC84FCB-7FB7-4172-8FA3-247386567AC8}" srcId="{99FC1B85-8BF6-4C58-BEF7-B15BF24A71FC}" destId="{40B774C1-1CF1-40DF-9F2A-53CEFD7D888D}" srcOrd="2" destOrd="0" parTransId="{71C1D410-3120-4A4C-8A0F-E369BC183594}" sibTransId="{26371BFD-48FE-41D0-BAEA-8AA673F65B2F}"/>
    <dgm:cxn modelId="{886B48D0-A4C7-4359-A417-60FB8492829C}" type="presOf" srcId="{95AAB473-4EAA-4FCC-AC41-6EF1CB6440E1}" destId="{6BC5A911-C927-4981-97D8-6C47A60B3EBC}" srcOrd="0" destOrd="3" presId="urn:microsoft.com/office/officeart/2005/8/layout/bList2"/>
    <dgm:cxn modelId="{DE0DBADD-D26E-4A49-A28A-6D1DA179000C}" srcId="{F8FF0918-CA31-4168-8A01-6CCDB0AB4130}" destId="{2C65FED0-9884-4938-BE05-805B25FA55AF}" srcOrd="1" destOrd="0" parTransId="{D98CE768-BCB2-4080-BFFA-A67BD2DDA79F}" sibTransId="{C2BB075B-0E25-4483-AFED-8301AA26084C}"/>
    <dgm:cxn modelId="{CFE35527-31F6-4A8C-BF85-8AC224AA7434}" srcId="{8ABD9566-832C-4314-9CEE-DE910EB40CA1}" destId="{3EC1E878-D875-4F0E-9547-314439EC6C89}" srcOrd="7" destOrd="0" parTransId="{47710EF2-B898-4BD3-8454-E4C3803F4B5D}" sibTransId="{6D6F0F7C-E754-4AE9-AB46-C100018C398C}"/>
    <dgm:cxn modelId="{E2448133-A6C9-44BD-9E0F-95400BD923E2}" srcId="{F8FF0918-CA31-4168-8A01-6CCDB0AB4130}" destId="{E8419A3B-4C56-4884-9927-6719DE584468}" srcOrd="0" destOrd="0" parTransId="{182DBF21-A30E-4EEB-9683-94DCF10EE5DA}" sibTransId="{6C08CECE-C322-4CD2-A5E3-1B2B7276352A}"/>
    <dgm:cxn modelId="{34DC9FEB-8951-4090-A146-06C620D8BED5}" srcId="{8ABD9566-832C-4314-9CEE-DE910EB40CA1}" destId="{F208D159-EF17-4D28-9250-0ACC29B3F5DC}" srcOrd="0" destOrd="0" parTransId="{112E229D-EAD1-4A62-96C6-22299E2441C2}" sibTransId="{57B121AE-B2C6-4275-9F42-26952AABE6C9}"/>
    <dgm:cxn modelId="{63CF2EF5-4ABB-44D5-852B-09FDCBDD14AB}" srcId="{A816AEC2-7478-48B9-8994-2A4E0050EFBB}" destId="{C7797EEE-CC88-4D67-9A94-96DA8D704431}" srcOrd="3" destOrd="0" parTransId="{5F79A7B9-2B2A-41D6-973D-DAAFF7C9DB05}" sibTransId="{FDC8AFA9-D6CB-4D3B-9739-969C527F9894}"/>
    <dgm:cxn modelId="{78649F9E-5C6F-4FDA-BC18-9DAEED70F2B1}" type="presOf" srcId="{F24DDA38-9961-4A79-AEB9-BF45ADAE7695}" destId="{9637FCCA-B176-4C45-A44D-A703F7A35A70}" srcOrd="0" destOrd="0" presId="urn:microsoft.com/office/officeart/2005/8/layout/bList2"/>
    <dgm:cxn modelId="{2F225DCC-D542-404D-A526-311404FB9C4D}" srcId="{99FC1B85-8BF6-4C58-BEF7-B15BF24A71FC}" destId="{B8D8B3F3-63E7-4958-8ED7-6B7952E93C15}" srcOrd="0" destOrd="0" parTransId="{5D200C90-703B-4E3E-AFB8-B51D42D4BF8B}" sibTransId="{2D493D7C-8390-4137-B63D-DF44B9C463A8}"/>
    <dgm:cxn modelId="{95FF0603-E9A1-402E-A5FC-E40E7BEB4544}" type="presOf" srcId="{D780EF55-E4F3-47AC-8104-397710F0EB68}" destId="{636FCF83-A167-457A-91F7-5FEEB1A9E0FF}" srcOrd="0" destOrd="8" presId="urn:microsoft.com/office/officeart/2005/8/layout/bList2"/>
    <dgm:cxn modelId="{46F8FA1F-6EA9-448C-866E-388E7A0975F9}" type="presOf" srcId="{A816AEC2-7478-48B9-8994-2A4E0050EFBB}" destId="{33400CD8-0074-46E0-AAD6-00AC4A2336EB}" srcOrd="0" destOrd="0" presId="urn:microsoft.com/office/officeart/2005/8/layout/bList2"/>
    <dgm:cxn modelId="{00B2CFE4-D2B3-44B3-859F-117D322E34E6}" type="presOf" srcId="{6791B53F-14AB-4C08-AE95-BB2DAAFA6243}" destId="{636FCF83-A167-457A-91F7-5FEEB1A9E0FF}" srcOrd="0" destOrd="1" presId="urn:microsoft.com/office/officeart/2005/8/layout/bList2"/>
    <dgm:cxn modelId="{150821AA-ED1B-4D08-A1A8-94766FFADC41}" type="presOf" srcId="{8ABD9566-832C-4314-9CEE-DE910EB40CA1}" destId="{A1147093-9E4B-422D-9103-6CB6D7D99F6A}" srcOrd="1" destOrd="0" presId="urn:microsoft.com/office/officeart/2005/8/layout/bList2"/>
    <dgm:cxn modelId="{EC7CD5C9-E578-4B1C-9BBE-0D27B59AD871}" srcId="{8ABD9566-832C-4314-9CEE-DE910EB40CA1}" destId="{C7D942D5-9D6B-40BE-8575-D8C566E64529}" srcOrd="3" destOrd="0" parTransId="{9DA63562-25D2-4413-BE29-6CDCD540ACC3}" sibTransId="{393C9993-07CA-48C0-BF7D-D1A4B94DD4BD}"/>
    <dgm:cxn modelId="{2CDCA10F-5826-4D29-BC52-1DAB275D84EA}" type="presOf" srcId="{A9328DE9-6293-4F75-A539-2C43A92A7A28}" destId="{636FCF83-A167-457A-91F7-5FEEB1A9E0FF}" srcOrd="0" destOrd="5" presId="urn:microsoft.com/office/officeart/2005/8/layout/bList2"/>
    <dgm:cxn modelId="{B7DF88D0-2D83-423A-82F9-FF1F3601019D}" type="presOf" srcId="{B16F8CF7-4A7D-4ED2-8E44-7C2A1DEEDE46}" destId="{99ECAA69-F87A-40A7-BA25-331EBE06A1A7}" srcOrd="1" destOrd="0" presId="urn:microsoft.com/office/officeart/2005/8/layout/bList2"/>
    <dgm:cxn modelId="{9551AA50-D461-4B23-93CA-275699AFF69B}" type="presParOf" srcId="{B66C9E34-B977-452E-BC32-6DA1F6CB351A}" destId="{948EE30F-07E7-4D72-B0D6-1D23AAC836CE}" srcOrd="0" destOrd="0" presId="urn:microsoft.com/office/officeart/2005/8/layout/bList2"/>
    <dgm:cxn modelId="{BE33538F-AC73-4173-B4A4-61F1DBCFE72E}" type="presParOf" srcId="{948EE30F-07E7-4D72-B0D6-1D23AAC836CE}" destId="{F7D55C7F-7C13-4F02-A288-5E1C52D016F0}" srcOrd="0" destOrd="0" presId="urn:microsoft.com/office/officeart/2005/8/layout/bList2"/>
    <dgm:cxn modelId="{FCD6A1FA-F846-4F2E-8B0C-1BC74027D960}" type="presParOf" srcId="{948EE30F-07E7-4D72-B0D6-1D23AAC836CE}" destId="{33400CD8-0074-46E0-AAD6-00AC4A2336EB}" srcOrd="1" destOrd="0" presId="urn:microsoft.com/office/officeart/2005/8/layout/bList2"/>
    <dgm:cxn modelId="{2605F9E6-B634-4810-B75D-0E27454BEA35}" type="presParOf" srcId="{948EE30F-07E7-4D72-B0D6-1D23AAC836CE}" destId="{577CF754-ABB2-4C17-973B-7E4CD643BBA7}" srcOrd="2" destOrd="0" presId="urn:microsoft.com/office/officeart/2005/8/layout/bList2"/>
    <dgm:cxn modelId="{A05596AD-1FF8-4EB1-8E3C-A49BE4E9DE17}" type="presParOf" srcId="{948EE30F-07E7-4D72-B0D6-1D23AAC836CE}" destId="{59DF0767-5218-4CF7-AE49-0C24FBFE472F}" srcOrd="3" destOrd="0" presId="urn:microsoft.com/office/officeart/2005/8/layout/bList2"/>
    <dgm:cxn modelId="{9E78E3D8-50B6-408A-8E05-7FE8F3A0C70C}" type="presParOf" srcId="{B66C9E34-B977-452E-BC32-6DA1F6CB351A}" destId="{1900986C-0200-455E-A6A3-ADAA29E031DE}" srcOrd="1" destOrd="0" presId="urn:microsoft.com/office/officeart/2005/8/layout/bList2"/>
    <dgm:cxn modelId="{CCD7289F-2335-49DF-A2E3-D903DE4D2FD8}" type="presParOf" srcId="{B66C9E34-B977-452E-BC32-6DA1F6CB351A}" destId="{612E62F1-35C3-462E-B6FD-4555E46170C5}" srcOrd="2" destOrd="0" presId="urn:microsoft.com/office/officeart/2005/8/layout/bList2"/>
    <dgm:cxn modelId="{0C3D3F02-6A1A-4CBC-A78C-DE1AC9CAE34F}" type="presParOf" srcId="{612E62F1-35C3-462E-B6FD-4555E46170C5}" destId="{F422378C-5CD1-49DF-BC21-38FF51DC46D6}" srcOrd="0" destOrd="0" presId="urn:microsoft.com/office/officeart/2005/8/layout/bList2"/>
    <dgm:cxn modelId="{2182B222-E7E6-44F5-90B6-988EC1631D20}" type="presParOf" srcId="{612E62F1-35C3-462E-B6FD-4555E46170C5}" destId="{7FF62429-18B6-4A46-8CCF-D430C8465BE6}" srcOrd="1" destOrd="0" presId="urn:microsoft.com/office/officeart/2005/8/layout/bList2"/>
    <dgm:cxn modelId="{4ED0A1DC-FA82-4520-8292-7C5933540569}" type="presParOf" srcId="{612E62F1-35C3-462E-B6FD-4555E46170C5}" destId="{98774AF6-062E-4631-9B65-EC734287E6D8}" srcOrd="2" destOrd="0" presId="urn:microsoft.com/office/officeart/2005/8/layout/bList2"/>
    <dgm:cxn modelId="{FD0929BA-274A-40ED-A3BA-04AD75488AF5}" type="presParOf" srcId="{612E62F1-35C3-462E-B6FD-4555E46170C5}" destId="{969E72BB-23DF-43AC-8B75-274CFDB699DB}" srcOrd="3" destOrd="0" presId="urn:microsoft.com/office/officeart/2005/8/layout/bList2"/>
    <dgm:cxn modelId="{1E8DC0AD-717E-4C72-8360-EF197438FBD9}" type="presParOf" srcId="{B66C9E34-B977-452E-BC32-6DA1F6CB351A}" destId="{9637FCCA-B176-4C45-A44D-A703F7A35A70}" srcOrd="3" destOrd="0" presId="urn:microsoft.com/office/officeart/2005/8/layout/bList2"/>
    <dgm:cxn modelId="{C40BDC8D-035A-42B0-8DAB-BEAE260648D4}" type="presParOf" srcId="{B66C9E34-B977-452E-BC32-6DA1F6CB351A}" destId="{96C255B8-0B26-49C7-96EA-66058B8AE139}" srcOrd="4" destOrd="0" presId="urn:microsoft.com/office/officeart/2005/8/layout/bList2"/>
    <dgm:cxn modelId="{27198BB4-D02A-4E6A-B2BA-81F632D58E1E}" type="presParOf" srcId="{96C255B8-0B26-49C7-96EA-66058B8AE139}" destId="{209900D1-BA6F-4DCA-A8F2-8470A79931CC}" srcOrd="0" destOrd="0" presId="urn:microsoft.com/office/officeart/2005/8/layout/bList2"/>
    <dgm:cxn modelId="{4C99670F-A595-4472-BC48-3AE89D45EFF0}" type="presParOf" srcId="{96C255B8-0B26-49C7-96EA-66058B8AE139}" destId="{EAC8DA26-A91E-4243-83FE-557DBAB5AC63}" srcOrd="1" destOrd="0" presId="urn:microsoft.com/office/officeart/2005/8/layout/bList2"/>
    <dgm:cxn modelId="{E2A7949A-6877-41F1-8D3D-964F6E47C479}" type="presParOf" srcId="{96C255B8-0B26-49C7-96EA-66058B8AE139}" destId="{B0F834C8-0514-491A-9476-166A8200165C}" srcOrd="2" destOrd="0" presId="urn:microsoft.com/office/officeart/2005/8/layout/bList2"/>
    <dgm:cxn modelId="{D822C666-D48F-4D56-9A66-10A970319E2A}" type="presParOf" srcId="{96C255B8-0B26-49C7-96EA-66058B8AE139}" destId="{A42B04F4-41BB-4B2A-A9AA-5651B40C4413}" srcOrd="3" destOrd="0" presId="urn:microsoft.com/office/officeart/2005/8/layout/bList2"/>
    <dgm:cxn modelId="{59F8390C-8EE9-4541-BC4B-72C26177F93F}" type="presParOf" srcId="{B66C9E34-B977-452E-BC32-6DA1F6CB351A}" destId="{5828C2EF-0D09-40F3-9E48-3B49332C8834}" srcOrd="5" destOrd="0" presId="urn:microsoft.com/office/officeart/2005/8/layout/bList2"/>
    <dgm:cxn modelId="{A658B53C-7FFF-4191-A13F-079E8F297D27}" type="presParOf" srcId="{B66C9E34-B977-452E-BC32-6DA1F6CB351A}" destId="{F98671ED-6BFC-4DA1-99F6-0349C36D9F04}" srcOrd="6" destOrd="0" presId="urn:microsoft.com/office/officeart/2005/8/layout/bList2"/>
    <dgm:cxn modelId="{F5EB60D7-B959-4DA3-9B87-973FAE07174E}" type="presParOf" srcId="{F98671ED-6BFC-4DA1-99F6-0349C36D9F04}" destId="{6BC5A911-C927-4981-97D8-6C47A60B3EBC}" srcOrd="0" destOrd="0" presId="urn:microsoft.com/office/officeart/2005/8/layout/bList2"/>
    <dgm:cxn modelId="{7D1C4F81-FCB6-44A8-B211-27A0CDCA3576}" type="presParOf" srcId="{F98671ED-6BFC-4DA1-99F6-0349C36D9F04}" destId="{524C8146-9829-4D4C-89AD-E6FF142CF057}" srcOrd="1" destOrd="0" presId="urn:microsoft.com/office/officeart/2005/8/layout/bList2"/>
    <dgm:cxn modelId="{9FC58B1D-BA8F-452D-8B69-27C933DCE210}" type="presParOf" srcId="{F98671ED-6BFC-4DA1-99F6-0349C36D9F04}" destId="{523570FB-385B-40E5-96CB-679905B6C16C}" srcOrd="2" destOrd="0" presId="urn:microsoft.com/office/officeart/2005/8/layout/bList2"/>
    <dgm:cxn modelId="{937B8F07-7537-4ACB-8508-42C3D9A4B1D5}" type="presParOf" srcId="{F98671ED-6BFC-4DA1-99F6-0349C36D9F04}" destId="{679EC014-DE48-4B2C-9C07-6CA2308972DF}" srcOrd="3" destOrd="0" presId="urn:microsoft.com/office/officeart/2005/8/layout/bList2"/>
    <dgm:cxn modelId="{2E8AA33F-BE54-49EC-815C-2313804B8F22}" type="presParOf" srcId="{B66C9E34-B977-452E-BC32-6DA1F6CB351A}" destId="{0CFAFD4E-ADBD-447A-9AC0-07B88B8A800F}" srcOrd="7" destOrd="0" presId="urn:microsoft.com/office/officeart/2005/8/layout/bList2"/>
    <dgm:cxn modelId="{14411F79-8000-4381-BACB-593A2DF907F1}" type="presParOf" srcId="{B66C9E34-B977-452E-BC32-6DA1F6CB351A}" destId="{B2A5792F-DDFA-46F8-A701-5610D11F7311}" srcOrd="8" destOrd="0" presId="urn:microsoft.com/office/officeart/2005/8/layout/bList2"/>
    <dgm:cxn modelId="{C4859552-255B-4D1B-854F-EFE3467CEEEA}" type="presParOf" srcId="{B2A5792F-DDFA-46F8-A701-5610D11F7311}" destId="{636FCF83-A167-457A-91F7-5FEEB1A9E0FF}" srcOrd="0" destOrd="0" presId="urn:microsoft.com/office/officeart/2005/8/layout/bList2"/>
    <dgm:cxn modelId="{9412CDC1-92D0-4E40-8D69-66DA953D6699}" type="presParOf" srcId="{B2A5792F-DDFA-46F8-A701-5610D11F7311}" destId="{74F09230-0381-4C53-A96D-F50DF7103449}" srcOrd="1" destOrd="0" presId="urn:microsoft.com/office/officeart/2005/8/layout/bList2"/>
    <dgm:cxn modelId="{1367C680-1E20-4AAC-A1C3-EB4F5BE0E303}" type="presParOf" srcId="{B2A5792F-DDFA-46F8-A701-5610D11F7311}" destId="{99ECAA69-F87A-40A7-BA25-331EBE06A1A7}" srcOrd="2" destOrd="0" presId="urn:microsoft.com/office/officeart/2005/8/layout/bList2"/>
    <dgm:cxn modelId="{9F29DC6E-D288-4F14-84B6-50968AB420C4}" type="presParOf" srcId="{B2A5792F-DDFA-46F8-A701-5610D11F7311}" destId="{D59185DB-CF31-4F80-AB53-F95DBBA0F51D}" srcOrd="3" destOrd="0" presId="urn:microsoft.com/office/officeart/2005/8/layout/bList2"/>
    <dgm:cxn modelId="{69CD2588-6122-41CE-A22F-3E1C614BEE78}" type="presParOf" srcId="{B66C9E34-B977-452E-BC32-6DA1F6CB351A}" destId="{357F3616-8397-4617-80E0-A5867136A712}" srcOrd="9" destOrd="0" presId="urn:microsoft.com/office/officeart/2005/8/layout/bList2"/>
    <dgm:cxn modelId="{AE6D3E05-E41B-42ED-BB8F-DD6D4C2F8949}" type="presParOf" srcId="{B66C9E34-B977-452E-BC32-6DA1F6CB351A}" destId="{495D0509-0326-4FE5-A47F-680804ADF248}" srcOrd="10" destOrd="0" presId="urn:microsoft.com/office/officeart/2005/8/layout/bList2"/>
    <dgm:cxn modelId="{08797122-D4C8-46F0-B4DF-4E036B7F73D9}" type="presParOf" srcId="{495D0509-0326-4FE5-A47F-680804ADF248}" destId="{BBCEBBC8-82F6-4153-9360-74700AC52F6C}" srcOrd="0" destOrd="0" presId="urn:microsoft.com/office/officeart/2005/8/layout/bList2"/>
    <dgm:cxn modelId="{3B2B9F99-CB24-49ED-A366-F4F60C9B3159}" type="presParOf" srcId="{495D0509-0326-4FE5-A47F-680804ADF248}" destId="{D63F48E3-AB8B-4FE7-A901-35F4589069A9}" srcOrd="1" destOrd="0" presId="urn:microsoft.com/office/officeart/2005/8/layout/bList2"/>
    <dgm:cxn modelId="{0A44B593-DACA-4E66-8B28-C0F990013385}" type="presParOf" srcId="{495D0509-0326-4FE5-A47F-680804ADF248}" destId="{EA4E6107-E11C-40FC-84A0-F2FD0BD76AD9}" srcOrd="2" destOrd="0" presId="urn:microsoft.com/office/officeart/2005/8/layout/bList2"/>
    <dgm:cxn modelId="{9B2E1A40-A5C0-4944-9C81-6E4BA7B07DA6}" type="presParOf" srcId="{495D0509-0326-4FE5-A47F-680804ADF248}" destId="{02C31617-E994-4BA0-91EB-DCF717819660}" srcOrd="3" destOrd="0" presId="urn:microsoft.com/office/officeart/2005/8/layout/bList2"/>
    <dgm:cxn modelId="{7ECD1342-16CF-493B-BC3B-1BB8EB1D5665}" type="presParOf" srcId="{B66C9E34-B977-452E-BC32-6DA1F6CB351A}" destId="{42B76331-41C7-4FA4-9226-72ECBFC5F4DA}" srcOrd="11" destOrd="0" presId="urn:microsoft.com/office/officeart/2005/8/layout/bList2"/>
    <dgm:cxn modelId="{895EB3A0-CA8D-43DA-91D5-F54869C1647E}" type="presParOf" srcId="{B66C9E34-B977-452E-BC32-6DA1F6CB351A}" destId="{C8D54533-196A-4272-9E03-2E785ED13A75}" srcOrd="12" destOrd="0" presId="urn:microsoft.com/office/officeart/2005/8/layout/bList2"/>
    <dgm:cxn modelId="{F0131452-2D17-47DA-B506-6AC3A91AB670}" type="presParOf" srcId="{C8D54533-196A-4272-9E03-2E785ED13A75}" destId="{EC5717D4-2B2F-4DB3-AB56-DC5F5C2729B1}" srcOrd="0" destOrd="0" presId="urn:microsoft.com/office/officeart/2005/8/layout/bList2"/>
    <dgm:cxn modelId="{F3A58268-076B-493C-80B3-844DE24F041A}" type="presParOf" srcId="{C8D54533-196A-4272-9E03-2E785ED13A75}" destId="{35FA56EB-1863-4AFC-A19B-2016128CFFB7}" srcOrd="1" destOrd="0" presId="urn:microsoft.com/office/officeart/2005/8/layout/bList2"/>
    <dgm:cxn modelId="{C3D321C1-C36A-46B5-80C2-A1E28645B1A0}" type="presParOf" srcId="{C8D54533-196A-4272-9E03-2E785ED13A75}" destId="{A1147093-9E4B-422D-9103-6CB6D7D99F6A}" srcOrd="2" destOrd="0" presId="urn:microsoft.com/office/officeart/2005/8/layout/bList2"/>
    <dgm:cxn modelId="{C4F833A5-DF13-4746-BEBA-034C7D90972E}" type="presParOf" srcId="{C8D54533-196A-4272-9E03-2E785ED13A75}" destId="{DA8E8C03-D982-40E2-90FF-839C1F956367}"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D881C0-C221-4B47-8BA4-ACEDC1CF7AE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bg-BG"/>
        </a:p>
      </dgm:t>
    </dgm:pt>
    <dgm:pt modelId="{C186FB5A-01EB-4B63-82A5-DD944B27E5F3}">
      <dgm:prSet phldrT="[Text]"/>
      <dgm:spPr>
        <a:solidFill>
          <a:srgbClr val="FFC000">
            <a:alpha val="50000"/>
          </a:srgbClr>
        </a:solidFill>
      </dgm:spPr>
      <dgm:t>
        <a:bodyPr/>
        <a:lstStyle/>
        <a:p>
          <a:r>
            <a:rPr lang="en-US" dirty="0" smtClean="0"/>
            <a:t>Task</a:t>
          </a:r>
          <a:endParaRPr lang="bg-BG" dirty="0"/>
        </a:p>
      </dgm:t>
    </dgm:pt>
    <dgm:pt modelId="{2674A39C-6C01-4313-83D6-63AB7BA9CE3E}" type="parTrans" cxnId="{0D5D79F3-7781-4FDC-A862-8417B88E9BD1}">
      <dgm:prSet/>
      <dgm:spPr/>
      <dgm:t>
        <a:bodyPr/>
        <a:lstStyle/>
        <a:p>
          <a:endParaRPr lang="bg-BG"/>
        </a:p>
      </dgm:t>
    </dgm:pt>
    <dgm:pt modelId="{840136E8-7976-4171-8639-F2B8FBAC3D98}" type="sibTrans" cxnId="{0D5D79F3-7781-4FDC-A862-8417B88E9BD1}">
      <dgm:prSet/>
      <dgm:spPr/>
      <dgm:t>
        <a:bodyPr/>
        <a:lstStyle/>
        <a:p>
          <a:endParaRPr lang="bg-BG"/>
        </a:p>
      </dgm:t>
    </dgm:pt>
    <dgm:pt modelId="{D93572E3-3EDC-48B6-8C7A-C9D4694CC386}">
      <dgm:prSet phldrT="[Text]" custT="1"/>
      <dgm:spPr>
        <a:solidFill>
          <a:schemeClr val="accent4">
            <a:lumMod val="40000"/>
            <a:lumOff val="60000"/>
            <a:alpha val="50000"/>
          </a:schemeClr>
        </a:solidFill>
      </dgm:spPr>
      <dgm:t>
        <a:bodyPr/>
        <a:lstStyle/>
        <a:p>
          <a:r>
            <a:rPr lang="en-US" sz="1400" dirty="0" smtClean="0"/>
            <a:t>Management</a:t>
          </a:r>
          <a:endParaRPr lang="bg-BG" sz="1400" dirty="0"/>
        </a:p>
      </dgm:t>
    </dgm:pt>
    <dgm:pt modelId="{4396CF3C-3A93-4C2A-B4B7-B87B18A1439E}" type="parTrans" cxnId="{A8EFE40B-E267-41F1-8334-7BAA45E40AC9}">
      <dgm:prSet/>
      <dgm:spPr/>
      <dgm:t>
        <a:bodyPr/>
        <a:lstStyle/>
        <a:p>
          <a:endParaRPr lang="bg-BG"/>
        </a:p>
      </dgm:t>
    </dgm:pt>
    <dgm:pt modelId="{3E2D1185-570C-4A43-9E5A-04A9D59026D7}" type="sibTrans" cxnId="{A8EFE40B-E267-41F1-8334-7BAA45E40AC9}">
      <dgm:prSet/>
      <dgm:spPr/>
      <dgm:t>
        <a:bodyPr/>
        <a:lstStyle/>
        <a:p>
          <a:endParaRPr lang="bg-BG"/>
        </a:p>
      </dgm:t>
    </dgm:pt>
    <dgm:pt modelId="{C1B232B3-88AE-4220-8A65-E58A36368EEE}">
      <dgm:prSet phldrT="[Text]" custT="1"/>
      <dgm:spPr>
        <a:solidFill>
          <a:schemeClr val="accent2">
            <a:lumMod val="40000"/>
            <a:lumOff val="60000"/>
            <a:alpha val="50000"/>
          </a:schemeClr>
        </a:solidFill>
      </dgm:spPr>
      <dgm:t>
        <a:bodyPr/>
        <a:lstStyle/>
        <a:p>
          <a:r>
            <a:rPr lang="en-US" sz="1400" dirty="0" smtClean="0"/>
            <a:t>Architecture</a:t>
          </a:r>
          <a:endParaRPr lang="bg-BG" sz="1400" dirty="0"/>
        </a:p>
      </dgm:t>
    </dgm:pt>
    <dgm:pt modelId="{1E62C66E-A2CB-4BD0-8963-FE023973A4A1}" type="parTrans" cxnId="{8CEA1C1F-14C2-422C-B682-DEA5FBC48A59}">
      <dgm:prSet/>
      <dgm:spPr/>
      <dgm:t>
        <a:bodyPr/>
        <a:lstStyle/>
        <a:p>
          <a:endParaRPr lang="bg-BG"/>
        </a:p>
      </dgm:t>
    </dgm:pt>
    <dgm:pt modelId="{6DAF59EB-A2B6-493B-BCB8-AB0848361F83}" type="sibTrans" cxnId="{8CEA1C1F-14C2-422C-B682-DEA5FBC48A59}">
      <dgm:prSet/>
      <dgm:spPr/>
      <dgm:t>
        <a:bodyPr/>
        <a:lstStyle/>
        <a:p>
          <a:endParaRPr lang="bg-BG"/>
        </a:p>
      </dgm:t>
    </dgm:pt>
    <dgm:pt modelId="{8A896575-2A04-4E40-A7F1-4A33BD6E53EB}">
      <dgm:prSet phldrT="[Text]" custT="1"/>
      <dgm:spPr>
        <a:solidFill>
          <a:schemeClr val="accent5">
            <a:lumMod val="60000"/>
            <a:lumOff val="40000"/>
            <a:alpha val="50000"/>
          </a:schemeClr>
        </a:solidFill>
      </dgm:spPr>
      <dgm:t>
        <a:bodyPr/>
        <a:lstStyle/>
        <a:p>
          <a:r>
            <a:rPr lang="en-US" sz="1400" dirty="0" smtClean="0"/>
            <a:t>Design</a:t>
          </a:r>
          <a:endParaRPr lang="bg-BG" sz="1400" dirty="0"/>
        </a:p>
      </dgm:t>
    </dgm:pt>
    <dgm:pt modelId="{426046C9-EC13-4E62-8CFC-6108B7181532}" type="parTrans" cxnId="{D9580A9F-A7E7-4D94-895A-3520888DC7DB}">
      <dgm:prSet/>
      <dgm:spPr/>
      <dgm:t>
        <a:bodyPr/>
        <a:lstStyle/>
        <a:p>
          <a:endParaRPr lang="bg-BG"/>
        </a:p>
      </dgm:t>
    </dgm:pt>
    <dgm:pt modelId="{A5CBE1B4-A3A7-4691-A612-6631BA1B5EF6}" type="sibTrans" cxnId="{D9580A9F-A7E7-4D94-895A-3520888DC7DB}">
      <dgm:prSet/>
      <dgm:spPr/>
      <dgm:t>
        <a:bodyPr/>
        <a:lstStyle/>
        <a:p>
          <a:endParaRPr lang="bg-BG"/>
        </a:p>
      </dgm:t>
    </dgm:pt>
    <dgm:pt modelId="{7B52988D-06B2-4484-8BCB-BEEE16DC84E6}">
      <dgm:prSet phldrT="[Text]" custT="1"/>
      <dgm:spPr>
        <a:solidFill>
          <a:srgbClr val="00B0F0">
            <a:alpha val="50000"/>
          </a:srgbClr>
        </a:solidFill>
      </dgm:spPr>
      <dgm:t>
        <a:bodyPr/>
        <a:lstStyle/>
        <a:p>
          <a:r>
            <a:rPr lang="en-US" sz="1400" dirty="0" smtClean="0"/>
            <a:t>QA</a:t>
          </a:r>
          <a:endParaRPr lang="bg-BG" sz="1400" dirty="0"/>
        </a:p>
      </dgm:t>
    </dgm:pt>
    <dgm:pt modelId="{054C29FD-5374-4A28-BB99-DBA4FDFA48AF}" type="parTrans" cxnId="{3F9659B7-E555-42BB-8C0C-B69D14622861}">
      <dgm:prSet/>
      <dgm:spPr/>
      <dgm:t>
        <a:bodyPr/>
        <a:lstStyle/>
        <a:p>
          <a:endParaRPr lang="bg-BG"/>
        </a:p>
      </dgm:t>
    </dgm:pt>
    <dgm:pt modelId="{1B28EA70-6B54-4F18-9974-0081B70B8EAC}" type="sibTrans" cxnId="{3F9659B7-E555-42BB-8C0C-B69D14622861}">
      <dgm:prSet/>
      <dgm:spPr/>
      <dgm:t>
        <a:bodyPr/>
        <a:lstStyle/>
        <a:p>
          <a:endParaRPr lang="bg-BG"/>
        </a:p>
      </dgm:t>
    </dgm:pt>
    <dgm:pt modelId="{08771636-88C7-4E70-91D6-0752C5A26313}">
      <dgm:prSet phldrT="[Text]" custT="1"/>
      <dgm:spPr>
        <a:solidFill>
          <a:srgbClr val="FFFF00">
            <a:alpha val="50000"/>
          </a:srgbClr>
        </a:solidFill>
      </dgm:spPr>
      <dgm:t>
        <a:bodyPr/>
        <a:lstStyle/>
        <a:p>
          <a:r>
            <a:rPr lang="en-US" sz="1400" dirty="0" smtClean="0"/>
            <a:t>Test</a:t>
          </a:r>
          <a:endParaRPr lang="bg-BG" sz="1400" dirty="0"/>
        </a:p>
      </dgm:t>
    </dgm:pt>
    <dgm:pt modelId="{74FA93FC-EF17-45E8-9095-50084CAD56AF}" type="parTrans" cxnId="{7C57F626-7DAD-411C-8412-587D9421A2B0}">
      <dgm:prSet/>
      <dgm:spPr/>
      <dgm:t>
        <a:bodyPr/>
        <a:lstStyle/>
        <a:p>
          <a:endParaRPr lang="bg-BG"/>
        </a:p>
      </dgm:t>
    </dgm:pt>
    <dgm:pt modelId="{B30B2C45-3BE6-438C-8F39-A5CFBA16A3ED}" type="sibTrans" cxnId="{7C57F626-7DAD-411C-8412-587D9421A2B0}">
      <dgm:prSet/>
      <dgm:spPr/>
      <dgm:t>
        <a:bodyPr/>
        <a:lstStyle/>
        <a:p>
          <a:endParaRPr lang="bg-BG"/>
        </a:p>
      </dgm:t>
    </dgm:pt>
    <dgm:pt modelId="{04FAD36A-0178-4201-9CA1-CDF45ACCA9E6}">
      <dgm:prSet phldrT="[Text]" custT="1"/>
      <dgm:spPr>
        <a:solidFill>
          <a:srgbClr val="92D050">
            <a:alpha val="50000"/>
          </a:srgbClr>
        </a:solidFill>
      </dgm:spPr>
      <dgm:t>
        <a:bodyPr/>
        <a:lstStyle/>
        <a:p>
          <a:r>
            <a:rPr lang="en-US" sz="1400" dirty="0" smtClean="0"/>
            <a:t>Development</a:t>
          </a:r>
          <a:endParaRPr lang="bg-BG" sz="1400" dirty="0"/>
        </a:p>
      </dgm:t>
    </dgm:pt>
    <dgm:pt modelId="{3E7A8CD6-742C-4F4D-A5C2-3EF7EC1CFBE1}" type="parTrans" cxnId="{BA6C41E3-5A68-4A60-A220-8ED7219B3947}">
      <dgm:prSet/>
      <dgm:spPr/>
      <dgm:t>
        <a:bodyPr/>
        <a:lstStyle/>
        <a:p>
          <a:endParaRPr lang="bg-BG"/>
        </a:p>
      </dgm:t>
    </dgm:pt>
    <dgm:pt modelId="{99AA2CC5-BD88-4CC5-9403-E77C7D2D6D71}" type="sibTrans" cxnId="{BA6C41E3-5A68-4A60-A220-8ED7219B3947}">
      <dgm:prSet/>
      <dgm:spPr/>
      <dgm:t>
        <a:bodyPr/>
        <a:lstStyle/>
        <a:p>
          <a:endParaRPr lang="bg-BG"/>
        </a:p>
      </dgm:t>
    </dgm:pt>
    <dgm:pt modelId="{A617422A-2999-433A-8F58-A7990C0F6187}">
      <dgm:prSet phldrT="[Text]" custT="1"/>
      <dgm:spPr>
        <a:solidFill>
          <a:srgbClr val="FF0000">
            <a:alpha val="50000"/>
          </a:srgbClr>
        </a:solidFill>
      </dgm:spPr>
      <dgm:t>
        <a:bodyPr/>
        <a:lstStyle/>
        <a:p>
          <a:r>
            <a:rPr lang="en-US" sz="1400" dirty="0" smtClean="0"/>
            <a:t>Security</a:t>
          </a:r>
          <a:endParaRPr lang="bg-BG" sz="1400" dirty="0"/>
        </a:p>
      </dgm:t>
    </dgm:pt>
    <dgm:pt modelId="{3150453C-6A8A-4A82-81A4-C38796CD311E}" type="parTrans" cxnId="{3914C160-C00D-4E0D-8739-647E62E4AC80}">
      <dgm:prSet/>
      <dgm:spPr/>
      <dgm:t>
        <a:bodyPr/>
        <a:lstStyle/>
        <a:p>
          <a:endParaRPr lang="bg-BG"/>
        </a:p>
      </dgm:t>
    </dgm:pt>
    <dgm:pt modelId="{8A90CFFC-493E-43C1-81E5-69B20251A1C0}" type="sibTrans" cxnId="{3914C160-C00D-4E0D-8739-647E62E4AC80}">
      <dgm:prSet/>
      <dgm:spPr/>
      <dgm:t>
        <a:bodyPr/>
        <a:lstStyle/>
        <a:p>
          <a:endParaRPr lang="bg-BG"/>
        </a:p>
      </dgm:t>
    </dgm:pt>
    <dgm:pt modelId="{37C44380-FECD-4D05-BDFA-8F6EDEEE9D71}" type="pres">
      <dgm:prSet presAssocID="{74D881C0-C221-4B47-8BA4-ACEDC1CF7AE4}" presName="composite" presStyleCnt="0">
        <dgm:presLayoutVars>
          <dgm:chMax val="1"/>
          <dgm:dir/>
          <dgm:resizeHandles val="exact"/>
        </dgm:presLayoutVars>
      </dgm:prSet>
      <dgm:spPr/>
      <dgm:t>
        <a:bodyPr/>
        <a:lstStyle/>
        <a:p>
          <a:endParaRPr lang="bg-BG"/>
        </a:p>
      </dgm:t>
    </dgm:pt>
    <dgm:pt modelId="{C72E81E2-69E7-4305-BFDA-9E6D7DF83CCC}" type="pres">
      <dgm:prSet presAssocID="{74D881C0-C221-4B47-8BA4-ACEDC1CF7AE4}" presName="radial" presStyleCnt="0">
        <dgm:presLayoutVars>
          <dgm:animLvl val="ctr"/>
        </dgm:presLayoutVars>
      </dgm:prSet>
      <dgm:spPr/>
    </dgm:pt>
    <dgm:pt modelId="{43C77F87-34CE-4ABA-9971-92CDC0E6303D}" type="pres">
      <dgm:prSet presAssocID="{C186FB5A-01EB-4B63-82A5-DD944B27E5F3}" presName="centerShape" presStyleLbl="vennNode1" presStyleIdx="0" presStyleCnt="8" custScaleX="90909" custScaleY="90909"/>
      <dgm:spPr/>
      <dgm:t>
        <a:bodyPr/>
        <a:lstStyle/>
        <a:p>
          <a:endParaRPr lang="bg-BG"/>
        </a:p>
      </dgm:t>
    </dgm:pt>
    <dgm:pt modelId="{19F2D705-0536-4002-A0BD-D275B595B565}" type="pres">
      <dgm:prSet presAssocID="{D93572E3-3EDC-48B6-8C7A-C9D4694CC386}" presName="node" presStyleLbl="vennNode1" presStyleIdx="1" presStyleCnt="8" custScaleX="110000" custScaleY="110000">
        <dgm:presLayoutVars>
          <dgm:bulletEnabled val="1"/>
        </dgm:presLayoutVars>
      </dgm:prSet>
      <dgm:spPr/>
      <dgm:t>
        <a:bodyPr/>
        <a:lstStyle/>
        <a:p>
          <a:endParaRPr lang="bg-BG"/>
        </a:p>
      </dgm:t>
    </dgm:pt>
    <dgm:pt modelId="{995A0BBE-94DE-4509-B69F-E0D0E13DD70C}" type="pres">
      <dgm:prSet presAssocID="{C1B232B3-88AE-4220-8A65-E58A36368EEE}" presName="node" presStyleLbl="vennNode1" presStyleIdx="2" presStyleCnt="8" custScaleX="110000" custScaleY="110000">
        <dgm:presLayoutVars>
          <dgm:bulletEnabled val="1"/>
        </dgm:presLayoutVars>
      </dgm:prSet>
      <dgm:spPr/>
      <dgm:t>
        <a:bodyPr/>
        <a:lstStyle/>
        <a:p>
          <a:endParaRPr lang="bg-BG"/>
        </a:p>
      </dgm:t>
    </dgm:pt>
    <dgm:pt modelId="{E3213607-A8E6-4942-B4BF-8C984B29060C}" type="pres">
      <dgm:prSet presAssocID="{04FAD36A-0178-4201-9CA1-CDF45ACCA9E6}" presName="node" presStyleLbl="vennNode1" presStyleIdx="3" presStyleCnt="8" custScaleX="119229">
        <dgm:presLayoutVars>
          <dgm:bulletEnabled val="1"/>
        </dgm:presLayoutVars>
      </dgm:prSet>
      <dgm:spPr/>
      <dgm:t>
        <a:bodyPr/>
        <a:lstStyle/>
        <a:p>
          <a:endParaRPr lang="bg-BG"/>
        </a:p>
      </dgm:t>
    </dgm:pt>
    <dgm:pt modelId="{0739EF18-F611-4F86-9DDA-8376A2D8B409}" type="pres">
      <dgm:prSet presAssocID="{8A896575-2A04-4E40-A7F1-4A33BD6E53EB}" presName="node" presStyleLbl="vennNode1" presStyleIdx="4" presStyleCnt="8" custScaleX="110000" custScaleY="110000">
        <dgm:presLayoutVars>
          <dgm:bulletEnabled val="1"/>
        </dgm:presLayoutVars>
      </dgm:prSet>
      <dgm:spPr/>
      <dgm:t>
        <a:bodyPr/>
        <a:lstStyle/>
        <a:p>
          <a:endParaRPr lang="bg-BG"/>
        </a:p>
      </dgm:t>
    </dgm:pt>
    <dgm:pt modelId="{78480D8F-2688-493C-9678-1EC347024811}" type="pres">
      <dgm:prSet presAssocID="{7B52988D-06B2-4484-8BCB-BEEE16DC84E6}" presName="node" presStyleLbl="vennNode1" presStyleIdx="5" presStyleCnt="8" custScaleX="110000" custScaleY="110000">
        <dgm:presLayoutVars>
          <dgm:bulletEnabled val="1"/>
        </dgm:presLayoutVars>
      </dgm:prSet>
      <dgm:spPr/>
      <dgm:t>
        <a:bodyPr/>
        <a:lstStyle/>
        <a:p>
          <a:endParaRPr lang="bg-BG"/>
        </a:p>
      </dgm:t>
    </dgm:pt>
    <dgm:pt modelId="{1AA18638-3B36-4260-93DE-299636178108}" type="pres">
      <dgm:prSet presAssocID="{08771636-88C7-4E70-91D6-0752C5A26313}" presName="node" presStyleLbl="vennNode1" presStyleIdx="6" presStyleCnt="8" custScaleX="110000" custScaleY="110000">
        <dgm:presLayoutVars>
          <dgm:bulletEnabled val="1"/>
        </dgm:presLayoutVars>
      </dgm:prSet>
      <dgm:spPr/>
      <dgm:t>
        <a:bodyPr/>
        <a:lstStyle/>
        <a:p>
          <a:endParaRPr lang="bg-BG"/>
        </a:p>
      </dgm:t>
    </dgm:pt>
    <dgm:pt modelId="{0947BFFE-9AB8-4BC3-BF2C-D0E798A0D2C2}" type="pres">
      <dgm:prSet presAssocID="{A617422A-2999-433A-8F58-A7990C0F6187}" presName="node" presStyleLbl="vennNode1" presStyleIdx="7" presStyleCnt="8">
        <dgm:presLayoutVars>
          <dgm:bulletEnabled val="1"/>
        </dgm:presLayoutVars>
      </dgm:prSet>
      <dgm:spPr/>
      <dgm:t>
        <a:bodyPr/>
        <a:lstStyle/>
        <a:p>
          <a:endParaRPr lang="bg-BG"/>
        </a:p>
      </dgm:t>
    </dgm:pt>
  </dgm:ptLst>
  <dgm:cxnLst>
    <dgm:cxn modelId="{D9580A9F-A7E7-4D94-895A-3520888DC7DB}" srcId="{C186FB5A-01EB-4B63-82A5-DD944B27E5F3}" destId="{8A896575-2A04-4E40-A7F1-4A33BD6E53EB}" srcOrd="3" destOrd="0" parTransId="{426046C9-EC13-4E62-8CFC-6108B7181532}" sibTransId="{A5CBE1B4-A3A7-4691-A612-6631BA1B5EF6}"/>
    <dgm:cxn modelId="{7FD0E1FA-6F08-49FE-BC55-14687428FE1D}" type="presOf" srcId="{7B52988D-06B2-4484-8BCB-BEEE16DC84E6}" destId="{78480D8F-2688-493C-9678-1EC347024811}" srcOrd="0" destOrd="0" presId="urn:microsoft.com/office/officeart/2005/8/layout/radial3"/>
    <dgm:cxn modelId="{2C6762E3-0679-4EB6-848E-33149318CA31}" type="presOf" srcId="{A617422A-2999-433A-8F58-A7990C0F6187}" destId="{0947BFFE-9AB8-4BC3-BF2C-D0E798A0D2C2}" srcOrd="0" destOrd="0" presId="urn:microsoft.com/office/officeart/2005/8/layout/radial3"/>
    <dgm:cxn modelId="{8CEA1C1F-14C2-422C-B682-DEA5FBC48A59}" srcId="{C186FB5A-01EB-4B63-82A5-DD944B27E5F3}" destId="{C1B232B3-88AE-4220-8A65-E58A36368EEE}" srcOrd="1" destOrd="0" parTransId="{1E62C66E-A2CB-4BD0-8963-FE023973A4A1}" sibTransId="{6DAF59EB-A2B6-493B-BCB8-AB0848361F83}"/>
    <dgm:cxn modelId="{C10A769E-E1E6-40CD-9F80-0DFFB861FC91}" type="presOf" srcId="{74D881C0-C221-4B47-8BA4-ACEDC1CF7AE4}" destId="{37C44380-FECD-4D05-BDFA-8F6EDEEE9D71}" srcOrd="0" destOrd="0" presId="urn:microsoft.com/office/officeart/2005/8/layout/radial3"/>
    <dgm:cxn modelId="{C0FD563D-E79C-4FC0-83D5-848E6330DFC7}" type="presOf" srcId="{04FAD36A-0178-4201-9CA1-CDF45ACCA9E6}" destId="{E3213607-A8E6-4942-B4BF-8C984B29060C}" srcOrd="0" destOrd="0" presId="urn:microsoft.com/office/officeart/2005/8/layout/radial3"/>
    <dgm:cxn modelId="{0D5D79F3-7781-4FDC-A862-8417B88E9BD1}" srcId="{74D881C0-C221-4B47-8BA4-ACEDC1CF7AE4}" destId="{C186FB5A-01EB-4B63-82A5-DD944B27E5F3}" srcOrd="0" destOrd="0" parTransId="{2674A39C-6C01-4313-83D6-63AB7BA9CE3E}" sibTransId="{840136E8-7976-4171-8639-F2B8FBAC3D98}"/>
    <dgm:cxn modelId="{3F9659B7-E555-42BB-8C0C-B69D14622861}" srcId="{C186FB5A-01EB-4B63-82A5-DD944B27E5F3}" destId="{7B52988D-06B2-4484-8BCB-BEEE16DC84E6}" srcOrd="4" destOrd="0" parTransId="{054C29FD-5374-4A28-BB99-DBA4FDFA48AF}" sibTransId="{1B28EA70-6B54-4F18-9974-0081B70B8EAC}"/>
    <dgm:cxn modelId="{4ECC0054-E4D5-496F-AC1F-E339BB06C590}" type="presOf" srcId="{C1B232B3-88AE-4220-8A65-E58A36368EEE}" destId="{995A0BBE-94DE-4509-B69F-E0D0E13DD70C}" srcOrd="0" destOrd="0" presId="urn:microsoft.com/office/officeart/2005/8/layout/radial3"/>
    <dgm:cxn modelId="{7C57F626-7DAD-411C-8412-587D9421A2B0}" srcId="{C186FB5A-01EB-4B63-82A5-DD944B27E5F3}" destId="{08771636-88C7-4E70-91D6-0752C5A26313}" srcOrd="5" destOrd="0" parTransId="{74FA93FC-EF17-45E8-9095-50084CAD56AF}" sibTransId="{B30B2C45-3BE6-438C-8F39-A5CFBA16A3ED}"/>
    <dgm:cxn modelId="{17A0B0AF-E570-4201-82FC-00B302839CEE}" type="presOf" srcId="{08771636-88C7-4E70-91D6-0752C5A26313}" destId="{1AA18638-3B36-4260-93DE-299636178108}" srcOrd="0" destOrd="0" presId="urn:microsoft.com/office/officeart/2005/8/layout/radial3"/>
    <dgm:cxn modelId="{0A80B857-BF1E-438C-A605-F2981E25CB8F}" type="presOf" srcId="{C186FB5A-01EB-4B63-82A5-DD944B27E5F3}" destId="{43C77F87-34CE-4ABA-9971-92CDC0E6303D}" srcOrd="0" destOrd="0" presId="urn:microsoft.com/office/officeart/2005/8/layout/radial3"/>
    <dgm:cxn modelId="{3914C160-C00D-4E0D-8739-647E62E4AC80}" srcId="{C186FB5A-01EB-4B63-82A5-DD944B27E5F3}" destId="{A617422A-2999-433A-8F58-A7990C0F6187}" srcOrd="6" destOrd="0" parTransId="{3150453C-6A8A-4A82-81A4-C38796CD311E}" sibTransId="{8A90CFFC-493E-43C1-81E5-69B20251A1C0}"/>
    <dgm:cxn modelId="{1F9F2D9E-6B58-41BB-ABE1-8BC711573584}" type="presOf" srcId="{8A896575-2A04-4E40-A7F1-4A33BD6E53EB}" destId="{0739EF18-F611-4F86-9DDA-8376A2D8B409}" srcOrd="0" destOrd="0" presId="urn:microsoft.com/office/officeart/2005/8/layout/radial3"/>
    <dgm:cxn modelId="{A8EFE40B-E267-41F1-8334-7BAA45E40AC9}" srcId="{C186FB5A-01EB-4B63-82A5-DD944B27E5F3}" destId="{D93572E3-3EDC-48B6-8C7A-C9D4694CC386}" srcOrd="0" destOrd="0" parTransId="{4396CF3C-3A93-4C2A-B4B7-B87B18A1439E}" sibTransId="{3E2D1185-570C-4A43-9E5A-04A9D59026D7}"/>
    <dgm:cxn modelId="{BA6C41E3-5A68-4A60-A220-8ED7219B3947}" srcId="{C186FB5A-01EB-4B63-82A5-DD944B27E5F3}" destId="{04FAD36A-0178-4201-9CA1-CDF45ACCA9E6}" srcOrd="2" destOrd="0" parTransId="{3E7A8CD6-742C-4F4D-A5C2-3EF7EC1CFBE1}" sibTransId="{99AA2CC5-BD88-4CC5-9403-E77C7D2D6D71}"/>
    <dgm:cxn modelId="{2A181EFB-7BDF-4C4F-BB09-24C7CDA2D09B}" type="presOf" srcId="{D93572E3-3EDC-48B6-8C7A-C9D4694CC386}" destId="{19F2D705-0536-4002-A0BD-D275B595B565}" srcOrd="0" destOrd="0" presId="urn:microsoft.com/office/officeart/2005/8/layout/radial3"/>
    <dgm:cxn modelId="{463E37A9-841E-4466-90ED-16CF0B65E622}" type="presParOf" srcId="{37C44380-FECD-4D05-BDFA-8F6EDEEE9D71}" destId="{C72E81E2-69E7-4305-BFDA-9E6D7DF83CCC}" srcOrd="0" destOrd="0" presId="urn:microsoft.com/office/officeart/2005/8/layout/radial3"/>
    <dgm:cxn modelId="{22F5DBC3-EAAA-49B0-935F-9D46532541B0}" type="presParOf" srcId="{C72E81E2-69E7-4305-BFDA-9E6D7DF83CCC}" destId="{43C77F87-34CE-4ABA-9971-92CDC0E6303D}" srcOrd="0" destOrd="0" presId="urn:microsoft.com/office/officeart/2005/8/layout/radial3"/>
    <dgm:cxn modelId="{93F1590B-8EDA-40A8-BED6-EF1FAAC49302}" type="presParOf" srcId="{C72E81E2-69E7-4305-BFDA-9E6D7DF83CCC}" destId="{19F2D705-0536-4002-A0BD-D275B595B565}" srcOrd="1" destOrd="0" presId="urn:microsoft.com/office/officeart/2005/8/layout/radial3"/>
    <dgm:cxn modelId="{8FC7012E-2D2D-4F76-8B21-A556522832D8}" type="presParOf" srcId="{C72E81E2-69E7-4305-BFDA-9E6D7DF83CCC}" destId="{995A0BBE-94DE-4509-B69F-E0D0E13DD70C}" srcOrd="2" destOrd="0" presId="urn:microsoft.com/office/officeart/2005/8/layout/radial3"/>
    <dgm:cxn modelId="{43D4CC20-2795-4B34-B4EA-DB348C999D97}" type="presParOf" srcId="{C72E81E2-69E7-4305-BFDA-9E6D7DF83CCC}" destId="{E3213607-A8E6-4942-B4BF-8C984B29060C}" srcOrd="3" destOrd="0" presId="urn:microsoft.com/office/officeart/2005/8/layout/radial3"/>
    <dgm:cxn modelId="{B132BDF0-C816-4DD1-ACF6-92EC1D29AAB3}" type="presParOf" srcId="{C72E81E2-69E7-4305-BFDA-9E6D7DF83CCC}" destId="{0739EF18-F611-4F86-9DDA-8376A2D8B409}" srcOrd="4" destOrd="0" presId="urn:microsoft.com/office/officeart/2005/8/layout/radial3"/>
    <dgm:cxn modelId="{C89E4C11-5795-4487-A3ED-9F169C9DC99C}" type="presParOf" srcId="{C72E81E2-69E7-4305-BFDA-9E6D7DF83CCC}" destId="{78480D8F-2688-493C-9678-1EC347024811}" srcOrd="5" destOrd="0" presId="urn:microsoft.com/office/officeart/2005/8/layout/radial3"/>
    <dgm:cxn modelId="{177E6531-D5D1-4A93-81CC-B1A0885C8BDE}" type="presParOf" srcId="{C72E81E2-69E7-4305-BFDA-9E6D7DF83CCC}" destId="{1AA18638-3B36-4260-93DE-299636178108}" srcOrd="6" destOrd="0" presId="urn:microsoft.com/office/officeart/2005/8/layout/radial3"/>
    <dgm:cxn modelId="{905E8C0E-ED0C-4E85-A829-AEA1E03C8506}" type="presParOf" srcId="{C72E81E2-69E7-4305-BFDA-9E6D7DF83CCC}" destId="{0947BFFE-9AB8-4BC3-BF2C-D0E798A0D2C2}" srcOrd="7"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1E440-C2A9-4275-8D65-14EA0A6B927F}">
      <dsp:nvSpPr>
        <dsp:cNvPr id="0" name=""/>
        <dsp:cNvSpPr/>
      </dsp:nvSpPr>
      <dsp:spPr>
        <a:xfrm>
          <a:off x="0" y="285598"/>
          <a:ext cx="6096000" cy="886529"/>
        </a:xfrm>
        <a:prstGeom prst="rightArrow">
          <a:avLst>
            <a:gd name="adj1" fmla="val 50000"/>
            <a:gd name="adj2" fmla="val 50000"/>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kern="1200" dirty="0" smtClean="0"/>
            <a:t>Epic</a:t>
          </a:r>
          <a:endParaRPr lang="bg-BG" sz="1700" kern="1200" dirty="0"/>
        </a:p>
      </dsp:txBody>
      <dsp:txXfrm>
        <a:off x="0" y="507230"/>
        <a:ext cx="5874368" cy="443265"/>
      </dsp:txXfrm>
    </dsp:sp>
    <dsp:sp modelId="{DCC35995-2799-46A4-8A86-3733223D7342}">
      <dsp:nvSpPr>
        <dsp:cNvPr id="0" name=""/>
        <dsp:cNvSpPr/>
      </dsp:nvSpPr>
      <dsp:spPr>
        <a:xfrm>
          <a:off x="0" y="968096"/>
          <a:ext cx="1126662" cy="162781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Feature</a:t>
          </a:r>
          <a:endParaRPr lang="bg-BG" sz="1700" kern="1200" dirty="0"/>
        </a:p>
      </dsp:txBody>
      <dsp:txXfrm>
        <a:off x="0" y="968096"/>
        <a:ext cx="1126662" cy="1627810"/>
      </dsp:txXfrm>
    </dsp:sp>
    <dsp:sp modelId="{79B2D965-73CA-4254-8750-FC07C5CDC50A}">
      <dsp:nvSpPr>
        <dsp:cNvPr id="0" name=""/>
        <dsp:cNvSpPr/>
      </dsp:nvSpPr>
      <dsp:spPr>
        <a:xfrm>
          <a:off x="1126540" y="581222"/>
          <a:ext cx="4969459" cy="886529"/>
        </a:xfrm>
        <a:prstGeom prst="rightArrow">
          <a:avLst>
            <a:gd name="adj1" fmla="val 50000"/>
            <a:gd name="adj2" fmla="val 50000"/>
          </a:avLst>
        </a:prstGeom>
        <a:solidFill>
          <a:srgbClr val="00B0F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kern="1200" dirty="0" smtClean="0"/>
            <a:t>Feature</a:t>
          </a:r>
          <a:endParaRPr lang="bg-BG" sz="1700" kern="1200" dirty="0"/>
        </a:p>
      </dsp:txBody>
      <dsp:txXfrm>
        <a:off x="1126540" y="802854"/>
        <a:ext cx="4747827" cy="443265"/>
      </dsp:txXfrm>
    </dsp:sp>
    <dsp:sp modelId="{315C6A70-F60C-4A2B-A8D8-DD14C29C47AE}">
      <dsp:nvSpPr>
        <dsp:cNvPr id="0" name=""/>
        <dsp:cNvSpPr/>
      </dsp:nvSpPr>
      <dsp:spPr>
        <a:xfrm>
          <a:off x="1126540" y="1263720"/>
          <a:ext cx="1126662" cy="162781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Story</a:t>
          </a:r>
          <a:endParaRPr lang="bg-BG" sz="1700" kern="1200" dirty="0"/>
        </a:p>
      </dsp:txBody>
      <dsp:txXfrm>
        <a:off x="1126540" y="1263720"/>
        <a:ext cx="1126662" cy="1627810"/>
      </dsp:txXfrm>
    </dsp:sp>
    <dsp:sp modelId="{D5AAE7BD-5AB3-47B7-8D42-2B554449C155}">
      <dsp:nvSpPr>
        <dsp:cNvPr id="0" name=""/>
        <dsp:cNvSpPr/>
      </dsp:nvSpPr>
      <dsp:spPr>
        <a:xfrm>
          <a:off x="2253081" y="876846"/>
          <a:ext cx="3842918" cy="886529"/>
        </a:xfrm>
        <a:prstGeom prst="rightArrow">
          <a:avLst>
            <a:gd name="adj1" fmla="val 50000"/>
            <a:gd name="adj2" fmla="val 50000"/>
          </a:avLst>
        </a:prstGeom>
        <a:solidFill>
          <a:srgbClr val="92D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b="1" i="1" kern="1200" dirty="0" smtClean="0">
              <a:solidFill>
                <a:schemeClr val="accent4"/>
              </a:solidFill>
            </a:rPr>
            <a:t>Change request</a:t>
          </a:r>
          <a:endParaRPr lang="bg-BG" sz="1700" b="1" i="1" kern="1200" dirty="0">
            <a:solidFill>
              <a:schemeClr val="accent4"/>
            </a:solidFill>
          </a:endParaRPr>
        </a:p>
      </dsp:txBody>
      <dsp:txXfrm>
        <a:off x="2253081" y="1098478"/>
        <a:ext cx="3621286" cy="443265"/>
      </dsp:txXfrm>
    </dsp:sp>
    <dsp:sp modelId="{8D6403BF-F527-4037-B526-101817FC4A0F}">
      <dsp:nvSpPr>
        <dsp:cNvPr id="0" name=""/>
        <dsp:cNvSpPr/>
      </dsp:nvSpPr>
      <dsp:spPr>
        <a:xfrm>
          <a:off x="2253081" y="1559343"/>
          <a:ext cx="1126662" cy="1627810"/>
        </a:xfrm>
        <a:prstGeom prst="rect">
          <a:avLst/>
        </a:prstGeom>
        <a:solidFill>
          <a:srgbClr val="92D050"/>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0" i="1" kern="1200" dirty="0" smtClean="0">
              <a:solidFill>
                <a:schemeClr val="tx1"/>
              </a:solidFill>
            </a:rPr>
            <a:t>Epic</a:t>
          </a:r>
          <a:endParaRPr lang="bg-BG" sz="1700" b="0" i="1" kern="1200" dirty="0">
            <a:solidFill>
              <a:schemeClr val="tx1"/>
            </a:solidFill>
          </a:endParaRPr>
        </a:p>
        <a:p>
          <a:pPr lvl="0" algn="l" defTabSz="755650">
            <a:lnSpc>
              <a:spcPct val="90000"/>
            </a:lnSpc>
            <a:spcBef>
              <a:spcPct val="0"/>
            </a:spcBef>
            <a:spcAft>
              <a:spcPct val="35000"/>
            </a:spcAft>
          </a:pPr>
          <a:r>
            <a:rPr lang="en-US" sz="1700" b="0" i="1" kern="1200" dirty="0" smtClean="0">
              <a:solidFill>
                <a:schemeClr val="tx1"/>
              </a:solidFill>
            </a:rPr>
            <a:t>Feature</a:t>
          </a:r>
          <a:endParaRPr lang="bg-BG" sz="1700" b="0" i="1" kern="1200" dirty="0">
            <a:solidFill>
              <a:schemeClr val="tx1"/>
            </a:solidFill>
          </a:endParaRPr>
        </a:p>
        <a:p>
          <a:pPr lvl="0" algn="l" defTabSz="755650">
            <a:lnSpc>
              <a:spcPct val="90000"/>
            </a:lnSpc>
            <a:spcBef>
              <a:spcPct val="0"/>
            </a:spcBef>
            <a:spcAft>
              <a:spcPct val="35000"/>
            </a:spcAft>
          </a:pPr>
          <a:r>
            <a:rPr lang="en-US" sz="1700" b="0" i="1" kern="1200" dirty="0" smtClean="0">
              <a:solidFill>
                <a:schemeClr val="tx1"/>
              </a:solidFill>
            </a:rPr>
            <a:t>Story</a:t>
          </a:r>
          <a:endParaRPr lang="bg-BG" sz="1700" b="0" i="1" kern="1200" dirty="0">
            <a:solidFill>
              <a:schemeClr val="tx1"/>
            </a:solidFill>
          </a:endParaRPr>
        </a:p>
        <a:p>
          <a:pPr lvl="0" algn="l" defTabSz="755650">
            <a:lnSpc>
              <a:spcPct val="90000"/>
            </a:lnSpc>
            <a:spcBef>
              <a:spcPct val="0"/>
            </a:spcBef>
            <a:spcAft>
              <a:spcPct val="35000"/>
            </a:spcAft>
          </a:pPr>
          <a:r>
            <a:rPr lang="en-US" sz="1700" b="0" i="1" kern="1200" dirty="0" smtClean="0">
              <a:solidFill>
                <a:schemeClr val="tx1"/>
              </a:solidFill>
            </a:rPr>
            <a:t>Task</a:t>
          </a:r>
          <a:endParaRPr lang="bg-BG" sz="1700" b="0" i="1" kern="1200" dirty="0">
            <a:solidFill>
              <a:schemeClr val="tx1"/>
            </a:solidFill>
          </a:endParaRPr>
        </a:p>
        <a:p>
          <a:pPr lvl="0" algn="l" defTabSz="755650">
            <a:lnSpc>
              <a:spcPct val="90000"/>
            </a:lnSpc>
            <a:spcBef>
              <a:spcPct val="0"/>
            </a:spcBef>
            <a:spcAft>
              <a:spcPct val="35000"/>
            </a:spcAft>
          </a:pPr>
          <a:r>
            <a:rPr lang="en-US" sz="1700" b="0" i="1" kern="1200" dirty="0" smtClean="0">
              <a:solidFill>
                <a:srgbClr val="FF0000"/>
              </a:solidFill>
            </a:rPr>
            <a:t>Bug</a:t>
          </a:r>
          <a:endParaRPr lang="bg-BG" sz="1700" b="0" i="1" kern="1200" dirty="0">
            <a:solidFill>
              <a:srgbClr val="FF0000"/>
            </a:solidFill>
          </a:endParaRPr>
        </a:p>
      </dsp:txBody>
      <dsp:txXfrm>
        <a:off x="2253081" y="1559343"/>
        <a:ext cx="1126662" cy="1627810"/>
      </dsp:txXfrm>
    </dsp:sp>
    <dsp:sp modelId="{BEB21F78-8F80-4A36-A388-1E8DBC7F3E07}">
      <dsp:nvSpPr>
        <dsp:cNvPr id="0" name=""/>
        <dsp:cNvSpPr/>
      </dsp:nvSpPr>
      <dsp:spPr>
        <a:xfrm>
          <a:off x="3380232" y="1172469"/>
          <a:ext cx="2715768" cy="886529"/>
        </a:xfrm>
        <a:prstGeom prst="rightArrow">
          <a:avLst>
            <a:gd name="adj1" fmla="val 50000"/>
            <a:gd name="adj2" fmla="val 50000"/>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kern="1200" dirty="0" smtClean="0"/>
            <a:t>Story</a:t>
          </a:r>
          <a:endParaRPr lang="bg-BG" sz="1700" kern="1200" dirty="0"/>
        </a:p>
      </dsp:txBody>
      <dsp:txXfrm>
        <a:off x="3380232" y="1394101"/>
        <a:ext cx="2494136" cy="443265"/>
      </dsp:txXfrm>
    </dsp:sp>
    <dsp:sp modelId="{50EBEC20-C2DE-4A20-83C9-3373A179E896}">
      <dsp:nvSpPr>
        <dsp:cNvPr id="0" name=""/>
        <dsp:cNvSpPr/>
      </dsp:nvSpPr>
      <dsp:spPr>
        <a:xfrm>
          <a:off x="3380232" y="1854967"/>
          <a:ext cx="1126662" cy="1627810"/>
        </a:xfrm>
        <a:prstGeom prst="rect">
          <a:avLst/>
        </a:prstGeom>
        <a:solidFill>
          <a:schemeClr val="tx1"/>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Task</a:t>
          </a:r>
          <a:endParaRPr lang="bg-BG" sz="1700" kern="1200" dirty="0"/>
        </a:p>
        <a:p>
          <a:pPr lvl="0" algn="l" defTabSz="755650">
            <a:lnSpc>
              <a:spcPct val="90000"/>
            </a:lnSpc>
            <a:spcBef>
              <a:spcPct val="0"/>
            </a:spcBef>
            <a:spcAft>
              <a:spcPct val="35000"/>
            </a:spcAft>
          </a:pPr>
          <a:r>
            <a:rPr lang="en-US" sz="1700" kern="1200" dirty="0" smtClean="0">
              <a:solidFill>
                <a:srgbClr val="FF0000"/>
              </a:solidFill>
            </a:rPr>
            <a:t>Bug</a:t>
          </a:r>
          <a:endParaRPr lang="bg-BG" sz="1700" kern="1200" dirty="0">
            <a:solidFill>
              <a:srgbClr val="FF0000"/>
            </a:solidFill>
          </a:endParaRPr>
        </a:p>
      </dsp:txBody>
      <dsp:txXfrm>
        <a:off x="3380232" y="1854967"/>
        <a:ext cx="1126662" cy="1627810"/>
      </dsp:txXfrm>
    </dsp:sp>
    <dsp:sp modelId="{4187AE8C-0441-407B-8290-4918BD666205}">
      <dsp:nvSpPr>
        <dsp:cNvPr id="0" name=""/>
        <dsp:cNvSpPr/>
      </dsp:nvSpPr>
      <dsp:spPr>
        <a:xfrm>
          <a:off x="4506772" y="1468093"/>
          <a:ext cx="1589227" cy="886529"/>
        </a:xfrm>
        <a:prstGeom prst="rightArrow">
          <a:avLst>
            <a:gd name="adj1" fmla="val 50000"/>
            <a:gd name="adj2" fmla="val 50000"/>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kern="1200" dirty="0" smtClean="0"/>
            <a:t>Task</a:t>
          </a:r>
          <a:endParaRPr lang="bg-BG" sz="1700" kern="1200" dirty="0"/>
        </a:p>
      </dsp:txBody>
      <dsp:txXfrm>
        <a:off x="4506772" y="1689725"/>
        <a:ext cx="1367595" cy="443265"/>
      </dsp:txXfrm>
    </dsp:sp>
    <dsp:sp modelId="{E53F5B0F-2726-4EF8-ACBF-F5472A544ECE}">
      <dsp:nvSpPr>
        <dsp:cNvPr id="0" name=""/>
        <dsp:cNvSpPr/>
      </dsp:nvSpPr>
      <dsp:spPr>
        <a:xfrm>
          <a:off x="4506772" y="2150591"/>
          <a:ext cx="1126662" cy="162781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solidFill>
                <a:schemeClr val="tx2"/>
              </a:solidFill>
            </a:rPr>
            <a:t>Sub-task</a:t>
          </a:r>
          <a:endParaRPr lang="bg-BG" sz="1700" kern="1200" dirty="0">
            <a:solidFill>
              <a:schemeClr val="tx2"/>
            </a:solidFill>
          </a:endParaRPr>
        </a:p>
        <a:p>
          <a:pPr lvl="0" algn="l" defTabSz="755650">
            <a:lnSpc>
              <a:spcPct val="90000"/>
            </a:lnSpc>
            <a:spcBef>
              <a:spcPct val="0"/>
            </a:spcBef>
            <a:spcAft>
              <a:spcPct val="35000"/>
            </a:spcAft>
          </a:pPr>
          <a:r>
            <a:rPr lang="en-US" sz="1700" kern="1200" dirty="0" smtClean="0">
              <a:solidFill>
                <a:srgbClr val="FF0000"/>
              </a:solidFill>
            </a:rPr>
            <a:t>Bug</a:t>
          </a:r>
          <a:endParaRPr lang="bg-BG" sz="1700" kern="1200" dirty="0">
            <a:solidFill>
              <a:srgbClr val="FF0000"/>
            </a:solidFill>
          </a:endParaRPr>
        </a:p>
      </dsp:txBody>
      <dsp:txXfrm>
        <a:off x="4506772" y="2150591"/>
        <a:ext cx="1126662" cy="1627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1E440-C2A9-4275-8D65-14EA0A6B927F}">
      <dsp:nvSpPr>
        <dsp:cNvPr id="0" name=""/>
        <dsp:cNvSpPr/>
      </dsp:nvSpPr>
      <dsp:spPr>
        <a:xfrm>
          <a:off x="0" y="285598"/>
          <a:ext cx="6096000" cy="886529"/>
        </a:xfrm>
        <a:prstGeom prst="rightArrow">
          <a:avLst>
            <a:gd name="adj1" fmla="val 50000"/>
            <a:gd name="adj2" fmla="val 50000"/>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kern="1200" smtClean="0"/>
            <a:t>Epic</a:t>
          </a:r>
          <a:endParaRPr lang="bg-BG" sz="1700" kern="1200" dirty="0"/>
        </a:p>
      </dsp:txBody>
      <dsp:txXfrm>
        <a:off x="0" y="507230"/>
        <a:ext cx="5874368" cy="443265"/>
      </dsp:txXfrm>
    </dsp:sp>
    <dsp:sp modelId="{DCC35995-2799-46A4-8A86-3733223D7342}">
      <dsp:nvSpPr>
        <dsp:cNvPr id="0" name=""/>
        <dsp:cNvSpPr/>
      </dsp:nvSpPr>
      <dsp:spPr>
        <a:xfrm>
          <a:off x="0" y="968096"/>
          <a:ext cx="1126662" cy="162781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Feature</a:t>
          </a:r>
          <a:endParaRPr lang="bg-BG" sz="1700" kern="1200" dirty="0"/>
        </a:p>
      </dsp:txBody>
      <dsp:txXfrm>
        <a:off x="0" y="968096"/>
        <a:ext cx="1126662" cy="1627810"/>
      </dsp:txXfrm>
    </dsp:sp>
    <dsp:sp modelId="{79B2D965-73CA-4254-8750-FC07C5CDC50A}">
      <dsp:nvSpPr>
        <dsp:cNvPr id="0" name=""/>
        <dsp:cNvSpPr/>
      </dsp:nvSpPr>
      <dsp:spPr>
        <a:xfrm>
          <a:off x="1126540" y="581222"/>
          <a:ext cx="4969459" cy="886529"/>
        </a:xfrm>
        <a:prstGeom prst="rightArrow">
          <a:avLst>
            <a:gd name="adj1" fmla="val 50000"/>
            <a:gd name="adj2" fmla="val 50000"/>
          </a:avLst>
        </a:prstGeom>
        <a:solidFill>
          <a:srgbClr val="00B0F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kern="1200" dirty="0" smtClean="0"/>
            <a:t>Feature</a:t>
          </a:r>
          <a:endParaRPr lang="bg-BG" sz="1700" kern="1200" dirty="0"/>
        </a:p>
      </dsp:txBody>
      <dsp:txXfrm>
        <a:off x="1126540" y="802854"/>
        <a:ext cx="4747827" cy="443265"/>
      </dsp:txXfrm>
    </dsp:sp>
    <dsp:sp modelId="{315C6A70-F60C-4A2B-A8D8-DD14C29C47AE}">
      <dsp:nvSpPr>
        <dsp:cNvPr id="0" name=""/>
        <dsp:cNvSpPr/>
      </dsp:nvSpPr>
      <dsp:spPr>
        <a:xfrm>
          <a:off x="1126540" y="1263720"/>
          <a:ext cx="1126662" cy="162781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Story</a:t>
          </a:r>
          <a:endParaRPr lang="bg-BG" sz="1700" kern="1200" dirty="0"/>
        </a:p>
      </dsp:txBody>
      <dsp:txXfrm>
        <a:off x="1126540" y="1263720"/>
        <a:ext cx="1126662" cy="1627810"/>
      </dsp:txXfrm>
    </dsp:sp>
    <dsp:sp modelId="{D5AAE7BD-5AB3-47B7-8D42-2B554449C155}">
      <dsp:nvSpPr>
        <dsp:cNvPr id="0" name=""/>
        <dsp:cNvSpPr/>
      </dsp:nvSpPr>
      <dsp:spPr>
        <a:xfrm>
          <a:off x="2253081" y="876846"/>
          <a:ext cx="3842918" cy="886529"/>
        </a:xfrm>
        <a:prstGeom prst="rightArrow">
          <a:avLst>
            <a:gd name="adj1" fmla="val 50000"/>
            <a:gd name="adj2" fmla="val 50000"/>
          </a:avLst>
        </a:prstGeom>
        <a:solidFill>
          <a:srgbClr val="92D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b="1" i="1" kern="1200" dirty="0" smtClean="0">
              <a:solidFill>
                <a:schemeClr val="accent4"/>
              </a:solidFill>
            </a:rPr>
            <a:t>Change request</a:t>
          </a:r>
          <a:endParaRPr lang="bg-BG" sz="1700" b="1" i="1" kern="1200" dirty="0">
            <a:solidFill>
              <a:schemeClr val="accent4"/>
            </a:solidFill>
          </a:endParaRPr>
        </a:p>
      </dsp:txBody>
      <dsp:txXfrm>
        <a:off x="2253081" y="1098478"/>
        <a:ext cx="3621286" cy="443265"/>
      </dsp:txXfrm>
    </dsp:sp>
    <dsp:sp modelId="{8D6403BF-F527-4037-B526-101817FC4A0F}">
      <dsp:nvSpPr>
        <dsp:cNvPr id="0" name=""/>
        <dsp:cNvSpPr/>
      </dsp:nvSpPr>
      <dsp:spPr>
        <a:xfrm>
          <a:off x="2253081" y="1559343"/>
          <a:ext cx="1126662" cy="1627810"/>
        </a:xfrm>
        <a:prstGeom prst="rect">
          <a:avLst/>
        </a:prstGeom>
        <a:solidFill>
          <a:srgbClr val="92D050"/>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0" i="1" kern="1200" dirty="0" smtClean="0">
              <a:solidFill>
                <a:schemeClr val="tx1"/>
              </a:solidFill>
            </a:rPr>
            <a:t>Epic</a:t>
          </a:r>
          <a:endParaRPr lang="bg-BG" sz="1700" b="0" i="1" kern="1200" dirty="0">
            <a:solidFill>
              <a:schemeClr val="tx1"/>
            </a:solidFill>
          </a:endParaRPr>
        </a:p>
        <a:p>
          <a:pPr lvl="0" algn="l" defTabSz="755650">
            <a:lnSpc>
              <a:spcPct val="90000"/>
            </a:lnSpc>
            <a:spcBef>
              <a:spcPct val="0"/>
            </a:spcBef>
            <a:spcAft>
              <a:spcPct val="35000"/>
            </a:spcAft>
          </a:pPr>
          <a:r>
            <a:rPr lang="en-US" sz="1700" b="0" i="1" kern="1200" dirty="0" smtClean="0">
              <a:solidFill>
                <a:schemeClr val="tx1"/>
              </a:solidFill>
            </a:rPr>
            <a:t>Feature</a:t>
          </a:r>
          <a:endParaRPr lang="bg-BG" sz="1700" b="0" i="1" kern="1200" dirty="0">
            <a:solidFill>
              <a:schemeClr val="tx1"/>
            </a:solidFill>
          </a:endParaRPr>
        </a:p>
        <a:p>
          <a:pPr lvl="0" algn="l" defTabSz="755650">
            <a:lnSpc>
              <a:spcPct val="90000"/>
            </a:lnSpc>
            <a:spcBef>
              <a:spcPct val="0"/>
            </a:spcBef>
            <a:spcAft>
              <a:spcPct val="35000"/>
            </a:spcAft>
          </a:pPr>
          <a:r>
            <a:rPr lang="en-US" sz="1700" b="0" i="1" kern="1200" dirty="0" smtClean="0">
              <a:solidFill>
                <a:schemeClr val="tx1"/>
              </a:solidFill>
            </a:rPr>
            <a:t>Story</a:t>
          </a:r>
          <a:endParaRPr lang="bg-BG" sz="1700" b="0" i="1" kern="1200" dirty="0">
            <a:solidFill>
              <a:schemeClr val="tx1"/>
            </a:solidFill>
          </a:endParaRPr>
        </a:p>
        <a:p>
          <a:pPr lvl="0" algn="l" defTabSz="755650">
            <a:lnSpc>
              <a:spcPct val="90000"/>
            </a:lnSpc>
            <a:spcBef>
              <a:spcPct val="0"/>
            </a:spcBef>
            <a:spcAft>
              <a:spcPct val="35000"/>
            </a:spcAft>
          </a:pPr>
          <a:r>
            <a:rPr lang="en-US" sz="1700" b="0" i="1" kern="1200" dirty="0" smtClean="0">
              <a:solidFill>
                <a:schemeClr val="tx1"/>
              </a:solidFill>
            </a:rPr>
            <a:t>Task</a:t>
          </a:r>
          <a:endParaRPr lang="bg-BG" sz="1700" b="0" i="1" kern="1200" dirty="0">
            <a:solidFill>
              <a:schemeClr val="tx1"/>
            </a:solidFill>
          </a:endParaRPr>
        </a:p>
        <a:p>
          <a:pPr lvl="0" algn="l" defTabSz="755650">
            <a:lnSpc>
              <a:spcPct val="90000"/>
            </a:lnSpc>
            <a:spcBef>
              <a:spcPct val="0"/>
            </a:spcBef>
            <a:spcAft>
              <a:spcPct val="35000"/>
            </a:spcAft>
          </a:pPr>
          <a:r>
            <a:rPr lang="en-US" sz="1700" b="0" i="1" kern="1200" dirty="0" smtClean="0">
              <a:solidFill>
                <a:srgbClr val="FF0000"/>
              </a:solidFill>
            </a:rPr>
            <a:t>Bug</a:t>
          </a:r>
          <a:endParaRPr lang="bg-BG" sz="1700" b="0" i="1" kern="1200" dirty="0">
            <a:solidFill>
              <a:srgbClr val="FF0000"/>
            </a:solidFill>
          </a:endParaRPr>
        </a:p>
      </dsp:txBody>
      <dsp:txXfrm>
        <a:off x="2253081" y="1559343"/>
        <a:ext cx="1126662" cy="1627810"/>
      </dsp:txXfrm>
    </dsp:sp>
    <dsp:sp modelId="{BEB21F78-8F80-4A36-A388-1E8DBC7F3E07}">
      <dsp:nvSpPr>
        <dsp:cNvPr id="0" name=""/>
        <dsp:cNvSpPr/>
      </dsp:nvSpPr>
      <dsp:spPr>
        <a:xfrm>
          <a:off x="3380232" y="1172469"/>
          <a:ext cx="2715768" cy="886529"/>
        </a:xfrm>
        <a:prstGeom prst="rightArrow">
          <a:avLst>
            <a:gd name="adj1" fmla="val 50000"/>
            <a:gd name="adj2" fmla="val 50000"/>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kern="1200" dirty="0" smtClean="0"/>
            <a:t>Story</a:t>
          </a:r>
          <a:endParaRPr lang="bg-BG" sz="1700" kern="1200" dirty="0"/>
        </a:p>
      </dsp:txBody>
      <dsp:txXfrm>
        <a:off x="3380232" y="1394101"/>
        <a:ext cx="2494136" cy="443265"/>
      </dsp:txXfrm>
    </dsp:sp>
    <dsp:sp modelId="{50EBEC20-C2DE-4A20-83C9-3373A179E896}">
      <dsp:nvSpPr>
        <dsp:cNvPr id="0" name=""/>
        <dsp:cNvSpPr/>
      </dsp:nvSpPr>
      <dsp:spPr>
        <a:xfrm>
          <a:off x="3380232" y="1854967"/>
          <a:ext cx="1126662" cy="1627810"/>
        </a:xfrm>
        <a:prstGeom prst="rect">
          <a:avLst/>
        </a:prstGeom>
        <a:solidFill>
          <a:schemeClr val="tx1"/>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Task</a:t>
          </a:r>
          <a:endParaRPr lang="bg-BG" sz="1700" kern="1200" dirty="0"/>
        </a:p>
        <a:p>
          <a:pPr lvl="0" algn="l" defTabSz="755650">
            <a:lnSpc>
              <a:spcPct val="90000"/>
            </a:lnSpc>
            <a:spcBef>
              <a:spcPct val="0"/>
            </a:spcBef>
            <a:spcAft>
              <a:spcPct val="35000"/>
            </a:spcAft>
          </a:pPr>
          <a:r>
            <a:rPr lang="en-US" sz="1700" kern="1200" dirty="0" smtClean="0">
              <a:solidFill>
                <a:srgbClr val="FF0000"/>
              </a:solidFill>
            </a:rPr>
            <a:t>Bug</a:t>
          </a:r>
          <a:endParaRPr lang="bg-BG" sz="1700" kern="1200" dirty="0">
            <a:solidFill>
              <a:srgbClr val="FF0000"/>
            </a:solidFill>
          </a:endParaRPr>
        </a:p>
      </dsp:txBody>
      <dsp:txXfrm>
        <a:off x="3380232" y="1854967"/>
        <a:ext cx="1126662" cy="1627810"/>
      </dsp:txXfrm>
    </dsp:sp>
    <dsp:sp modelId="{4187AE8C-0441-407B-8290-4918BD666205}">
      <dsp:nvSpPr>
        <dsp:cNvPr id="0" name=""/>
        <dsp:cNvSpPr/>
      </dsp:nvSpPr>
      <dsp:spPr>
        <a:xfrm>
          <a:off x="4506772" y="1468093"/>
          <a:ext cx="1589227" cy="886529"/>
        </a:xfrm>
        <a:prstGeom prst="rightArrow">
          <a:avLst>
            <a:gd name="adj1" fmla="val 50000"/>
            <a:gd name="adj2" fmla="val 50000"/>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40737" numCol="1" spcCol="1270" anchor="ctr" anchorCtr="0">
          <a:noAutofit/>
        </a:bodyPr>
        <a:lstStyle/>
        <a:p>
          <a:pPr lvl="0" algn="l" defTabSz="755650">
            <a:lnSpc>
              <a:spcPct val="90000"/>
            </a:lnSpc>
            <a:spcBef>
              <a:spcPct val="0"/>
            </a:spcBef>
            <a:spcAft>
              <a:spcPct val="35000"/>
            </a:spcAft>
          </a:pPr>
          <a:r>
            <a:rPr lang="en-US" sz="1700" kern="1200" dirty="0" smtClean="0"/>
            <a:t>Task</a:t>
          </a:r>
          <a:endParaRPr lang="bg-BG" sz="1700" kern="1200" dirty="0"/>
        </a:p>
      </dsp:txBody>
      <dsp:txXfrm>
        <a:off x="4506772" y="1689725"/>
        <a:ext cx="1367595" cy="443265"/>
      </dsp:txXfrm>
    </dsp:sp>
    <dsp:sp modelId="{E53F5B0F-2726-4EF8-ACBF-F5472A544ECE}">
      <dsp:nvSpPr>
        <dsp:cNvPr id="0" name=""/>
        <dsp:cNvSpPr/>
      </dsp:nvSpPr>
      <dsp:spPr>
        <a:xfrm>
          <a:off x="4506772" y="2150591"/>
          <a:ext cx="1126662" cy="162781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solidFill>
                <a:schemeClr val="tx2"/>
              </a:solidFill>
            </a:rPr>
            <a:t>Sub-task</a:t>
          </a:r>
          <a:endParaRPr lang="bg-BG" sz="1700" kern="1200" dirty="0">
            <a:solidFill>
              <a:schemeClr val="tx2"/>
            </a:solidFill>
          </a:endParaRPr>
        </a:p>
        <a:p>
          <a:pPr lvl="0" algn="l" defTabSz="755650">
            <a:lnSpc>
              <a:spcPct val="90000"/>
            </a:lnSpc>
            <a:spcBef>
              <a:spcPct val="0"/>
            </a:spcBef>
            <a:spcAft>
              <a:spcPct val="35000"/>
            </a:spcAft>
          </a:pPr>
          <a:r>
            <a:rPr lang="en-US" sz="1700" kern="1200" dirty="0" smtClean="0">
              <a:solidFill>
                <a:srgbClr val="FF0000"/>
              </a:solidFill>
            </a:rPr>
            <a:t>Bug</a:t>
          </a:r>
          <a:endParaRPr lang="bg-BG" sz="1700" kern="1200" dirty="0">
            <a:solidFill>
              <a:srgbClr val="FF0000"/>
            </a:solidFill>
          </a:endParaRPr>
        </a:p>
      </dsp:txBody>
      <dsp:txXfrm>
        <a:off x="4506772" y="2150591"/>
        <a:ext cx="1126662" cy="1627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55C7F-7C13-4F02-A288-5E1C52D016F0}">
      <dsp:nvSpPr>
        <dsp:cNvPr id="0" name=""/>
        <dsp:cNvSpPr/>
      </dsp:nvSpPr>
      <dsp:spPr>
        <a:xfrm>
          <a:off x="5544" y="187987"/>
          <a:ext cx="1966239" cy="1467756"/>
        </a:xfrm>
        <a:prstGeom prst="round2SameRect">
          <a:avLst>
            <a:gd name="adj1" fmla="val 8000"/>
            <a:gd name="adj2" fmla="val 0"/>
          </a:avLst>
        </a:prstGeom>
        <a:no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solidFill>
                <a:schemeClr val="tx1"/>
              </a:solidFill>
            </a:rPr>
            <a:t>Feature</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Feature</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Feature</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a:t>
          </a:r>
          <a:endParaRPr lang="bg-BG" sz="1000" kern="1200" dirty="0">
            <a:solidFill>
              <a:schemeClr val="tx1"/>
            </a:solidFill>
          </a:endParaRPr>
        </a:p>
      </dsp:txBody>
      <dsp:txXfrm>
        <a:off x="39935" y="222378"/>
        <a:ext cx="1897457" cy="1433365"/>
      </dsp:txXfrm>
    </dsp:sp>
    <dsp:sp modelId="{577CF754-ABB2-4C17-973B-7E4CD643BBA7}">
      <dsp:nvSpPr>
        <dsp:cNvPr id="0" name=""/>
        <dsp:cNvSpPr/>
      </dsp:nvSpPr>
      <dsp:spPr>
        <a:xfrm>
          <a:off x="5544" y="1655744"/>
          <a:ext cx="1966239" cy="631135"/>
        </a:xfrm>
        <a:prstGeom prst="rect">
          <a:avLst/>
        </a:prstGeom>
        <a:solidFill>
          <a:srgbClr val="7030A0"/>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lvl="0" algn="l" defTabSz="533400">
            <a:lnSpc>
              <a:spcPct val="90000"/>
            </a:lnSpc>
            <a:spcBef>
              <a:spcPct val="0"/>
            </a:spcBef>
            <a:spcAft>
              <a:spcPct val="35000"/>
            </a:spcAft>
          </a:pPr>
          <a:r>
            <a:rPr lang="en-US" sz="1200" kern="1200" dirty="0" smtClean="0"/>
            <a:t>Epic</a:t>
          </a:r>
          <a:endParaRPr lang="bg-BG" sz="1200" kern="1200" dirty="0"/>
        </a:p>
      </dsp:txBody>
      <dsp:txXfrm>
        <a:off x="5544" y="1655744"/>
        <a:ext cx="1384675" cy="631135"/>
      </dsp:txXfrm>
    </dsp:sp>
    <dsp:sp modelId="{59DF0767-5218-4CF7-AE49-0C24FBFE472F}">
      <dsp:nvSpPr>
        <dsp:cNvPr id="0" name=""/>
        <dsp:cNvSpPr/>
      </dsp:nvSpPr>
      <dsp:spPr>
        <a:xfrm>
          <a:off x="1445842" y="1755994"/>
          <a:ext cx="688183" cy="688183"/>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22378C-5CD1-49DF-BC21-38FF51DC46D6}">
      <dsp:nvSpPr>
        <dsp:cNvPr id="0" name=""/>
        <dsp:cNvSpPr/>
      </dsp:nvSpPr>
      <dsp:spPr>
        <a:xfrm>
          <a:off x="2304519" y="187987"/>
          <a:ext cx="1966239" cy="1467756"/>
        </a:xfrm>
        <a:prstGeom prst="round2SameRect">
          <a:avLst>
            <a:gd name="adj1" fmla="val 8000"/>
            <a:gd name="adj2" fmla="val 0"/>
          </a:avLst>
        </a:prstGeom>
        <a:no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solidFill>
                <a:schemeClr val="tx1"/>
              </a:solidFill>
            </a:rPr>
            <a:t>        Story</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        Story</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        Story</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        …</a:t>
          </a:r>
          <a:endParaRPr lang="bg-BG" sz="1000" kern="1200" dirty="0">
            <a:solidFill>
              <a:schemeClr val="tx1"/>
            </a:solidFill>
          </a:endParaRPr>
        </a:p>
      </dsp:txBody>
      <dsp:txXfrm>
        <a:off x="2338910" y="222378"/>
        <a:ext cx="1897457" cy="1433365"/>
      </dsp:txXfrm>
    </dsp:sp>
    <dsp:sp modelId="{98774AF6-062E-4631-9B65-EC734287E6D8}">
      <dsp:nvSpPr>
        <dsp:cNvPr id="0" name=""/>
        <dsp:cNvSpPr/>
      </dsp:nvSpPr>
      <dsp:spPr>
        <a:xfrm>
          <a:off x="2304519" y="1655744"/>
          <a:ext cx="1966239" cy="631135"/>
        </a:xfrm>
        <a:prstGeom prst="rect">
          <a:avLst/>
        </a:prstGeom>
        <a:solidFill>
          <a:srgbClr val="00B050"/>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lvl="0" algn="l" defTabSz="533400">
            <a:lnSpc>
              <a:spcPct val="90000"/>
            </a:lnSpc>
            <a:spcBef>
              <a:spcPct val="0"/>
            </a:spcBef>
            <a:spcAft>
              <a:spcPct val="35000"/>
            </a:spcAft>
          </a:pPr>
          <a:r>
            <a:rPr lang="en-US" sz="1200" kern="1200" dirty="0" smtClean="0"/>
            <a:t>Feature</a:t>
          </a:r>
          <a:endParaRPr lang="bg-BG" sz="1200" kern="1200" dirty="0"/>
        </a:p>
      </dsp:txBody>
      <dsp:txXfrm>
        <a:off x="2304519" y="1655744"/>
        <a:ext cx="1384675" cy="631135"/>
      </dsp:txXfrm>
    </dsp:sp>
    <dsp:sp modelId="{969E72BB-23DF-43AC-8B75-274CFDB699DB}">
      <dsp:nvSpPr>
        <dsp:cNvPr id="0" name=""/>
        <dsp:cNvSpPr/>
      </dsp:nvSpPr>
      <dsp:spPr>
        <a:xfrm>
          <a:off x="3744817" y="1755994"/>
          <a:ext cx="688183" cy="688183"/>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9900D1-BA6F-4DCA-A8F2-8470A79931CC}">
      <dsp:nvSpPr>
        <dsp:cNvPr id="0" name=""/>
        <dsp:cNvSpPr/>
      </dsp:nvSpPr>
      <dsp:spPr>
        <a:xfrm>
          <a:off x="4603494" y="187987"/>
          <a:ext cx="1966239" cy="1467756"/>
        </a:xfrm>
        <a:prstGeom prst="round2SameRect">
          <a:avLst>
            <a:gd name="adj1" fmla="val 8000"/>
            <a:gd name="adj2" fmla="val 0"/>
          </a:avLst>
        </a:prstGeom>
        <a:no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solidFill>
                <a:schemeClr val="tx1"/>
              </a:solidFill>
            </a:rPr>
            <a:t>Bug</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Story</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Task</a:t>
          </a:r>
          <a:endParaRPr lang="bg-BG" sz="1000" kern="1200" dirty="0">
            <a:solidFill>
              <a:schemeClr val="tx1"/>
            </a:solidFill>
          </a:endParaRPr>
        </a:p>
      </dsp:txBody>
      <dsp:txXfrm>
        <a:off x="4637885" y="222378"/>
        <a:ext cx="1897457" cy="1433365"/>
      </dsp:txXfrm>
    </dsp:sp>
    <dsp:sp modelId="{B0F834C8-0514-491A-9476-166A8200165C}">
      <dsp:nvSpPr>
        <dsp:cNvPr id="0" name=""/>
        <dsp:cNvSpPr/>
      </dsp:nvSpPr>
      <dsp:spPr>
        <a:xfrm>
          <a:off x="4603494" y="1655744"/>
          <a:ext cx="1966239" cy="631135"/>
        </a:xfrm>
        <a:prstGeom prst="rect">
          <a:avLst/>
        </a:prstGeom>
        <a:solidFill>
          <a:schemeClr val="accent4">
            <a:lumMod val="40000"/>
            <a:lumOff val="6000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lvl="0" algn="l" defTabSz="444500">
            <a:lnSpc>
              <a:spcPct val="90000"/>
            </a:lnSpc>
            <a:spcBef>
              <a:spcPct val="0"/>
            </a:spcBef>
            <a:spcAft>
              <a:spcPct val="35000"/>
            </a:spcAft>
          </a:pPr>
          <a:r>
            <a:rPr lang="en-US" sz="1000" kern="1200" dirty="0" smtClean="0">
              <a:solidFill>
                <a:schemeClr val="tx1"/>
              </a:solidFill>
            </a:rPr>
            <a:t>Change request</a:t>
          </a:r>
          <a:endParaRPr lang="bg-BG" sz="1000" kern="1200" dirty="0">
            <a:solidFill>
              <a:schemeClr val="tx1"/>
            </a:solidFill>
          </a:endParaRPr>
        </a:p>
      </dsp:txBody>
      <dsp:txXfrm>
        <a:off x="4603494" y="1655744"/>
        <a:ext cx="1384675" cy="631135"/>
      </dsp:txXfrm>
    </dsp:sp>
    <dsp:sp modelId="{A42B04F4-41BB-4B2A-A9AA-5651B40C4413}">
      <dsp:nvSpPr>
        <dsp:cNvPr id="0" name=""/>
        <dsp:cNvSpPr/>
      </dsp:nvSpPr>
      <dsp:spPr>
        <a:xfrm>
          <a:off x="6043792" y="1755994"/>
          <a:ext cx="688183" cy="688183"/>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C5A911-C927-4981-97D8-6C47A60B3EBC}">
      <dsp:nvSpPr>
        <dsp:cNvPr id="0" name=""/>
        <dsp:cNvSpPr/>
      </dsp:nvSpPr>
      <dsp:spPr>
        <a:xfrm>
          <a:off x="6902469" y="187987"/>
          <a:ext cx="1966239" cy="1467756"/>
        </a:xfrm>
        <a:prstGeom prst="round2SameRect">
          <a:avLst>
            <a:gd name="adj1" fmla="val 8000"/>
            <a:gd name="adj2" fmla="val 0"/>
          </a:avLst>
        </a:prstGeom>
        <a:no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solidFill>
                <a:srgbClr val="00B0F0"/>
              </a:solidFill>
            </a:rPr>
            <a:t>Story</a:t>
          </a:r>
          <a:endParaRPr lang="bg-BG" sz="1000" kern="1200" dirty="0">
            <a:solidFill>
              <a:srgbClr val="00B0F0"/>
            </a:solidFill>
          </a:endParaRPr>
        </a:p>
        <a:p>
          <a:pPr marL="57150" lvl="1" indent="-57150" algn="l" defTabSz="444500">
            <a:lnSpc>
              <a:spcPct val="90000"/>
            </a:lnSpc>
            <a:spcBef>
              <a:spcPct val="0"/>
            </a:spcBef>
            <a:spcAft>
              <a:spcPct val="15000"/>
            </a:spcAft>
            <a:buChar char="••"/>
          </a:pPr>
          <a:r>
            <a:rPr lang="en-US" sz="1000" kern="1200" dirty="0" smtClean="0">
              <a:solidFill>
                <a:srgbClr val="00B0F0"/>
              </a:solidFill>
            </a:rPr>
            <a:t>Story</a:t>
          </a:r>
          <a:endParaRPr lang="bg-BG" sz="1000" kern="1200" dirty="0">
            <a:solidFill>
              <a:srgbClr val="00B0F0"/>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Task</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Task</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Bug</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Bug</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a:t>
          </a:r>
          <a:endParaRPr lang="bg-BG" sz="1000" kern="1200" dirty="0">
            <a:solidFill>
              <a:schemeClr val="tx1"/>
            </a:solidFill>
          </a:endParaRPr>
        </a:p>
      </dsp:txBody>
      <dsp:txXfrm>
        <a:off x="6936860" y="222378"/>
        <a:ext cx="1897457" cy="1433365"/>
      </dsp:txXfrm>
    </dsp:sp>
    <dsp:sp modelId="{523570FB-385B-40E5-96CB-679905B6C16C}">
      <dsp:nvSpPr>
        <dsp:cNvPr id="0" name=""/>
        <dsp:cNvSpPr/>
      </dsp:nvSpPr>
      <dsp:spPr>
        <a:xfrm>
          <a:off x="6902469" y="1655744"/>
          <a:ext cx="1966239" cy="631135"/>
        </a:xfrm>
        <a:prstGeom prst="rect">
          <a:avLst/>
        </a:prstGeom>
        <a:solidFill>
          <a:srgbClr val="00B0F0"/>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lvl="0" algn="l" defTabSz="533400">
            <a:lnSpc>
              <a:spcPct val="90000"/>
            </a:lnSpc>
            <a:spcBef>
              <a:spcPct val="0"/>
            </a:spcBef>
            <a:spcAft>
              <a:spcPct val="35000"/>
            </a:spcAft>
          </a:pPr>
          <a:r>
            <a:rPr lang="en-US" sz="1200" kern="1200" dirty="0" smtClean="0"/>
            <a:t>Story</a:t>
          </a:r>
          <a:endParaRPr lang="bg-BG" sz="1200" kern="1200" dirty="0"/>
        </a:p>
      </dsp:txBody>
      <dsp:txXfrm>
        <a:off x="6902469" y="1655744"/>
        <a:ext cx="1384675" cy="631135"/>
      </dsp:txXfrm>
    </dsp:sp>
    <dsp:sp modelId="{679EC014-DE48-4B2C-9C07-6CA2308972DF}">
      <dsp:nvSpPr>
        <dsp:cNvPr id="0" name=""/>
        <dsp:cNvSpPr/>
      </dsp:nvSpPr>
      <dsp:spPr>
        <a:xfrm>
          <a:off x="8342767" y="1755994"/>
          <a:ext cx="688183" cy="688183"/>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6FCF83-A167-457A-91F7-5FEEB1A9E0FF}">
      <dsp:nvSpPr>
        <dsp:cNvPr id="0" name=""/>
        <dsp:cNvSpPr/>
      </dsp:nvSpPr>
      <dsp:spPr>
        <a:xfrm>
          <a:off x="1155032" y="2785021"/>
          <a:ext cx="1966239" cy="1467756"/>
        </a:xfrm>
        <a:prstGeom prst="round2SameRect">
          <a:avLst>
            <a:gd name="adj1" fmla="val 8000"/>
            <a:gd name="adj2" fmla="val 0"/>
          </a:avLst>
        </a:prstGeom>
        <a:no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solidFill>
                <a:srgbClr val="FFC000"/>
              </a:solidFill>
            </a:rPr>
            <a:t>Task</a:t>
          </a:r>
          <a:endParaRPr lang="bg-BG" sz="1000" kern="1200" dirty="0">
            <a:solidFill>
              <a:srgbClr val="FFC000"/>
            </a:solidFill>
          </a:endParaRPr>
        </a:p>
        <a:p>
          <a:pPr marL="57150" lvl="1" indent="-57150" algn="l" defTabSz="444500">
            <a:lnSpc>
              <a:spcPct val="90000"/>
            </a:lnSpc>
            <a:spcBef>
              <a:spcPct val="0"/>
            </a:spcBef>
            <a:spcAft>
              <a:spcPct val="15000"/>
            </a:spcAft>
            <a:buChar char="••"/>
          </a:pPr>
          <a:r>
            <a:rPr lang="en-US" sz="1000" kern="1200" dirty="0" smtClean="0">
              <a:solidFill>
                <a:srgbClr val="FFC000"/>
              </a:solidFill>
            </a:rPr>
            <a:t>Task</a:t>
          </a:r>
          <a:endParaRPr lang="bg-BG" sz="1000" kern="1200" dirty="0">
            <a:solidFill>
              <a:srgbClr val="FFC000"/>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Sub-task</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Sub-task</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Bug</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Bug</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a:t>
          </a:r>
          <a:endParaRPr lang="bg-BG" sz="1000" kern="1200" dirty="0">
            <a:solidFill>
              <a:schemeClr val="tx1"/>
            </a:solidFill>
          </a:endParaRPr>
        </a:p>
      </dsp:txBody>
      <dsp:txXfrm>
        <a:off x="1189423" y="2819412"/>
        <a:ext cx="1897457" cy="1433365"/>
      </dsp:txXfrm>
    </dsp:sp>
    <dsp:sp modelId="{99ECAA69-F87A-40A7-BA25-331EBE06A1A7}">
      <dsp:nvSpPr>
        <dsp:cNvPr id="0" name=""/>
        <dsp:cNvSpPr/>
      </dsp:nvSpPr>
      <dsp:spPr>
        <a:xfrm>
          <a:off x="1155032" y="4252778"/>
          <a:ext cx="1966239" cy="631135"/>
        </a:xfrm>
        <a:prstGeom prst="rect">
          <a:avLst/>
        </a:prstGeom>
        <a:solidFill>
          <a:srgbClr val="FFC000"/>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lvl="0" algn="l" defTabSz="533400">
            <a:lnSpc>
              <a:spcPct val="90000"/>
            </a:lnSpc>
            <a:spcBef>
              <a:spcPct val="0"/>
            </a:spcBef>
            <a:spcAft>
              <a:spcPct val="35000"/>
            </a:spcAft>
          </a:pPr>
          <a:r>
            <a:rPr lang="en-US" sz="1200" kern="1200" dirty="0" smtClean="0"/>
            <a:t>Task</a:t>
          </a:r>
          <a:endParaRPr lang="bg-BG" sz="1200" kern="1200" dirty="0"/>
        </a:p>
      </dsp:txBody>
      <dsp:txXfrm>
        <a:off x="1155032" y="4252778"/>
        <a:ext cx="1384675" cy="631135"/>
      </dsp:txXfrm>
    </dsp:sp>
    <dsp:sp modelId="{D59185DB-CF31-4F80-AB53-F95DBBA0F51D}">
      <dsp:nvSpPr>
        <dsp:cNvPr id="0" name=""/>
        <dsp:cNvSpPr/>
      </dsp:nvSpPr>
      <dsp:spPr>
        <a:xfrm>
          <a:off x="2595329" y="4353028"/>
          <a:ext cx="688183" cy="688183"/>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CEBBC8-82F6-4153-9360-74700AC52F6C}">
      <dsp:nvSpPr>
        <dsp:cNvPr id="0" name=""/>
        <dsp:cNvSpPr/>
      </dsp:nvSpPr>
      <dsp:spPr>
        <a:xfrm>
          <a:off x="3454007" y="2785021"/>
          <a:ext cx="1966239" cy="1467756"/>
        </a:xfrm>
        <a:prstGeom prst="round2SameRect">
          <a:avLst>
            <a:gd name="adj1" fmla="val 8000"/>
            <a:gd name="adj2" fmla="val 0"/>
          </a:avLst>
        </a:prstGeom>
        <a:no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solidFill>
                <a:schemeClr val="tx1"/>
              </a:solidFill>
            </a:rPr>
            <a:t>Task</a:t>
          </a:r>
          <a:endParaRPr lang="bg-BG" sz="100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solidFill>
                <a:schemeClr val="tx1"/>
              </a:solidFill>
            </a:rPr>
            <a:t>Story</a:t>
          </a:r>
          <a:endParaRPr lang="bg-BG" sz="1000" kern="1200" dirty="0">
            <a:solidFill>
              <a:schemeClr val="tx1"/>
            </a:solidFill>
          </a:endParaRPr>
        </a:p>
      </dsp:txBody>
      <dsp:txXfrm>
        <a:off x="3488398" y="2819412"/>
        <a:ext cx="1897457" cy="1433365"/>
      </dsp:txXfrm>
    </dsp:sp>
    <dsp:sp modelId="{EA4E6107-E11C-40FC-84A0-F2FD0BD76AD9}">
      <dsp:nvSpPr>
        <dsp:cNvPr id="0" name=""/>
        <dsp:cNvSpPr/>
      </dsp:nvSpPr>
      <dsp:spPr>
        <a:xfrm>
          <a:off x="3454007" y="4252778"/>
          <a:ext cx="1966239" cy="631135"/>
        </a:xfrm>
        <a:prstGeom prst="rect">
          <a:avLst/>
        </a:prstGeom>
        <a:solidFill>
          <a:schemeClr val="accent2">
            <a:lumMod val="60000"/>
            <a:lumOff val="4000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lvl="0" algn="l" defTabSz="444500">
            <a:lnSpc>
              <a:spcPct val="90000"/>
            </a:lnSpc>
            <a:spcBef>
              <a:spcPct val="0"/>
            </a:spcBef>
            <a:spcAft>
              <a:spcPct val="35000"/>
            </a:spcAft>
          </a:pPr>
          <a:r>
            <a:rPr lang="en-US" sz="1000" kern="1200" dirty="0" smtClean="0">
              <a:solidFill>
                <a:schemeClr val="tx1"/>
              </a:solidFill>
            </a:rPr>
            <a:t>Sub-task</a:t>
          </a:r>
          <a:endParaRPr lang="bg-BG" sz="1000" kern="1200" dirty="0">
            <a:solidFill>
              <a:schemeClr val="tx1"/>
            </a:solidFill>
          </a:endParaRPr>
        </a:p>
      </dsp:txBody>
      <dsp:txXfrm>
        <a:off x="3454007" y="4252778"/>
        <a:ext cx="1384675" cy="631135"/>
      </dsp:txXfrm>
    </dsp:sp>
    <dsp:sp modelId="{02C31617-E994-4BA0-91EB-DCF717819660}">
      <dsp:nvSpPr>
        <dsp:cNvPr id="0" name=""/>
        <dsp:cNvSpPr/>
      </dsp:nvSpPr>
      <dsp:spPr>
        <a:xfrm>
          <a:off x="4894304" y="4353028"/>
          <a:ext cx="688183" cy="688183"/>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5717D4-2B2F-4DB3-AB56-DC5F5C2729B1}">
      <dsp:nvSpPr>
        <dsp:cNvPr id="0" name=""/>
        <dsp:cNvSpPr/>
      </dsp:nvSpPr>
      <dsp:spPr>
        <a:xfrm>
          <a:off x="5752982" y="2785021"/>
          <a:ext cx="1966239" cy="1467756"/>
        </a:xfrm>
        <a:prstGeom prst="round2SameRect">
          <a:avLst>
            <a:gd name="adj1" fmla="val 8000"/>
            <a:gd name="adj2" fmla="val 0"/>
          </a:avLst>
        </a:prstGeom>
        <a:no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tx1"/>
              </a:solidFill>
            </a:rPr>
            <a:t>Story</a:t>
          </a:r>
          <a:endParaRPr lang="bg-BG"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smtClean="0">
              <a:solidFill>
                <a:schemeClr val="tx1"/>
              </a:solidFill>
            </a:rPr>
            <a:t>Story</a:t>
          </a:r>
          <a:endParaRPr lang="bg-BG"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smtClean="0">
              <a:solidFill>
                <a:schemeClr val="tx1"/>
              </a:solidFill>
            </a:rPr>
            <a:t>…</a:t>
          </a:r>
          <a:endParaRPr lang="bg-BG"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smtClean="0">
              <a:solidFill>
                <a:schemeClr val="tx1"/>
              </a:solidFill>
            </a:rPr>
            <a:t>Task</a:t>
          </a:r>
          <a:endParaRPr lang="bg-BG"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smtClean="0">
              <a:solidFill>
                <a:schemeClr val="tx1"/>
              </a:solidFill>
            </a:rPr>
            <a:t>Task</a:t>
          </a:r>
          <a:endParaRPr lang="bg-BG"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smtClean="0">
              <a:solidFill>
                <a:schemeClr val="tx1"/>
              </a:solidFill>
            </a:rPr>
            <a:t>…</a:t>
          </a:r>
          <a:endParaRPr lang="bg-BG"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smtClean="0">
              <a:solidFill>
                <a:srgbClr val="FF0000"/>
              </a:solidFill>
            </a:rPr>
            <a:t>Bug</a:t>
          </a:r>
          <a:endParaRPr lang="bg-BG" sz="1200" kern="1200" dirty="0">
            <a:solidFill>
              <a:srgbClr val="FF0000"/>
            </a:solidFill>
          </a:endParaRPr>
        </a:p>
        <a:p>
          <a:pPr marL="114300" lvl="1" indent="-114300" algn="l" defTabSz="533400">
            <a:lnSpc>
              <a:spcPct val="90000"/>
            </a:lnSpc>
            <a:spcBef>
              <a:spcPct val="0"/>
            </a:spcBef>
            <a:spcAft>
              <a:spcPct val="15000"/>
            </a:spcAft>
            <a:buChar char="••"/>
          </a:pPr>
          <a:r>
            <a:rPr lang="en-US" sz="1200" kern="1200" dirty="0" smtClean="0">
              <a:solidFill>
                <a:srgbClr val="FF0000"/>
              </a:solidFill>
            </a:rPr>
            <a:t>Bug</a:t>
          </a:r>
          <a:endParaRPr lang="bg-BG" sz="1200" kern="1200" dirty="0">
            <a:solidFill>
              <a:srgbClr val="FF0000"/>
            </a:solidFill>
          </a:endParaRPr>
        </a:p>
      </dsp:txBody>
      <dsp:txXfrm>
        <a:off x="5787373" y="2819412"/>
        <a:ext cx="1897457" cy="1433365"/>
      </dsp:txXfrm>
    </dsp:sp>
    <dsp:sp modelId="{A1147093-9E4B-422D-9103-6CB6D7D99F6A}">
      <dsp:nvSpPr>
        <dsp:cNvPr id="0" name=""/>
        <dsp:cNvSpPr/>
      </dsp:nvSpPr>
      <dsp:spPr>
        <a:xfrm>
          <a:off x="5752982" y="4252778"/>
          <a:ext cx="1966239" cy="631135"/>
        </a:xfrm>
        <a:prstGeom prst="rect">
          <a:avLst/>
        </a:prstGeom>
        <a:solidFill>
          <a:srgbClr val="FF0000"/>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lvl="0" algn="l" defTabSz="533400">
            <a:lnSpc>
              <a:spcPct val="90000"/>
            </a:lnSpc>
            <a:spcBef>
              <a:spcPct val="0"/>
            </a:spcBef>
            <a:spcAft>
              <a:spcPct val="35000"/>
            </a:spcAft>
          </a:pPr>
          <a:r>
            <a:rPr lang="en-US" sz="1200" kern="1200" dirty="0" smtClean="0"/>
            <a:t>Bug</a:t>
          </a:r>
          <a:endParaRPr lang="bg-BG" sz="1200" kern="1200" dirty="0"/>
        </a:p>
      </dsp:txBody>
      <dsp:txXfrm>
        <a:off x="5752982" y="4252778"/>
        <a:ext cx="1384675" cy="631135"/>
      </dsp:txXfrm>
    </dsp:sp>
    <dsp:sp modelId="{DA8E8C03-D982-40E2-90FF-839C1F956367}">
      <dsp:nvSpPr>
        <dsp:cNvPr id="0" name=""/>
        <dsp:cNvSpPr/>
      </dsp:nvSpPr>
      <dsp:spPr>
        <a:xfrm>
          <a:off x="7193279" y="4353028"/>
          <a:ext cx="688183" cy="688183"/>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u-RU" smtClean="0"/>
              <a:t>Петя Николова, старши специалист ръчно софтуерно тестване</a:t>
            </a:r>
            <a:endParaRPr lang="bg-BG"/>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D33370-51BA-499A-B370-069D2CD32600}" type="datetimeFigureOut">
              <a:rPr lang="bg-BG" smtClean="0"/>
              <a:t>16.12.2018 г.</a:t>
            </a:fld>
            <a:endParaRPr lang="bg-BG"/>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ru-RU" smtClean="0"/>
              <a:t>Петя Николова, старши специалист ръчно софтуерно тестване</a:t>
            </a:r>
            <a:endParaRPr lang="bg-BG"/>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FA8846-763E-4D14-930B-E4E9408E1329}" type="slidenum">
              <a:rPr lang="bg-BG" smtClean="0"/>
              <a:t>‹#›</a:t>
            </a:fld>
            <a:endParaRPr lang="bg-BG"/>
          </a:p>
        </p:txBody>
      </p:sp>
    </p:spTree>
    <p:extLst>
      <p:ext uri="{BB962C8B-B14F-4D97-AF65-F5344CB8AC3E}">
        <p14:creationId xmlns:p14="http://schemas.microsoft.com/office/powerpoint/2010/main" val="1013945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ru-RU" smtClean="0"/>
              <a:t>Петя Николова, старши специалист ръчно софтуерно тестване</a:t>
            </a:r>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9D91B-C093-433D-A8FC-D829253514D7}" type="datetimeFigureOut">
              <a:rPr lang="bg-BG" smtClean="0"/>
              <a:t>16.12.2018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ru-RU" smtClean="0"/>
              <a:t>Петя Николова, старши специалист ръчно софтуерно тестване</a:t>
            </a:r>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52C22-B35E-4A0E-966F-FBEB28398609}" type="slidenum">
              <a:rPr lang="bg-BG" smtClean="0"/>
              <a:t>‹#›</a:t>
            </a:fld>
            <a:endParaRPr lang="bg-BG"/>
          </a:p>
        </p:txBody>
      </p:sp>
    </p:spTree>
    <p:extLst>
      <p:ext uri="{BB962C8B-B14F-4D97-AF65-F5344CB8AC3E}">
        <p14:creationId xmlns:p14="http://schemas.microsoft.com/office/powerpoint/2010/main" val="25412105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earchsoftwarequality.techtarget.com/opinion/Its-a-good-time-for-QA-professionals-heres-why"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searchsoftwarequality.techtarget.com/definition/SQL-injection" TargetMode="External"/><Relationship Id="rId5" Type="http://schemas.openxmlformats.org/officeDocument/2006/relationships/hyperlink" Target="https://searchsecurity.techtarget.com/definition/cross-site-scripting" TargetMode="External"/><Relationship Id="rId4" Type="http://schemas.openxmlformats.org/officeDocument/2006/relationships/hyperlink" Target="https://www.owasp.org/index.php/Testing_for_Data_Validation"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tryqa.com/what-is-baseline-testing-in-software/" TargetMode="External"/><Relationship Id="rId13" Type="http://schemas.openxmlformats.org/officeDocument/2006/relationships/hyperlink" Target="http://tryqa.com/what-is-performance-testing-in-software/" TargetMode="External"/><Relationship Id="rId18" Type="http://schemas.openxmlformats.org/officeDocument/2006/relationships/hyperlink" Target="http://tryqa.com/what-is-stress-testing-in-software/" TargetMode="External"/><Relationship Id="rId3" Type="http://schemas.openxmlformats.org/officeDocument/2006/relationships/hyperlink" Target="http://tryqa.com/what-is-reliability-testing-in-software/" TargetMode="External"/><Relationship Id="rId7" Type="http://schemas.openxmlformats.org/officeDocument/2006/relationships/hyperlink" Target="http://tryqa.com/what-is-portability-testing-in-software/" TargetMode="External"/><Relationship Id="rId12" Type="http://schemas.openxmlformats.org/officeDocument/2006/relationships/hyperlink" Target="http://tryqa.com/what-is-load-testing-in-software/" TargetMode="External"/><Relationship Id="rId17" Type="http://schemas.openxmlformats.org/officeDocument/2006/relationships/hyperlink" Target="http://tryqa.com/what-is-volume-testing-in-software/" TargetMode="External"/><Relationship Id="rId2" Type="http://schemas.openxmlformats.org/officeDocument/2006/relationships/slide" Target="../slides/slide62.xml"/><Relationship Id="rId16" Type="http://schemas.openxmlformats.org/officeDocument/2006/relationships/hyperlink" Target="http://tryqa.com/what-is-scalability-testing-in-software/" TargetMode="External"/><Relationship Id="rId20" Type="http://schemas.openxmlformats.org/officeDocument/2006/relationships/hyperlink" Target="http://tryqa.com/what-is-internationalization-testing-and-localization-testing-in-software/" TargetMode="External"/><Relationship Id="rId1" Type="http://schemas.openxmlformats.org/officeDocument/2006/relationships/notesMaster" Target="../notesMasters/notesMaster1.xml"/><Relationship Id="rId6" Type="http://schemas.openxmlformats.org/officeDocument/2006/relationships/hyperlink" Target="http://tryqa.com/what-is-maintainability-testing-in-software/" TargetMode="External"/><Relationship Id="rId11" Type="http://schemas.openxmlformats.org/officeDocument/2006/relationships/hyperlink" Target="http://tryqa.com/what-is-endurance-testing-in-software/" TargetMode="External"/><Relationship Id="rId5" Type="http://schemas.openxmlformats.org/officeDocument/2006/relationships/hyperlink" Target="http://tryqa.com/what-is-efficiency-testing-in-software/" TargetMode="External"/><Relationship Id="rId15" Type="http://schemas.openxmlformats.org/officeDocument/2006/relationships/hyperlink" Target="http://tryqa.com/what-is-security-testing-in-software/" TargetMode="External"/><Relationship Id="rId10" Type="http://schemas.openxmlformats.org/officeDocument/2006/relationships/hyperlink" Target="http://tryqa.com/what-is-documentation-testing/" TargetMode="External"/><Relationship Id="rId19" Type="http://schemas.openxmlformats.org/officeDocument/2006/relationships/hyperlink" Target="http://tryqa.com/what-is-recovery-testing-in-software/" TargetMode="External"/><Relationship Id="rId4" Type="http://schemas.openxmlformats.org/officeDocument/2006/relationships/hyperlink" Target="http://tryqa.com/what-is-usability-testing-in-software-and-its-benifits-to-end-user/" TargetMode="External"/><Relationship Id="rId9" Type="http://schemas.openxmlformats.org/officeDocument/2006/relationships/hyperlink" Target="http://tryqa.com/what-is-compliance-testing-in-software/" TargetMode="External"/><Relationship Id="rId14" Type="http://schemas.openxmlformats.org/officeDocument/2006/relationships/hyperlink" Target="http://tryqa.com/what-is-compatibility-testing-in-softwar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tryqa.com/what-is-baseline-testing-in-software/" TargetMode="External"/><Relationship Id="rId13" Type="http://schemas.openxmlformats.org/officeDocument/2006/relationships/hyperlink" Target="http://tryqa.com/what-is-performance-testing-in-software/" TargetMode="External"/><Relationship Id="rId18" Type="http://schemas.openxmlformats.org/officeDocument/2006/relationships/hyperlink" Target="http://tryqa.com/what-is-stress-testing-in-software/" TargetMode="External"/><Relationship Id="rId3" Type="http://schemas.openxmlformats.org/officeDocument/2006/relationships/hyperlink" Target="http://tryqa.com/what-is-reliability-testing-in-software/" TargetMode="External"/><Relationship Id="rId7" Type="http://schemas.openxmlformats.org/officeDocument/2006/relationships/hyperlink" Target="http://tryqa.com/what-is-portability-testing-in-software/" TargetMode="External"/><Relationship Id="rId12" Type="http://schemas.openxmlformats.org/officeDocument/2006/relationships/hyperlink" Target="http://tryqa.com/what-is-load-testing-in-software/" TargetMode="External"/><Relationship Id="rId17" Type="http://schemas.openxmlformats.org/officeDocument/2006/relationships/hyperlink" Target="http://tryqa.com/what-is-volume-testing-in-software/" TargetMode="External"/><Relationship Id="rId2" Type="http://schemas.openxmlformats.org/officeDocument/2006/relationships/slide" Target="../slides/slide63.xml"/><Relationship Id="rId16" Type="http://schemas.openxmlformats.org/officeDocument/2006/relationships/hyperlink" Target="http://tryqa.com/what-is-scalability-testing-in-software/" TargetMode="External"/><Relationship Id="rId20" Type="http://schemas.openxmlformats.org/officeDocument/2006/relationships/hyperlink" Target="http://tryqa.com/what-is-internationalization-testing-and-localization-testing-in-software/" TargetMode="External"/><Relationship Id="rId1" Type="http://schemas.openxmlformats.org/officeDocument/2006/relationships/notesMaster" Target="../notesMasters/notesMaster1.xml"/><Relationship Id="rId6" Type="http://schemas.openxmlformats.org/officeDocument/2006/relationships/hyperlink" Target="http://tryqa.com/what-is-maintainability-testing-in-software/" TargetMode="External"/><Relationship Id="rId11" Type="http://schemas.openxmlformats.org/officeDocument/2006/relationships/hyperlink" Target="http://tryqa.com/what-is-endurance-testing-in-software/" TargetMode="External"/><Relationship Id="rId5" Type="http://schemas.openxmlformats.org/officeDocument/2006/relationships/hyperlink" Target="http://tryqa.com/what-is-efficiency-testing-in-software/" TargetMode="External"/><Relationship Id="rId15" Type="http://schemas.openxmlformats.org/officeDocument/2006/relationships/hyperlink" Target="http://tryqa.com/what-is-security-testing-in-software/" TargetMode="External"/><Relationship Id="rId10" Type="http://schemas.openxmlformats.org/officeDocument/2006/relationships/hyperlink" Target="http://tryqa.com/what-is-documentation-testing/" TargetMode="External"/><Relationship Id="rId19" Type="http://schemas.openxmlformats.org/officeDocument/2006/relationships/hyperlink" Target="http://tryqa.com/what-is-recovery-testing-in-software/" TargetMode="External"/><Relationship Id="rId4" Type="http://schemas.openxmlformats.org/officeDocument/2006/relationships/hyperlink" Target="http://tryqa.com/what-is-usability-testing-in-software-and-its-benifits-to-end-user/" TargetMode="External"/><Relationship Id="rId9" Type="http://schemas.openxmlformats.org/officeDocument/2006/relationships/hyperlink" Target="http://tryqa.com/what-is-compliance-testing-in-software/" TargetMode="External"/><Relationship Id="rId14" Type="http://schemas.openxmlformats.org/officeDocument/2006/relationships/hyperlink" Target="http://tryqa.com/what-is-compatibility-testing-in-software/" TargetMode="Externa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tryqa.com/what-is-baseline-testing-in-software/" TargetMode="External"/><Relationship Id="rId13" Type="http://schemas.openxmlformats.org/officeDocument/2006/relationships/hyperlink" Target="http://tryqa.com/what-is-performance-testing-in-software/" TargetMode="External"/><Relationship Id="rId18" Type="http://schemas.openxmlformats.org/officeDocument/2006/relationships/hyperlink" Target="http://tryqa.com/what-is-stress-testing-in-software/" TargetMode="External"/><Relationship Id="rId3" Type="http://schemas.openxmlformats.org/officeDocument/2006/relationships/hyperlink" Target="http://tryqa.com/what-is-reliability-testing-in-software/" TargetMode="External"/><Relationship Id="rId7" Type="http://schemas.openxmlformats.org/officeDocument/2006/relationships/hyperlink" Target="http://tryqa.com/what-is-portability-testing-in-software/" TargetMode="External"/><Relationship Id="rId12" Type="http://schemas.openxmlformats.org/officeDocument/2006/relationships/hyperlink" Target="http://tryqa.com/what-is-load-testing-in-software/" TargetMode="External"/><Relationship Id="rId17" Type="http://schemas.openxmlformats.org/officeDocument/2006/relationships/hyperlink" Target="http://tryqa.com/what-is-volume-testing-in-software/" TargetMode="External"/><Relationship Id="rId2" Type="http://schemas.openxmlformats.org/officeDocument/2006/relationships/slide" Target="../slides/slide64.xml"/><Relationship Id="rId16" Type="http://schemas.openxmlformats.org/officeDocument/2006/relationships/hyperlink" Target="http://tryqa.com/what-is-scalability-testing-in-software/" TargetMode="External"/><Relationship Id="rId20" Type="http://schemas.openxmlformats.org/officeDocument/2006/relationships/hyperlink" Target="http://tryqa.com/what-is-internationalization-testing-and-localization-testing-in-software/" TargetMode="External"/><Relationship Id="rId1" Type="http://schemas.openxmlformats.org/officeDocument/2006/relationships/notesMaster" Target="../notesMasters/notesMaster1.xml"/><Relationship Id="rId6" Type="http://schemas.openxmlformats.org/officeDocument/2006/relationships/hyperlink" Target="http://tryqa.com/what-is-maintainability-testing-in-software/" TargetMode="External"/><Relationship Id="rId11" Type="http://schemas.openxmlformats.org/officeDocument/2006/relationships/hyperlink" Target="http://tryqa.com/what-is-endurance-testing-in-software/" TargetMode="External"/><Relationship Id="rId5" Type="http://schemas.openxmlformats.org/officeDocument/2006/relationships/hyperlink" Target="http://tryqa.com/what-is-efficiency-testing-in-software/" TargetMode="External"/><Relationship Id="rId15" Type="http://schemas.openxmlformats.org/officeDocument/2006/relationships/hyperlink" Target="http://tryqa.com/what-is-security-testing-in-software/" TargetMode="External"/><Relationship Id="rId10" Type="http://schemas.openxmlformats.org/officeDocument/2006/relationships/hyperlink" Target="http://tryqa.com/what-is-documentation-testing/" TargetMode="External"/><Relationship Id="rId19" Type="http://schemas.openxmlformats.org/officeDocument/2006/relationships/hyperlink" Target="http://tryqa.com/what-is-recovery-testing-in-software/" TargetMode="External"/><Relationship Id="rId4" Type="http://schemas.openxmlformats.org/officeDocument/2006/relationships/hyperlink" Target="http://tryqa.com/what-is-usability-testing-in-software-and-its-benifits-to-end-user/" TargetMode="External"/><Relationship Id="rId9" Type="http://schemas.openxmlformats.org/officeDocument/2006/relationships/hyperlink" Target="http://tryqa.com/what-is-compliance-testing-in-software/" TargetMode="External"/><Relationship Id="rId14" Type="http://schemas.openxmlformats.org/officeDocument/2006/relationships/hyperlink" Target="http://tryqa.com/what-is-compatibility-testing-in-softwar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earchwindevelopment.techtarget.com/definition/testing"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earchwindevelopment.techtarget.com/definition/testing"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endParaRPr lang="en-US" sz="1200" dirty="0" smtClean="0"/>
          </a:p>
        </p:txBody>
      </p:sp>
    </p:spTree>
    <p:extLst>
      <p:ext uri="{BB962C8B-B14F-4D97-AF65-F5344CB8AC3E}">
        <p14:creationId xmlns:p14="http://schemas.microsoft.com/office/powerpoint/2010/main" val="1596856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smtClean="0"/>
          </a:p>
        </p:txBody>
      </p:sp>
    </p:spTree>
    <p:extLst>
      <p:ext uri="{BB962C8B-B14F-4D97-AF65-F5344CB8AC3E}">
        <p14:creationId xmlns:p14="http://schemas.microsoft.com/office/powerpoint/2010/main" val="2670870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smtClean="0"/>
          </a:p>
        </p:txBody>
      </p:sp>
    </p:spTree>
    <p:extLst>
      <p:ext uri="{BB962C8B-B14F-4D97-AF65-F5344CB8AC3E}">
        <p14:creationId xmlns:p14="http://schemas.microsoft.com/office/powerpoint/2010/main" val="2670870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smtClean="0"/>
          </a:p>
        </p:txBody>
      </p:sp>
    </p:spTree>
    <p:extLst>
      <p:ext uri="{BB962C8B-B14F-4D97-AF65-F5344CB8AC3E}">
        <p14:creationId xmlns:p14="http://schemas.microsoft.com/office/powerpoint/2010/main" val="2670870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smtClean="0"/>
          </a:p>
        </p:txBody>
      </p:sp>
    </p:spTree>
    <p:extLst>
      <p:ext uri="{BB962C8B-B14F-4D97-AF65-F5344CB8AC3E}">
        <p14:creationId xmlns:p14="http://schemas.microsoft.com/office/powerpoint/2010/main" val="2670870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TECHNICAL TEST ANALYST</a:t>
            </a:r>
            <a:r>
              <a:rPr lang="en-US" dirty="0" smtClean="0"/>
              <a:t/>
            </a:r>
            <a:br>
              <a:rPr lang="en-US" dirty="0" smtClean="0"/>
            </a:br>
            <a:r>
              <a:rPr lang="en-US" sz="1200" b="0" i="0" kern="1200" dirty="0" smtClean="0">
                <a:solidFill>
                  <a:schemeClr val="tx1"/>
                </a:solidFill>
                <a:effectLst/>
                <a:latin typeface="+mn-lt"/>
                <a:ea typeface="+mn-ea"/>
                <a:cs typeface="+mn-cs"/>
              </a:rPr>
              <a:t>High-quality test designs and specifications are the key to precise test cases and an efficient and effective testing process. This hands-on course provides technical test analysts with the ability to define and carry out the tasks required to realize the test strategy in terms of technical requirements.</a:t>
            </a:r>
          </a:p>
          <a:p>
            <a:r>
              <a:rPr lang="en-US" dirty="0" smtClean="0"/>
              <a:t/>
            </a:r>
            <a:br>
              <a:rPr lang="en-US" dirty="0" smtClean="0"/>
            </a:br>
            <a:r>
              <a:rPr lang="en-US" sz="1200" b="0" i="0" kern="1200" dirty="0" smtClean="0">
                <a:solidFill>
                  <a:schemeClr val="tx1"/>
                </a:solidFill>
                <a:effectLst/>
                <a:latin typeface="+mn-lt"/>
                <a:ea typeface="+mn-ea"/>
                <a:cs typeface="+mn-cs"/>
              </a:rPr>
              <a:t>TEST ANALYST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Test Analyst role is responsible for identifying and defining the required tests, monitoring detailed testing progress and results in each test cycle and evaluating the overall quality experienced as a result of testing activities.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QA Architect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build frameworks for QA tests and processes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consultant about improvement in test process</a:t>
            </a:r>
          </a:p>
          <a:p>
            <a:r>
              <a:rPr lang="en-US" sz="1200" b="0" i="0" kern="1200" dirty="0" smtClean="0">
                <a:solidFill>
                  <a:schemeClr val="tx1"/>
                </a:solidFill>
                <a:effectLst/>
                <a:latin typeface="+mn-lt"/>
                <a:ea typeface="+mn-ea"/>
                <a:cs typeface="+mn-cs"/>
              </a:rPr>
              <a:t>- person who design the building block of </a:t>
            </a:r>
            <a:r>
              <a:rPr lang="en-US" sz="1200" b="0" i="0" kern="1200" dirty="0" err="1" smtClean="0">
                <a:solidFill>
                  <a:schemeClr val="tx1"/>
                </a:solidFill>
                <a:effectLst/>
                <a:latin typeface="+mn-lt"/>
                <a:ea typeface="+mn-ea"/>
                <a:cs typeface="+mn-cs"/>
              </a:rPr>
              <a:t>qa</a:t>
            </a:r>
            <a:r>
              <a:rPr lang="en-US" sz="1200" b="0" i="0" kern="1200" dirty="0" smtClean="0">
                <a:solidFill>
                  <a:schemeClr val="tx1"/>
                </a:solidFill>
                <a:effectLst/>
                <a:latin typeface="+mn-lt"/>
                <a:ea typeface="+mn-ea"/>
                <a:cs typeface="+mn-cs"/>
              </a:rPr>
              <a:t> process</a:t>
            </a:r>
          </a:p>
          <a:p>
            <a:r>
              <a:rPr lang="en-US" sz="1200" b="0" i="0" kern="1200" dirty="0" smtClean="0">
                <a:solidFill>
                  <a:schemeClr val="tx1"/>
                </a:solidFill>
                <a:effectLst/>
                <a:latin typeface="+mn-lt"/>
                <a:ea typeface="+mn-ea"/>
                <a:cs typeface="+mn-cs"/>
              </a:rPr>
              <a:t>- A test architect has in-depth knowledge of a variety of testing techniques and methodologies</a:t>
            </a:r>
          </a:p>
          <a:p>
            <a:r>
              <a:rPr lang="en-US" sz="1200" b="0" i="0" kern="1200" dirty="0" smtClean="0">
                <a:solidFill>
                  <a:schemeClr val="tx1"/>
                </a:solidFill>
                <a:effectLst/>
                <a:latin typeface="+mn-lt"/>
                <a:ea typeface="+mn-ea"/>
                <a:cs typeface="+mn-cs"/>
              </a:rPr>
              <a:t>- provide technical assistance and/or advice to the test Manager</a:t>
            </a:r>
          </a:p>
          <a:p>
            <a:r>
              <a:rPr lang="en-US" sz="1200" b="0" i="0" kern="1200" dirty="0" smtClean="0">
                <a:solidFill>
                  <a:schemeClr val="tx1"/>
                </a:solidFill>
                <a:effectLst/>
                <a:latin typeface="+mn-lt"/>
                <a:ea typeface="+mn-ea"/>
                <a:cs typeface="+mn-cs"/>
              </a:rPr>
              <a:t>- while test managers certainly will implement change to grow their teams, the test architect is frequently the individual who provides </a:t>
            </a:r>
            <a:r>
              <a:rPr lang="en-US" sz="1200" b="0" i="1" kern="1200" dirty="0" smtClean="0">
                <a:solidFill>
                  <a:schemeClr val="tx1"/>
                </a:solidFill>
                <a:effectLst/>
                <a:latin typeface="+mn-lt"/>
                <a:ea typeface="+mn-ea"/>
                <a:cs typeface="+mn-cs"/>
              </a:rPr>
              <a:t>technical</a:t>
            </a:r>
            <a:r>
              <a:rPr lang="en-US" sz="1200" b="0" i="0" kern="1200" dirty="0" smtClean="0">
                <a:solidFill>
                  <a:schemeClr val="tx1"/>
                </a:solidFill>
                <a:effectLst/>
                <a:latin typeface="+mn-lt"/>
                <a:ea typeface="+mn-ea"/>
                <a:cs typeface="+mn-cs"/>
              </a:rPr>
              <a:t> leadership and strategic direction for their organization.</a:t>
            </a:r>
          </a:p>
          <a:p>
            <a:pPr marL="171450" indent="-171450">
              <a:buFontTx/>
              <a:buChar char="-"/>
            </a:pPr>
            <a:r>
              <a:rPr lang="en-US" sz="1200" b="0" i="0" kern="1200" dirty="0" smtClean="0">
                <a:solidFill>
                  <a:schemeClr val="tx1"/>
                </a:solidFill>
                <a:effectLst/>
                <a:latin typeface="+mn-lt"/>
                <a:ea typeface="+mn-ea"/>
                <a:cs typeface="+mn-cs"/>
              </a:rPr>
              <a:t>A test architect is expected to be able to affect change not only across the testing community, but between other engineering disciplines as well.</a:t>
            </a:r>
          </a:p>
          <a:p>
            <a:pPr marL="171450" indent="-171450">
              <a:buFontTx/>
              <a:buChar char="-"/>
            </a:pPr>
            <a:r>
              <a:rPr lang="en-US" sz="1200" b="0" i="0" kern="1200" dirty="0" smtClean="0">
                <a:solidFill>
                  <a:schemeClr val="tx1"/>
                </a:solidFill>
                <a:effectLst/>
                <a:latin typeface="+mn-lt"/>
                <a:ea typeface="+mn-ea"/>
                <a:cs typeface="+mn-cs"/>
              </a:rPr>
              <a:t>Test architects must drive quality across all disciplines, providing guidance, feedback, and suggestions to improve quality practices across an entire engineering team.</a:t>
            </a:r>
          </a:p>
          <a:p>
            <a:r>
              <a:rPr lang="en-US" sz="1200" b="0" i="0" kern="1200" dirty="0" smtClean="0">
                <a:solidFill>
                  <a:schemeClr val="tx1"/>
                </a:solidFill>
                <a:effectLst/>
                <a:latin typeface="+mn-lt"/>
                <a:ea typeface="+mn-ea"/>
                <a:cs typeface="+mn-cs"/>
              </a:rPr>
              <a:t>- While a few test architects may be focused on a specific problem or improvement, the goal for the test architect investment should be long-term improvement of the organization testing process and growth. Senior test leaders, when faced with an urgent problem or situation in need of quick improvement can typically find a solution. Broad or recurring issues, however, may require a test architect. The test architect should be thinking long-term and laying out a path for solving big issues over a long period and not focused on fighting daily fires. The test architect must be focused on defining the testing process and setting the test team up for continued success.</a:t>
            </a:r>
            <a:endParaRPr lang="bg-BG" dirty="0"/>
          </a:p>
        </p:txBody>
      </p:sp>
    </p:spTree>
    <p:extLst>
      <p:ext uri="{BB962C8B-B14F-4D97-AF65-F5344CB8AC3E}">
        <p14:creationId xmlns:p14="http://schemas.microsoft.com/office/powerpoint/2010/main" val="3399620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Test manager</a:t>
            </a:r>
          </a:p>
          <a:p>
            <a:endParaRPr lang="en-US" dirty="0" smtClean="0"/>
          </a:p>
          <a:p>
            <a:r>
              <a:rPr lang="bg-BG" dirty="0" smtClean="0"/>
              <a:t>Преговаря</a:t>
            </a:r>
            <a:r>
              <a:rPr lang="bg-BG" baseline="0" dirty="0" smtClean="0"/>
              <a:t> за целите и доставката на качество на продукта</a:t>
            </a:r>
          </a:p>
          <a:p>
            <a:r>
              <a:rPr lang="bg-BG" baseline="0" dirty="0" smtClean="0"/>
              <a:t>Осигурява подходящо планиране и управление на ресурсите</a:t>
            </a:r>
          </a:p>
          <a:p>
            <a:r>
              <a:rPr lang="bg-BG" baseline="0" dirty="0" smtClean="0"/>
              <a:t>Оценява прогреса и ефективността на тестването</a:t>
            </a:r>
          </a:p>
          <a:p>
            <a:r>
              <a:rPr lang="bg-BG" baseline="0" dirty="0" smtClean="0"/>
              <a:t>Поддържа се подходящо ниво (обхват) на тестване и процеса на разработка на софтуера</a:t>
            </a:r>
          </a:p>
          <a:p>
            <a:r>
              <a:rPr lang="bg-BG" dirty="0" smtClean="0"/>
              <a:t>Поддържа се подходящо ниво на качество спрямо</a:t>
            </a:r>
            <a:r>
              <a:rPr lang="en-US" baseline="0" dirty="0" smtClean="0"/>
              <a:t> </a:t>
            </a:r>
            <a:r>
              <a:rPr lang="bg-BG" dirty="0" smtClean="0"/>
              <a:t>резолюцията на важните дефекти </a:t>
            </a:r>
            <a:endParaRPr lang="en-US" dirty="0" smtClean="0"/>
          </a:p>
          <a:p>
            <a:r>
              <a:rPr lang="bg-BG" dirty="0" smtClean="0"/>
              <a:t>Оценява</a:t>
            </a:r>
            <a:r>
              <a:rPr lang="bg-BG" baseline="0" dirty="0" smtClean="0"/>
              <a:t> и поддържа качеството</a:t>
            </a:r>
          </a:p>
          <a:p>
            <a:r>
              <a:rPr lang="bg-BG" baseline="0" dirty="0" smtClean="0"/>
              <a:t>Определя причините за нуждата от тестване</a:t>
            </a:r>
          </a:p>
          <a:p>
            <a:r>
              <a:rPr lang="bg-BG" baseline="0" dirty="0" smtClean="0"/>
              <a:t>Дава съгласието си за рилийз на версията</a:t>
            </a:r>
          </a:p>
          <a:p>
            <a:r>
              <a:rPr lang="bg-BG" baseline="0" dirty="0" smtClean="0"/>
              <a:t>Отговаря за тест плановете, оценка на тест изпълнението</a:t>
            </a:r>
          </a:p>
          <a:p>
            <a:r>
              <a:rPr lang="bg-BG" baseline="0" dirty="0" smtClean="0"/>
              <a:t>Репортува намерените проблеми, бъгове</a:t>
            </a:r>
          </a:p>
          <a:p>
            <a:r>
              <a:rPr lang="bg-BG" baseline="0" dirty="0" smtClean="0"/>
              <a:t>Определя </a:t>
            </a:r>
            <a:r>
              <a:rPr lang="en-US" baseline="0" dirty="0" smtClean="0"/>
              <a:t>change requests</a:t>
            </a:r>
            <a:r>
              <a:rPr lang="bg-BG" baseline="0" dirty="0" smtClean="0"/>
              <a:t>,</a:t>
            </a:r>
            <a:r>
              <a:rPr lang="en-US" baseline="0" dirty="0" smtClean="0"/>
              <a:t> </a:t>
            </a:r>
            <a:r>
              <a:rPr lang="bg-BG" baseline="0" dirty="0" smtClean="0"/>
              <a:t>които ще се тестват</a:t>
            </a:r>
            <a:endParaRPr lang="en-US" baseline="0" dirty="0" smtClean="0"/>
          </a:p>
          <a:p>
            <a:endParaRPr lang="en-US" baseline="0" dirty="0" smtClean="0"/>
          </a:p>
          <a:p>
            <a:r>
              <a:rPr lang="en-US" sz="1200" b="1" i="0" kern="1200" dirty="0" smtClean="0">
                <a:solidFill>
                  <a:schemeClr val="tx1"/>
                </a:solidFill>
                <a:effectLst/>
                <a:latin typeface="+mn-lt"/>
                <a:ea typeface="+mn-ea"/>
                <a:cs typeface="+mn-cs"/>
              </a:rPr>
              <a:t>Building </a:t>
            </a:r>
            <a:r>
              <a:rPr lang="en-US" sz="1200" b="0" i="0" kern="1200" dirty="0" smtClean="0">
                <a:solidFill>
                  <a:schemeClr val="tx1"/>
                </a:solidFill>
                <a:effectLst/>
                <a:latin typeface="+mn-lt"/>
                <a:ea typeface="+mn-ea"/>
                <a:cs typeface="+mn-cs"/>
              </a:rPr>
              <a:t>up and </a:t>
            </a:r>
            <a:r>
              <a:rPr lang="en-US" sz="1200" b="1" i="0" kern="1200" dirty="0" smtClean="0">
                <a:solidFill>
                  <a:schemeClr val="tx1"/>
                </a:solidFill>
                <a:effectLst/>
                <a:latin typeface="+mn-lt"/>
                <a:ea typeface="+mn-ea"/>
                <a:cs typeface="+mn-cs"/>
              </a:rPr>
              <a:t>leading </a:t>
            </a:r>
            <a:r>
              <a:rPr lang="en-US" sz="1200" b="0" i="0" kern="1200" dirty="0" smtClean="0">
                <a:solidFill>
                  <a:schemeClr val="tx1"/>
                </a:solidFill>
                <a:effectLst/>
                <a:latin typeface="+mn-lt"/>
                <a:ea typeface="+mn-ea"/>
                <a:cs typeface="+mn-cs"/>
              </a:rPr>
              <a:t>the Testing Team to the success of project</a:t>
            </a:r>
          </a:p>
          <a:p>
            <a:r>
              <a:rPr lang="en-US" sz="1200" b="1" i="0" kern="1200" dirty="0" smtClean="0">
                <a:solidFill>
                  <a:schemeClr val="tx1"/>
                </a:solidFill>
                <a:effectLst/>
                <a:latin typeface="+mn-lt"/>
                <a:ea typeface="+mn-ea"/>
                <a:cs typeface="+mn-cs"/>
              </a:rPr>
              <a:t>Defining</a:t>
            </a:r>
            <a:r>
              <a:rPr lang="en-US" sz="1200" b="0" i="0" kern="1200" dirty="0" smtClean="0">
                <a:solidFill>
                  <a:schemeClr val="tx1"/>
                </a:solidFill>
                <a:effectLst/>
                <a:latin typeface="+mn-lt"/>
                <a:ea typeface="+mn-ea"/>
                <a:cs typeface="+mn-cs"/>
              </a:rPr>
              <a:t> the scope of testing within the context of each release / delivery</a:t>
            </a:r>
          </a:p>
          <a:p>
            <a:r>
              <a:rPr lang="en-US" sz="1200" b="1" i="0" kern="1200" dirty="0" smtClean="0">
                <a:solidFill>
                  <a:schemeClr val="tx1"/>
                </a:solidFill>
                <a:effectLst/>
                <a:latin typeface="+mn-lt"/>
                <a:ea typeface="+mn-ea"/>
                <a:cs typeface="+mn-cs"/>
              </a:rPr>
              <a:t>Deploying</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managing </a:t>
            </a:r>
            <a:r>
              <a:rPr lang="en-US" sz="1200" b="0" i="0" kern="1200" dirty="0" smtClean="0">
                <a:solidFill>
                  <a:schemeClr val="tx1"/>
                </a:solidFill>
                <a:effectLst/>
                <a:latin typeface="+mn-lt"/>
                <a:ea typeface="+mn-ea"/>
                <a:cs typeface="+mn-cs"/>
              </a:rPr>
              <a:t>resources for testing</a:t>
            </a:r>
          </a:p>
          <a:p>
            <a:r>
              <a:rPr lang="en-US" sz="1200" b="1" i="0" kern="1200" dirty="0" smtClean="0">
                <a:solidFill>
                  <a:schemeClr val="tx1"/>
                </a:solidFill>
                <a:effectLst/>
                <a:latin typeface="+mn-lt"/>
                <a:ea typeface="+mn-ea"/>
                <a:cs typeface="+mn-cs"/>
              </a:rPr>
              <a:t>Applying</a:t>
            </a:r>
            <a:r>
              <a:rPr lang="en-US" sz="1200" b="0" i="0" kern="1200" dirty="0" smtClean="0">
                <a:solidFill>
                  <a:schemeClr val="tx1"/>
                </a:solidFill>
                <a:effectLst/>
                <a:latin typeface="+mn-lt"/>
                <a:ea typeface="+mn-ea"/>
                <a:cs typeface="+mn-cs"/>
              </a:rPr>
              <a:t> the appropriate test measurements and metrics in the product and the Testing Team</a:t>
            </a:r>
          </a:p>
          <a:p>
            <a:r>
              <a:rPr lang="en-US" sz="1200" b="1" i="0" kern="1200" dirty="0" smtClean="0">
                <a:solidFill>
                  <a:schemeClr val="tx1"/>
                </a:solidFill>
                <a:effectLst/>
                <a:latin typeface="+mn-lt"/>
                <a:ea typeface="+mn-ea"/>
                <a:cs typeface="+mn-cs"/>
              </a:rPr>
              <a:t>Planning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deploying</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managing</a:t>
            </a:r>
            <a:r>
              <a:rPr lang="en-US" sz="1200" b="0" i="0" kern="1200" dirty="0" smtClean="0">
                <a:solidFill>
                  <a:schemeClr val="tx1"/>
                </a:solidFill>
                <a:effectLst/>
                <a:latin typeface="+mn-lt"/>
                <a:ea typeface="+mn-ea"/>
                <a:cs typeface="+mn-cs"/>
              </a:rPr>
              <a:t> the testing effort for any given engagement.</a:t>
            </a:r>
          </a:p>
          <a:p>
            <a:endParaRPr lang="en-US" dirty="0" smtClean="0"/>
          </a:p>
          <a:p>
            <a:r>
              <a:rPr lang="en-US" dirty="0" smtClean="0"/>
              <a:t>Challenges</a:t>
            </a:r>
          </a:p>
          <a:p>
            <a:endParaRPr lang="en-US" dirty="0" smtClean="0"/>
          </a:p>
          <a:p>
            <a:r>
              <a:rPr lang="en-US" sz="1200" b="0" i="0" kern="1200" dirty="0" smtClean="0">
                <a:solidFill>
                  <a:schemeClr val="tx1"/>
                </a:solidFill>
                <a:effectLst/>
                <a:latin typeface="+mn-lt"/>
                <a:ea typeface="+mn-ea"/>
                <a:cs typeface="+mn-cs"/>
              </a:rPr>
              <a:t>Not enough </a:t>
            </a:r>
            <a:r>
              <a:rPr lang="en-US" sz="1200" b="1" i="0" kern="1200" dirty="0" smtClean="0">
                <a:solidFill>
                  <a:schemeClr val="tx1"/>
                </a:solidFill>
                <a:effectLst/>
                <a:latin typeface="+mn-lt"/>
                <a:ea typeface="+mn-ea"/>
                <a:cs typeface="+mn-cs"/>
              </a:rPr>
              <a:t>time</a:t>
            </a:r>
            <a:r>
              <a:rPr lang="en-US" sz="1200" b="0" i="0" kern="1200" dirty="0" smtClean="0">
                <a:solidFill>
                  <a:schemeClr val="tx1"/>
                </a:solidFill>
                <a:effectLst/>
                <a:latin typeface="+mn-lt"/>
                <a:ea typeface="+mn-ea"/>
                <a:cs typeface="+mn-cs"/>
              </a:rPr>
              <a:t> to test</a:t>
            </a:r>
          </a:p>
          <a:p>
            <a:r>
              <a:rPr lang="en-US" sz="1200" b="0" i="0" kern="1200" dirty="0" smtClean="0">
                <a:solidFill>
                  <a:schemeClr val="tx1"/>
                </a:solidFill>
                <a:effectLst/>
                <a:latin typeface="+mn-lt"/>
                <a:ea typeface="+mn-ea"/>
                <a:cs typeface="+mn-cs"/>
              </a:rPr>
              <a:t>Not enough </a:t>
            </a:r>
            <a:r>
              <a:rPr lang="en-US" sz="1200" b="1" i="0" kern="1200" dirty="0" smtClean="0">
                <a:solidFill>
                  <a:schemeClr val="tx1"/>
                </a:solidFill>
                <a:effectLst/>
                <a:latin typeface="+mn-lt"/>
                <a:ea typeface="+mn-ea"/>
                <a:cs typeface="+mn-cs"/>
              </a:rPr>
              <a:t>resources</a:t>
            </a:r>
            <a:r>
              <a:rPr lang="en-US" sz="1200" b="0" i="0" kern="1200" dirty="0" smtClean="0">
                <a:solidFill>
                  <a:schemeClr val="tx1"/>
                </a:solidFill>
                <a:effectLst/>
                <a:latin typeface="+mn-lt"/>
                <a:ea typeface="+mn-ea"/>
                <a:cs typeface="+mn-cs"/>
              </a:rPr>
              <a:t> to test</a:t>
            </a:r>
          </a:p>
          <a:p>
            <a:r>
              <a:rPr lang="en-US" sz="1200" b="0" i="0" kern="1200" dirty="0" smtClean="0">
                <a:solidFill>
                  <a:schemeClr val="tx1"/>
                </a:solidFill>
                <a:effectLst/>
                <a:latin typeface="+mn-lt"/>
                <a:ea typeface="+mn-ea"/>
                <a:cs typeface="+mn-cs"/>
              </a:rPr>
              <a:t>The project </a:t>
            </a:r>
            <a:r>
              <a:rPr lang="en-US" sz="1200" b="1" i="0" kern="1200" dirty="0" smtClean="0">
                <a:solidFill>
                  <a:schemeClr val="tx1"/>
                </a:solidFill>
                <a:effectLst/>
                <a:latin typeface="+mn-lt"/>
                <a:ea typeface="+mn-ea"/>
                <a:cs typeface="+mn-cs"/>
              </a:rPr>
              <a:t>budget</a:t>
            </a:r>
            <a:r>
              <a:rPr lang="en-US" sz="1200" b="0" i="0" kern="1200" dirty="0" smtClean="0">
                <a:solidFill>
                  <a:schemeClr val="tx1"/>
                </a:solidFill>
                <a:effectLst/>
                <a:latin typeface="+mn-lt"/>
                <a:ea typeface="+mn-ea"/>
                <a:cs typeface="+mn-cs"/>
              </a:rPr>
              <a:t> is low, and </a:t>
            </a:r>
            <a:r>
              <a:rPr lang="en-US" sz="1200" b="1" i="0" kern="1200" dirty="0" smtClean="0">
                <a:solidFill>
                  <a:schemeClr val="tx1"/>
                </a:solidFill>
                <a:effectLst/>
                <a:latin typeface="+mn-lt"/>
                <a:ea typeface="+mn-ea"/>
                <a:cs typeface="+mn-cs"/>
              </a:rPr>
              <a:t>schedule</a:t>
            </a:r>
            <a:r>
              <a:rPr lang="en-US" sz="1200" b="0" i="0" kern="1200" dirty="0" smtClean="0">
                <a:solidFill>
                  <a:schemeClr val="tx1"/>
                </a:solidFill>
                <a:effectLst/>
                <a:latin typeface="+mn-lt"/>
                <a:ea typeface="+mn-ea"/>
                <a:cs typeface="+mn-cs"/>
              </a:rPr>
              <a:t> is too tight</a:t>
            </a:r>
          </a:p>
          <a:p>
            <a:r>
              <a:rPr lang="en-US" sz="1200" b="0" i="0" kern="1200" dirty="0" smtClean="0">
                <a:solidFill>
                  <a:schemeClr val="tx1"/>
                </a:solidFill>
                <a:effectLst/>
                <a:latin typeface="+mn-lt"/>
                <a:ea typeface="+mn-ea"/>
                <a:cs typeface="+mn-cs"/>
              </a:rPr>
              <a:t>Testing </a:t>
            </a:r>
            <a:r>
              <a:rPr lang="en-US" sz="1200" b="1" i="0" kern="1200" dirty="0" smtClean="0">
                <a:solidFill>
                  <a:schemeClr val="tx1"/>
                </a:solidFill>
                <a:effectLst/>
                <a:latin typeface="+mn-lt"/>
                <a:ea typeface="+mn-ea"/>
                <a:cs typeface="+mn-cs"/>
              </a:rPr>
              <a:t>teams</a:t>
            </a:r>
            <a:r>
              <a:rPr lang="en-US" sz="1200" b="0" i="0" kern="1200" dirty="0" smtClean="0">
                <a:solidFill>
                  <a:schemeClr val="tx1"/>
                </a:solidFill>
                <a:effectLst/>
                <a:latin typeface="+mn-lt"/>
                <a:ea typeface="+mn-ea"/>
                <a:cs typeface="+mn-cs"/>
              </a:rPr>
              <a:t> are not always in one place</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requirements </a:t>
            </a:r>
            <a:r>
              <a:rPr lang="en-US" sz="1200" b="0" i="0" kern="1200" dirty="0" smtClean="0">
                <a:solidFill>
                  <a:schemeClr val="tx1"/>
                </a:solidFill>
                <a:effectLst/>
                <a:latin typeface="+mn-lt"/>
                <a:ea typeface="+mn-ea"/>
                <a:cs typeface="+mn-cs"/>
              </a:rPr>
              <a:t>are too complex to check and validate</a:t>
            </a:r>
          </a:p>
          <a:p>
            <a:endParaRPr lang="en-US" dirty="0" smtClean="0"/>
          </a:p>
          <a:p>
            <a:endParaRPr lang="en-US" dirty="0" smtClean="0"/>
          </a:p>
          <a:p>
            <a:endParaRPr lang="en-US" dirty="0" smtClean="0"/>
          </a:p>
          <a:p>
            <a:r>
              <a:rPr lang="en-US" sz="1200" b="0" i="0" kern="1200" dirty="0" smtClean="0">
                <a:solidFill>
                  <a:schemeClr val="tx1"/>
                </a:solidFill>
                <a:effectLst/>
                <a:latin typeface="+mn-lt"/>
                <a:ea typeface="+mn-ea"/>
                <a:cs typeface="+mn-cs"/>
              </a:rPr>
              <a:t>Responsibilities of a Test Manager:</a:t>
            </a:r>
          </a:p>
          <a:p>
            <a:r>
              <a:rPr lang="en-US" sz="1200" b="0" i="0" kern="1200" dirty="0" smtClean="0">
                <a:solidFill>
                  <a:schemeClr val="tx1"/>
                </a:solidFill>
                <a:effectLst/>
                <a:latin typeface="+mn-lt"/>
                <a:ea typeface="+mn-ea"/>
                <a:cs typeface="+mn-cs"/>
              </a:rPr>
              <a:t>− Manage the Testing Department.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Allocate resource to projects.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Review weekly Testers' status reports and take necessary actions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Escalate Testers' issues to the Sr. Management.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Estimate for testing projects.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Enforce the adherence to the company's Quality processes and procedures.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Decision to procure Software Testing tools for the organization.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Inter group co-ordination between various departments.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Provide technical support to the Testing team.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Continuous monitoring and mentoring of Testing team members.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Review of test plans and test cases.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Attend weekly meeting of projects and provide inputs from the Testers' perspective.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Immediate notification/escalation of problems to the Sr. Test Manager / Senior Management.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Ensure processes are followed as laid down.</a:t>
            </a:r>
          </a:p>
          <a:p>
            <a:r>
              <a:rPr lang="en-US" sz="1200" b="0" i="0" kern="1200" dirty="0" smtClean="0">
                <a:solidFill>
                  <a:schemeClr val="tx1"/>
                </a:solidFill>
                <a:effectLst/>
                <a:latin typeface="+mn-lt"/>
                <a:ea typeface="+mn-ea"/>
                <a:cs typeface="+mn-cs"/>
              </a:rPr>
              <a:t>Responsibilities of a Test Lead:</a:t>
            </a:r>
          </a:p>
          <a:p>
            <a:r>
              <a:rPr lang="en-US" sz="1200" b="0" i="0" kern="1200" dirty="0" smtClean="0">
                <a:solidFill>
                  <a:schemeClr val="tx1"/>
                </a:solidFill>
                <a:effectLst/>
                <a:latin typeface="+mn-lt"/>
                <a:ea typeface="+mn-ea"/>
                <a:cs typeface="+mn-cs"/>
              </a:rPr>
              <a:t>− Prepare the Software Test Plan.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Check / Review the Test Cases document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System, Integration and User Acceptance prepared by test engineers.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Analyze requirements during the requirements analysis phase of projects.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Keep track of the new requirements from the Project.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Forecast / Estimate the Project future requirements.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Arrange the Hardware and software requirement for the Test Setup.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Develop and implement test plans.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Escalate the issues about project requirements (Software, Hardware, Resources) to Project Manager / Test Manager.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Escalate the issues in the application to the Client.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Assign task to all Testing Team members and ensure that all of them have sufficient work in the project.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Organize the meetings.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Prepare the Agenda for the meeting, for example: Weekly Team meeting etc.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Attend the regular client call and discuss the weekly status with the client.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Send the Status Report (Daily, Weekly etc.) to the Client.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Frequent status check meetings with the Team.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Communication by means of Chat / emails etc. with the Client (If required).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Act as the single point of contact between Development and Testers for iterations, Testing and deployment activities.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Track and report upon testing activities, including testing results, test case coverage, required resources, defects discovered and their status, performance baselines, etc.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Assist in performing any applicable maintenance to tools used in Testing and resolve issues if any.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Ensure content and structure of all Testing documents / artifacts is documented and maintained.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Document, implement, monitor, and enforce all processes and procedures for testing is established as per standards defined by the organization.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Review various reports prepared by Test engineers.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Log project related issues in the defect tracking tool identified for the project.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Check for timely delivery of different milestones.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Identify Training requirements and forward it to the Project Manager (Technical and Soft skills).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Attend weekly Team Leader meeting.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Motivate team members.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Organize / Conduct internal trainings on various products.</a:t>
            </a:r>
          </a:p>
          <a:p>
            <a:r>
              <a:rPr lang="en-US" sz="1200" b="0" i="0" kern="1200" dirty="0" smtClean="0">
                <a:solidFill>
                  <a:schemeClr val="tx1"/>
                </a:solidFill>
                <a:effectLst/>
                <a:latin typeface="+mn-lt"/>
                <a:ea typeface="+mn-ea"/>
                <a:cs typeface="+mn-cs"/>
              </a:rPr>
              <a:t>Responsibilities of a tester:</a:t>
            </a:r>
          </a:p>
          <a:p>
            <a:r>
              <a:rPr lang="en-US" sz="1200" b="0" i="0" kern="1200" dirty="0" smtClean="0">
                <a:solidFill>
                  <a:schemeClr val="tx1"/>
                </a:solidFill>
                <a:effectLst/>
                <a:latin typeface="+mn-lt"/>
                <a:ea typeface="+mn-ea"/>
                <a:cs typeface="+mn-cs"/>
              </a:rPr>
              <a:t>− Understand project requirements.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Prepare / Update the Test case document for testing of the application from all aspects.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Prepare the test setup.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Deploy the build in the required setup.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Conduct the Testing including Smoke, Sanity, and Bug Bash / Execute the Test cases.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Update the Test Result document.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Attend the Regular client calls.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Log / File the defects in Defect tracking tool / Bug Report.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Verify defects.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Discuss doubts/queries with Development Team / Client.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Conduct internal trainings on various products.</a:t>
            </a:r>
          </a:p>
          <a:p>
            <a:endParaRPr lang="en-US" dirty="0" smtClean="0"/>
          </a:p>
          <a:p>
            <a:endParaRPr lang="en-US" dirty="0" smtClean="0"/>
          </a:p>
          <a:p>
            <a:r>
              <a:rPr lang="en-US" sz="1200" b="0" i="0" kern="1200" dirty="0" smtClean="0">
                <a:solidFill>
                  <a:schemeClr val="tx1"/>
                </a:solidFill>
                <a:effectLst/>
                <a:latin typeface="+mn-lt"/>
                <a:ea typeface="+mn-ea"/>
                <a:cs typeface="+mn-cs"/>
              </a:rPr>
              <a:t>QA Manager is responsible to define the policy and processes, sometime with the help of the Test Manager. The Testing Manager is responsible for tactical implementation of these processes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But on many cases there is a good reason for the </a:t>
            </a:r>
            <a:r>
              <a:rPr lang="en-US" sz="1200" b="0" i="0" kern="1200" dirty="0" err="1" smtClean="0">
                <a:solidFill>
                  <a:schemeClr val="tx1"/>
                </a:solidFill>
                <a:effectLst/>
                <a:latin typeface="+mn-lt"/>
                <a:ea typeface="+mn-ea"/>
                <a:cs typeface="+mn-cs"/>
              </a:rPr>
              <a:t>organisation</a:t>
            </a:r>
            <a:r>
              <a:rPr lang="en-US" sz="1200" b="0" i="0" kern="1200" dirty="0" smtClean="0">
                <a:solidFill>
                  <a:schemeClr val="tx1"/>
                </a:solidFill>
                <a:effectLst/>
                <a:latin typeface="+mn-lt"/>
                <a:ea typeface="+mn-ea"/>
                <a:cs typeface="+mn-cs"/>
              </a:rPr>
              <a:t> to invest in </a:t>
            </a:r>
            <a:r>
              <a:rPr lang="en-US" sz="1200" b="0" i="0" kern="1200" dirty="0" err="1" smtClean="0">
                <a:solidFill>
                  <a:schemeClr val="tx1"/>
                </a:solidFill>
                <a:effectLst/>
                <a:latin typeface="+mn-lt"/>
                <a:ea typeface="+mn-ea"/>
                <a:cs typeface="+mn-cs"/>
              </a:rPr>
              <a:t>organisational</a:t>
            </a:r>
            <a:r>
              <a:rPr lang="en-US" sz="1200" b="0" i="0" kern="1200" dirty="0" smtClean="0">
                <a:solidFill>
                  <a:schemeClr val="tx1"/>
                </a:solidFill>
                <a:effectLst/>
                <a:latin typeface="+mn-lt"/>
                <a:ea typeface="+mn-ea"/>
                <a:cs typeface="+mn-cs"/>
              </a:rPr>
              <a:t> continuity. This is needed for example:</a:t>
            </a:r>
          </a:p>
          <a:p>
            <a:r>
              <a:rPr lang="en-US" sz="1200" b="0" i="0" kern="1200" dirty="0" smtClean="0">
                <a:solidFill>
                  <a:schemeClr val="tx1"/>
                </a:solidFill>
                <a:effectLst/>
                <a:latin typeface="+mn-lt"/>
                <a:ea typeface="+mn-ea"/>
                <a:cs typeface="+mn-cs"/>
              </a:rPr>
              <a:t>if there is a considerable business risk,</a:t>
            </a:r>
          </a:p>
          <a:p>
            <a:r>
              <a:rPr lang="en-US" sz="1200" b="0" i="0" kern="1200" dirty="0" smtClean="0">
                <a:solidFill>
                  <a:schemeClr val="tx1"/>
                </a:solidFill>
                <a:effectLst/>
                <a:latin typeface="+mn-lt"/>
                <a:ea typeface="+mn-ea"/>
                <a:cs typeface="+mn-cs"/>
              </a:rPr>
              <a:t>there is potential for synergy savings among several parallel and sequential projects (using or creating shared assets for example), or</a:t>
            </a:r>
          </a:p>
          <a:p>
            <a:r>
              <a:rPr lang="en-US" sz="1200" b="0" i="0" kern="1200" dirty="0" smtClean="0">
                <a:solidFill>
                  <a:schemeClr val="tx1"/>
                </a:solidFill>
                <a:effectLst/>
                <a:latin typeface="+mn-lt"/>
                <a:ea typeface="+mn-ea"/>
                <a:cs typeface="+mn-cs"/>
              </a:rPr>
              <a:t>there is an external or top-level pressure to improve the </a:t>
            </a:r>
            <a:r>
              <a:rPr lang="en-US" sz="1200" b="0" i="0" kern="1200" dirty="0" err="1" smtClean="0">
                <a:solidFill>
                  <a:schemeClr val="tx1"/>
                </a:solidFill>
                <a:effectLst/>
                <a:latin typeface="+mn-lt"/>
                <a:ea typeface="+mn-ea"/>
                <a:cs typeface="+mn-cs"/>
              </a:rPr>
              <a:t>organisational</a:t>
            </a:r>
            <a:r>
              <a:rPr lang="en-US" sz="1200" b="0" i="0" kern="1200" dirty="0" smtClean="0">
                <a:solidFill>
                  <a:schemeClr val="tx1"/>
                </a:solidFill>
                <a:effectLst/>
                <a:latin typeface="+mn-lt"/>
                <a:ea typeface="+mn-ea"/>
                <a:cs typeface="+mn-cs"/>
              </a:rPr>
              <a:t> processes and shared practices across teams and projects (for example a process improvement initiative, wanting to benefit from six sigma, PDCA-cycle,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or there is expectation to </a:t>
            </a:r>
            <a:r>
              <a:rPr lang="en-US" sz="1200" b="0" i="0" kern="1200" dirty="0" err="1" smtClean="0">
                <a:solidFill>
                  <a:schemeClr val="tx1"/>
                </a:solidFill>
                <a:effectLst/>
                <a:latin typeface="+mn-lt"/>
                <a:ea typeface="+mn-ea"/>
                <a:cs typeface="+mn-cs"/>
              </a:rPr>
              <a:t>adher</a:t>
            </a:r>
            <a:r>
              <a:rPr lang="en-US" sz="1200" b="0" i="0" kern="1200" dirty="0" smtClean="0">
                <a:solidFill>
                  <a:schemeClr val="tx1"/>
                </a:solidFill>
                <a:effectLst/>
                <a:latin typeface="+mn-lt"/>
                <a:ea typeface="+mn-ea"/>
                <a:cs typeface="+mn-cs"/>
              </a:rPr>
              <a:t> an industry standard like the FDA type approval rules)</a:t>
            </a:r>
          </a:p>
          <a:p>
            <a:endParaRPr lang="en-US" dirty="0" smtClean="0"/>
          </a:p>
          <a:p>
            <a:endParaRPr lang="en-US" dirty="0" smtClean="0"/>
          </a:p>
          <a:p>
            <a:r>
              <a:rPr lang="en-US" dirty="0" smtClean="0"/>
              <a:t>Security Tester </a:t>
            </a:r>
          </a:p>
          <a:p>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3"/>
              </a:rPr>
              <a:t>QA professionals</a:t>
            </a:r>
            <a:r>
              <a:rPr lang="en-US" sz="1200" b="0" i="0" kern="1200" dirty="0" smtClean="0">
                <a:solidFill>
                  <a:schemeClr val="tx1"/>
                </a:solidFill>
                <a:effectLst/>
                <a:latin typeface="+mn-lt"/>
                <a:ea typeface="+mn-ea"/>
                <a:cs typeface="+mn-cs"/>
              </a:rPr>
              <a:t> should approach security testing with a risk management mindset.</a:t>
            </a:r>
          </a:p>
          <a:p>
            <a:r>
              <a:rPr lang="en-US" sz="1200" b="0" i="0" kern="1200" dirty="0" smtClean="0">
                <a:solidFill>
                  <a:schemeClr val="tx1"/>
                </a:solidFill>
                <a:effectLst/>
                <a:latin typeface="+mn-lt"/>
                <a:ea typeface="+mn-ea"/>
                <a:cs typeface="+mn-cs"/>
              </a:rPr>
              <a:t>According to the Open Web Application Security Project (</a:t>
            </a:r>
            <a:r>
              <a:rPr lang="en-US" sz="1200" b="0" i="0" u="sng" kern="1200" dirty="0" smtClean="0">
                <a:solidFill>
                  <a:schemeClr val="tx1"/>
                </a:solidFill>
                <a:effectLst/>
                <a:latin typeface="+mn-lt"/>
                <a:ea typeface="+mn-ea"/>
                <a:cs typeface="+mn-cs"/>
                <a:hlinkClick r:id="rId4"/>
              </a:rPr>
              <a:t>OWASP</a:t>
            </a:r>
            <a:r>
              <a:rPr lang="en-US" sz="1200" b="0" i="0" kern="1200" dirty="0" smtClean="0">
                <a:solidFill>
                  <a:schemeClr val="tx1"/>
                </a:solidFill>
                <a:effectLst/>
                <a:latin typeface="+mn-lt"/>
                <a:ea typeface="+mn-ea"/>
                <a:cs typeface="+mn-cs"/>
              </a:rPr>
              <a:t>), failure to test for data validation is the cause of almost all major vulnerabilities in Web applications, including </a:t>
            </a:r>
            <a:r>
              <a:rPr lang="en-US" sz="1200" b="0" i="0" u="sng" kern="1200" dirty="0" smtClean="0">
                <a:solidFill>
                  <a:schemeClr val="tx1"/>
                </a:solidFill>
                <a:effectLst/>
                <a:latin typeface="+mn-lt"/>
                <a:ea typeface="+mn-ea"/>
                <a:cs typeface="+mn-cs"/>
                <a:hlinkClick r:id="rId5"/>
              </a:rPr>
              <a:t>cross site scripting errors</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6"/>
              </a:rPr>
              <a:t>SQL injections</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6"/>
              </a:rPr>
              <a:t>buffer overflows</a:t>
            </a:r>
            <a:r>
              <a:rPr lang="en-US" sz="1200" b="0" i="0" kern="1200" dirty="0" smtClean="0">
                <a:solidFill>
                  <a:schemeClr val="tx1"/>
                </a:solidFill>
                <a:effectLst/>
                <a:latin typeface="+mn-lt"/>
                <a:ea typeface="+mn-ea"/>
                <a:cs typeface="+mn-cs"/>
              </a:rPr>
              <a:t>.</a:t>
            </a:r>
            <a:endParaRPr lang="bg-BG" dirty="0"/>
          </a:p>
        </p:txBody>
      </p:sp>
    </p:spTree>
    <p:extLst>
      <p:ext uri="{BB962C8B-B14F-4D97-AF65-F5344CB8AC3E}">
        <p14:creationId xmlns:p14="http://schemas.microsoft.com/office/powerpoint/2010/main" val="137289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Tester</a:t>
            </a:r>
          </a:p>
          <a:p>
            <a:endParaRPr lang="en-US" b="1" dirty="0" smtClean="0"/>
          </a:p>
          <a:p>
            <a:r>
              <a:rPr lang="bg-BG" b="0" dirty="0" smtClean="0"/>
              <a:t>Създава</a:t>
            </a:r>
            <a:r>
              <a:rPr lang="bg-BG" b="0" baseline="0" dirty="0" smtClean="0"/>
              <a:t> и изпълнява тест кейсове, тест сюути</a:t>
            </a:r>
          </a:p>
          <a:p>
            <a:r>
              <a:rPr lang="bg-BG" b="0" baseline="0" dirty="0" smtClean="0"/>
              <a:t>Анализира провалилите се тест резултати</a:t>
            </a:r>
          </a:p>
          <a:p>
            <a:r>
              <a:rPr lang="bg-BG" b="0" baseline="0" dirty="0" smtClean="0"/>
              <a:t>Променя </a:t>
            </a:r>
            <a:r>
              <a:rPr lang="en-US" b="0" baseline="0" dirty="0" smtClean="0"/>
              <a:t>change requests, test suites</a:t>
            </a:r>
          </a:p>
          <a:p>
            <a:r>
              <a:rPr lang="bg-BG" b="0" baseline="0" dirty="0" smtClean="0"/>
              <a:t>Отговаря за </a:t>
            </a:r>
            <a:r>
              <a:rPr lang="en-US" b="0" baseline="0" dirty="0" smtClean="0"/>
              <a:t>test log, test scripts</a:t>
            </a:r>
          </a:p>
          <a:p>
            <a:endParaRPr lang="en-US" b="0" dirty="0" smtClean="0"/>
          </a:p>
          <a:p>
            <a:endParaRPr lang="en-US" b="1" dirty="0" smtClean="0"/>
          </a:p>
          <a:p>
            <a:r>
              <a:rPr lang="en-US" b="1" dirty="0" smtClean="0"/>
              <a:t>Test Analyst</a:t>
            </a:r>
          </a:p>
          <a:p>
            <a:endParaRPr lang="en-US" dirty="0" smtClean="0"/>
          </a:p>
          <a:p>
            <a:r>
              <a:rPr lang="bg-BG" sz="1200" b="0" i="0" kern="1200" dirty="0" smtClean="0">
                <a:solidFill>
                  <a:schemeClr val="tx1"/>
                </a:solidFill>
                <a:effectLst/>
                <a:latin typeface="+mn-lt"/>
                <a:ea typeface="+mn-ea"/>
                <a:cs typeface="+mn-cs"/>
              </a:rPr>
              <a:t>Участва в процеса на разработка (</a:t>
            </a:r>
            <a:r>
              <a:rPr lang="en-US" sz="1200" b="0" i="0" kern="1200" dirty="0" smtClean="0">
                <a:solidFill>
                  <a:schemeClr val="tx1"/>
                </a:solidFill>
                <a:effectLst/>
                <a:latin typeface="+mn-lt"/>
                <a:ea typeface="+mn-ea"/>
                <a:cs typeface="+mn-cs"/>
              </a:rPr>
              <a:t>Development Process</a:t>
            </a:r>
            <a:r>
              <a:rPr lang="bg-BG" sz="1200" b="0" i="0" kern="1200" dirty="0" smtClean="0">
                <a:solidFill>
                  <a:schemeClr val="tx1"/>
                </a:solidFill>
                <a:effectLst/>
                <a:latin typeface="+mn-lt"/>
                <a:ea typeface="+mn-ea"/>
                <a:cs typeface="+mn-cs"/>
              </a:rPr>
              <a:t>)</a:t>
            </a:r>
          </a:p>
          <a:p>
            <a:pPr marL="171450" indent="-171450">
              <a:buFontTx/>
              <a:buChar char="-"/>
            </a:pPr>
            <a:r>
              <a:rPr lang="bg-BG" sz="1200" b="0" i="0" kern="1200" dirty="0" smtClean="0">
                <a:solidFill>
                  <a:schemeClr val="tx1"/>
                </a:solidFill>
                <a:effectLst/>
                <a:latin typeface="+mn-lt"/>
                <a:ea typeface="+mn-ea"/>
                <a:cs typeface="+mn-cs"/>
              </a:rPr>
              <a:t>Участва в процеса на преразглеждане на софтуера (</a:t>
            </a:r>
            <a:r>
              <a:rPr lang="en-US" sz="1200" b="0" i="0" kern="1200" dirty="0" smtClean="0">
                <a:solidFill>
                  <a:schemeClr val="tx1"/>
                </a:solidFill>
                <a:effectLst/>
                <a:latin typeface="+mn-lt"/>
                <a:ea typeface="+mn-ea"/>
                <a:cs typeface="+mn-cs"/>
              </a:rPr>
              <a:t>software review process</a:t>
            </a:r>
            <a:r>
              <a:rPr lang="bg-BG" sz="1200" b="0" i="0" kern="1200" dirty="0" smtClean="0">
                <a:solidFill>
                  <a:schemeClr val="tx1"/>
                </a:solidFill>
                <a:effectLst/>
                <a:latin typeface="+mn-lt"/>
                <a:ea typeface="+mn-ea"/>
                <a:cs typeface="+mn-cs"/>
              </a:rPr>
              <a:t>), показвайки</a:t>
            </a:r>
            <a:r>
              <a:rPr lang="bg-BG" sz="1200" b="0" i="0" kern="1200" baseline="0" dirty="0" smtClean="0">
                <a:solidFill>
                  <a:schemeClr val="tx1"/>
                </a:solidFill>
                <a:effectLst/>
                <a:latin typeface="+mn-lt"/>
                <a:ea typeface="+mn-ea"/>
                <a:cs typeface="+mn-cs"/>
              </a:rPr>
              <a:t> потенциалните или откритите вече бъгове в него</a:t>
            </a:r>
            <a:endParaRPr lang="bg-BG" sz="1200" b="0" i="0" kern="1200" dirty="0" smtClean="0">
              <a:solidFill>
                <a:schemeClr val="tx1"/>
              </a:solidFill>
              <a:effectLst/>
              <a:latin typeface="+mn-lt"/>
              <a:ea typeface="+mn-ea"/>
              <a:cs typeface="+mn-cs"/>
            </a:endParaRPr>
          </a:p>
          <a:p>
            <a:endParaRPr lang="bg-BG" sz="1200" b="0" i="0" kern="1200" dirty="0" smtClean="0">
              <a:solidFill>
                <a:schemeClr val="tx1"/>
              </a:solidFill>
              <a:effectLst/>
              <a:latin typeface="+mn-lt"/>
              <a:ea typeface="+mn-ea"/>
              <a:cs typeface="+mn-cs"/>
            </a:endParaRPr>
          </a:p>
          <a:p>
            <a:r>
              <a:rPr lang="bg-BG" sz="1200" b="0" i="0" kern="1200" dirty="0" smtClean="0">
                <a:solidFill>
                  <a:schemeClr val="tx1"/>
                </a:solidFill>
                <a:effectLst/>
                <a:latin typeface="+mn-lt"/>
                <a:ea typeface="+mn-ea"/>
                <a:cs typeface="+mn-cs"/>
              </a:rPr>
              <a:t>Анализира софтуерните изисквания и дизайн документи (</a:t>
            </a:r>
            <a:r>
              <a:rPr lang="en-US" sz="1200" b="0" i="0" kern="1200" dirty="0" smtClean="0">
                <a:solidFill>
                  <a:schemeClr val="tx1"/>
                </a:solidFill>
                <a:effectLst/>
                <a:latin typeface="+mn-lt"/>
                <a:ea typeface="+mn-ea"/>
                <a:cs typeface="+mn-cs"/>
              </a:rPr>
              <a:t>Software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Requirements,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Design Documents</a:t>
            </a:r>
            <a:r>
              <a:rPr lang="bg-BG" sz="1200" b="0" i="0" kern="1200" dirty="0" smtClean="0">
                <a:solidFill>
                  <a:schemeClr val="tx1"/>
                </a:solidFill>
                <a:effectLst/>
                <a:latin typeface="+mn-lt"/>
                <a:ea typeface="+mn-ea"/>
                <a:cs typeface="+mn-cs"/>
              </a:rPr>
              <a:t>)</a:t>
            </a:r>
          </a:p>
          <a:p>
            <a:pPr marL="171450" indent="-171450">
              <a:buFontTx/>
              <a:buChar char="-"/>
            </a:pPr>
            <a:r>
              <a:rPr lang="bg-BG" sz="1200" b="0" i="0" kern="1200" dirty="0" smtClean="0">
                <a:solidFill>
                  <a:schemeClr val="tx1"/>
                </a:solidFill>
                <a:effectLst/>
                <a:latin typeface="+mn-lt"/>
                <a:ea typeface="+mn-ea"/>
                <a:cs typeface="+mn-cs"/>
              </a:rPr>
              <a:t>Адресира</a:t>
            </a:r>
            <a:r>
              <a:rPr lang="bg-BG" sz="1200" b="0" i="0" kern="1200" baseline="0" dirty="0" smtClean="0">
                <a:solidFill>
                  <a:schemeClr val="tx1"/>
                </a:solidFill>
                <a:effectLst/>
                <a:latin typeface="+mn-lt"/>
                <a:ea typeface="+mn-ea"/>
                <a:cs typeface="+mn-cs"/>
              </a:rPr>
              <a:t> потенциалните проблеми преварително</a:t>
            </a:r>
          </a:p>
          <a:p>
            <a:pPr marL="0" indent="0">
              <a:buFontTx/>
              <a:buNone/>
            </a:pPr>
            <a:endParaRPr lang="en-US" sz="1200" b="0" i="0" kern="1200" dirty="0" smtClean="0">
              <a:solidFill>
                <a:schemeClr val="tx1"/>
              </a:solidFill>
              <a:effectLst/>
              <a:latin typeface="+mn-lt"/>
              <a:ea typeface="+mn-ea"/>
              <a:cs typeface="+mn-cs"/>
            </a:endParaRPr>
          </a:p>
          <a:p>
            <a:pPr marL="0" indent="0">
              <a:buFontTx/>
              <a:buNone/>
            </a:pPr>
            <a:r>
              <a:rPr lang="bg-BG" sz="1200" b="0" i="0" kern="1200" dirty="0" smtClean="0">
                <a:solidFill>
                  <a:schemeClr val="tx1"/>
                </a:solidFill>
                <a:effectLst/>
                <a:latin typeface="+mn-lt"/>
                <a:ea typeface="+mn-ea"/>
                <a:cs typeface="+mn-cs"/>
              </a:rPr>
              <a:t>Разработва</a:t>
            </a:r>
            <a:r>
              <a:rPr lang="bg-BG" sz="1200" b="0" i="0" kern="1200" baseline="0" dirty="0" smtClean="0">
                <a:solidFill>
                  <a:schemeClr val="tx1"/>
                </a:solidFill>
                <a:effectLst/>
                <a:latin typeface="+mn-lt"/>
                <a:ea typeface="+mn-ea"/>
                <a:cs typeface="+mn-cs"/>
              </a:rPr>
              <a:t> разбираеми тестови структури</a:t>
            </a:r>
          </a:p>
          <a:p>
            <a:pPr marL="171450" indent="-171450">
              <a:buFontTx/>
              <a:buChar char="-"/>
            </a:pPr>
            <a:r>
              <a:rPr lang="bg-BG" sz="1200" b="0" i="0" kern="1200" baseline="0" dirty="0" smtClean="0">
                <a:solidFill>
                  <a:schemeClr val="tx1"/>
                </a:solidFill>
                <a:effectLst/>
                <a:latin typeface="+mn-lt"/>
                <a:ea typeface="+mn-ea"/>
                <a:cs typeface="+mn-cs"/>
              </a:rPr>
              <a:t>Анализира и групира тестовите кейсове, покривайки всички нива на софтуера съобразно опита си, разглеждайки цялостно и детайлно софтуера от гледна точка на девелопър и среден потребител</a:t>
            </a:r>
          </a:p>
          <a:p>
            <a:pPr marL="0" indent="0">
              <a:buFontTx/>
              <a:buNone/>
            </a:pPr>
            <a:endParaRPr lang="bg-BG" sz="1200" b="0" i="0" kern="1200" dirty="0" smtClean="0">
              <a:solidFill>
                <a:schemeClr val="tx1"/>
              </a:solidFill>
              <a:effectLst/>
              <a:latin typeface="+mn-lt"/>
              <a:ea typeface="+mn-ea"/>
              <a:cs typeface="+mn-cs"/>
            </a:endParaRPr>
          </a:p>
          <a:p>
            <a:pPr marL="0" indent="0">
              <a:buFontTx/>
              <a:buNone/>
            </a:pPr>
            <a:r>
              <a:rPr lang="bg-BG" sz="1200" b="0" i="0" kern="1200" dirty="0" smtClean="0">
                <a:solidFill>
                  <a:schemeClr val="tx1"/>
                </a:solidFill>
                <a:effectLst/>
                <a:latin typeface="+mn-lt"/>
                <a:ea typeface="+mn-ea"/>
                <a:cs typeface="+mn-cs"/>
              </a:rPr>
              <a:t>Разработва тестови планове</a:t>
            </a:r>
          </a:p>
          <a:p>
            <a:pPr marL="171450" indent="-171450">
              <a:buFontTx/>
              <a:buChar char="-"/>
            </a:pPr>
            <a:r>
              <a:rPr lang="bg-BG" sz="1200" b="0" i="0" kern="1200" dirty="0" smtClean="0">
                <a:solidFill>
                  <a:schemeClr val="tx1"/>
                </a:solidFill>
                <a:effectLst/>
                <a:latin typeface="+mn-lt"/>
                <a:ea typeface="+mn-ea"/>
                <a:cs typeface="+mn-cs"/>
              </a:rPr>
              <a:t>Разработва тест планове и протокол, придържайки</a:t>
            </a:r>
            <a:r>
              <a:rPr lang="bg-BG" sz="1200" b="0" i="0" kern="1200" baseline="0" dirty="0" smtClean="0">
                <a:solidFill>
                  <a:schemeClr val="tx1"/>
                </a:solidFill>
                <a:effectLst/>
                <a:latin typeface="+mn-lt"/>
                <a:ea typeface="+mn-ea"/>
                <a:cs typeface="+mn-cs"/>
              </a:rPr>
              <a:t> се към правилата в индустрията и стандартите на компанията и обсъждайки ги с протежателя на проекта (</a:t>
            </a:r>
            <a:r>
              <a:rPr lang="en-US" sz="1200" b="0" i="0" kern="1200" dirty="0" smtClean="0">
                <a:solidFill>
                  <a:schemeClr val="tx1"/>
                </a:solidFill>
                <a:effectLst/>
                <a:latin typeface="+mn-lt"/>
                <a:ea typeface="+mn-ea"/>
                <a:cs typeface="+mn-cs"/>
              </a:rPr>
              <a:t>project’s stakeholders</a:t>
            </a:r>
            <a:r>
              <a:rPr lang="bg-BG" sz="1200" b="0" i="0" kern="1200" baseline="0" dirty="0" smtClean="0">
                <a:solidFill>
                  <a:schemeClr val="tx1"/>
                </a:solidFill>
                <a:effectLst/>
                <a:latin typeface="+mn-lt"/>
                <a:ea typeface="+mn-ea"/>
                <a:cs typeface="+mn-cs"/>
              </a:rPr>
              <a:t>)</a:t>
            </a:r>
            <a:endParaRPr lang="bg-BG" sz="1200" b="0" i="0" kern="1200" dirty="0" smtClean="0">
              <a:solidFill>
                <a:schemeClr val="tx1"/>
              </a:solidFill>
              <a:effectLst/>
              <a:latin typeface="+mn-lt"/>
              <a:ea typeface="+mn-ea"/>
              <a:cs typeface="+mn-cs"/>
            </a:endParaRPr>
          </a:p>
          <a:p>
            <a:pPr marL="0" indent="0">
              <a:buFontTx/>
              <a:buNone/>
            </a:pPr>
            <a:endParaRPr lang="bg-BG" sz="1200" b="0" i="0" kern="1200" dirty="0" smtClean="0">
              <a:solidFill>
                <a:schemeClr val="tx1"/>
              </a:solidFill>
              <a:effectLst/>
              <a:latin typeface="+mn-lt"/>
              <a:ea typeface="+mn-ea"/>
              <a:cs typeface="+mn-cs"/>
            </a:endParaRPr>
          </a:p>
          <a:p>
            <a:pPr marL="0" indent="0">
              <a:buFontTx/>
              <a:buNone/>
            </a:pPr>
            <a:r>
              <a:rPr lang="bg-BG" sz="1200" b="0" i="0" kern="1200" dirty="0" smtClean="0">
                <a:solidFill>
                  <a:schemeClr val="tx1"/>
                </a:solidFill>
                <a:effectLst/>
                <a:latin typeface="+mn-lt"/>
                <a:ea typeface="+mn-ea"/>
                <a:cs typeface="+mn-cs"/>
              </a:rPr>
              <a:t>Изпълнява</a:t>
            </a:r>
            <a:r>
              <a:rPr lang="bg-BG" sz="1200" b="0" i="0" kern="1200" baseline="0" dirty="0" smtClean="0">
                <a:solidFill>
                  <a:schemeClr val="tx1"/>
                </a:solidFill>
                <a:effectLst/>
                <a:latin typeface="+mn-lt"/>
                <a:ea typeface="+mn-ea"/>
                <a:cs typeface="+mn-cs"/>
              </a:rPr>
              <a:t> тестове и Анализира и документира тестовите резултати</a:t>
            </a:r>
          </a:p>
          <a:p>
            <a:pPr marL="171450" indent="-171450">
              <a:buFontTx/>
              <a:buChar char="-"/>
            </a:pPr>
            <a:r>
              <a:rPr lang="bg-BG" sz="1200" b="0" i="0" kern="1200" baseline="0" dirty="0" smtClean="0">
                <a:solidFill>
                  <a:schemeClr val="tx1"/>
                </a:solidFill>
                <a:effectLst/>
                <a:latin typeface="+mn-lt"/>
                <a:ea typeface="+mn-ea"/>
                <a:cs typeface="+mn-cs"/>
              </a:rPr>
              <a:t>Изпълнява тестове за диагностика на софтуера, анализира ги и представя резултатите на служителите взимащи решение по проекта, откривайки бъгове ги представя на софтуер девелопмънт екипа</a:t>
            </a:r>
          </a:p>
          <a:p>
            <a:pPr marL="171450" indent="-171450">
              <a:buFontTx/>
              <a:buChar char="-"/>
            </a:pPr>
            <a:endParaRPr lang="bg-BG" sz="1200" b="0" i="0" kern="1200" baseline="0" dirty="0" smtClean="0">
              <a:solidFill>
                <a:schemeClr val="tx1"/>
              </a:solidFill>
              <a:effectLst/>
              <a:latin typeface="+mn-lt"/>
              <a:ea typeface="+mn-ea"/>
              <a:cs typeface="+mn-cs"/>
            </a:endParaRPr>
          </a:p>
          <a:p>
            <a:pPr marL="0" indent="0">
              <a:buFontTx/>
              <a:buNone/>
            </a:pPr>
            <a:r>
              <a:rPr lang="en-US" sz="1200" b="1" i="0" kern="1200" baseline="0" dirty="0" smtClean="0">
                <a:solidFill>
                  <a:schemeClr val="tx1"/>
                </a:solidFill>
                <a:effectLst/>
                <a:latin typeface="+mn-lt"/>
                <a:ea typeface="+mn-ea"/>
                <a:cs typeface="+mn-cs"/>
              </a:rPr>
              <a:t>Test Designer</a:t>
            </a:r>
          </a:p>
          <a:p>
            <a:pPr marL="0" indent="0">
              <a:buFontTx/>
              <a:buNone/>
            </a:pPr>
            <a:endParaRPr lang="bg-BG"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baseline="0" dirty="0" smtClean="0">
                <a:solidFill>
                  <a:schemeClr val="tx1"/>
                </a:solidFill>
                <a:effectLst/>
                <a:latin typeface="+mn-lt"/>
                <a:ea typeface="+mn-ea"/>
                <a:cs typeface="+mn-cs"/>
              </a:rPr>
              <a:t>Модифицира тест планове, тест скриптове</a:t>
            </a: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baseline="0" dirty="0" smtClean="0">
                <a:solidFill>
                  <a:schemeClr val="tx1"/>
                </a:solidFill>
                <a:effectLst/>
                <a:latin typeface="+mn-lt"/>
                <a:ea typeface="+mn-ea"/>
                <a:cs typeface="+mn-cs"/>
              </a:rPr>
              <a:t>Отговаря за </a:t>
            </a:r>
            <a:r>
              <a:rPr lang="en-US" sz="1200" b="0" i="0" kern="1200" dirty="0" smtClean="0">
                <a:solidFill>
                  <a:schemeClr val="tx1"/>
                </a:solidFill>
                <a:effectLst/>
                <a:latin typeface="+mn-lt"/>
                <a:ea typeface="+mn-ea"/>
                <a:cs typeface="+mn-cs"/>
              </a:rPr>
              <a:t>Test Automation Architecture</a:t>
            </a:r>
            <a:r>
              <a:rPr lang="bg-BG"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Test</a:t>
            </a:r>
            <a:r>
              <a:rPr lang="en-US" sz="1200" b="0" i="0" kern="1200" baseline="0" dirty="0" smtClean="0">
                <a:solidFill>
                  <a:schemeClr val="tx1"/>
                </a:solidFill>
                <a:effectLst/>
                <a:latin typeface="+mn-lt"/>
                <a:ea typeface="+mn-ea"/>
                <a:cs typeface="+mn-cs"/>
              </a:rPr>
              <a:t> Interface Specification, </a:t>
            </a:r>
            <a:r>
              <a:rPr lang="en-US" sz="1200" b="0" i="0" kern="1200" dirty="0" smtClean="0">
                <a:solidFill>
                  <a:schemeClr val="tx1"/>
                </a:solidFill>
                <a:effectLst/>
                <a:latin typeface="+mn-lt"/>
                <a:ea typeface="+mn-ea"/>
                <a:cs typeface="+mn-cs"/>
              </a:rPr>
              <a:t>Test Environment Configurations, Test suites, Test guidelines</a:t>
            </a:r>
          </a:p>
          <a:p>
            <a:pPr marL="0" marR="0" indent="0" algn="l" defTabSz="914400" rtl="0" eaLnBrk="1" fontAlgn="auto" latinLnBrk="0" hangingPunct="1">
              <a:lnSpc>
                <a:spcPct val="100000"/>
              </a:lnSpc>
              <a:spcBef>
                <a:spcPts val="0"/>
              </a:spcBef>
              <a:spcAft>
                <a:spcPts val="0"/>
              </a:spcAft>
              <a:buClrTx/>
              <a:buSzTx/>
              <a:buFontTx/>
              <a:buNone/>
              <a:tabLst/>
              <a:defRPr/>
            </a:pPr>
            <a:endParaRPr lang="bg-BG"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baseline="0" dirty="0" smtClean="0">
                <a:solidFill>
                  <a:schemeClr val="tx1"/>
                </a:solidFill>
                <a:effectLst/>
                <a:latin typeface="+mn-lt"/>
                <a:ea typeface="+mn-ea"/>
                <a:cs typeface="+mn-cs"/>
              </a:rPr>
              <a:t>Определя, верифицира и оценява Тестовия подход</a:t>
            </a: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baseline="0" dirty="0" smtClean="0">
                <a:solidFill>
                  <a:schemeClr val="tx1"/>
                </a:solidFill>
                <a:effectLst/>
                <a:latin typeface="+mn-lt"/>
                <a:ea typeface="+mn-ea"/>
                <a:cs typeface="+mn-cs"/>
              </a:rPr>
              <a:t>Определя и верифицира изисканите </a:t>
            </a:r>
            <a:r>
              <a:rPr lang="en-US" sz="1200" b="0" i="0" kern="1200" dirty="0" smtClean="0">
                <a:solidFill>
                  <a:schemeClr val="tx1"/>
                </a:solidFill>
                <a:effectLst/>
                <a:latin typeface="+mn-lt"/>
                <a:ea typeface="+mn-ea"/>
                <a:cs typeface="+mn-cs"/>
              </a:rPr>
              <a:t>Test Environment Configurations</a:t>
            </a:r>
            <a:endParaRPr lang="bg-BG"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dirty="0" smtClean="0">
                <a:solidFill>
                  <a:schemeClr val="tx1"/>
                </a:solidFill>
                <a:effectLst/>
                <a:latin typeface="+mn-lt"/>
                <a:ea typeface="+mn-ea"/>
                <a:cs typeface="+mn-cs"/>
              </a:rPr>
              <a:t>Определя целите на тестване</a:t>
            </a:r>
          </a:p>
          <a:p>
            <a:pPr marL="0" indent="0">
              <a:buFontTx/>
              <a:buNone/>
            </a:pPr>
            <a:r>
              <a:rPr lang="bg-BG" sz="1200" b="0" i="0" kern="1200" baseline="0" dirty="0" smtClean="0">
                <a:solidFill>
                  <a:schemeClr val="tx1"/>
                </a:solidFill>
                <a:effectLst/>
                <a:latin typeface="+mn-lt"/>
                <a:ea typeface="+mn-ea"/>
                <a:cs typeface="+mn-cs"/>
              </a:rPr>
              <a:t>Определя и описва подходящи тестови техники</a:t>
            </a:r>
          </a:p>
          <a:p>
            <a:pPr marL="0" indent="0">
              <a:buFontTx/>
              <a:buNone/>
            </a:pPr>
            <a:r>
              <a:rPr lang="bg-BG" sz="1200" b="0" i="0" kern="1200" baseline="0" dirty="0" smtClean="0">
                <a:solidFill>
                  <a:schemeClr val="tx1"/>
                </a:solidFill>
                <a:effectLst/>
                <a:latin typeface="+mn-lt"/>
                <a:ea typeface="+mn-ea"/>
                <a:cs typeface="+mn-cs"/>
              </a:rPr>
              <a:t>Определя подходящи тестови тулове за употреба</a:t>
            </a: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baseline="0" dirty="0" smtClean="0">
                <a:solidFill>
                  <a:schemeClr val="tx1"/>
                </a:solidFill>
                <a:effectLst/>
                <a:latin typeface="+mn-lt"/>
                <a:ea typeface="+mn-ea"/>
                <a:cs typeface="+mn-cs"/>
              </a:rPr>
              <a:t>Определя и поддържа </a:t>
            </a:r>
            <a:r>
              <a:rPr lang="en-US" sz="1200" b="0" i="0" kern="1200" dirty="0" smtClean="0">
                <a:solidFill>
                  <a:schemeClr val="tx1"/>
                </a:solidFill>
                <a:effectLst/>
                <a:latin typeface="+mn-lt"/>
                <a:ea typeface="+mn-ea"/>
                <a:cs typeface="+mn-cs"/>
              </a:rPr>
              <a:t>Test Automation Architecture</a:t>
            </a:r>
            <a:endParaRPr lang="bg-BG"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Test Auditor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Perform an audit of the testing process, look at results of a test cycle, the process by which the results were obtained, and the tools and components a test has used to obtain these results.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Why perform an audit?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Audit testing does not exhaustively test a product to uncover every potential issue and defect and so does not incur the cost in time and personnel that such a test would suggest. Instead, audit testing aims to examine a testing process already in place for coverage and accuracy of the process.</a:t>
            </a:r>
          </a:p>
          <a:p>
            <a:pPr fontAlgn="base"/>
            <a:r>
              <a:rPr lang="en-US" sz="1200" b="0" i="0" kern="1200" dirty="0" smtClean="0">
                <a:solidFill>
                  <a:schemeClr val="tx1"/>
                </a:solidFill>
                <a:effectLst/>
                <a:latin typeface="+mn-lt"/>
                <a:ea typeface="+mn-ea"/>
                <a:cs typeface="+mn-cs"/>
              </a:rPr>
              <a:t>An audit provides several benefits to a project. Common reasons for initiating an audit include:</a:t>
            </a:r>
          </a:p>
          <a:p>
            <a:pPr fontAlgn="base"/>
            <a:r>
              <a:rPr lang="en-US" sz="1200" b="0" i="0" kern="1200" dirty="0" smtClean="0">
                <a:solidFill>
                  <a:schemeClr val="tx1"/>
                </a:solidFill>
                <a:effectLst/>
                <a:latin typeface="+mn-lt"/>
                <a:ea typeface="+mn-ea"/>
                <a:cs typeface="+mn-cs"/>
              </a:rPr>
              <a:t>Lack of experience with a kind of project.</a:t>
            </a:r>
          </a:p>
          <a:p>
            <a:pPr fontAlgn="base"/>
            <a:r>
              <a:rPr lang="en-US" sz="1200" b="0" i="0" kern="1200" dirty="0" smtClean="0">
                <a:solidFill>
                  <a:schemeClr val="tx1"/>
                </a:solidFill>
                <a:effectLst/>
                <a:latin typeface="+mn-lt"/>
                <a:ea typeface="+mn-ea"/>
                <a:cs typeface="+mn-cs"/>
              </a:rPr>
              <a:t>Questionable history with a type of project.</a:t>
            </a:r>
          </a:p>
          <a:p>
            <a:pPr fontAlgn="base"/>
            <a:r>
              <a:rPr lang="en-US" sz="1200" b="0" i="0" kern="1200" dirty="0" smtClean="0">
                <a:solidFill>
                  <a:schemeClr val="tx1"/>
                </a:solidFill>
                <a:effectLst/>
                <a:latin typeface="+mn-lt"/>
                <a:ea typeface="+mn-ea"/>
                <a:cs typeface="+mn-cs"/>
              </a:rPr>
              <a:t>New business partnership between companies.</a:t>
            </a:r>
          </a:p>
          <a:p>
            <a:pPr fontAlgn="base"/>
            <a:r>
              <a:rPr lang="en-US" sz="1200" b="0" i="0" kern="1200" dirty="0" smtClean="0">
                <a:solidFill>
                  <a:schemeClr val="tx1"/>
                </a:solidFill>
                <a:effectLst/>
                <a:latin typeface="+mn-lt"/>
                <a:ea typeface="+mn-ea"/>
                <a:cs typeface="+mn-cs"/>
              </a:rPr>
              <a:t>Peace of mind in regards to the testing team.</a:t>
            </a:r>
          </a:p>
          <a:p>
            <a:pPr fontAlgn="base"/>
            <a:r>
              <a:rPr lang="en-US" sz="1200" b="0" i="0" kern="1200" dirty="0" smtClean="0">
                <a:solidFill>
                  <a:schemeClr val="tx1"/>
                </a:solidFill>
                <a:effectLst/>
                <a:latin typeface="+mn-lt"/>
                <a:ea typeface="+mn-ea"/>
                <a:cs typeface="+mn-cs"/>
              </a:rPr>
              <a:t>Finding problems caused by the complexity of the project.</a:t>
            </a:r>
          </a:p>
          <a:p>
            <a:pPr fontAlgn="base"/>
            <a:r>
              <a:rPr lang="en-US" sz="1200" b="0" i="0" kern="1200" dirty="0" smtClean="0">
                <a:solidFill>
                  <a:schemeClr val="tx1"/>
                </a:solidFill>
                <a:effectLst/>
                <a:latin typeface="+mn-lt"/>
                <a:ea typeface="+mn-ea"/>
                <a:cs typeface="+mn-cs"/>
              </a:rPr>
              <a:t>Verifiable controls for quality assurance.</a:t>
            </a:r>
          </a:p>
          <a:p>
            <a:pPr fontAlgn="base"/>
            <a:r>
              <a:rPr lang="en-US" sz="1200" b="0" i="0" kern="1200" dirty="0" smtClean="0">
                <a:solidFill>
                  <a:schemeClr val="tx1"/>
                </a:solidFill>
                <a:effectLst/>
                <a:latin typeface="+mn-lt"/>
                <a:ea typeface="+mn-ea"/>
                <a:cs typeface="+mn-cs"/>
              </a:rPr>
              <a:t>Improvement of internal resources.</a:t>
            </a:r>
          </a:p>
          <a:p>
            <a:pPr fontAlgn="base"/>
            <a:r>
              <a:rPr lang="en-US" sz="1200" b="0" i="0" kern="1200" dirty="0" smtClean="0">
                <a:solidFill>
                  <a:schemeClr val="tx1"/>
                </a:solidFill>
                <a:effectLst/>
                <a:latin typeface="+mn-lt"/>
                <a:ea typeface="+mn-ea"/>
                <a:cs typeface="+mn-cs"/>
              </a:rPr>
              <a:t>Complex high level standards associated when working with organizations such as government agencies, medical devices, military projects and financial institutions.</a:t>
            </a:r>
          </a:p>
          <a:p>
            <a:pPr fontAlgn="base"/>
            <a:r>
              <a:rPr lang="en-US" sz="1200" b="0" i="0" kern="1200" dirty="0" smtClean="0">
                <a:solidFill>
                  <a:schemeClr val="tx1"/>
                </a:solidFill>
                <a:effectLst/>
                <a:latin typeface="+mn-lt"/>
                <a:ea typeface="+mn-ea"/>
                <a:cs typeface="+mn-cs"/>
              </a:rPr>
              <a:t>As the IT industry evolves, it introduces new disciplines to meet new needs. As these disciplines mature, the methods which they implement expand. Audit testing is one of the methods the testing discipline can use to examine a testing process and produce usable feedback with less resource expenditure than a more exhaustive testing effort may require.</a:t>
            </a:r>
          </a:p>
          <a:p>
            <a:pPr fontAlgn="base"/>
            <a:r>
              <a:rPr lang="en-US" sz="1200" b="0" i="0" kern="1200" dirty="0" smtClean="0">
                <a:solidFill>
                  <a:schemeClr val="tx1"/>
                </a:solidFill>
                <a:effectLst/>
                <a:latin typeface="+mn-lt"/>
                <a:ea typeface="+mn-ea"/>
                <a:cs typeface="+mn-cs"/>
              </a:rPr>
              <a:t>By: Steven Anderson and </a:t>
            </a:r>
            <a:r>
              <a:rPr lang="en-US" sz="1200" b="0" i="0" kern="1200" dirty="0" err="1" smtClean="0">
                <a:solidFill>
                  <a:schemeClr val="tx1"/>
                </a:solidFill>
                <a:effectLst/>
                <a:latin typeface="+mn-lt"/>
                <a:ea typeface="+mn-ea"/>
                <a:cs typeface="+mn-cs"/>
              </a:rPr>
              <a:t>Vasily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Shishkin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 the IT industry evolves, it introduces new disciplines to meet new needs. As these disciplines mature, the methods which they implement expand. Audit testing is one of the methods the testing discipline can use to examine a testing process and produce usable feedback with less resource expenditure than a more exhaustive testing effort may require.</a:t>
            </a:r>
          </a:p>
          <a:p>
            <a:pPr fontAlgn="base"/>
            <a:r>
              <a:rPr lang="en-US" sz="1200" b="0" i="0" kern="1200" dirty="0" smtClean="0">
                <a:solidFill>
                  <a:schemeClr val="tx1"/>
                </a:solidFill>
                <a:effectLst/>
                <a:latin typeface="+mn-lt"/>
                <a:ea typeface="+mn-ea"/>
                <a:cs typeface="+mn-cs"/>
              </a:rPr>
              <a:t>What is “Audit Testing”?</a:t>
            </a:r>
          </a:p>
          <a:p>
            <a:pPr fontAlgn="base"/>
            <a:r>
              <a:rPr lang="en-US" sz="1200" b="0" i="0" kern="1200" dirty="0" smtClean="0">
                <a:solidFill>
                  <a:schemeClr val="tx1"/>
                </a:solidFill>
                <a:effectLst/>
                <a:latin typeface="+mn-lt"/>
                <a:ea typeface="+mn-ea"/>
                <a:cs typeface="+mn-cs"/>
              </a:rPr>
              <a:t>The most common example of an audit is the financial audit. In it, you examine the financial records, some individual transactions, and the process used to obtain and record them. Similarly, when we audit the testing process, we look at results of a test cycle, the process by which the results were obtained, and the tools and components a test has used to obtain these results.</a:t>
            </a:r>
          </a:p>
          <a:p>
            <a:pPr fontAlgn="base"/>
            <a:r>
              <a:rPr lang="en-US" sz="1200" b="0" i="0" kern="1200" dirty="0" smtClean="0">
                <a:solidFill>
                  <a:schemeClr val="tx1"/>
                </a:solidFill>
                <a:effectLst/>
                <a:latin typeface="+mn-lt"/>
                <a:ea typeface="+mn-ea"/>
                <a:cs typeface="+mn-cs"/>
              </a:rPr>
              <a:t>Who performs an audit?</a:t>
            </a:r>
          </a:p>
          <a:p>
            <a:pPr fontAlgn="base"/>
            <a:r>
              <a:rPr lang="en-US" sz="1200" b="0" i="0" kern="1200" dirty="0" smtClean="0">
                <a:solidFill>
                  <a:schemeClr val="tx1"/>
                </a:solidFill>
                <a:effectLst/>
                <a:latin typeface="+mn-lt"/>
                <a:ea typeface="+mn-ea"/>
                <a:cs typeface="+mn-cs"/>
              </a:rPr>
              <a:t>Most commonly an audit is executed by an external resource to verify validity and adherence to standards. An external auditor is usually seen as a more credible source because the only interest they should have is a thorough and accurate assessment. An internal audit makes use of resources already at hand within a company. The potential benefits include knowledge of the tools and methods in use and a more complete understanding of the goals and direction of the project. An internal audit may not be viewed with the same amount of credit an external audit would carry due to potential for conflicting interests such as company reputation and the political situation in the company.</a:t>
            </a:r>
          </a:p>
          <a:p>
            <a:pPr fontAlgn="base"/>
            <a:r>
              <a:rPr lang="en-US" sz="1200" b="0" i="0" kern="1200" dirty="0" smtClean="0">
                <a:solidFill>
                  <a:schemeClr val="tx1"/>
                </a:solidFill>
                <a:effectLst/>
                <a:latin typeface="+mn-lt"/>
                <a:ea typeface="+mn-ea"/>
                <a:cs typeface="+mn-cs"/>
              </a:rPr>
              <a:t>Why perform an audit?</a:t>
            </a:r>
          </a:p>
          <a:p>
            <a:pPr fontAlgn="base"/>
            <a:r>
              <a:rPr lang="en-US" sz="1200" b="0" i="0" kern="1200" dirty="0" smtClean="0">
                <a:solidFill>
                  <a:schemeClr val="tx1"/>
                </a:solidFill>
                <a:effectLst/>
                <a:latin typeface="+mn-lt"/>
                <a:ea typeface="+mn-ea"/>
                <a:cs typeface="+mn-cs"/>
              </a:rPr>
              <a:t>Audit testing does not exhaustively test a product to uncover every potential issue and defect and so does not incur the cost in time and personnel that such a test would suggest. Instead, audit testing aims to examine a testing process already in place for coverage and accuracy of the process.</a:t>
            </a:r>
          </a:p>
          <a:p>
            <a:pPr fontAlgn="base"/>
            <a:r>
              <a:rPr lang="en-US" sz="1200" b="0" i="0" kern="1200" dirty="0" smtClean="0">
                <a:solidFill>
                  <a:schemeClr val="tx1"/>
                </a:solidFill>
                <a:effectLst/>
                <a:latin typeface="+mn-lt"/>
                <a:ea typeface="+mn-ea"/>
                <a:cs typeface="+mn-cs"/>
              </a:rPr>
              <a:t>An audit provides several benefits to a project. Common reasons for initiating an audit include:</a:t>
            </a:r>
          </a:p>
          <a:p>
            <a:pPr fontAlgn="base"/>
            <a:r>
              <a:rPr lang="en-US" sz="1200" b="0" i="0" kern="1200" dirty="0" smtClean="0">
                <a:solidFill>
                  <a:schemeClr val="tx1"/>
                </a:solidFill>
                <a:effectLst/>
                <a:latin typeface="+mn-lt"/>
                <a:ea typeface="+mn-ea"/>
                <a:cs typeface="+mn-cs"/>
              </a:rPr>
              <a:t>Lack of experience with a kind of project.</a:t>
            </a:r>
          </a:p>
          <a:p>
            <a:pPr fontAlgn="base"/>
            <a:r>
              <a:rPr lang="en-US" sz="1200" b="0" i="0" kern="1200" dirty="0" smtClean="0">
                <a:solidFill>
                  <a:schemeClr val="tx1"/>
                </a:solidFill>
                <a:effectLst/>
                <a:latin typeface="+mn-lt"/>
                <a:ea typeface="+mn-ea"/>
                <a:cs typeface="+mn-cs"/>
              </a:rPr>
              <a:t>Questionable history with a type of project.</a:t>
            </a:r>
          </a:p>
          <a:p>
            <a:pPr fontAlgn="base"/>
            <a:r>
              <a:rPr lang="en-US" sz="1200" b="0" i="0" kern="1200" dirty="0" smtClean="0">
                <a:solidFill>
                  <a:schemeClr val="tx1"/>
                </a:solidFill>
                <a:effectLst/>
                <a:latin typeface="+mn-lt"/>
                <a:ea typeface="+mn-ea"/>
                <a:cs typeface="+mn-cs"/>
              </a:rPr>
              <a:t>New business partnership between companies.</a:t>
            </a:r>
          </a:p>
          <a:p>
            <a:pPr fontAlgn="base"/>
            <a:r>
              <a:rPr lang="en-US" sz="1200" b="0" i="0" kern="1200" dirty="0" smtClean="0">
                <a:solidFill>
                  <a:schemeClr val="tx1"/>
                </a:solidFill>
                <a:effectLst/>
                <a:latin typeface="+mn-lt"/>
                <a:ea typeface="+mn-ea"/>
                <a:cs typeface="+mn-cs"/>
              </a:rPr>
              <a:t>Peace of mind in regards to the testing team.</a:t>
            </a:r>
          </a:p>
          <a:p>
            <a:pPr fontAlgn="base"/>
            <a:r>
              <a:rPr lang="en-US" sz="1200" b="0" i="0" kern="1200" dirty="0" smtClean="0">
                <a:solidFill>
                  <a:schemeClr val="tx1"/>
                </a:solidFill>
                <a:effectLst/>
                <a:latin typeface="+mn-lt"/>
                <a:ea typeface="+mn-ea"/>
                <a:cs typeface="+mn-cs"/>
              </a:rPr>
              <a:t>Finding problems caused by the complexity of the project.</a:t>
            </a:r>
          </a:p>
          <a:p>
            <a:pPr fontAlgn="base"/>
            <a:r>
              <a:rPr lang="en-US" sz="1200" b="0" i="0" kern="1200" dirty="0" smtClean="0">
                <a:solidFill>
                  <a:schemeClr val="tx1"/>
                </a:solidFill>
                <a:effectLst/>
                <a:latin typeface="+mn-lt"/>
                <a:ea typeface="+mn-ea"/>
                <a:cs typeface="+mn-cs"/>
              </a:rPr>
              <a:t>Verifiable controls for quality assurance.</a:t>
            </a:r>
          </a:p>
          <a:p>
            <a:pPr fontAlgn="base"/>
            <a:r>
              <a:rPr lang="en-US" sz="1200" b="0" i="0" kern="1200" dirty="0" smtClean="0">
                <a:solidFill>
                  <a:schemeClr val="tx1"/>
                </a:solidFill>
                <a:effectLst/>
                <a:latin typeface="+mn-lt"/>
                <a:ea typeface="+mn-ea"/>
                <a:cs typeface="+mn-cs"/>
              </a:rPr>
              <a:t>Improvement of internal resources.</a:t>
            </a:r>
          </a:p>
          <a:p>
            <a:pPr fontAlgn="base"/>
            <a:r>
              <a:rPr lang="en-US" sz="1200" b="0" i="0" kern="1200" dirty="0" smtClean="0">
                <a:solidFill>
                  <a:schemeClr val="tx1"/>
                </a:solidFill>
                <a:effectLst/>
                <a:latin typeface="+mn-lt"/>
                <a:ea typeface="+mn-ea"/>
                <a:cs typeface="+mn-cs"/>
              </a:rPr>
              <a:t>Complex high level standards associated when working with organizations such as government agencies, medical devices, military projects and financial institutions.</a:t>
            </a:r>
          </a:p>
          <a:p>
            <a:pPr fontAlgn="base"/>
            <a:r>
              <a:rPr lang="en-US" sz="1200" b="0" i="0" kern="1200" dirty="0" smtClean="0">
                <a:solidFill>
                  <a:schemeClr val="tx1"/>
                </a:solidFill>
                <a:effectLst/>
                <a:latin typeface="+mn-lt"/>
                <a:ea typeface="+mn-ea"/>
                <a:cs typeface="+mn-cs"/>
              </a:rPr>
              <a:t>Consider also the potential impact of an insufficient quality assurance process</a:t>
            </a:r>
          </a:p>
          <a:p>
            <a:pPr fontAlgn="base"/>
            <a:r>
              <a:rPr lang="en-US" sz="1200" b="0" i="0" kern="1200" dirty="0" smtClean="0">
                <a:solidFill>
                  <a:schemeClr val="tx1"/>
                </a:solidFill>
                <a:effectLst/>
                <a:latin typeface="+mn-lt"/>
                <a:ea typeface="+mn-ea"/>
                <a:cs typeface="+mn-cs"/>
              </a:rPr>
              <a:t>receive a potential negative impact to their reputation from their target audience after</a:t>
            </a:r>
            <a:r>
              <a:rPr lang="en-US" sz="1200" b="0" i="0" kern="1200" baseline="0" dirty="0" smtClean="0">
                <a:solidFill>
                  <a:schemeClr val="tx1"/>
                </a:solidFill>
                <a:effectLst/>
                <a:latin typeface="+mn-lt"/>
                <a:ea typeface="+mn-ea"/>
                <a:cs typeface="+mn-cs"/>
              </a:rPr>
              <a:t> improvement of their product</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Test reviewer</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Review can be performed on any of the software works like requirement specification, design specification, code, test plans, test specification, test cases, test scripts, user guides or web pages.</a:t>
            </a:r>
          </a:p>
          <a:p>
            <a:pPr fontAlgn="base"/>
            <a:r>
              <a:rPr lang="en-US" sz="1200" b="0" i="0" kern="1200" dirty="0" smtClean="0">
                <a:solidFill>
                  <a:schemeClr val="tx1"/>
                </a:solidFill>
                <a:effectLst/>
                <a:latin typeface="+mn-lt"/>
                <a:ea typeface="+mn-ea"/>
                <a:cs typeface="+mn-cs"/>
              </a:rPr>
              <a:t>Typical defects that are easier to find in review than in dynamic testing are deviation from standards, requirement defects, design defects, insufficient maintainability and incorrect interface specifications.</a:t>
            </a:r>
          </a:p>
          <a:p>
            <a:pPr fontAlgn="base"/>
            <a:r>
              <a:rPr lang="en-US" sz="1200" b="0" i="0" kern="1200" dirty="0" smtClean="0">
                <a:solidFill>
                  <a:schemeClr val="tx1"/>
                </a:solidFill>
                <a:effectLst/>
                <a:latin typeface="+mn-lt"/>
                <a:ea typeface="+mn-ea"/>
                <a:cs typeface="+mn-cs"/>
              </a:rPr>
              <a:t>https://swtestingconcepts.wordpress.com/basic-testing-concepts/reviews/ </a:t>
            </a:r>
          </a:p>
        </p:txBody>
      </p:sp>
    </p:spTree>
    <p:extLst>
      <p:ext uri="{BB962C8B-B14F-4D97-AF65-F5344CB8AC3E}">
        <p14:creationId xmlns:p14="http://schemas.microsoft.com/office/powerpoint/2010/main" val="1131638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1438422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Cyber Security (Penetration)</a:t>
            </a:r>
            <a:r>
              <a:rPr lang="en-US" sz="1200" b="0" i="0" kern="1200" baseline="0" dirty="0" smtClean="0">
                <a:solidFill>
                  <a:schemeClr val="tx1"/>
                </a:solidFill>
                <a:effectLst/>
                <a:latin typeface="+mn-lt"/>
                <a:ea typeface="+mn-ea"/>
                <a:cs typeface="+mn-cs"/>
              </a:rPr>
              <a:t> Tester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Observe IT operations to identify security deficiencies and develop assessment plans that represent threats in-order to fully test and improve cyber security postures.</a:t>
            </a:r>
          </a:p>
          <a:p>
            <a:r>
              <a:rPr lang="en-US" sz="1200" b="0" i="0" kern="1200" dirty="0" smtClean="0">
                <a:solidFill>
                  <a:schemeClr val="tx1"/>
                </a:solidFill>
                <a:effectLst/>
                <a:latin typeface="+mn-lt"/>
                <a:ea typeface="+mn-ea"/>
                <a:cs typeface="+mn-cs"/>
              </a:rPr>
              <a:t>Assist with planning and development of goal-oriented or scenario based assessment plans</a:t>
            </a:r>
          </a:p>
          <a:p>
            <a:r>
              <a:rPr lang="en-US" sz="1200" b="0" i="0" kern="1200" dirty="0" smtClean="0">
                <a:solidFill>
                  <a:schemeClr val="tx1"/>
                </a:solidFill>
                <a:effectLst/>
                <a:latin typeface="+mn-lt"/>
                <a:ea typeface="+mn-ea"/>
                <a:cs typeface="+mn-cs"/>
              </a:rPr>
              <a:t>Recognize, understand, and safely utilize attacker tools, tactics, and procedures</a:t>
            </a:r>
          </a:p>
          <a:p>
            <a:r>
              <a:rPr lang="en-US" sz="1200" b="0" i="0" kern="1200" dirty="0" smtClean="0">
                <a:solidFill>
                  <a:schemeClr val="tx1"/>
                </a:solidFill>
                <a:effectLst/>
                <a:latin typeface="+mn-lt"/>
                <a:ea typeface="+mn-ea"/>
                <a:cs typeface="+mn-cs"/>
              </a:rPr>
              <a:t>Conduct security testing manually and with automated tools, including exploitation and leveraging of access within multiple networks and environments based on areas of expertise.</a:t>
            </a:r>
          </a:p>
          <a:p>
            <a:r>
              <a:rPr lang="en-US" sz="1200" b="0" i="0" kern="1200" dirty="0" smtClean="0">
                <a:solidFill>
                  <a:schemeClr val="tx1"/>
                </a:solidFill>
                <a:effectLst/>
                <a:latin typeface="+mn-lt"/>
                <a:ea typeface="+mn-ea"/>
                <a:cs typeface="+mn-cs"/>
              </a:rPr>
              <a:t>Conduct pre-assessment site surveys, cybersecurity engineering and architecture review, and document any deviations or updates found</a:t>
            </a:r>
          </a:p>
          <a:p>
            <a:r>
              <a:rPr lang="en-US" sz="1200" b="0" i="0" kern="1200" dirty="0" smtClean="0">
                <a:solidFill>
                  <a:schemeClr val="tx1"/>
                </a:solidFill>
                <a:effectLst/>
                <a:latin typeface="+mn-lt"/>
                <a:ea typeface="+mn-ea"/>
                <a:cs typeface="+mn-cs"/>
              </a:rPr>
              <a:t>Collaborate with team members to produce technical reports and deliver briefings in a concise understandable manner</a:t>
            </a:r>
          </a:p>
          <a:p>
            <a:r>
              <a:rPr lang="en-US" sz="1200" b="0" i="0" kern="1200" dirty="0" smtClean="0">
                <a:solidFill>
                  <a:schemeClr val="tx1"/>
                </a:solidFill>
                <a:effectLst/>
                <a:latin typeface="+mn-lt"/>
                <a:ea typeface="+mn-ea"/>
                <a:cs typeface="+mn-cs"/>
              </a:rPr>
              <a:t>Continuously research emerging techniques, counter-measures, and trends in exploitation and analysis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Cyber Security Test Analyst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Defines and incorporates BMDS cybersecurity OT/DT test, assessment, and resourcing requirements into IMTP</a:t>
            </a:r>
          </a:p>
          <a:p>
            <a:r>
              <a:rPr lang="en-US" sz="1200" b="0" i="0" kern="1200" dirty="0" smtClean="0">
                <a:solidFill>
                  <a:schemeClr val="tx1"/>
                </a:solidFill>
                <a:effectLst/>
                <a:latin typeface="+mn-lt"/>
                <a:ea typeface="+mn-ea"/>
                <a:cs typeface="+mn-cs"/>
              </a:rPr>
              <a:t>Provides recommendation on how Cyber testing can be incorporated into CI/CAT</a:t>
            </a:r>
          </a:p>
          <a:p>
            <a:r>
              <a:rPr lang="en-US" sz="1200" b="0" i="0" kern="1200" dirty="0" smtClean="0">
                <a:solidFill>
                  <a:schemeClr val="tx1"/>
                </a:solidFill>
                <a:effectLst/>
                <a:latin typeface="+mn-lt"/>
                <a:ea typeface="+mn-ea"/>
                <a:cs typeface="+mn-cs"/>
              </a:rPr>
              <a:t>Conducts annual review and update to the MDA BMDS Cybersecurity Test and Assessment Strategy</a:t>
            </a:r>
          </a:p>
          <a:p>
            <a:r>
              <a:rPr lang="en-US" sz="1200" b="0" i="0" kern="1200" dirty="0" smtClean="0">
                <a:solidFill>
                  <a:schemeClr val="tx1"/>
                </a:solidFill>
                <a:effectLst/>
                <a:latin typeface="+mn-lt"/>
                <a:ea typeface="+mn-ea"/>
                <a:cs typeface="+mn-cs"/>
              </a:rPr>
              <a:t>Develops MDA BMDS Cybersecurity Test and Assessment CONOPs and cybersecurity testing annex to MDA Ground Test CONOPs</a:t>
            </a:r>
          </a:p>
          <a:p>
            <a:r>
              <a:rPr lang="en-US" sz="1200" b="0" i="0" kern="1200" dirty="0" smtClean="0">
                <a:solidFill>
                  <a:schemeClr val="tx1"/>
                </a:solidFill>
                <a:effectLst/>
                <a:latin typeface="+mn-lt"/>
                <a:ea typeface="+mn-ea"/>
                <a:cs typeface="+mn-cs"/>
              </a:rPr>
              <a:t>Provides SME technical advice on responding to executive-level Congressional, GAO, and OUSD inquiries and requests for information on matter pertaining to the Agency's Cybersecurity testing strategy and program</a:t>
            </a:r>
          </a:p>
          <a:p>
            <a:r>
              <a:rPr lang="en-US" sz="1200" b="0" i="0" kern="1200" dirty="0" smtClean="0">
                <a:solidFill>
                  <a:schemeClr val="tx1"/>
                </a:solidFill>
                <a:effectLst/>
                <a:latin typeface="+mn-lt"/>
                <a:ea typeface="+mn-ea"/>
                <a:cs typeface="+mn-cs"/>
              </a:rPr>
              <a:t>Supports planning and execution of the MDA-led, stakeholder supported, BMDS Cybersecurity Synchronization of Effort (SOE) Quarterly Working Group</a:t>
            </a:r>
          </a:p>
          <a:p>
            <a:r>
              <a:rPr lang="en-US" sz="1200" b="0" i="0" kern="1200" dirty="0" smtClean="0">
                <a:solidFill>
                  <a:schemeClr val="tx1"/>
                </a:solidFill>
                <a:effectLst/>
                <a:latin typeface="+mn-lt"/>
                <a:ea typeface="+mn-ea"/>
                <a:cs typeface="+mn-cs"/>
              </a:rPr>
              <a:t>Provides technical advice to the MDA Technical Director and Chief Developmental Tester on BMDS Cybersecurity DT/OT matters</a:t>
            </a:r>
          </a:p>
          <a:p>
            <a:r>
              <a:rPr lang="en-US" sz="1200" b="0" i="0" kern="1200" dirty="0" smtClean="0">
                <a:solidFill>
                  <a:schemeClr val="tx1"/>
                </a:solidFill>
                <a:effectLst/>
                <a:latin typeface="+mn-lt"/>
                <a:ea typeface="+mn-ea"/>
                <a:cs typeface="+mn-cs"/>
              </a:rPr>
              <a:t>Participate in working groups, peer reviews, and other technical meetings.</a:t>
            </a:r>
          </a:p>
          <a:p>
            <a:endParaRPr lang="bg-BG" dirty="0"/>
          </a:p>
        </p:txBody>
      </p:sp>
    </p:spTree>
    <p:extLst>
      <p:ext uri="{BB962C8B-B14F-4D97-AF65-F5344CB8AC3E}">
        <p14:creationId xmlns:p14="http://schemas.microsoft.com/office/powerpoint/2010/main" val="898129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159685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Tree>
    <p:extLst>
      <p:ext uri="{BB962C8B-B14F-4D97-AF65-F5344CB8AC3E}">
        <p14:creationId xmlns:p14="http://schemas.microsoft.com/office/powerpoint/2010/main" val="2264506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v"/>
            </a:pPr>
            <a:r>
              <a:rPr lang="bg-BG" sz="1200" dirty="0" smtClean="0"/>
              <a:t>Събиране на информация – разговори с членове на екипа по проекта,</a:t>
            </a:r>
            <a:r>
              <a:rPr lang="bg-BG" sz="1200" baseline="0" dirty="0" smtClean="0"/>
              <a:t> </a:t>
            </a:r>
            <a:r>
              <a:rPr lang="en-US" sz="1200" baseline="0" dirty="0" smtClean="0"/>
              <a:t>exploratory testing</a:t>
            </a:r>
            <a:r>
              <a:rPr lang="bg-BG" sz="1200" baseline="0" dirty="0" smtClean="0"/>
              <a:t>, четене на документации</a:t>
            </a:r>
            <a:endParaRPr lang="bg-BG" sz="1200" dirty="0" smtClean="0"/>
          </a:p>
          <a:p>
            <a:pPr marL="342900" indent="-342900">
              <a:buFont typeface="Wingdings" panose="05000000000000000000" pitchFamily="2" charset="2"/>
              <a:buChar char="v"/>
            </a:pPr>
            <a:r>
              <a:rPr lang="bg-BG" sz="1200" dirty="0" smtClean="0"/>
              <a:t>Анализ на информацията – филтриране на информацията, разглеждане на най-важната</a:t>
            </a:r>
          </a:p>
          <a:p>
            <a:pPr marL="342900" indent="-342900">
              <a:buFont typeface="Wingdings" panose="05000000000000000000" pitchFamily="2" charset="2"/>
              <a:buChar char="v"/>
            </a:pPr>
            <a:r>
              <a:rPr lang="bg-BG" sz="1200" dirty="0" smtClean="0"/>
              <a:t>Вземане на решение - определяне стратегията на база на събраната и филтрирана информация за продукта – как ще тестваме на</a:t>
            </a:r>
            <a:r>
              <a:rPr lang="bg-BG" sz="1200" baseline="0" dirty="0" smtClean="0"/>
              <a:t> продукта?</a:t>
            </a:r>
            <a:endParaRPr lang="bg-BG" sz="1200" dirty="0" smtClean="0"/>
          </a:p>
          <a:p>
            <a:pPr marL="342900" indent="-342900">
              <a:buFont typeface="Wingdings" panose="05000000000000000000" pitchFamily="2" charset="2"/>
              <a:buChar char="v"/>
            </a:pPr>
            <a:r>
              <a:rPr lang="bg-BG" sz="1200" dirty="0" smtClean="0"/>
              <a:t>Презентация – как</a:t>
            </a:r>
            <a:r>
              <a:rPr lang="bg-BG" sz="1200" baseline="0" dirty="0" smtClean="0"/>
              <a:t> тестваме продукта и защо по този начин? Доказателства, обосновки, защита</a:t>
            </a:r>
            <a:endParaRPr lang="en-US" sz="1200" dirty="0" smtClean="0"/>
          </a:p>
          <a:p>
            <a:endParaRPr lang="bg-BG" dirty="0"/>
          </a:p>
        </p:txBody>
      </p:sp>
    </p:spTree>
    <p:extLst>
      <p:ext uri="{BB962C8B-B14F-4D97-AF65-F5344CB8AC3E}">
        <p14:creationId xmlns:p14="http://schemas.microsoft.com/office/powerpoint/2010/main" val="1596856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Courier New" panose="02070309020205020404" pitchFamily="49" charset="0"/>
              <a:buChar char="o"/>
            </a:pPr>
            <a:r>
              <a:rPr lang="bg-BG" sz="1200" dirty="0" smtClean="0"/>
              <a:t>Продуктова среда – всичко което ефектира тестването на продукта - ограничения,</a:t>
            </a:r>
            <a:r>
              <a:rPr lang="bg-BG" sz="1200" baseline="0" dirty="0" smtClean="0"/>
              <a:t> </a:t>
            </a:r>
            <a:r>
              <a:rPr lang="bg-BG" sz="1200" dirty="0" smtClean="0"/>
              <a:t>ресурси</a:t>
            </a:r>
            <a:r>
              <a:rPr lang="bg-BG" sz="1200" baseline="0" dirty="0" smtClean="0"/>
              <a:t>, </a:t>
            </a:r>
            <a:r>
              <a:rPr lang="bg-BG" sz="1200" dirty="0" smtClean="0"/>
              <a:t>екип, график на релийзи, артефакти, доклади и др.</a:t>
            </a:r>
          </a:p>
          <a:p>
            <a:pPr marL="342900" indent="-342900">
              <a:buFont typeface="Courier New" panose="02070309020205020404" pitchFamily="49" charset="0"/>
              <a:buChar char="o"/>
            </a:pPr>
            <a:r>
              <a:rPr lang="bg-BG" sz="1200" dirty="0" smtClean="0"/>
              <a:t>Продуктови елементи – това, което ще се тества в дълбочина, не само видимата част за потребителя, изучаване на частите на продукта </a:t>
            </a:r>
            <a:r>
              <a:rPr lang="en-US" sz="1200" dirty="0" smtClean="0"/>
              <a:t>Front-end,</a:t>
            </a:r>
            <a:r>
              <a:rPr lang="en-US" sz="1200" baseline="0" dirty="0" smtClean="0"/>
              <a:t> Backend</a:t>
            </a:r>
            <a:r>
              <a:rPr lang="bg-BG" sz="1200" dirty="0" smtClean="0"/>
              <a:t>, Дизайн, </a:t>
            </a:r>
            <a:r>
              <a:rPr lang="en-US" sz="1200" dirty="0" smtClean="0"/>
              <a:t>DB, Server</a:t>
            </a:r>
            <a:r>
              <a:rPr lang="en-US" sz="1200" baseline="0" dirty="0" smtClean="0"/>
              <a:t> communication</a:t>
            </a:r>
            <a:r>
              <a:rPr lang="bg-BG" sz="1200" baseline="0" dirty="0" smtClean="0"/>
              <a:t> и др.</a:t>
            </a:r>
            <a:r>
              <a:rPr lang="en-US" sz="1200" dirty="0" smtClean="0"/>
              <a:t>, </a:t>
            </a:r>
            <a:r>
              <a:rPr lang="bg-BG" sz="1200" dirty="0" smtClean="0"/>
              <a:t>идеи за раздробяването на продукта</a:t>
            </a:r>
          </a:p>
          <a:p>
            <a:pPr marL="342900" indent="-342900">
              <a:buFont typeface="Courier New" panose="02070309020205020404" pitchFamily="49" charset="0"/>
              <a:buChar char="o"/>
            </a:pPr>
            <a:r>
              <a:rPr lang="bg-BG" sz="1200" dirty="0" smtClean="0"/>
              <a:t>Критерии за качество – правила,</a:t>
            </a:r>
            <a:r>
              <a:rPr lang="bg-BG" sz="1200" baseline="0" dirty="0" smtClean="0"/>
              <a:t> стойности и източници, които показват на тестера дали продукта има проблеми, </a:t>
            </a:r>
            <a:r>
              <a:rPr lang="bg-BG" sz="1200" dirty="0" smtClean="0"/>
              <a:t>основни и общи критерии (</a:t>
            </a:r>
            <a:r>
              <a:rPr lang="en-US" sz="1200" b="0" i="0" kern="1200" dirty="0" smtClean="0">
                <a:solidFill>
                  <a:schemeClr val="tx1"/>
                </a:solidFill>
                <a:effectLst/>
                <a:latin typeface="+mn-lt"/>
                <a:ea typeface="+mn-ea"/>
                <a:cs typeface="+mn-cs"/>
              </a:rPr>
              <a:t>Security, Compatibility, Reliability)</a:t>
            </a:r>
            <a:r>
              <a:rPr lang="bg-BG"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Charisma</a:t>
            </a:r>
            <a:endParaRPr lang="bg-BG" sz="1200" dirty="0" smtClean="0"/>
          </a:p>
          <a:p>
            <a:pPr marL="342900" indent="-342900">
              <a:buFont typeface="Courier New" panose="02070309020205020404" pitchFamily="49" charset="0"/>
              <a:buChar char="o"/>
            </a:pPr>
            <a:r>
              <a:rPr lang="bg-BG" sz="1200" dirty="0" smtClean="0"/>
              <a:t>Тест техники – функционално тестване, тестване на домейни,</a:t>
            </a:r>
            <a:r>
              <a:rPr lang="bg-BG" sz="1200" baseline="0" dirty="0" smtClean="0"/>
              <a:t> тестване основано на риска, тестване потока от данни и операции, потребителско тестване, тест анализ</a:t>
            </a:r>
            <a:endParaRPr lang="bg-BG" sz="1200" dirty="0" smtClean="0"/>
          </a:p>
          <a:p>
            <a:pPr marL="342900" indent="-342900">
              <a:buFont typeface="Courier New" panose="02070309020205020404" pitchFamily="49" charset="0"/>
              <a:buChar char="o"/>
            </a:pPr>
            <a:r>
              <a:rPr lang="bg-BG" sz="1200" dirty="0" smtClean="0"/>
              <a:t>Възприемане на качеството – резултата от тестването, оценка на тестването, крайното</a:t>
            </a:r>
            <a:r>
              <a:rPr lang="bg-BG" sz="1200" baseline="0" dirty="0" smtClean="0"/>
              <a:t> качество чрез разнообразни тестове</a:t>
            </a:r>
            <a:endParaRPr lang="en-US" sz="1200" dirty="0" smtClean="0"/>
          </a:p>
          <a:p>
            <a:pPr marL="342900" indent="-342900">
              <a:buFont typeface="Courier New" panose="02070309020205020404" pitchFamily="49" charset="0"/>
              <a:buChar char="o"/>
            </a:pPr>
            <a:endParaRPr lang="en-US" sz="1200" dirty="0" smtClean="0"/>
          </a:p>
          <a:p>
            <a:pPr marL="0" indent="0">
              <a:buFont typeface="Courier New" panose="02070309020205020404" pitchFamily="49" charset="0"/>
              <a:buNone/>
            </a:pPr>
            <a:r>
              <a:rPr lang="en-US" sz="1200" dirty="0" smtClean="0"/>
              <a:t>Project Equipment</a:t>
            </a:r>
          </a:p>
          <a:p>
            <a:pPr marL="342900" indent="-342900">
              <a:buFont typeface="Courier New" panose="02070309020205020404" pitchFamily="49" charset="0"/>
              <a:buChar char="o"/>
            </a:pPr>
            <a:endParaRPr lang="en-US" sz="1200" dirty="0" smtClean="0"/>
          </a:p>
          <a:p>
            <a:pPr marL="342900" indent="-342900">
              <a:buFont typeface="Courier New" panose="02070309020205020404" pitchFamily="49" charset="0"/>
              <a:buChar char="o"/>
            </a:pPr>
            <a:r>
              <a:rPr lang="en-US" sz="1200" dirty="0" smtClean="0"/>
              <a:t>Mission</a:t>
            </a:r>
          </a:p>
          <a:p>
            <a:pPr marL="342900" indent="-342900">
              <a:buFont typeface="Courier New" panose="02070309020205020404" pitchFamily="49" charset="0"/>
              <a:buChar char="o"/>
            </a:pPr>
            <a:r>
              <a:rPr lang="en-US" sz="1200" dirty="0" smtClean="0"/>
              <a:t>Information</a:t>
            </a:r>
          </a:p>
          <a:p>
            <a:pPr marL="342900" indent="-342900">
              <a:buFont typeface="Courier New" panose="02070309020205020404" pitchFamily="49" charset="0"/>
              <a:buChar char="o"/>
            </a:pPr>
            <a:r>
              <a:rPr lang="en-US" sz="1200" dirty="0" smtClean="0"/>
              <a:t>Developer relations</a:t>
            </a:r>
          </a:p>
          <a:p>
            <a:pPr marL="342900" indent="-342900">
              <a:buFont typeface="Courier New" panose="02070309020205020404" pitchFamily="49" charset="0"/>
              <a:buChar char="o"/>
            </a:pPr>
            <a:r>
              <a:rPr lang="en-US" sz="1200" dirty="0" smtClean="0"/>
              <a:t>Test team</a:t>
            </a:r>
          </a:p>
          <a:p>
            <a:pPr marL="342900" indent="-342900">
              <a:buFont typeface="Courier New" panose="02070309020205020404" pitchFamily="49" charset="0"/>
              <a:buChar char="o"/>
            </a:pPr>
            <a:r>
              <a:rPr lang="en-US" sz="1200" dirty="0" smtClean="0"/>
              <a:t>Equipment, tools</a:t>
            </a:r>
          </a:p>
          <a:p>
            <a:pPr marL="342900" indent="-342900">
              <a:buFont typeface="Courier New" panose="02070309020205020404" pitchFamily="49" charset="0"/>
              <a:buChar char="o"/>
            </a:pPr>
            <a:r>
              <a:rPr lang="en-US" sz="1200" dirty="0" smtClean="0"/>
              <a:t>Schedule</a:t>
            </a:r>
          </a:p>
          <a:p>
            <a:pPr marL="342900" indent="-342900">
              <a:buFont typeface="Courier New" panose="02070309020205020404" pitchFamily="49" charset="0"/>
              <a:buChar char="o"/>
            </a:pPr>
            <a:r>
              <a:rPr lang="en-US" sz="1200" dirty="0" smtClean="0"/>
              <a:t>Test item</a:t>
            </a:r>
          </a:p>
          <a:p>
            <a:pPr marL="342900" indent="-342900">
              <a:buFont typeface="Courier New" panose="02070309020205020404" pitchFamily="49" charset="0"/>
              <a:buChar char="o"/>
            </a:pPr>
            <a:r>
              <a:rPr lang="en-US" sz="1200" dirty="0" smtClean="0"/>
              <a:t>Deliverables</a:t>
            </a:r>
          </a:p>
          <a:p>
            <a:pPr marL="0" indent="0">
              <a:buFont typeface="Courier New" panose="02070309020205020404" pitchFamily="49" charset="0"/>
              <a:buNone/>
            </a:pPr>
            <a:endParaRPr lang="en-US" sz="1200" baseline="0" dirty="0" smtClean="0"/>
          </a:p>
          <a:p>
            <a:pPr marL="0" indent="0">
              <a:buFont typeface="Courier New" panose="02070309020205020404" pitchFamily="49" charset="0"/>
              <a:buNone/>
            </a:pPr>
            <a:r>
              <a:rPr lang="en-US" sz="1200" baseline="0" dirty="0" smtClean="0"/>
              <a:t>Product Elements</a:t>
            </a:r>
          </a:p>
          <a:p>
            <a:pPr marL="342900" indent="-342900">
              <a:buFont typeface="Courier New" panose="02070309020205020404" pitchFamily="49" charset="0"/>
              <a:buChar char="o"/>
            </a:pPr>
            <a:endParaRPr lang="en-US" sz="1200" baseline="0" dirty="0" smtClean="0"/>
          </a:p>
          <a:p>
            <a:pPr marL="342900" indent="-342900">
              <a:buFont typeface="Courier New" panose="02070309020205020404" pitchFamily="49" charset="0"/>
              <a:buChar char="o"/>
            </a:pPr>
            <a:r>
              <a:rPr lang="en-US" sz="1200" dirty="0" smtClean="0"/>
              <a:t>Structure</a:t>
            </a:r>
          </a:p>
          <a:p>
            <a:pPr marL="342900" indent="-342900">
              <a:buFont typeface="Courier New" panose="02070309020205020404" pitchFamily="49" charset="0"/>
              <a:buChar char="o"/>
            </a:pPr>
            <a:r>
              <a:rPr lang="en-US" sz="1200" dirty="0" smtClean="0"/>
              <a:t>Functions</a:t>
            </a:r>
          </a:p>
          <a:p>
            <a:pPr marL="342900" indent="-342900">
              <a:buFont typeface="Courier New" panose="02070309020205020404" pitchFamily="49" charset="0"/>
              <a:buChar char="o"/>
            </a:pPr>
            <a:r>
              <a:rPr lang="en-US" sz="1200" dirty="0" smtClean="0"/>
              <a:t>Data</a:t>
            </a:r>
          </a:p>
          <a:p>
            <a:pPr marL="342900" indent="-342900">
              <a:buFont typeface="Courier New" panose="02070309020205020404" pitchFamily="49" charset="0"/>
              <a:buChar char="o"/>
            </a:pPr>
            <a:r>
              <a:rPr lang="en-US" sz="1200" dirty="0" smtClean="0"/>
              <a:t>Interfaces</a:t>
            </a:r>
          </a:p>
          <a:p>
            <a:pPr marL="342900" indent="-342900">
              <a:buFont typeface="Courier New" panose="02070309020205020404" pitchFamily="49" charset="0"/>
              <a:buChar char="o"/>
            </a:pPr>
            <a:r>
              <a:rPr lang="en-US" sz="1200" dirty="0" smtClean="0"/>
              <a:t>Platform</a:t>
            </a:r>
          </a:p>
          <a:p>
            <a:pPr marL="342900" indent="-342900">
              <a:buFont typeface="Courier New" panose="02070309020205020404" pitchFamily="49" charset="0"/>
              <a:buChar char="o"/>
            </a:pPr>
            <a:r>
              <a:rPr lang="en-US" sz="1200" dirty="0" smtClean="0"/>
              <a:t>Operations</a:t>
            </a:r>
          </a:p>
          <a:p>
            <a:pPr marL="342900" indent="-342900">
              <a:buFont typeface="Courier New" panose="02070309020205020404" pitchFamily="49" charset="0"/>
              <a:buChar char="o"/>
            </a:pPr>
            <a:r>
              <a:rPr lang="en-US" sz="1200" dirty="0" smtClean="0"/>
              <a:t>Time</a:t>
            </a:r>
          </a:p>
          <a:p>
            <a:pPr marL="342900" indent="-342900">
              <a:buFont typeface="Courier New" panose="02070309020205020404" pitchFamily="49" charset="0"/>
              <a:buChar char="o"/>
            </a:pPr>
            <a:endParaRPr lang="bg-BG" sz="1200" dirty="0" smtClean="0"/>
          </a:p>
          <a:p>
            <a:pPr marL="0" indent="0">
              <a:buFont typeface="Courier New" panose="02070309020205020404" pitchFamily="49" charset="0"/>
              <a:buNone/>
            </a:pPr>
            <a:r>
              <a:rPr lang="en-US" sz="1200" dirty="0" smtClean="0"/>
              <a:t>Quality criteria</a:t>
            </a:r>
          </a:p>
          <a:p>
            <a:pPr marL="342900" indent="-342900">
              <a:buFont typeface="Courier New" panose="02070309020205020404" pitchFamily="49" charset="0"/>
              <a:buChar char="o"/>
            </a:pPr>
            <a:endParaRPr lang="en-US" sz="1200" dirty="0" smtClean="0"/>
          </a:p>
          <a:p>
            <a:pPr marL="342900" indent="-342900">
              <a:buFont typeface="Courier New" panose="02070309020205020404" pitchFamily="49" charset="0"/>
              <a:buChar char="o"/>
            </a:pPr>
            <a:r>
              <a:rPr lang="en-US" sz="1200" dirty="0" smtClean="0"/>
              <a:t>Capability</a:t>
            </a:r>
          </a:p>
          <a:p>
            <a:pPr marL="342900" indent="-342900">
              <a:buFont typeface="Courier New" panose="02070309020205020404" pitchFamily="49" charset="0"/>
              <a:buChar char="o"/>
            </a:pPr>
            <a:r>
              <a:rPr lang="en-US" sz="1200" dirty="0" smtClean="0"/>
              <a:t>Reliability</a:t>
            </a:r>
          </a:p>
          <a:p>
            <a:pPr marL="342900" indent="-342900">
              <a:buFont typeface="Courier New" panose="02070309020205020404" pitchFamily="49" charset="0"/>
              <a:buChar char="o"/>
            </a:pPr>
            <a:r>
              <a:rPr lang="en-US" sz="1200" dirty="0" smtClean="0"/>
              <a:t>Usability</a:t>
            </a:r>
          </a:p>
          <a:p>
            <a:pPr marL="342900" indent="-342900">
              <a:buFont typeface="Courier New" panose="02070309020205020404" pitchFamily="49" charset="0"/>
              <a:buChar char="o"/>
            </a:pPr>
            <a:r>
              <a:rPr lang="en-US" sz="1200" dirty="0" smtClean="0"/>
              <a:t>Charisma</a:t>
            </a:r>
          </a:p>
          <a:p>
            <a:pPr marL="342900" indent="-342900">
              <a:buFont typeface="Courier New" panose="02070309020205020404" pitchFamily="49" charset="0"/>
              <a:buChar char="o"/>
            </a:pPr>
            <a:r>
              <a:rPr lang="en-US" sz="1200" dirty="0" smtClean="0"/>
              <a:t>Security</a:t>
            </a:r>
          </a:p>
          <a:p>
            <a:pPr marL="342900" indent="-342900">
              <a:buFont typeface="Courier New" panose="02070309020205020404" pitchFamily="49" charset="0"/>
              <a:buChar char="o"/>
            </a:pPr>
            <a:r>
              <a:rPr lang="en-US" sz="1200" dirty="0" smtClean="0"/>
              <a:t>Scalability</a:t>
            </a:r>
          </a:p>
          <a:p>
            <a:pPr marL="342900" indent="-342900">
              <a:buFont typeface="Courier New" panose="02070309020205020404" pitchFamily="49" charset="0"/>
              <a:buChar char="o"/>
            </a:pPr>
            <a:r>
              <a:rPr lang="en-US" sz="1200" dirty="0" smtClean="0"/>
              <a:t>Performance</a:t>
            </a:r>
          </a:p>
          <a:p>
            <a:pPr marL="342900" indent="-342900">
              <a:buFont typeface="Courier New" panose="02070309020205020404" pitchFamily="49" charset="0"/>
              <a:buChar char="o"/>
            </a:pPr>
            <a:r>
              <a:rPr lang="en-US" sz="1200" dirty="0" err="1" smtClean="0"/>
              <a:t>Installability</a:t>
            </a:r>
            <a:endParaRPr lang="en-US" sz="1200" dirty="0" smtClean="0"/>
          </a:p>
          <a:p>
            <a:pPr marL="342900" indent="-342900">
              <a:buFont typeface="Courier New" panose="02070309020205020404" pitchFamily="49" charset="0"/>
              <a:buChar char="o"/>
            </a:pPr>
            <a:r>
              <a:rPr lang="en-US" sz="1200" dirty="0" smtClean="0"/>
              <a:t>Development</a:t>
            </a:r>
          </a:p>
          <a:p>
            <a:pPr marL="342900" indent="-342900">
              <a:buFont typeface="Courier New" panose="02070309020205020404" pitchFamily="49" charset="0"/>
              <a:buChar char="o"/>
            </a:pPr>
            <a:r>
              <a:rPr lang="en-US" sz="1200" dirty="0" smtClean="0"/>
              <a:t>Supportability</a:t>
            </a:r>
          </a:p>
          <a:p>
            <a:pPr marL="342900" indent="-342900">
              <a:buFont typeface="Courier New" panose="02070309020205020404" pitchFamily="49" charset="0"/>
              <a:buChar char="o"/>
            </a:pPr>
            <a:r>
              <a:rPr lang="en-US" sz="1200" dirty="0" smtClean="0"/>
              <a:t>Testability</a:t>
            </a:r>
          </a:p>
          <a:p>
            <a:pPr marL="342900" indent="-342900">
              <a:buFont typeface="Courier New" panose="02070309020205020404" pitchFamily="49" charset="0"/>
              <a:buChar char="o"/>
            </a:pPr>
            <a:r>
              <a:rPr lang="en-US" sz="1200" dirty="0" smtClean="0"/>
              <a:t>Maintainability</a:t>
            </a:r>
          </a:p>
          <a:p>
            <a:pPr marL="342900" indent="-342900">
              <a:buFont typeface="Courier New" panose="02070309020205020404" pitchFamily="49" charset="0"/>
              <a:buChar char="o"/>
            </a:pPr>
            <a:r>
              <a:rPr lang="en-US" sz="1200" dirty="0" smtClean="0"/>
              <a:t>Portability</a:t>
            </a:r>
          </a:p>
          <a:p>
            <a:pPr marL="342900" indent="-342900">
              <a:buFont typeface="Courier New" panose="02070309020205020404" pitchFamily="49" charset="0"/>
              <a:buChar char="o"/>
            </a:pPr>
            <a:r>
              <a:rPr lang="en-US" sz="1200" dirty="0" smtClean="0"/>
              <a:t>Local ability</a:t>
            </a:r>
          </a:p>
          <a:p>
            <a:pPr marL="0" indent="0">
              <a:buFont typeface="Courier New" panose="02070309020205020404" pitchFamily="49" charset="0"/>
              <a:buNone/>
            </a:pPr>
            <a:endParaRPr lang="bg-BG" sz="1200" dirty="0" smtClean="0"/>
          </a:p>
          <a:p>
            <a:pPr marL="0" indent="0">
              <a:buFont typeface="Courier New" panose="02070309020205020404" pitchFamily="49" charset="0"/>
              <a:buNone/>
            </a:pPr>
            <a:r>
              <a:rPr lang="en-US" sz="1200" dirty="0" smtClean="0"/>
              <a:t>Test techniques</a:t>
            </a:r>
          </a:p>
          <a:p>
            <a:pPr marL="342900" indent="-342900">
              <a:buFont typeface="Courier New" panose="02070309020205020404" pitchFamily="49" charset="0"/>
              <a:buChar char="o"/>
            </a:pPr>
            <a:endParaRPr lang="en-US" sz="1200" dirty="0" smtClean="0"/>
          </a:p>
          <a:p>
            <a:pPr marL="342900" indent="-342900">
              <a:buFont typeface="Courier New" panose="02070309020205020404" pitchFamily="49" charset="0"/>
              <a:buChar char="o"/>
            </a:pPr>
            <a:r>
              <a:rPr lang="en-US" sz="1200" dirty="0" smtClean="0"/>
              <a:t>Function</a:t>
            </a:r>
          </a:p>
          <a:p>
            <a:pPr marL="342900" indent="-342900">
              <a:buFont typeface="Courier New" panose="02070309020205020404" pitchFamily="49" charset="0"/>
              <a:buChar char="o"/>
            </a:pPr>
            <a:r>
              <a:rPr lang="en-US" sz="1200" dirty="0" smtClean="0"/>
              <a:t>Do</a:t>
            </a:r>
            <a:r>
              <a:rPr lang="en-US" sz="1200" baseline="0" dirty="0" smtClean="0"/>
              <a:t>main</a:t>
            </a:r>
          </a:p>
          <a:p>
            <a:pPr marL="342900" indent="-342900">
              <a:buFont typeface="Courier New" panose="02070309020205020404" pitchFamily="49" charset="0"/>
              <a:buChar char="o"/>
            </a:pPr>
            <a:r>
              <a:rPr lang="en-US" sz="1200" baseline="0" dirty="0" smtClean="0"/>
              <a:t>Stress</a:t>
            </a:r>
          </a:p>
          <a:p>
            <a:pPr marL="342900" indent="-342900">
              <a:buFont typeface="Courier New" panose="02070309020205020404" pitchFamily="49" charset="0"/>
              <a:buChar char="o"/>
            </a:pPr>
            <a:r>
              <a:rPr lang="en-US" sz="1200" baseline="0" dirty="0" smtClean="0"/>
              <a:t>Flow</a:t>
            </a:r>
          </a:p>
          <a:p>
            <a:pPr marL="342900" indent="-342900">
              <a:buFont typeface="Courier New" panose="02070309020205020404" pitchFamily="49" charset="0"/>
              <a:buChar char="o"/>
            </a:pPr>
            <a:r>
              <a:rPr lang="en-US" sz="1200" baseline="0" dirty="0" smtClean="0"/>
              <a:t>Scenario</a:t>
            </a:r>
          </a:p>
          <a:p>
            <a:pPr marL="342900" indent="-342900">
              <a:buFont typeface="Courier New" panose="02070309020205020404" pitchFamily="49" charset="0"/>
              <a:buChar char="o"/>
            </a:pPr>
            <a:r>
              <a:rPr lang="en-US" sz="1200" baseline="0" dirty="0" smtClean="0"/>
              <a:t>Claims</a:t>
            </a:r>
          </a:p>
          <a:p>
            <a:pPr marL="342900" indent="-342900">
              <a:buFont typeface="Courier New" panose="02070309020205020404" pitchFamily="49" charset="0"/>
              <a:buChar char="o"/>
            </a:pPr>
            <a:r>
              <a:rPr lang="en-US" sz="1200" baseline="0" dirty="0" smtClean="0"/>
              <a:t>User</a:t>
            </a:r>
          </a:p>
          <a:p>
            <a:pPr marL="342900" indent="-342900">
              <a:buFont typeface="Courier New" panose="02070309020205020404" pitchFamily="49" charset="0"/>
              <a:buChar char="o"/>
            </a:pPr>
            <a:r>
              <a:rPr lang="en-US" sz="1200" baseline="0" dirty="0" smtClean="0"/>
              <a:t>Risk</a:t>
            </a:r>
          </a:p>
          <a:p>
            <a:pPr marL="342900" indent="-342900">
              <a:buFont typeface="Courier New" panose="02070309020205020404" pitchFamily="49" charset="0"/>
              <a:buChar char="o"/>
            </a:pPr>
            <a:r>
              <a:rPr lang="en-US" sz="1200" baseline="0" dirty="0" smtClean="0"/>
              <a:t>Automation – assisted</a:t>
            </a:r>
          </a:p>
          <a:p>
            <a:pPr marL="0" indent="0">
              <a:buFont typeface="Courier New" panose="02070309020205020404" pitchFamily="49" charset="0"/>
              <a:buNone/>
            </a:pPr>
            <a:endParaRPr lang="en-US" sz="1200" dirty="0" smtClean="0"/>
          </a:p>
          <a:p>
            <a:pPr marL="0" indent="0">
              <a:buFont typeface="Courier New" panose="02070309020205020404" pitchFamily="49" charset="0"/>
              <a:buNone/>
            </a:pPr>
            <a:r>
              <a:rPr lang="en-US" sz="1200" dirty="0" smtClean="0"/>
              <a:t>Testing story</a:t>
            </a:r>
          </a:p>
          <a:p>
            <a:pPr marL="342900" indent="-342900">
              <a:buFont typeface="Courier New" panose="02070309020205020404" pitchFamily="49" charset="0"/>
              <a:buChar char="o"/>
            </a:pPr>
            <a:endParaRPr lang="en-US" sz="1200" dirty="0" smtClean="0"/>
          </a:p>
          <a:p>
            <a:pPr marL="342900" indent="-342900">
              <a:buFont typeface="Courier New" panose="02070309020205020404" pitchFamily="49" charset="0"/>
              <a:buChar char="o"/>
            </a:pPr>
            <a:r>
              <a:rPr lang="en-US" sz="1200" dirty="0" smtClean="0"/>
              <a:t>Product</a:t>
            </a:r>
          </a:p>
          <a:p>
            <a:pPr marL="342900" indent="-342900">
              <a:buFont typeface="Courier New" panose="02070309020205020404" pitchFamily="49" charset="0"/>
              <a:buChar char="o"/>
            </a:pPr>
            <a:r>
              <a:rPr lang="en-US" sz="1200" dirty="0" smtClean="0"/>
              <a:t>Testing</a:t>
            </a:r>
          </a:p>
          <a:p>
            <a:pPr marL="342900" indent="-342900">
              <a:buFont typeface="Courier New" panose="02070309020205020404" pitchFamily="49" charset="0"/>
              <a:buChar char="o"/>
            </a:pPr>
            <a:r>
              <a:rPr lang="en-US" sz="1200" dirty="0" smtClean="0"/>
              <a:t>Quality of testing</a:t>
            </a:r>
          </a:p>
          <a:p>
            <a:pPr marL="342900" indent="-342900">
              <a:buFont typeface="Courier New" panose="02070309020205020404" pitchFamily="49" charset="0"/>
              <a:buChar char="o"/>
            </a:pPr>
            <a:endParaRPr lang="en-US" sz="1200" dirty="0" smtClean="0"/>
          </a:p>
        </p:txBody>
      </p:sp>
    </p:spTree>
    <p:extLst>
      <p:ext uri="{BB962C8B-B14F-4D97-AF65-F5344CB8AC3E}">
        <p14:creationId xmlns:p14="http://schemas.microsoft.com/office/powerpoint/2010/main" val="1596856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sz="1200" dirty="0" smtClean="0"/>
              <a:t>Mission. Your purpose on this project, as understood by you and your customers. </a:t>
            </a:r>
          </a:p>
          <a:p>
            <a:pPr marL="457200" lvl="1" indent="0">
              <a:buFont typeface="Courier New" panose="02070309020205020404" pitchFamily="49" charset="0"/>
              <a:buNone/>
            </a:pPr>
            <a:r>
              <a:rPr lang="en-US" sz="1200" dirty="0" smtClean="0"/>
              <a:t>Do you know who your customers are? Whose opinions matter? Who benefits or suffers from the work you do?  </a:t>
            </a:r>
          </a:p>
          <a:p>
            <a:pPr marL="457200" lvl="1" indent="0">
              <a:buFont typeface="Courier New" panose="02070309020205020404" pitchFamily="49" charset="0"/>
              <a:buNone/>
            </a:pPr>
            <a:r>
              <a:rPr lang="en-US" sz="1200" dirty="0" smtClean="0"/>
              <a:t>Do you know what your customers expect of you on this project? Do you agree? </a:t>
            </a:r>
          </a:p>
          <a:p>
            <a:pPr marL="457200" lvl="1" indent="0">
              <a:buFont typeface="Courier New" panose="02070309020205020404" pitchFamily="49" charset="0"/>
              <a:buNone/>
            </a:pPr>
            <a:r>
              <a:rPr lang="en-US" sz="1200" dirty="0" smtClean="0"/>
              <a:t>Maybe your customers have strong ideas about what tests you should create and run.  </a:t>
            </a:r>
          </a:p>
          <a:p>
            <a:pPr marL="457200" lvl="1" indent="0">
              <a:buFont typeface="Courier New" panose="02070309020205020404" pitchFamily="49" charset="0"/>
              <a:buNone/>
            </a:pPr>
            <a:r>
              <a:rPr lang="en-US" sz="1200" dirty="0" smtClean="0"/>
              <a:t>Maybe they have conflicting expectations. You may have to help identify and resolve those.  </a:t>
            </a:r>
          </a:p>
          <a:p>
            <a:pPr marL="0" indent="0">
              <a:buFont typeface="Courier New" panose="02070309020205020404" pitchFamily="49" charset="0"/>
              <a:buNone/>
            </a:pPr>
            <a:r>
              <a:rPr lang="en-US" sz="1200" dirty="0" smtClean="0"/>
              <a:t>Information. Information about the product or project that is needed for testing.  </a:t>
            </a:r>
          </a:p>
          <a:p>
            <a:pPr marL="457200" lvl="1" indent="0">
              <a:buFont typeface="Courier New" panose="02070309020205020404" pitchFamily="49" charset="0"/>
              <a:buNone/>
            </a:pPr>
            <a:r>
              <a:rPr lang="en-US" sz="1200" dirty="0" smtClean="0"/>
              <a:t>Whom can we consult with to learn about this project? </a:t>
            </a:r>
          </a:p>
          <a:p>
            <a:pPr marL="457200" lvl="1" indent="0">
              <a:buFont typeface="Courier New" panose="02070309020205020404" pitchFamily="49" charset="0"/>
              <a:buNone/>
            </a:pPr>
            <a:r>
              <a:rPr lang="en-US" sz="1200" dirty="0" smtClean="0"/>
              <a:t>Are there any engineering documents available? User manuals? Web-based materials? Specs? User stories? </a:t>
            </a:r>
          </a:p>
          <a:p>
            <a:pPr marL="457200" lvl="1" indent="0">
              <a:buFont typeface="Courier New" panose="02070309020205020404" pitchFamily="49" charset="0"/>
              <a:buNone/>
            </a:pPr>
            <a:r>
              <a:rPr lang="en-US" sz="1200" dirty="0" smtClean="0"/>
              <a:t>Does this product have a history? Old problems that were fixed or deferred? Pattern of customer complaints?  </a:t>
            </a:r>
          </a:p>
          <a:p>
            <a:pPr marL="457200" lvl="1" indent="0">
              <a:buFont typeface="Courier New" panose="02070309020205020404" pitchFamily="49" charset="0"/>
              <a:buNone/>
            </a:pPr>
            <a:r>
              <a:rPr lang="en-US" sz="1200" dirty="0" smtClean="0"/>
              <a:t>Is your information current? How are you apprised of new or changing information?  </a:t>
            </a:r>
          </a:p>
          <a:p>
            <a:pPr marL="457200" lvl="1" indent="0">
              <a:buFont typeface="Courier New" panose="02070309020205020404" pitchFamily="49" charset="0"/>
              <a:buNone/>
            </a:pPr>
            <a:r>
              <a:rPr lang="en-US" sz="1200" dirty="0" smtClean="0"/>
              <a:t>Are there any comparable products or projects from which we can glean important information?  </a:t>
            </a:r>
          </a:p>
          <a:p>
            <a:pPr marL="0" indent="0">
              <a:buFont typeface="Courier New" panose="02070309020205020404" pitchFamily="49" charset="0"/>
              <a:buNone/>
            </a:pPr>
            <a:r>
              <a:rPr lang="en-US" sz="1200" dirty="0" smtClean="0"/>
              <a:t>Developer Relations. How you get along with the programmers.  </a:t>
            </a:r>
          </a:p>
          <a:p>
            <a:pPr marL="457200" lvl="1" indent="0">
              <a:buFont typeface="Courier New" panose="02070309020205020404" pitchFamily="49" charset="0"/>
              <a:buNone/>
            </a:pPr>
            <a:r>
              <a:rPr lang="en-US" sz="1200" dirty="0" smtClean="0"/>
              <a:t>Hubris: Does the development team seem overconfident about any aspect of the product?  </a:t>
            </a:r>
          </a:p>
          <a:p>
            <a:pPr marL="457200" lvl="1" indent="0">
              <a:buFont typeface="Courier New" panose="02070309020205020404" pitchFamily="49" charset="0"/>
              <a:buNone/>
            </a:pPr>
            <a:r>
              <a:rPr lang="en-US" sz="1200" dirty="0" smtClean="0"/>
              <a:t>Defensiveness: Is there any part of the product the developers seem strangely opposed to having tested?  </a:t>
            </a:r>
          </a:p>
          <a:p>
            <a:pPr marL="457200" lvl="1" indent="0">
              <a:buFont typeface="Courier New" panose="02070309020205020404" pitchFamily="49" charset="0"/>
              <a:buNone/>
            </a:pPr>
            <a:r>
              <a:rPr lang="en-US" sz="1200" dirty="0" smtClean="0"/>
              <a:t>Rapport: Have you developed a friendly working relationship with the programmers?  </a:t>
            </a:r>
          </a:p>
          <a:p>
            <a:pPr marL="457200" lvl="1" indent="0">
              <a:buFont typeface="Courier New" panose="02070309020205020404" pitchFamily="49" charset="0"/>
              <a:buNone/>
            </a:pPr>
            <a:r>
              <a:rPr lang="en-US" sz="1200" dirty="0" smtClean="0"/>
              <a:t>Feedback loop: Can you communicate quickly, on demand, with the programmers?  </a:t>
            </a:r>
          </a:p>
          <a:p>
            <a:pPr marL="457200" lvl="1" indent="0">
              <a:buFont typeface="Courier New" panose="02070309020205020404" pitchFamily="49" charset="0"/>
              <a:buNone/>
            </a:pPr>
            <a:r>
              <a:rPr lang="en-US" sz="1200" dirty="0" smtClean="0"/>
              <a:t>Feedback: What do the developers think of your test strategy?  </a:t>
            </a:r>
          </a:p>
          <a:p>
            <a:pPr marL="0" indent="0">
              <a:buFont typeface="Courier New" panose="02070309020205020404" pitchFamily="49" charset="0"/>
              <a:buNone/>
            </a:pPr>
            <a:r>
              <a:rPr lang="en-US" sz="1200" dirty="0" smtClean="0"/>
              <a:t>Test Team. Anyone who will perform or support testing.  </a:t>
            </a:r>
          </a:p>
          <a:p>
            <a:pPr marL="457200" lvl="1" indent="0">
              <a:buFont typeface="Courier New" panose="02070309020205020404" pitchFamily="49" charset="0"/>
              <a:buNone/>
            </a:pPr>
            <a:r>
              <a:rPr lang="en-US" sz="1200" dirty="0" smtClean="0"/>
              <a:t>Do you know who will be testing? Do you have enough people?</a:t>
            </a:r>
          </a:p>
          <a:p>
            <a:pPr marL="457200" lvl="1" indent="0">
              <a:buFont typeface="Courier New" panose="02070309020205020404" pitchFamily="49" charset="0"/>
              <a:buNone/>
            </a:pPr>
            <a:r>
              <a:rPr lang="en-US" sz="1200" dirty="0" smtClean="0"/>
              <a:t>Are there people not on the “test team” that might be able to help? People who’ve tested similar products before and might have advice? Writers? Users? Programmers?  </a:t>
            </a:r>
          </a:p>
          <a:p>
            <a:pPr marL="457200" lvl="1" indent="0">
              <a:buFont typeface="Courier New" panose="02070309020205020404" pitchFamily="49" charset="0"/>
              <a:buNone/>
            </a:pPr>
            <a:r>
              <a:rPr lang="en-US" sz="1200" dirty="0" smtClean="0"/>
              <a:t>Are there particular test techniques that the team has special skill or motivation to perform?   Is any training needed? Is any available? </a:t>
            </a:r>
          </a:p>
          <a:p>
            <a:pPr marL="457200" lvl="1" indent="0">
              <a:buFont typeface="Courier New" panose="02070309020205020404" pitchFamily="49" charset="0"/>
              <a:buNone/>
            </a:pPr>
            <a:r>
              <a:rPr lang="en-US" sz="1200" dirty="0" smtClean="0"/>
              <a:t>Who is co-located and who is elsewhere? Will time zones be a problem?  </a:t>
            </a:r>
          </a:p>
          <a:p>
            <a:pPr marL="0" indent="0">
              <a:buFont typeface="Courier New" panose="02070309020205020404" pitchFamily="49" charset="0"/>
              <a:buNone/>
            </a:pPr>
            <a:r>
              <a:rPr lang="en-US" sz="1200" dirty="0" smtClean="0"/>
              <a:t>Equipment &amp; Tools. Hardware, software, or documents required to administer testing. </a:t>
            </a:r>
          </a:p>
          <a:p>
            <a:pPr marL="457200" lvl="1" indent="0">
              <a:buFont typeface="Courier New" panose="02070309020205020404" pitchFamily="49" charset="0"/>
              <a:buNone/>
            </a:pPr>
            <a:r>
              <a:rPr lang="en-US" sz="1200" dirty="0" smtClean="0"/>
              <a:t>Hardware: Do we have all the equipment you need to execute the tests? Is it set up and ready to go?  </a:t>
            </a:r>
          </a:p>
          <a:p>
            <a:pPr marL="457200" lvl="1" indent="0">
              <a:buFont typeface="Courier New" panose="02070309020205020404" pitchFamily="49" charset="0"/>
              <a:buNone/>
            </a:pPr>
            <a:r>
              <a:rPr lang="en-US" sz="1200" dirty="0" smtClean="0"/>
              <a:t>Automation: Are any test tools needed? Are they available?  </a:t>
            </a:r>
          </a:p>
          <a:p>
            <a:pPr marL="457200" lvl="1" indent="0">
              <a:buFont typeface="Courier New" panose="02070309020205020404" pitchFamily="49" charset="0"/>
              <a:buNone/>
            </a:pPr>
            <a:r>
              <a:rPr lang="en-US" sz="1200" dirty="0" smtClean="0"/>
              <a:t>Probes: Are any tools needed to aid in the observation of the product under test?  </a:t>
            </a:r>
          </a:p>
          <a:p>
            <a:pPr marL="457200" lvl="1" indent="0">
              <a:buFont typeface="Courier New" panose="02070309020205020404" pitchFamily="49" charset="0"/>
              <a:buNone/>
            </a:pPr>
            <a:r>
              <a:rPr lang="en-US" sz="1200" dirty="0" smtClean="0"/>
              <a:t>Matrices &amp; Checklists: Are any documents needed to track or record the progress of testing?  </a:t>
            </a:r>
          </a:p>
          <a:p>
            <a:pPr marL="0" indent="0">
              <a:buFont typeface="Courier New" panose="02070309020205020404" pitchFamily="49" charset="0"/>
              <a:buNone/>
            </a:pPr>
            <a:r>
              <a:rPr lang="en-US" sz="1200" dirty="0" smtClean="0"/>
              <a:t>Schedule. The sequence, duration, and synchronization of project events </a:t>
            </a:r>
          </a:p>
          <a:p>
            <a:pPr marL="457200" lvl="1" indent="0">
              <a:buFont typeface="Courier New" panose="02070309020205020404" pitchFamily="49" charset="0"/>
              <a:buNone/>
            </a:pPr>
            <a:r>
              <a:rPr lang="en-US" sz="1200" dirty="0" smtClean="0"/>
              <a:t>Test Design: How much time do you have? Are there tests better to create later than sooner?  </a:t>
            </a:r>
          </a:p>
          <a:p>
            <a:pPr marL="457200" lvl="1" indent="0">
              <a:buFont typeface="Courier New" panose="02070309020205020404" pitchFamily="49" charset="0"/>
              <a:buNone/>
            </a:pPr>
            <a:r>
              <a:rPr lang="en-US" sz="1200" dirty="0" smtClean="0"/>
              <a:t>Test Execution: When will tests be executed? Are some tests executed repeatedly, say, for regression purposes? </a:t>
            </a:r>
          </a:p>
          <a:p>
            <a:pPr marL="457200" lvl="1" indent="0">
              <a:buFont typeface="Courier New" panose="02070309020205020404" pitchFamily="49" charset="0"/>
              <a:buNone/>
            </a:pPr>
            <a:r>
              <a:rPr lang="en-US" sz="1200" dirty="0" smtClean="0"/>
              <a:t>Development: When will builds be available for testing, features added, code frozen, etc.?  </a:t>
            </a:r>
          </a:p>
          <a:p>
            <a:pPr marL="457200" lvl="1" indent="0">
              <a:buFont typeface="Courier New" panose="02070309020205020404" pitchFamily="49" charset="0"/>
              <a:buNone/>
            </a:pPr>
            <a:r>
              <a:rPr lang="en-US" sz="1200" dirty="0" smtClean="0"/>
              <a:t>Documentation: When will the user documentation be available for review?  </a:t>
            </a:r>
          </a:p>
          <a:p>
            <a:pPr marL="0" indent="0">
              <a:buFont typeface="Courier New" panose="02070309020205020404" pitchFamily="49" charset="0"/>
              <a:buNone/>
            </a:pPr>
            <a:r>
              <a:rPr lang="en-US" sz="1200" dirty="0" smtClean="0"/>
              <a:t>Test Items. The product to be tested. </a:t>
            </a:r>
          </a:p>
          <a:p>
            <a:pPr marL="457200" lvl="1" indent="0">
              <a:buFont typeface="Courier New" panose="02070309020205020404" pitchFamily="49" charset="0"/>
              <a:buNone/>
            </a:pPr>
            <a:r>
              <a:rPr lang="en-US" sz="1200" dirty="0" smtClean="0"/>
              <a:t>Scope: What parts of the product are and are not within the scope of your testing responsibility?  </a:t>
            </a:r>
          </a:p>
          <a:p>
            <a:pPr marL="457200" lvl="1" indent="0">
              <a:buFont typeface="Courier New" panose="02070309020205020404" pitchFamily="49" charset="0"/>
              <a:buNone/>
            </a:pPr>
            <a:r>
              <a:rPr lang="en-US" sz="1200" dirty="0" smtClean="0"/>
              <a:t>Availability: Do you have the product to test? Do you have test platforms available? When do you get new builds? </a:t>
            </a:r>
          </a:p>
          <a:p>
            <a:pPr marL="457200" lvl="1" indent="0">
              <a:buFont typeface="Courier New" panose="02070309020205020404" pitchFamily="49" charset="0"/>
              <a:buNone/>
            </a:pPr>
            <a:r>
              <a:rPr lang="en-US" sz="1200" dirty="0" smtClean="0"/>
              <a:t>Volatility: Is the product constantly changing? What will be the need for retesting?  </a:t>
            </a:r>
          </a:p>
          <a:p>
            <a:pPr marL="457200" lvl="1" indent="0">
              <a:buFont typeface="Courier New" panose="02070309020205020404" pitchFamily="49" charset="0"/>
              <a:buNone/>
            </a:pPr>
            <a:r>
              <a:rPr lang="en-US" sz="1200" dirty="0" smtClean="0"/>
              <a:t>New Stuff: What has recently been changed or added in the product?  </a:t>
            </a:r>
          </a:p>
          <a:p>
            <a:pPr marL="457200" lvl="1" indent="0">
              <a:buFont typeface="Courier New" panose="02070309020205020404" pitchFamily="49" charset="0"/>
              <a:buNone/>
            </a:pPr>
            <a:r>
              <a:rPr lang="en-US" sz="1200" dirty="0" smtClean="0"/>
              <a:t>Testability: Is the product functional and reliable enough that you can effectively test it?  </a:t>
            </a:r>
          </a:p>
          <a:p>
            <a:pPr marL="457200" lvl="1" indent="0">
              <a:buFont typeface="Courier New" panose="02070309020205020404" pitchFamily="49" charset="0"/>
              <a:buNone/>
            </a:pPr>
            <a:r>
              <a:rPr lang="en-US" sz="1200" dirty="0" smtClean="0"/>
              <a:t>Future Releases: What part of your tests, if any, must be designed to apply to future releases of the product?  </a:t>
            </a:r>
          </a:p>
          <a:p>
            <a:pPr marL="0" indent="0">
              <a:buFont typeface="Courier New" panose="02070309020205020404" pitchFamily="49" charset="0"/>
              <a:buNone/>
            </a:pPr>
            <a:r>
              <a:rPr lang="en-US" sz="1200" dirty="0" smtClean="0"/>
              <a:t>Deliverables. The observable products of the test project.  </a:t>
            </a:r>
          </a:p>
          <a:p>
            <a:pPr marL="457200" lvl="1" indent="0">
              <a:buFont typeface="Courier New" panose="02070309020205020404" pitchFamily="49" charset="0"/>
              <a:buNone/>
            </a:pPr>
            <a:r>
              <a:rPr lang="en-US" sz="1200" dirty="0" smtClean="0"/>
              <a:t>Content: What sort of reports will you have to make? Will you share your working notes, or just the end results?  </a:t>
            </a:r>
          </a:p>
          <a:p>
            <a:pPr marL="457200" lvl="1" indent="0">
              <a:buFont typeface="Courier New" panose="02070309020205020404" pitchFamily="49" charset="0"/>
              <a:buNone/>
            </a:pPr>
            <a:r>
              <a:rPr lang="en-US" sz="1200" dirty="0" smtClean="0"/>
              <a:t>Purpose: Are your deliverables provided as part of the product? Does anyone else have to run your tests?  </a:t>
            </a:r>
          </a:p>
          <a:p>
            <a:pPr marL="457200" lvl="1" indent="0">
              <a:buFont typeface="Courier New" panose="02070309020205020404" pitchFamily="49" charset="0"/>
              <a:buNone/>
            </a:pPr>
            <a:r>
              <a:rPr lang="en-US" sz="1200" dirty="0" smtClean="0"/>
              <a:t>Standards: Is there a particular test documentation standard you’re supposed to follow?  </a:t>
            </a:r>
          </a:p>
          <a:p>
            <a:pPr marL="457200" lvl="1" indent="0">
              <a:buFont typeface="Courier New" panose="02070309020205020404" pitchFamily="49" charset="0"/>
              <a:buNone/>
            </a:pPr>
            <a:r>
              <a:rPr lang="en-US" sz="1200" dirty="0" smtClean="0"/>
              <a:t>Media: How will you record and communicate your reports? </a:t>
            </a:r>
          </a:p>
        </p:txBody>
      </p:sp>
    </p:spTree>
    <p:extLst>
      <p:ext uri="{BB962C8B-B14F-4D97-AF65-F5344CB8AC3E}">
        <p14:creationId xmlns:p14="http://schemas.microsoft.com/office/powerpoint/2010/main" val="1596856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sz="1200" dirty="0" smtClean="0"/>
              <a:t>Structure. Everything that comprises the physical product.  </a:t>
            </a:r>
          </a:p>
          <a:p>
            <a:pPr marL="457200" lvl="1" indent="0">
              <a:buFont typeface="Courier New" panose="02070309020205020404" pitchFamily="49" charset="0"/>
              <a:buNone/>
            </a:pPr>
            <a:r>
              <a:rPr lang="en-US" sz="1200" dirty="0" smtClean="0"/>
              <a:t>Code: the code structures that comprise the product, from executables to individual routines.  </a:t>
            </a:r>
          </a:p>
          <a:p>
            <a:pPr marL="457200" lvl="1" indent="0">
              <a:buFont typeface="Courier New" panose="02070309020205020404" pitchFamily="49" charset="0"/>
              <a:buNone/>
            </a:pPr>
            <a:r>
              <a:rPr lang="en-US" sz="1200" dirty="0" smtClean="0"/>
              <a:t>Hardware: any hardware component that is integral to the product.  </a:t>
            </a:r>
          </a:p>
          <a:p>
            <a:pPr marL="457200" lvl="1" indent="0">
              <a:buFont typeface="Courier New" panose="02070309020205020404" pitchFamily="49" charset="0"/>
              <a:buNone/>
            </a:pPr>
            <a:r>
              <a:rPr lang="en-US" sz="1200" dirty="0" smtClean="0"/>
              <a:t>Non-executable files: any files other than multimedia or programs, like text files, sample data, or help files. </a:t>
            </a:r>
          </a:p>
          <a:p>
            <a:pPr marL="457200" lvl="1" indent="0">
              <a:buFont typeface="Courier New" panose="02070309020205020404" pitchFamily="49" charset="0"/>
              <a:buNone/>
            </a:pPr>
            <a:r>
              <a:rPr lang="en-US" sz="1200" dirty="0" smtClean="0"/>
              <a:t>Collateral: anything beyond software and hardware that is also part of the product, such as paper documents, web links and content, packaging, license agreements, etc.  </a:t>
            </a:r>
          </a:p>
          <a:p>
            <a:pPr marL="0" indent="0">
              <a:buFont typeface="Courier New" panose="02070309020205020404" pitchFamily="49" charset="0"/>
              <a:buNone/>
            </a:pPr>
            <a:r>
              <a:rPr lang="en-US" sz="1200" dirty="0" smtClean="0"/>
              <a:t>Function. Everything that the product does.  </a:t>
            </a:r>
          </a:p>
          <a:p>
            <a:pPr marL="457200" lvl="1" indent="0">
              <a:buFont typeface="Courier New" panose="02070309020205020404" pitchFamily="49" charset="0"/>
              <a:buNone/>
            </a:pPr>
            <a:r>
              <a:rPr lang="en-US" sz="1200" dirty="0" smtClean="0"/>
              <a:t>Application: any function that defines or distinguishes the product or fulfills core requirements.  </a:t>
            </a:r>
          </a:p>
          <a:p>
            <a:pPr marL="457200" lvl="1" indent="0">
              <a:buFont typeface="Courier New" panose="02070309020205020404" pitchFamily="49" charset="0"/>
              <a:buNone/>
            </a:pPr>
            <a:r>
              <a:rPr lang="en-US" sz="1200" dirty="0" smtClean="0"/>
              <a:t>Calculation: any arithmetic function or arithmetic operations embedded in other functions.  </a:t>
            </a:r>
          </a:p>
          <a:p>
            <a:pPr marL="457200" lvl="1" indent="0">
              <a:buFont typeface="Courier New" panose="02070309020205020404" pitchFamily="49" charset="0"/>
              <a:buNone/>
            </a:pPr>
            <a:r>
              <a:rPr lang="en-US" sz="1200" dirty="0" smtClean="0"/>
              <a:t>Time-related: time-out settings; daily or month-end reports; nightly batch jobs; time zones; business holidays; interest calculations; terms and warranty periods; chronograph functions. </a:t>
            </a:r>
          </a:p>
          <a:p>
            <a:pPr marL="457200" lvl="1" indent="0">
              <a:buFont typeface="Courier New" panose="02070309020205020404" pitchFamily="49" charset="0"/>
              <a:buNone/>
            </a:pPr>
            <a:r>
              <a:rPr lang="en-US" sz="1200" dirty="0" smtClean="0"/>
              <a:t>Transformations: functions that modify or transform something (e.g. setting fonts, inserting clip art, withdrawing money from account).  </a:t>
            </a:r>
          </a:p>
          <a:p>
            <a:pPr marL="457200" lvl="1" indent="0">
              <a:buFont typeface="Courier New" panose="02070309020205020404" pitchFamily="49" charset="0"/>
              <a:buNone/>
            </a:pPr>
            <a:r>
              <a:rPr lang="en-US" sz="1200" dirty="0" smtClean="0"/>
              <a:t>Startup/Shutdown: each method and interface for invocation and initialization as well as exiting the product.  </a:t>
            </a:r>
          </a:p>
          <a:p>
            <a:pPr marL="457200" lvl="1" indent="0">
              <a:buFont typeface="Courier New" panose="02070309020205020404" pitchFamily="49" charset="0"/>
              <a:buNone/>
            </a:pPr>
            <a:r>
              <a:rPr lang="en-US" sz="1200" dirty="0" smtClean="0"/>
              <a:t>Multimedia: sounds, bitmaps, videos, or any graphical display embedded in the product.  </a:t>
            </a:r>
          </a:p>
          <a:p>
            <a:pPr marL="457200" lvl="1" indent="0">
              <a:buFont typeface="Courier New" panose="02070309020205020404" pitchFamily="49" charset="0"/>
              <a:buNone/>
            </a:pPr>
            <a:r>
              <a:rPr lang="en-US" sz="1200" dirty="0" smtClean="0"/>
              <a:t>Error Handling: any functions that detect and recover from errors, including all error messages.  </a:t>
            </a:r>
          </a:p>
          <a:p>
            <a:pPr marL="457200" lvl="1" indent="0">
              <a:buFont typeface="Courier New" panose="02070309020205020404" pitchFamily="49" charset="0"/>
              <a:buNone/>
            </a:pPr>
            <a:r>
              <a:rPr lang="en-US" sz="1200" dirty="0" smtClean="0"/>
              <a:t>Interactions: any interactions between functions within the product.  </a:t>
            </a:r>
          </a:p>
          <a:p>
            <a:pPr marL="457200" lvl="1" indent="0">
              <a:buFont typeface="Courier New" panose="02070309020205020404" pitchFamily="49" charset="0"/>
              <a:buNone/>
            </a:pPr>
            <a:r>
              <a:rPr lang="en-US" sz="1200" dirty="0" smtClean="0"/>
              <a:t>Testability: any functions provided to help test the product, such as diagnostics, log files, asserts, test menus, etc.  </a:t>
            </a:r>
          </a:p>
          <a:p>
            <a:pPr marL="0" indent="0">
              <a:buFont typeface="Courier New" panose="02070309020205020404" pitchFamily="49" charset="0"/>
              <a:buNone/>
            </a:pPr>
            <a:r>
              <a:rPr lang="en-US" sz="1200" dirty="0" smtClean="0"/>
              <a:t>Data. Everything that the product processes.  </a:t>
            </a:r>
          </a:p>
          <a:p>
            <a:pPr marL="457200" lvl="1" indent="0">
              <a:buFont typeface="Courier New" panose="02070309020205020404" pitchFamily="49" charset="0"/>
              <a:buNone/>
            </a:pPr>
            <a:r>
              <a:rPr lang="en-US" sz="1200" dirty="0" smtClean="0"/>
              <a:t>Input: any data that is processed by the product.  </a:t>
            </a:r>
          </a:p>
          <a:p>
            <a:pPr marL="457200" lvl="1" indent="0">
              <a:buFont typeface="Courier New" panose="02070309020205020404" pitchFamily="49" charset="0"/>
              <a:buNone/>
            </a:pPr>
            <a:r>
              <a:rPr lang="en-US" sz="1200" dirty="0" smtClean="0"/>
              <a:t>Output: any data that results from processing by the product.  </a:t>
            </a:r>
          </a:p>
          <a:p>
            <a:pPr marL="457200" lvl="1" indent="0">
              <a:buFont typeface="Courier New" panose="02070309020205020404" pitchFamily="49" charset="0"/>
              <a:buNone/>
            </a:pPr>
            <a:r>
              <a:rPr lang="en-US" sz="1200" dirty="0" smtClean="0"/>
              <a:t>Preset: any data that is supplied as part of the product, or otherwise built into it, such as prefabricated databases, default values, etc.  </a:t>
            </a:r>
          </a:p>
          <a:p>
            <a:pPr marL="457200" lvl="1" indent="0">
              <a:buFont typeface="Courier New" panose="02070309020205020404" pitchFamily="49" charset="0"/>
              <a:buNone/>
            </a:pPr>
            <a:r>
              <a:rPr lang="en-US" sz="1200" dirty="0" smtClean="0"/>
              <a:t>Persistent: any data that is stored internally and expected to persist over multiple operations. This includes modes or states of the product, such as options settings, view modes, contents of documents, etc.  </a:t>
            </a:r>
          </a:p>
          <a:p>
            <a:pPr marL="457200" lvl="1" indent="0">
              <a:buFont typeface="Courier New" panose="02070309020205020404" pitchFamily="49" charset="0"/>
              <a:buNone/>
            </a:pPr>
            <a:r>
              <a:rPr lang="en-US" sz="1200" dirty="0" smtClean="0"/>
              <a:t>Sequences/Combinations: any ordering or permutation of data, e.g. word order, sorted vs. unsorted data, order of tests.  </a:t>
            </a:r>
          </a:p>
          <a:p>
            <a:pPr marL="457200" lvl="1" indent="0">
              <a:buFont typeface="Courier New" panose="02070309020205020404" pitchFamily="49" charset="0"/>
              <a:buNone/>
            </a:pPr>
            <a:r>
              <a:rPr lang="en-US" sz="1200" dirty="0" smtClean="0"/>
              <a:t>Cardinality: Numbers of objects or fields may vary (e.g. zero, one, many, max, open limit). Some may have to be unique (e.g. database keys).  Big/Little: variations in the size and aggregation of data.  </a:t>
            </a:r>
          </a:p>
          <a:p>
            <a:pPr marL="457200" lvl="1" indent="0">
              <a:buFont typeface="Courier New" panose="02070309020205020404" pitchFamily="49" charset="0"/>
              <a:buNone/>
            </a:pPr>
            <a:r>
              <a:rPr lang="en-US" sz="1200" dirty="0" smtClean="0"/>
              <a:t>Noise: any data or state that is invalid, corrupted, or produced in an uncontrolled or incorrect fashion.  </a:t>
            </a:r>
          </a:p>
          <a:p>
            <a:pPr marL="457200" lvl="1" indent="0">
              <a:buFont typeface="Courier New" panose="02070309020205020404" pitchFamily="49" charset="0"/>
              <a:buNone/>
            </a:pPr>
            <a:r>
              <a:rPr lang="en-US" sz="1200" dirty="0" smtClean="0"/>
              <a:t>Lifecycle: transformations over the lifetime of a data entity as it is created, accessed, modified, and deleted.  </a:t>
            </a:r>
          </a:p>
          <a:p>
            <a:pPr marL="0" indent="0">
              <a:buFont typeface="Courier New" panose="02070309020205020404" pitchFamily="49" charset="0"/>
              <a:buNone/>
            </a:pPr>
            <a:r>
              <a:rPr lang="en-US" sz="1200" dirty="0" smtClean="0"/>
              <a:t>Interfaces. Every conduit by which the product is accessed or expressed.  </a:t>
            </a:r>
          </a:p>
          <a:p>
            <a:pPr marL="457200" lvl="1" indent="0">
              <a:buFont typeface="Courier New" panose="02070309020205020404" pitchFamily="49" charset="0"/>
              <a:buNone/>
            </a:pPr>
            <a:r>
              <a:rPr lang="en-US" sz="1200" dirty="0" smtClean="0"/>
              <a:t>User Interfaces: any element that mediates the exchange of data with the user (e.g. displays, buttons, fields, whether physical or virtual).  </a:t>
            </a:r>
          </a:p>
          <a:p>
            <a:pPr marL="457200" lvl="1" indent="0">
              <a:buFont typeface="Courier New" panose="02070309020205020404" pitchFamily="49" charset="0"/>
              <a:buNone/>
            </a:pPr>
            <a:r>
              <a:rPr lang="en-US" sz="1200" dirty="0" smtClean="0"/>
              <a:t>System Interfaces: any interface with something other than a user, such as other programs, hard disk, network, etc. </a:t>
            </a:r>
          </a:p>
          <a:p>
            <a:pPr marL="457200" lvl="1" indent="0">
              <a:buFont typeface="Courier New" panose="02070309020205020404" pitchFamily="49" charset="0"/>
              <a:buNone/>
            </a:pPr>
            <a:r>
              <a:rPr lang="en-US" sz="1200" dirty="0" smtClean="0"/>
              <a:t>API/SDK: Any programmatic interfaces or tools intended to allow the development of new applications using this product. </a:t>
            </a:r>
          </a:p>
          <a:p>
            <a:pPr marL="457200" lvl="1" indent="0">
              <a:buFont typeface="Courier New" panose="02070309020205020404" pitchFamily="49" charset="0"/>
              <a:buNone/>
            </a:pPr>
            <a:r>
              <a:rPr lang="en-US" sz="1200" dirty="0" smtClean="0"/>
              <a:t>Import/export: any functions that package data for use by a different product, or interpret data from a different product. </a:t>
            </a:r>
          </a:p>
          <a:p>
            <a:pPr marL="0" indent="0">
              <a:buFont typeface="Courier New" panose="02070309020205020404" pitchFamily="49" charset="0"/>
              <a:buNone/>
            </a:pPr>
            <a:r>
              <a:rPr lang="en-US" sz="1200" dirty="0" smtClean="0"/>
              <a:t>Platform. Everything on which the product depends (and that is outside your project).  </a:t>
            </a:r>
          </a:p>
          <a:p>
            <a:pPr marL="457200" lvl="1" indent="0">
              <a:buFont typeface="Courier New" panose="02070309020205020404" pitchFamily="49" charset="0"/>
              <a:buNone/>
            </a:pPr>
            <a:r>
              <a:rPr lang="en-US" sz="1200" dirty="0" smtClean="0"/>
              <a:t>External Hardware: hardware components and configurations that are not part of the shipping product, but are required (or   optional) in order for the product to work: systems, servers, memory, keyboards, the Cloud. </a:t>
            </a:r>
          </a:p>
          <a:p>
            <a:pPr marL="457200" lvl="1" indent="0">
              <a:buFont typeface="Courier New" panose="02070309020205020404" pitchFamily="49" charset="0"/>
              <a:buNone/>
            </a:pPr>
            <a:r>
              <a:rPr lang="en-US" sz="1200" dirty="0" smtClean="0"/>
              <a:t>External Software: software components and configurations that are not a part of the shipping product, but are required (or   optional) in order for the product to work: operating systems, concurrently executing applications, drivers, fonts, etc.  </a:t>
            </a:r>
          </a:p>
          <a:p>
            <a:pPr marL="457200" lvl="1" indent="0">
              <a:buFont typeface="Courier New" panose="02070309020205020404" pitchFamily="49" charset="0"/>
              <a:buNone/>
            </a:pPr>
            <a:r>
              <a:rPr lang="en-US" sz="1200" dirty="0" smtClean="0"/>
              <a:t>Internal Components: libraries and other components that are embedded in your product but are produced outside your project.  </a:t>
            </a:r>
          </a:p>
          <a:p>
            <a:pPr marL="0" indent="0">
              <a:buFont typeface="Courier New" panose="02070309020205020404" pitchFamily="49" charset="0"/>
              <a:buNone/>
            </a:pPr>
            <a:r>
              <a:rPr lang="en-US" sz="1200" dirty="0" smtClean="0"/>
              <a:t>Operations. How the product will be used.  </a:t>
            </a:r>
          </a:p>
          <a:p>
            <a:pPr marL="457200" lvl="1" indent="0">
              <a:buFont typeface="Courier New" panose="02070309020205020404" pitchFamily="49" charset="0"/>
              <a:buNone/>
            </a:pPr>
            <a:r>
              <a:rPr lang="en-US" sz="1200" dirty="0" smtClean="0"/>
              <a:t>Users: the attributes of the various kinds of users.  </a:t>
            </a:r>
          </a:p>
          <a:p>
            <a:pPr marL="457200" lvl="1" indent="0">
              <a:buFont typeface="Courier New" panose="02070309020205020404" pitchFamily="49" charset="0"/>
              <a:buNone/>
            </a:pPr>
            <a:r>
              <a:rPr lang="en-US" sz="1200" dirty="0" smtClean="0"/>
              <a:t>Environment: the physical environment in which the product operates, including such elements as noise, light, and distractions.  </a:t>
            </a:r>
          </a:p>
          <a:p>
            <a:pPr marL="457200" lvl="1" indent="0">
              <a:buFont typeface="Courier New" panose="02070309020205020404" pitchFamily="49" charset="0"/>
              <a:buNone/>
            </a:pPr>
            <a:r>
              <a:rPr lang="en-US" sz="1200" dirty="0" smtClean="0"/>
              <a:t>Common Use: patterns and sequences of input that the product will typically encounter. This varies by user.  </a:t>
            </a:r>
          </a:p>
          <a:p>
            <a:pPr marL="457200" lvl="1" indent="0">
              <a:buFont typeface="Courier New" panose="02070309020205020404" pitchFamily="49" charset="0"/>
              <a:buNone/>
            </a:pPr>
            <a:r>
              <a:rPr lang="en-US" sz="1200" dirty="0" smtClean="0"/>
              <a:t>Disfavored Use: patterns of input produced by ignorant, mistaken, careless or malicious use. </a:t>
            </a:r>
          </a:p>
          <a:p>
            <a:pPr marL="457200" lvl="1" indent="0">
              <a:buFont typeface="Courier New" panose="02070309020205020404" pitchFamily="49" charset="0"/>
              <a:buNone/>
            </a:pPr>
            <a:r>
              <a:rPr lang="en-US" sz="1200" dirty="0" smtClean="0"/>
              <a:t>Extreme Use: challenging patterns and sequences of input that are consistent with the intended use of the product.  </a:t>
            </a:r>
          </a:p>
          <a:p>
            <a:pPr marL="0" indent="0">
              <a:buFont typeface="Courier New" panose="02070309020205020404" pitchFamily="49" charset="0"/>
              <a:buNone/>
            </a:pPr>
            <a:r>
              <a:rPr lang="en-US" sz="1200" dirty="0" smtClean="0"/>
              <a:t>Time. Any relationship between the product and time.  </a:t>
            </a:r>
          </a:p>
          <a:p>
            <a:pPr marL="457200" lvl="1" indent="0">
              <a:buFont typeface="Courier New" panose="02070309020205020404" pitchFamily="49" charset="0"/>
              <a:buNone/>
            </a:pPr>
            <a:r>
              <a:rPr lang="en-US" sz="1200" dirty="0" smtClean="0"/>
              <a:t>Input/Output: when input is provided, when output created, and any timing relationships (delays, intervals, etc.) among them.  </a:t>
            </a:r>
          </a:p>
          <a:p>
            <a:pPr marL="457200" lvl="1" indent="0">
              <a:buFont typeface="Courier New" panose="02070309020205020404" pitchFamily="49" charset="0"/>
              <a:buNone/>
            </a:pPr>
            <a:r>
              <a:rPr lang="en-US" sz="1200" dirty="0" smtClean="0"/>
              <a:t>Fast/Slow: testing with “fast” or “slow” input; fastest and slowest; combinations of fast and slow.  </a:t>
            </a:r>
          </a:p>
          <a:p>
            <a:pPr marL="457200" lvl="1" indent="0">
              <a:buFont typeface="Courier New" panose="02070309020205020404" pitchFamily="49" charset="0"/>
              <a:buNone/>
            </a:pPr>
            <a:r>
              <a:rPr lang="en-US" sz="1200" dirty="0" smtClean="0"/>
              <a:t>Changing Rates: speeding up and slowing down (spikes, bursts, hangs, bottlenecks, interruptions).  </a:t>
            </a:r>
          </a:p>
          <a:p>
            <a:pPr marL="457200" lvl="1" indent="0">
              <a:buFont typeface="Courier New" panose="02070309020205020404" pitchFamily="49" charset="0"/>
              <a:buNone/>
            </a:pPr>
            <a:r>
              <a:rPr lang="en-US" sz="1200" dirty="0" smtClean="0"/>
              <a:t>Concurrency: more than one thing happening at once (multi-user, time-sharing, threads, and semaphores, shared data). </a:t>
            </a:r>
          </a:p>
        </p:txBody>
      </p:sp>
    </p:spTree>
    <p:extLst>
      <p:ext uri="{BB962C8B-B14F-4D97-AF65-F5344CB8AC3E}">
        <p14:creationId xmlns:p14="http://schemas.microsoft.com/office/powerpoint/2010/main" val="1596856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Courier New" panose="02070309020205020404" pitchFamily="49" charset="0"/>
              <a:buChar char="o"/>
            </a:pPr>
            <a:r>
              <a:rPr lang="en-US" sz="1200" dirty="0" smtClean="0"/>
              <a:t>Capability. Can it perform the required functions?  </a:t>
            </a:r>
          </a:p>
          <a:p>
            <a:pPr marL="342900" indent="-342900">
              <a:buFont typeface="Courier New" panose="02070309020205020404" pitchFamily="49" charset="0"/>
              <a:buChar char="o"/>
            </a:pPr>
            <a:r>
              <a:rPr lang="en-US" sz="1200" dirty="0" smtClean="0"/>
              <a:t>Reliability. Will it work well and resist failure in all required situations?  </a:t>
            </a:r>
          </a:p>
          <a:p>
            <a:pPr marL="800100" lvl="1" indent="-342900">
              <a:buFont typeface="Courier New" panose="02070309020205020404" pitchFamily="49" charset="0"/>
              <a:buChar char="o"/>
            </a:pPr>
            <a:r>
              <a:rPr lang="en-US" sz="1200" dirty="0" smtClean="0"/>
              <a:t>Robustness: the product continues to function over time without degradation, under reasonable conditions.  </a:t>
            </a:r>
          </a:p>
          <a:p>
            <a:pPr marL="800100" lvl="1" indent="-342900">
              <a:buFont typeface="Courier New" panose="02070309020205020404" pitchFamily="49" charset="0"/>
              <a:buChar char="o"/>
            </a:pPr>
            <a:r>
              <a:rPr lang="en-US" sz="1200" dirty="0" smtClean="0"/>
              <a:t>Error handling: the product resists failure in the case of errors, is graceful when it fails, and recovers readily.  </a:t>
            </a:r>
          </a:p>
          <a:p>
            <a:pPr marL="800100" lvl="1" indent="-342900">
              <a:buFont typeface="Courier New" panose="02070309020205020404" pitchFamily="49" charset="0"/>
              <a:buChar char="o"/>
            </a:pPr>
            <a:r>
              <a:rPr lang="en-US" sz="1200" dirty="0" smtClean="0"/>
              <a:t>Data Integrity: the data in the system is protected from loss or corruption.  </a:t>
            </a:r>
          </a:p>
          <a:p>
            <a:pPr marL="800100" lvl="1" indent="-342900">
              <a:buFont typeface="Courier New" panose="02070309020205020404" pitchFamily="49" charset="0"/>
              <a:buChar char="o"/>
            </a:pPr>
            <a:r>
              <a:rPr lang="en-US" sz="1200" dirty="0" smtClean="0"/>
              <a:t>Safety: the product will not fail in such a way as to harm life or property.  </a:t>
            </a:r>
          </a:p>
          <a:p>
            <a:pPr marL="342900" indent="-342900">
              <a:buFont typeface="Courier New" panose="02070309020205020404" pitchFamily="49" charset="0"/>
              <a:buChar char="o"/>
            </a:pPr>
            <a:r>
              <a:rPr lang="en-US" sz="1200" dirty="0" smtClean="0"/>
              <a:t>Usability. How easy is it for a real user to use the product?  </a:t>
            </a:r>
          </a:p>
          <a:p>
            <a:pPr marL="800100" lvl="1" indent="-342900">
              <a:buFont typeface="Courier New" panose="02070309020205020404" pitchFamily="49" charset="0"/>
              <a:buChar char="o"/>
            </a:pPr>
            <a:r>
              <a:rPr lang="en-US" sz="1200" dirty="0" smtClean="0"/>
              <a:t>Learnability: the operation of the product can be rapidly mastered by the intended user.  </a:t>
            </a:r>
          </a:p>
          <a:p>
            <a:pPr marL="800100" lvl="1" indent="-342900">
              <a:buFont typeface="Courier New" panose="02070309020205020404" pitchFamily="49" charset="0"/>
              <a:buChar char="o"/>
            </a:pPr>
            <a:r>
              <a:rPr lang="en-US" sz="1200" dirty="0" smtClean="0"/>
              <a:t>Operability: the product can be operated with minimum effort and fuss.  </a:t>
            </a:r>
          </a:p>
          <a:p>
            <a:pPr marL="800100" lvl="1" indent="-342900">
              <a:buFont typeface="Courier New" panose="02070309020205020404" pitchFamily="49" charset="0"/>
              <a:buChar char="o"/>
            </a:pPr>
            <a:r>
              <a:rPr lang="en-US" sz="1200" dirty="0" smtClean="0"/>
              <a:t>Accessibility: the product meets relevant accessibility standards and works with O/S accessibility features.  </a:t>
            </a:r>
          </a:p>
          <a:p>
            <a:pPr marL="342900" indent="-342900">
              <a:buFont typeface="Courier New" panose="02070309020205020404" pitchFamily="49" charset="0"/>
              <a:buChar char="o"/>
            </a:pPr>
            <a:r>
              <a:rPr lang="en-US" sz="1200" dirty="0" smtClean="0"/>
              <a:t>Charisma. How appealing is the product?  </a:t>
            </a:r>
          </a:p>
          <a:p>
            <a:pPr marL="800100" lvl="1" indent="-342900">
              <a:buFont typeface="Courier New" panose="02070309020205020404" pitchFamily="49" charset="0"/>
              <a:buChar char="o"/>
            </a:pPr>
            <a:r>
              <a:rPr lang="en-US" sz="1200" dirty="0" smtClean="0"/>
              <a:t>Aesthetics: the product appeals to the senses. </a:t>
            </a:r>
          </a:p>
          <a:p>
            <a:pPr marL="800100" lvl="1" indent="-342900">
              <a:buFont typeface="Courier New" panose="02070309020205020404" pitchFamily="49" charset="0"/>
              <a:buChar char="o"/>
            </a:pPr>
            <a:r>
              <a:rPr lang="en-US" sz="1200" dirty="0" smtClean="0"/>
              <a:t>Uniqueness: the product is new or special in some way. </a:t>
            </a:r>
          </a:p>
          <a:p>
            <a:pPr marL="800100" lvl="1" indent="-342900">
              <a:buFont typeface="Courier New" panose="02070309020205020404" pitchFamily="49" charset="0"/>
              <a:buChar char="o"/>
            </a:pPr>
            <a:r>
              <a:rPr lang="en-US" sz="1200" dirty="0" smtClean="0"/>
              <a:t>Necessity: the product possesses the capabilities that users expect from it. </a:t>
            </a:r>
          </a:p>
          <a:p>
            <a:pPr marL="800100" lvl="1" indent="-342900">
              <a:buFont typeface="Courier New" panose="02070309020205020404" pitchFamily="49" charset="0"/>
              <a:buChar char="o"/>
            </a:pPr>
            <a:r>
              <a:rPr lang="en-US" sz="1200" dirty="0" smtClean="0"/>
              <a:t>Usefulness: the product solves a problem that matters, and solves it well. </a:t>
            </a:r>
          </a:p>
          <a:p>
            <a:pPr marL="800100" lvl="1" indent="-342900">
              <a:buFont typeface="Courier New" panose="02070309020205020404" pitchFamily="49" charset="0"/>
              <a:buChar char="o"/>
            </a:pPr>
            <a:r>
              <a:rPr lang="en-US" sz="1200" dirty="0" smtClean="0"/>
              <a:t>Entrancement: users get hooked, have fun, are fully engaged when using the product. </a:t>
            </a:r>
          </a:p>
          <a:p>
            <a:pPr marL="800100" lvl="1" indent="-342900">
              <a:buFont typeface="Courier New" panose="02070309020205020404" pitchFamily="49" charset="0"/>
              <a:buChar char="o"/>
            </a:pPr>
            <a:r>
              <a:rPr lang="en-US" sz="1200" dirty="0" smtClean="0"/>
              <a:t>Image: the product projects the desired impression of quality. </a:t>
            </a:r>
          </a:p>
        </p:txBody>
      </p:sp>
    </p:spTree>
    <p:extLst>
      <p:ext uri="{BB962C8B-B14F-4D97-AF65-F5344CB8AC3E}">
        <p14:creationId xmlns:p14="http://schemas.microsoft.com/office/powerpoint/2010/main" val="1596856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Courier New" panose="02070309020205020404" pitchFamily="49" charset="0"/>
              <a:buChar char="o"/>
            </a:pPr>
            <a:r>
              <a:rPr lang="en-US" sz="1200" dirty="0" smtClean="0"/>
              <a:t>Security. How well is the product protected against unauthorized use or intrusion?  </a:t>
            </a:r>
          </a:p>
          <a:p>
            <a:pPr marL="800100" lvl="1" indent="-342900">
              <a:buFont typeface="Courier New" panose="02070309020205020404" pitchFamily="49" charset="0"/>
              <a:buChar char="o"/>
            </a:pPr>
            <a:r>
              <a:rPr lang="en-US" sz="1200" dirty="0" smtClean="0"/>
              <a:t>Authentication: the ways in which the system verifies that a user is who he says he is.  </a:t>
            </a:r>
          </a:p>
          <a:p>
            <a:pPr marL="800100" lvl="1" indent="-342900">
              <a:buFont typeface="Courier New" panose="02070309020205020404" pitchFamily="49" charset="0"/>
              <a:buChar char="o"/>
            </a:pPr>
            <a:r>
              <a:rPr lang="en-US" sz="1200" dirty="0" smtClean="0"/>
              <a:t>Authorization: the rights that are granted to authenticated users at varying privilege levels.  </a:t>
            </a:r>
          </a:p>
          <a:p>
            <a:pPr marL="800100" lvl="1" indent="-342900">
              <a:buFont typeface="Courier New" panose="02070309020205020404" pitchFamily="49" charset="0"/>
              <a:buChar char="o"/>
            </a:pPr>
            <a:r>
              <a:rPr lang="en-US" sz="1200" dirty="0" smtClean="0"/>
              <a:t>Privacy: the ways in which customer or employee data is protected from unauthorized people.  </a:t>
            </a:r>
          </a:p>
          <a:p>
            <a:pPr marL="800100" lvl="1" indent="-342900">
              <a:buFont typeface="Courier New" panose="02070309020205020404" pitchFamily="49" charset="0"/>
              <a:buChar char="o"/>
            </a:pPr>
            <a:r>
              <a:rPr lang="en-US" sz="1200" dirty="0" smtClean="0"/>
              <a:t>Security holes: the ways in which the system cannot enforce security (e.g. social engineering vulnerabilities)  </a:t>
            </a:r>
          </a:p>
          <a:p>
            <a:pPr marL="342900" indent="-342900">
              <a:buFont typeface="Courier New" panose="02070309020205020404" pitchFamily="49" charset="0"/>
              <a:buChar char="o"/>
            </a:pPr>
            <a:r>
              <a:rPr lang="en-US" sz="1200" dirty="0" smtClean="0"/>
              <a:t>Scalability. How well does the deployment of the product scale up or down?  </a:t>
            </a:r>
          </a:p>
          <a:p>
            <a:pPr marL="342900" indent="-342900">
              <a:buFont typeface="Courier New" panose="02070309020205020404" pitchFamily="49" charset="0"/>
              <a:buChar char="o"/>
            </a:pPr>
            <a:r>
              <a:rPr lang="en-US" sz="1200" dirty="0" smtClean="0"/>
              <a:t>Compatibility. How well does it work with external components &amp; configurations?  </a:t>
            </a:r>
          </a:p>
          <a:p>
            <a:pPr marL="800100" lvl="1" indent="-342900">
              <a:buFont typeface="Courier New" panose="02070309020205020404" pitchFamily="49" charset="0"/>
              <a:buChar char="o"/>
            </a:pPr>
            <a:r>
              <a:rPr lang="en-US" sz="1200" dirty="0" smtClean="0"/>
              <a:t>Application Compatibility: the product works in conjunction with other software products.  </a:t>
            </a:r>
          </a:p>
          <a:p>
            <a:pPr marL="800100" lvl="1" indent="-342900">
              <a:buFont typeface="Courier New" panose="02070309020205020404" pitchFamily="49" charset="0"/>
              <a:buChar char="o"/>
            </a:pPr>
            <a:r>
              <a:rPr lang="en-US" sz="1200" dirty="0" smtClean="0"/>
              <a:t>Operating System Compatibility: the product works with a particular operating system.  </a:t>
            </a:r>
          </a:p>
          <a:p>
            <a:pPr marL="800100" lvl="1" indent="-342900">
              <a:buFont typeface="Courier New" panose="02070309020205020404" pitchFamily="49" charset="0"/>
              <a:buChar char="o"/>
            </a:pPr>
            <a:r>
              <a:rPr lang="en-US" sz="1200" dirty="0" smtClean="0"/>
              <a:t>Hardware Compatibility: the product works with particular hardware components and configurations.  </a:t>
            </a:r>
          </a:p>
          <a:p>
            <a:pPr marL="800100" lvl="1" indent="-342900">
              <a:buFont typeface="Courier New" panose="02070309020205020404" pitchFamily="49" charset="0"/>
              <a:buChar char="o"/>
            </a:pPr>
            <a:r>
              <a:rPr lang="en-US" sz="1200" dirty="0" smtClean="0"/>
              <a:t>Backward Compatibility: the products works with earlier versions of itself.  </a:t>
            </a:r>
          </a:p>
          <a:p>
            <a:pPr marL="800100" lvl="1" indent="-342900">
              <a:buFont typeface="Courier New" panose="02070309020205020404" pitchFamily="49" charset="0"/>
              <a:buChar char="o"/>
            </a:pPr>
            <a:r>
              <a:rPr lang="en-US" sz="1200" dirty="0" smtClean="0"/>
              <a:t>Resource Usage: the product doesn’t unnecessarily hog memory, storage, or other system resources.  </a:t>
            </a:r>
          </a:p>
        </p:txBody>
      </p:sp>
    </p:spTree>
    <p:extLst>
      <p:ext uri="{BB962C8B-B14F-4D97-AF65-F5344CB8AC3E}">
        <p14:creationId xmlns:p14="http://schemas.microsoft.com/office/powerpoint/2010/main" val="1596856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Courier New" panose="02070309020205020404" pitchFamily="49" charset="0"/>
              <a:buChar char="o"/>
            </a:pPr>
            <a:r>
              <a:rPr lang="en-US" sz="1200" dirty="0" smtClean="0"/>
              <a:t>Performance. How speedy and responsive is it?  </a:t>
            </a:r>
          </a:p>
          <a:p>
            <a:pPr marL="342900" indent="-342900">
              <a:buFont typeface="Courier New" panose="02070309020205020404" pitchFamily="49" charset="0"/>
              <a:buChar char="o"/>
            </a:pPr>
            <a:r>
              <a:rPr lang="en-US" sz="1200" dirty="0" err="1" smtClean="0"/>
              <a:t>Installability</a:t>
            </a:r>
            <a:r>
              <a:rPr lang="en-US" sz="1200" dirty="0" smtClean="0"/>
              <a:t>. How easily can it be installed onto its target platform(s)?  </a:t>
            </a:r>
          </a:p>
          <a:p>
            <a:pPr marL="800100" lvl="1" indent="-342900">
              <a:buFont typeface="Courier New" panose="02070309020205020404" pitchFamily="49" charset="0"/>
              <a:buChar char="o"/>
            </a:pPr>
            <a:r>
              <a:rPr lang="en-US" sz="1200" dirty="0" smtClean="0"/>
              <a:t>System requirements: Does the product recognize if some necessary component is missing or insufficient?  </a:t>
            </a:r>
          </a:p>
          <a:p>
            <a:pPr marL="800100" lvl="1" indent="-342900">
              <a:buFont typeface="Courier New" panose="02070309020205020404" pitchFamily="49" charset="0"/>
              <a:buChar char="o"/>
            </a:pPr>
            <a:r>
              <a:rPr lang="en-US" sz="1200" dirty="0" smtClean="0"/>
              <a:t>Configuration: What parts of the system are affected by installation? Where are files and resources stored?  </a:t>
            </a:r>
          </a:p>
          <a:p>
            <a:pPr marL="800100" lvl="1" indent="-342900">
              <a:buFont typeface="Courier New" panose="02070309020205020404" pitchFamily="49" charset="0"/>
              <a:buChar char="o"/>
            </a:pPr>
            <a:r>
              <a:rPr lang="en-US" sz="1200" dirty="0" smtClean="0"/>
              <a:t>Uninstallation: When the product is uninstalled, is it removed cleanly?  </a:t>
            </a:r>
          </a:p>
          <a:p>
            <a:pPr marL="800100" lvl="1" indent="-342900">
              <a:buFont typeface="Courier New" panose="02070309020205020404" pitchFamily="49" charset="0"/>
              <a:buChar char="o"/>
            </a:pPr>
            <a:r>
              <a:rPr lang="en-US" sz="1200" dirty="0" smtClean="0"/>
              <a:t>Upgrades/patches: Can new modules or versions be added easily? Do they respect the existing configuration?  </a:t>
            </a:r>
          </a:p>
          <a:p>
            <a:pPr marL="800100" lvl="1" indent="-342900">
              <a:buFont typeface="Courier New" panose="02070309020205020404" pitchFamily="49" charset="0"/>
              <a:buChar char="o"/>
            </a:pPr>
            <a:r>
              <a:rPr lang="en-US" sz="1200" dirty="0" smtClean="0"/>
              <a:t>Administration: Is installation a process that is handled by special personnel, or on a special schedule?  </a:t>
            </a:r>
          </a:p>
          <a:p>
            <a:pPr marL="342900" indent="-342900">
              <a:buFont typeface="Courier New" panose="02070309020205020404" pitchFamily="49" charset="0"/>
              <a:buChar char="o"/>
            </a:pPr>
            <a:r>
              <a:rPr lang="en-US" sz="1200" dirty="0" smtClean="0"/>
              <a:t>Development. How well can we create, test, and modify it?  </a:t>
            </a:r>
          </a:p>
          <a:p>
            <a:pPr marL="800100" lvl="1" indent="-342900">
              <a:buFont typeface="Courier New" panose="02070309020205020404" pitchFamily="49" charset="0"/>
              <a:buChar char="o"/>
            </a:pPr>
            <a:r>
              <a:rPr lang="en-US" sz="1200" dirty="0" smtClean="0"/>
              <a:t>Supportability: How economical will it be to provide support to users of the product?  </a:t>
            </a:r>
          </a:p>
          <a:p>
            <a:pPr marL="800100" lvl="1" indent="-342900">
              <a:buFont typeface="Courier New" panose="02070309020205020404" pitchFamily="49" charset="0"/>
              <a:buChar char="o"/>
            </a:pPr>
            <a:r>
              <a:rPr lang="en-US" sz="1200" dirty="0" smtClean="0"/>
              <a:t>Testability: How effectively can the product be tested?  </a:t>
            </a:r>
          </a:p>
          <a:p>
            <a:pPr marL="800100" lvl="1" indent="-342900">
              <a:buFont typeface="Courier New" panose="02070309020205020404" pitchFamily="49" charset="0"/>
              <a:buChar char="o"/>
            </a:pPr>
            <a:r>
              <a:rPr lang="en-US" sz="1200" dirty="0" smtClean="0"/>
              <a:t>Maintainability: How economical is it to build, fix or enhance the product?  </a:t>
            </a:r>
          </a:p>
          <a:p>
            <a:pPr marL="800100" lvl="1" indent="-342900">
              <a:buFont typeface="Courier New" panose="02070309020205020404" pitchFamily="49" charset="0"/>
              <a:buChar char="o"/>
            </a:pPr>
            <a:r>
              <a:rPr lang="en-US" sz="1200" dirty="0" smtClean="0"/>
              <a:t>Portability: How economical will it be to port or reuse the technology elsewhere?  </a:t>
            </a:r>
          </a:p>
          <a:p>
            <a:pPr marL="800100" lvl="1" indent="-342900">
              <a:buFont typeface="Courier New" panose="02070309020205020404" pitchFamily="49" charset="0"/>
              <a:buChar char="o"/>
            </a:pPr>
            <a:r>
              <a:rPr lang="en-US" sz="1200" dirty="0" smtClean="0"/>
              <a:t>Localizability: How economical will it be to adapt the product for other places?</a:t>
            </a:r>
          </a:p>
        </p:txBody>
      </p:sp>
    </p:spTree>
    <p:extLst>
      <p:ext uri="{BB962C8B-B14F-4D97-AF65-F5344CB8AC3E}">
        <p14:creationId xmlns:p14="http://schemas.microsoft.com/office/powerpoint/2010/main" val="1596856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sz="1200" dirty="0" smtClean="0"/>
              <a:t>Function Testing </a:t>
            </a:r>
            <a:r>
              <a:rPr lang="bg-BG" sz="1200" dirty="0" smtClean="0">
                <a:sym typeface="Wingdings" panose="05000000000000000000" pitchFamily="2" charset="2"/>
              </a:rPr>
              <a:t> </a:t>
            </a:r>
            <a:r>
              <a:rPr lang="en-US" sz="1200" dirty="0" smtClean="0"/>
              <a:t>Test what it can do </a:t>
            </a:r>
          </a:p>
          <a:p>
            <a:pPr marL="457200" lvl="1" indent="0">
              <a:buFont typeface="Courier New" panose="02070309020205020404" pitchFamily="49" charset="0"/>
              <a:buNone/>
            </a:pPr>
            <a:r>
              <a:rPr lang="en-US" sz="1200" dirty="0" smtClean="0"/>
              <a:t>1. Identify things that the product can do (functions and sub-functions).  </a:t>
            </a:r>
          </a:p>
          <a:p>
            <a:pPr marL="457200" lvl="1" indent="0">
              <a:buFont typeface="Courier New" panose="02070309020205020404" pitchFamily="49" charset="0"/>
              <a:buNone/>
            </a:pPr>
            <a:r>
              <a:rPr lang="en-US" sz="1200" dirty="0" smtClean="0"/>
              <a:t>2. Determine how you’d know if a function was capable of working.  </a:t>
            </a:r>
          </a:p>
          <a:p>
            <a:pPr marL="457200" lvl="1" indent="0">
              <a:buFont typeface="Courier New" panose="02070309020205020404" pitchFamily="49" charset="0"/>
              <a:buNone/>
            </a:pPr>
            <a:r>
              <a:rPr lang="en-US" sz="1200" dirty="0" smtClean="0"/>
              <a:t>3. Test each function, one at a time.  </a:t>
            </a:r>
          </a:p>
          <a:p>
            <a:pPr marL="457200" lvl="1" indent="0">
              <a:buFont typeface="Courier New" panose="02070309020205020404" pitchFamily="49" charset="0"/>
              <a:buNone/>
            </a:pPr>
            <a:r>
              <a:rPr lang="en-US" sz="1200" dirty="0" smtClean="0"/>
              <a:t>4. See that each function does what it’s supposed to do and not what it isn’t supposed to do.  </a:t>
            </a:r>
          </a:p>
          <a:p>
            <a:pPr marL="457200" lvl="1" indent="0">
              <a:buFont typeface="Courier New" panose="02070309020205020404" pitchFamily="49" charset="0"/>
              <a:buNone/>
            </a:pPr>
            <a:endParaRPr lang="bg-BG" sz="1200" dirty="0" smtClean="0"/>
          </a:p>
          <a:p>
            <a:pPr marL="0" indent="0">
              <a:buFont typeface="Courier New" panose="02070309020205020404" pitchFamily="49" charset="0"/>
              <a:buNone/>
            </a:pPr>
            <a:r>
              <a:rPr lang="en-US" sz="1200" dirty="0" smtClean="0"/>
              <a:t>Domain Testing </a:t>
            </a:r>
            <a:r>
              <a:rPr lang="bg-BG" sz="1200" dirty="0" smtClean="0">
                <a:sym typeface="Wingdings" panose="05000000000000000000" pitchFamily="2" charset="2"/>
              </a:rPr>
              <a:t> </a:t>
            </a:r>
            <a:r>
              <a:rPr lang="en-US" sz="1200" dirty="0" smtClean="0"/>
              <a:t>Divide and conquer the data </a:t>
            </a:r>
          </a:p>
          <a:p>
            <a:pPr marL="457200" lvl="1" indent="0">
              <a:buFont typeface="Courier New" panose="02070309020205020404" pitchFamily="49" charset="0"/>
              <a:buNone/>
            </a:pPr>
            <a:r>
              <a:rPr lang="en-US" sz="1200" dirty="0" smtClean="0"/>
              <a:t>1. Look for any data processed by the product. Look at outputs as well as inputs.  </a:t>
            </a:r>
          </a:p>
          <a:p>
            <a:pPr marL="457200" lvl="1" indent="0">
              <a:buFont typeface="Courier New" panose="02070309020205020404" pitchFamily="49" charset="0"/>
              <a:buNone/>
            </a:pPr>
            <a:r>
              <a:rPr lang="en-US" sz="1200" dirty="0" smtClean="0"/>
              <a:t>2. Decide which particular data to test with. Consider things like boundary values, typical values, convenient values, invalid values, or best representatives.  </a:t>
            </a:r>
          </a:p>
          <a:p>
            <a:pPr marL="457200" lvl="1" indent="0">
              <a:buFont typeface="Courier New" panose="02070309020205020404" pitchFamily="49" charset="0"/>
              <a:buNone/>
            </a:pPr>
            <a:r>
              <a:rPr lang="en-US" sz="1200" dirty="0" smtClean="0"/>
              <a:t>3. Consider combinations of data worth testing together. </a:t>
            </a:r>
            <a:endParaRPr lang="bg-BG" sz="1200" dirty="0" smtClean="0"/>
          </a:p>
          <a:p>
            <a:pPr marL="457200" lvl="1" indent="0">
              <a:buFont typeface="Courier New" panose="02070309020205020404" pitchFamily="49" charset="0"/>
              <a:buNone/>
            </a:pPr>
            <a:endParaRPr lang="bg-BG" sz="1200" dirty="0" smtClean="0"/>
          </a:p>
          <a:p>
            <a:pPr marL="0" indent="0">
              <a:buFont typeface="Courier New" panose="02070309020205020404" pitchFamily="49" charset="0"/>
              <a:buNone/>
            </a:pPr>
            <a:r>
              <a:rPr lang="en-US" sz="1200" dirty="0" smtClean="0"/>
              <a:t>Stress Testing </a:t>
            </a:r>
            <a:r>
              <a:rPr lang="bg-BG" sz="1200" dirty="0" smtClean="0">
                <a:sym typeface="Wingdings" panose="05000000000000000000" pitchFamily="2" charset="2"/>
              </a:rPr>
              <a:t> </a:t>
            </a:r>
            <a:r>
              <a:rPr lang="en-US" sz="1200" dirty="0" smtClean="0"/>
              <a:t>Overwhelm the product </a:t>
            </a:r>
          </a:p>
          <a:p>
            <a:pPr marL="457200" lvl="1" indent="0">
              <a:buFont typeface="Courier New" panose="02070309020205020404" pitchFamily="49" charset="0"/>
              <a:buNone/>
            </a:pPr>
            <a:r>
              <a:rPr lang="en-US" sz="1200" dirty="0" smtClean="0"/>
              <a:t>1. Look for sub-systems and functions that are vulnerable to being overloaded or “broken” in the presence of challenging data or constrained resources.  </a:t>
            </a:r>
          </a:p>
          <a:p>
            <a:pPr marL="457200" lvl="1" indent="0">
              <a:buFont typeface="Courier New" panose="02070309020205020404" pitchFamily="49" charset="0"/>
              <a:buNone/>
            </a:pPr>
            <a:r>
              <a:rPr lang="en-US" sz="1200" dirty="0" smtClean="0"/>
              <a:t>2. Identify data and resources related to those sub-systems and functions.  </a:t>
            </a:r>
          </a:p>
          <a:p>
            <a:pPr marL="457200" lvl="1" indent="0">
              <a:buFont typeface="Courier New" panose="02070309020205020404" pitchFamily="49" charset="0"/>
              <a:buNone/>
            </a:pPr>
            <a:r>
              <a:rPr lang="en-US" sz="1200" dirty="0" smtClean="0"/>
              <a:t>3. Select or generate challenging data, or resource constraint conditions to test with: e.g., large or complex data structures, high loads, long test runs, many test cases, low memory conditions.  </a:t>
            </a:r>
          </a:p>
          <a:p>
            <a:pPr marL="457200" lvl="1" indent="0">
              <a:buFont typeface="Courier New" panose="02070309020205020404" pitchFamily="49" charset="0"/>
              <a:buNone/>
            </a:pPr>
            <a:endParaRPr lang="bg-BG" sz="1200" dirty="0" smtClean="0"/>
          </a:p>
          <a:p>
            <a:pPr marL="0" indent="0">
              <a:buFont typeface="Courier New" panose="02070309020205020404" pitchFamily="49" charset="0"/>
              <a:buNone/>
            </a:pPr>
            <a:r>
              <a:rPr lang="en-US" sz="1200" dirty="0" smtClean="0"/>
              <a:t>Flow Testing </a:t>
            </a:r>
            <a:r>
              <a:rPr lang="bg-BG" sz="1200" dirty="0" smtClean="0">
                <a:sym typeface="Wingdings" panose="05000000000000000000" pitchFamily="2" charset="2"/>
              </a:rPr>
              <a:t> </a:t>
            </a:r>
            <a:r>
              <a:rPr lang="en-US" sz="1200" dirty="0" smtClean="0"/>
              <a:t>Do one thing after another  </a:t>
            </a:r>
          </a:p>
          <a:p>
            <a:pPr marL="457200" lvl="1" indent="0">
              <a:buFont typeface="Courier New" panose="02070309020205020404" pitchFamily="49" charset="0"/>
              <a:buNone/>
            </a:pPr>
            <a:r>
              <a:rPr lang="en-US" sz="1200" dirty="0" smtClean="0"/>
              <a:t>1. Perform multiple activities connected end-to-end; for instance, conduct tours through a state model.  </a:t>
            </a:r>
          </a:p>
          <a:p>
            <a:pPr marL="457200" lvl="1" indent="0">
              <a:buFont typeface="Courier New" panose="02070309020205020404" pitchFamily="49" charset="0"/>
              <a:buNone/>
            </a:pPr>
            <a:r>
              <a:rPr lang="en-US" sz="1200" dirty="0" smtClean="0"/>
              <a:t>2. Don’t reset the system between actions. </a:t>
            </a:r>
          </a:p>
          <a:p>
            <a:pPr marL="457200" lvl="1" indent="0">
              <a:buFont typeface="Courier New" panose="02070309020205020404" pitchFamily="49" charset="0"/>
              <a:buNone/>
            </a:pPr>
            <a:r>
              <a:rPr lang="en-US" sz="1200" dirty="0" smtClean="0"/>
              <a:t>3. Vary timing and sequencing, and try parallel threads.  </a:t>
            </a:r>
          </a:p>
          <a:p>
            <a:pPr marL="457200" lvl="1" indent="0">
              <a:buFont typeface="Courier New" panose="02070309020205020404" pitchFamily="49" charset="0"/>
              <a:buNone/>
            </a:pPr>
            <a:endParaRPr lang="bg-BG" sz="1200" dirty="0" smtClean="0"/>
          </a:p>
          <a:p>
            <a:pPr marL="0" indent="0">
              <a:buFont typeface="Courier New" panose="02070309020205020404" pitchFamily="49" charset="0"/>
              <a:buNone/>
            </a:pPr>
            <a:r>
              <a:rPr lang="en-US" sz="1200" dirty="0" smtClean="0"/>
              <a:t>Scenario Testing </a:t>
            </a:r>
            <a:r>
              <a:rPr lang="bg-BG" sz="1200" dirty="0" smtClean="0">
                <a:sym typeface="Wingdings" panose="05000000000000000000" pitchFamily="2" charset="2"/>
              </a:rPr>
              <a:t> </a:t>
            </a:r>
            <a:r>
              <a:rPr lang="en-US" sz="1200" dirty="0" smtClean="0"/>
              <a:t>Test to a compelling story  </a:t>
            </a:r>
          </a:p>
          <a:p>
            <a:pPr marL="457200" lvl="1" indent="0">
              <a:buFont typeface="Courier New" panose="02070309020205020404" pitchFamily="49" charset="0"/>
              <a:buNone/>
            </a:pPr>
            <a:r>
              <a:rPr lang="en-US" sz="1200" dirty="0" smtClean="0"/>
              <a:t>1. Begin by thinking about everything going on around the product.  </a:t>
            </a:r>
          </a:p>
          <a:p>
            <a:pPr marL="457200" lvl="1" indent="0">
              <a:buFont typeface="Courier New" panose="02070309020205020404" pitchFamily="49" charset="0"/>
              <a:buNone/>
            </a:pPr>
            <a:r>
              <a:rPr lang="en-US" sz="1200" dirty="0" smtClean="0"/>
              <a:t>2. Design tests that involve meaningful and complex interactions with the product.  </a:t>
            </a:r>
          </a:p>
          <a:p>
            <a:pPr marL="457200" lvl="1" indent="0">
              <a:buFont typeface="Courier New" panose="02070309020205020404" pitchFamily="49" charset="0"/>
              <a:buNone/>
            </a:pPr>
            <a:r>
              <a:rPr lang="en-US" sz="1200" dirty="0" smtClean="0"/>
              <a:t>3. A good scenario test is a compelling story of how someone who matters might do something that matters with the product. </a:t>
            </a:r>
          </a:p>
          <a:p>
            <a:pPr marL="457200" lvl="1" indent="0">
              <a:buFont typeface="Courier New" panose="02070309020205020404" pitchFamily="49" charset="0"/>
              <a:buNone/>
            </a:pPr>
            <a:r>
              <a:rPr lang="en-US" sz="1200" dirty="0" smtClean="0"/>
              <a:t> </a:t>
            </a:r>
          </a:p>
          <a:p>
            <a:pPr marL="0" indent="0">
              <a:buFont typeface="Courier New" panose="02070309020205020404" pitchFamily="49" charset="0"/>
              <a:buNone/>
            </a:pPr>
            <a:r>
              <a:rPr lang="en-US" sz="1200" dirty="0" smtClean="0"/>
              <a:t>Claims Testing </a:t>
            </a:r>
            <a:r>
              <a:rPr lang="bg-BG" sz="1200" dirty="0" smtClean="0">
                <a:sym typeface="Wingdings" panose="05000000000000000000" pitchFamily="2" charset="2"/>
              </a:rPr>
              <a:t> </a:t>
            </a:r>
            <a:r>
              <a:rPr lang="en-US" sz="1200" dirty="0" smtClean="0"/>
              <a:t>Challenge every claim  </a:t>
            </a:r>
          </a:p>
          <a:p>
            <a:pPr marL="457200" lvl="1" indent="0">
              <a:buFont typeface="Courier New" panose="02070309020205020404" pitchFamily="49" charset="0"/>
              <a:buNone/>
            </a:pPr>
            <a:r>
              <a:rPr lang="en-US" sz="1200" dirty="0" smtClean="0"/>
              <a:t>1. Identify reference materials that include claims about the product (implicit or explicit).  Consider SLAs, EULAs, advertisements, specifications, help text, manuals, etc. </a:t>
            </a:r>
          </a:p>
          <a:p>
            <a:pPr marL="457200" lvl="1" indent="0">
              <a:buFont typeface="Courier New" panose="02070309020205020404" pitchFamily="49" charset="0"/>
              <a:buNone/>
            </a:pPr>
            <a:r>
              <a:rPr lang="en-US" sz="1200" dirty="0" smtClean="0"/>
              <a:t>2. Analyze individual claims, and clarify vague claims.  </a:t>
            </a:r>
          </a:p>
          <a:p>
            <a:pPr marL="457200" lvl="1" indent="0">
              <a:buFont typeface="Courier New" panose="02070309020205020404" pitchFamily="49" charset="0"/>
              <a:buNone/>
            </a:pPr>
            <a:r>
              <a:rPr lang="en-US" sz="1200" dirty="0" smtClean="0"/>
              <a:t>3. Test the veracity of each claim about the product.  </a:t>
            </a:r>
          </a:p>
          <a:p>
            <a:pPr marL="457200" lvl="1" indent="0">
              <a:buFont typeface="Courier New" panose="02070309020205020404" pitchFamily="49" charset="0"/>
              <a:buNone/>
            </a:pPr>
            <a:r>
              <a:rPr lang="en-US" sz="1200" dirty="0" smtClean="0"/>
              <a:t>4. If you’re testing from an explicit specification, expect it and the product to be brought into alignment.  </a:t>
            </a:r>
          </a:p>
          <a:p>
            <a:pPr marL="457200" lvl="1" indent="0">
              <a:buFont typeface="Courier New" panose="02070309020205020404" pitchFamily="49" charset="0"/>
              <a:buNone/>
            </a:pPr>
            <a:r>
              <a:rPr lang="en-US" sz="1200" dirty="0" smtClean="0"/>
              <a:t>  </a:t>
            </a:r>
          </a:p>
          <a:p>
            <a:pPr marL="0" indent="0">
              <a:buFont typeface="Courier New" panose="02070309020205020404" pitchFamily="49" charset="0"/>
              <a:buNone/>
            </a:pPr>
            <a:r>
              <a:rPr lang="en-US" sz="1200" dirty="0" smtClean="0"/>
              <a:t>User Testing </a:t>
            </a:r>
            <a:r>
              <a:rPr lang="bg-BG" sz="1200" dirty="0" smtClean="0">
                <a:sym typeface="Wingdings" panose="05000000000000000000" pitchFamily="2" charset="2"/>
              </a:rPr>
              <a:t> </a:t>
            </a:r>
            <a:r>
              <a:rPr lang="en-US" sz="1200" dirty="0" smtClean="0"/>
              <a:t>Involve the users  </a:t>
            </a:r>
          </a:p>
          <a:p>
            <a:pPr marL="457200" lvl="1" indent="0">
              <a:buFont typeface="Courier New" panose="02070309020205020404" pitchFamily="49" charset="0"/>
              <a:buNone/>
            </a:pPr>
            <a:r>
              <a:rPr lang="en-US" sz="1200" dirty="0" smtClean="0"/>
              <a:t>1. Identify categories and roles of users.  </a:t>
            </a:r>
          </a:p>
          <a:p>
            <a:pPr marL="457200" lvl="1" indent="0">
              <a:buFont typeface="Courier New" panose="02070309020205020404" pitchFamily="49" charset="0"/>
              <a:buNone/>
            </a:pPr>
            <a:r>
              <a:rPr lang="en-US" sz="1200" dirty="0" smtClean="0"/>
              <a:t>2. Determine what each category of user will do (use cases), how they will do it, and what they value.  </a:t>
            </a:r>
          </a:p>
          <a:p>
            <a:pPr marL="457200" lvl="1" indent="0">
              <a:buFont typeface="Courier New" panose="02070309020205020404" pitchFamily="49" charset="0"/>
              <a:buNone/>
            </a:pPr>
            <a:r>
              <a:rPr lang="en-US" sz="1200" dirty="0" smtClean="0"/>
              <a:t>3. Get real user data, or bring real users in to test.  </a:t>
            </a:r>
          </a:p>
          <a:p>
            <a:pPr marL="457200" lvl="1" indent="0">
              <a:buFont typeface="Courier New" panose="02070309020205020404" pitchFamily="49" charset="0"/>
              <a:buNone/>
            </a:pPr>
            <a:r>
              <a:rPr lang="en-US" sz="1200" dirty="0" smtClean="0"/>
              <a:t>4. Otherwise, systematically simulate a user (be careful—it’s easy to think you’re like a user even when you’re not).  </a:t>
            </a:r>
          </a:p>
          <a:p>
            <a:pPr marL="457200" lvl="1" indent="0">
              <a:buFont typeface="Courier New" panose="02070309020205020404" pitchFamily="49" charset="0"/>
              <a:buNone/>
            </a:pPr>
            <a:r>
              <a:rPr lang="en-US" sz="1200" dirty="0" smtClean="0"/>
              <a:t>5. Powerful user testing is that which involves a variety of users and user roles, not just one.  </a:t>
            </a:r>
          </a:p>
          <a:p>
            <a:pPr marL="457200" lvl="1" indent="0">
              <a:buFont typeface="Courier New" panose="02070309020205020404" pitchFamily="49" charset="0"/>
              <a:buNone/>
            </a:pPr>
            <a:r>
              <a:rPr lang="en-US" sz="1200" dirty="0" smtClean="0"/>
              <a:t>  </a:t>
            </a:r>
          </a:p>
          <a:p>
            <a:pPr marL="0" indent="0">
              <a:buFont typeface="Courier New" panose="02070309020205020404" pitchFamily="49" charset="0"/>
              <a:buNone/>
            </a:pPr>
            <a:r>
              <a:rPr lang="en-US" sz="1200" dirty="0" smtClean="0"/>
              <a:t>Risk Testing</a:t>
            </a:r>
            <a:r>
              <a:rPr lang="bg-BG" sz="1200" dirty="0" smtClean="0"/>
              <a:t> </a:t>
            </a:r>
            <a:r>
              <a:rPr lang="bg-BG" sz="1200" dirty="0" smtClean="0">
                <a:sym typeface="Wingdings" panose="05000000000000000000" pitchFamily="2" charset="2"/>
              </a:rPr>
              <a:t></a:t>
            </a:r>
            <a:r>
              <a:rPr lang="en-US" sz="1200" dirty="0" smtClean="0"/>
              <a:t> Imagine a problem, then look for it.  </a:t>
            </a:r>
          </a:p>
          <a:p>
            <a:pPr marL="457200" lvl="1" indent="0">
              <a:buFont typeface="Courier New" panose="02070309020205020404" pitchFamily="49" charset="0"/>
              <a:buNone/>
            </a:pPr>
            <a:r>
              <a:rPr lang="en-US" sz="1200" dirty="0" smtClean="0"/>
              <a:t>1. What kinds of problems could the product have?  </a:t>
            </a:r>
          </a:p>
          <a:p>
            <a:pPr marL="457200" lvl="1" indent="0">
              <a:buFont typeface="Courier New" panose="02070309020205020404" pitchFamily="49" charset="0"/>
              <a:buNone/>
            </a:pPr>
            <a:r>
              <a:rPr lang="en-US" sz="1200" dirty="0" smtClean="0"/>
              <a:t>2. Which kinds matter most? Focus on those.  3. How would you detect them if they were there?  </a:t>
            </a:r>
          </a:p>
          <a:p>
            <a:pPr marL="457200" lvl="1" indent="0">
              <a:buFont typeface="Courier New" panose="02070309020205020404" pitchFamily="49" charset="0"/>
              <a:buNone/>
            </a:pPr>
            <a:r>
              <a:rPr lang="en-US" sz="1200" dirty="0" smtClean="0"/>
              <a:t>4. Make a list of interesting problems and design tests specifically to reveal them.  </a:t>
            </a:r>
          </a:p>
          <a:p>
            <a:pPr marL="457200" lvl="1" indent="0">
              <a:buFont typeface="Courier New" panose="02070309020205020404" pitchFamily="49" charset="0"/>
              <a:buNone/>
            </a:pPr>
            <a:r>
              <a:rPr lang="en-US" sz="1200" dirty="0" smtClean="0"/>
              <a:t>5. It may help to consult experts, design documentation, past bug reports, or apply risk heuristics.  </a:t>
            </a:r>
          </a:p>
          <a:p>
            <a:pPr marL="0" indent="0">
              <a:buFont typeface="Courier New" panose="02070309020205020404" pitchFamily="49" charset="0"/>
              <a:buNone/>
            </a:pPr>
            <a:endParaRPr lang="en-US" sz="1200" dirty="0" smtClean="0"/>
          </a:p>
          <a:p>
            <a:pPr marL="0" indent="0">
              <a:buFont typeface="Courier New" panose="02070309020205020404" pitchFamily="49" charset="0"/>
              <a:buNone/>
            </a:pPr>
            <a:r>
              <a:rPr lang="en-US" sz="1200" dirty="0" smtClean="0"/>
              <a:t>Automation</a:t>
            </a:r>
            <a:r>
              <a:rPr lang="en-US" sz="1200" baseline="0" dirty="0" smtClean="0"/>
              <a:t> Testing </a:t>
            </a:r>
            <a:r>
              <a:rPr lang="en-US" sz="1200" baseline="0" dirty="0" smtClean="0">
                <a:sym typeface="Wingdings" panose="05000000000000000000" pitchFamily="2" charset="2"/>
              </a:rPr>
              <a:t></a:t>
            </a:r>
            <a:r>
              <a:rPr lang="en-US" sz="1200" dirty="0" smtClean="0"/>
              <a:t> Checking Check a million different facts  </a:t>
            </a:r>
          </a:p>
          <a:p>
            <a:pPr marL="457200" lvl="1" indent="0">
              <a:buFont typeface="Courier New" panose="02070309020205020404" pitchFamily="49" charset="0"/>
              <a:buNone/>
            </a:pPr>
            <a:r>
              <a:rPr lang="en-US" sz="1200" dirty="0" smtClean="0"/>
              <a:t>1. Look for or develop tools that can perform a lot of actions and check a lot things.  </a:t>
            </a:r>
          </a:p>
          <a:p>
            <a:pPr marL="457200" lvl="1" indent="0">
              <a:buFont typeface="Courier New" panose="02070309020205020404" pitchFamily="49" charset="0"/>
              <a:buNone/>
            </a:pPr>
            <a:r>
              <a:rPr lang="en-US" sz="1200" dirty="0" smtClean="0"/>
              <a:t>2. Consider tools that partially automate test coverage. </a:t>
            </a:r>
          </a:p>
          <a:p>
            <a:pPr marL="457200" lvl="1" indent="0">
              <a:buFont typeface="Courier New" panose="02070309020205020404" pitchFamily="49" charset="0"/>
              <a:buNone/>
            </a:pPr>
            <a:r>
              <a:rPr lang="en-US" sz="1200" dirty="0" smtClean="0"/>
              <a:t>3. Consider tools that partially automate oracles. </a:t>
            </a:r>
          </a:p>
          <a:p>
            <a:pPr marL="457200" lvl="1" indent="0">
              <a:buFont typeface="Courier New" panose="02070309020205020404" pitchFamily="49" charset="0"/>
              <a:buNone/>
            </a:pPr>
            <a:r>
              <a:rPr lang="en-US" sz="1200" dirty="0" smtClean="0"/>
              <a:t>4. Consider automatic change detectors. </a:t>
            </a:r>
          </a:p>
          <a:p>
            <a:pPr marL="457200" lvl="1" indent="0">
              <a:buFont typeface="Courier New" panose="02070309020205020404" pitchFamily="49" charset="0"/>
              <a:buNone/>
            </a:pPr>
            <a:r>
              <a:rPr lang="en-US" sz="1200" dirty="0" smtClean="0"/>
              <a:t>5. Consider automatic test data generators. </a:t>
            </a:r>
          </a:p>
          <a:p>
            <a:pPr marL="457200" lvl="1" indent="0">
              <a:buFont typeface="Courier New" panose="02070309020205020404" pitchFamily="49" charset="0"/>
              <a:buNone/>
            </a:pPr>
            <a:r>
              <a:rPr lang="en-US" sz="1200" dirty="0" smtClean="0"/>
              <a:t>6. Consider tools that make human testing more powerful.  </a:t>
            </a:r>
          </a:p>
          <a:p>
            <a:pPr marL="0" indent="0">
              <a:buFont typeface="Courier New" panose="02070309020205020404" pitchFamily="49" charset="0"/>
              <a:buNone/>
            </a:pPr>
            <a:endParaRPr lang="en-US" sz="1200" dirty="0" smtClean="0"/>
          </a:p>
        </p:txBody>
      </p:sp>
    </p:spTree>
    <p:extLst>
      <p:ext uri="{BB962C8B-B14F-4D97-AF65-F5344CB8AC3E}">
        <p14:creationId xmlns:p14="http://schemas.microsoft.com/office/powerpoint/2010/main" val="1596856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Courier New" panose="02070309020205020404" pitchFamily="49" charset="0"/>
              <a:buChar char="o"/>
            </a:pPr>
            <a:r>
              <a:rPr lang="bg-BG" sz="1200" dirty="0" smtClean="0"/>
              <a:t>Възприемане на качеството – </a:t>
            </a:r>
            <a:r>
              <a:rPr lang="bg-BG" sz="1200" b="1" i="1" u="sng" dirty="0" smtClean="0"/>
              <a:t>резултата от тестването</a:t>
            </a:r>
            <a:r>
              <a:rPr lang="bg-BG" sz="1200" dirty="0" smtClean="0"/>
              <a:t>, оценка на тестването, крайното</a:t>
            </a:r>
            <a:r>
              <a:rPr lang="bg-BG" sz="1200" baseline="0" dirty="0" smtClean="0"/>
              <a:t> качество чрез разнообразни тестове</a:t>
            </a:r>
            <a:endParaRPr lang="en-US" sz="1200" dirty="0" smtClean="0"/>
          </a:p>
        </p:txBody>
      </p:sp>
    </p:spTree>
    <p:extLst>
      <p:ext uri="{BB962C8B-B14F-4D97-AF65-F5344CB8AC3E}">
        <p14:creationId xmlns:p14="http://schemas.microsoft.com/office/powerpoint/2010/main" val="1596856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hlinkClick r:id="rId3"/>
              </a:rPr>
              <a:t>Reliability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Reliability Testing is about exercising an application so that failures are discovered and removed before the system is deployed. The purpose of reliability testing is to determine product reliability, and to determine whether the software meets the customer’s reliability requirements.</a:t>
            </a:r>
          </a:p>
          <a:p>
            <a:r>
              <a:rPr lang="en-US" sz="1200" b="1" i="0" u="none" strike="noStrike" kern="1200" dirty="0" smtClean="0">
                <a:solidFill>
                  <a:schemeClr val="tx1"/>
                </a:solidFill>
                <a:effectLst/>
                <a:latin typeface="+mn-lt"/>
                <a:ea typeface="+mn-ea"/>
                <a:cs typeface="+mn-cs"/>
                <a:hlinkClick r:id="rId4"/>
              </a:rPr>
              <a:t>Usability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usability testing basically the testers tests the ease with which the user interfaces can be used. It tests that whether the application or the product built is user-friendly or not.</a:t>
            </a:r>
          </a:p>
          <a:p>
            <a:r>
              <a:rPr lang="en-US" sz="1200" b="0" i="0" kern="1200" dirty="0" smtClean="0">
                <a:solidFill>
                  <a:schemeClr val="tx1"/>
                </a:solidFill>
                <a:effectLst/>
                <a:latin typeface="+mn-lt"/>
                <a:ea typeface="+mn-ea"/>
                <a:cs typeface="+mn-cs"/>
              </a:rPr>
              <a:t>Usability testing includes the following five components:</a:t>
            </a:r>
          </a:p>
          <a:p>
            <a:pPr lvl="1"/>
            <a:r>
              <a:rPr lang="en-US" sz="1200" b="1" i="0" kern="1200" dirty="0" smtClean="0">
                <a:solidFill>
                  <a:schemeClr val="tx1"/>
                </a:solidFill>
                <a:effectLst/>
                <a:latin typeface="+mn-lt"/>
                <a:ea typeface="+mn-ea"/>
                <a:cs typeface="+mn-cs"/>
              </a:rPr>
              <a:t>Learnability: </a:t>
            </a:r>
            <a:r>
              <a:rPr lang="en-US" sz="1200" b="0" i="0" kern="1200" dirty="0" smtClean="0">
                <a:solidFill>
                  <a:schemeClr val="tx1"/>
                </a:solidFill>
                <a:effectLst/>
                <a:latin typeface="+mn-lt"/>
                <a:ea typeface="+mn-ea"/>
                <a:cs typeface="+mn-cs"/>
              </a:rPr>
              <a:t>How easy is it for users to accomplish basic tasks the first time they encounter the design?</a:t>
            </a:r>
          </a:p>
          <a:p>
            <a:pPr lvl="1"/>
            <a:r>
              <a:rPr lang="en-US" sz="1200" b="1" i="0" kern="1200" dirty="0" smtClean="0">
                <a:solidFill>
                  <a:schemeClr val="tx1"/>
                </a:solidFill>
                <a:effectLst/>
                <a:latin typeface="+mn-lt"/>
                <a:ea typeface="+mn-ea"/>
                <a:cs typeface="+mn-cs"/>
              </a:rPr>
              <a:t>Efficiency:</a:t>
            </a:r>
            <a:r>
              <a:rPr lang="en-US" sz="1200" b="0" i="0" kern="1200" dirty="0" smtClean="0">
                <a:solidFill>
                  <a:schemeClr val="tx1"/>
                </a:solidFill>
                <a:effectLst/>
                <a:latin typeface="+mn-lt"/>
                <a:ea typeface="+mn-ea"/>
                <a:cs typeface="+mn-cs"/>
              </a:rPr>
              <a:t> How fast can experienced users accomplish tasks?</a:t>
            </a:r>
          </a:p>
          <a:p>
            <a:pPr lvl="1"/>
            <a:r>
              <a:rPr lang="en-US" sz="1200" b="1" i="0" kern="1200" dirty="0" smtClean="0">
                <a:solidFill>
                  <a:schemeClr val="tx1"/>
                </a:solidFill>
                <a:effectLst/>
                <a:latin typeface="+mn-lt"/>
                <a:ea typeface="+mn-ea"/>
                <a:cs typeface="+mn-cs"/>
              </a:rPr>
              <a:t>Memorability:</a:t>
            </a:r>
            <a:r>
              <a:rPr lang="en-US" sz="1200" b="0" i="0" kern="1200" dirty="0" smtClean="0">
                <a:solidFill>
                  <a:schemeClr val="tx1"/>
                </a:solidFill>
                <a:effectLst/>
                <a:latin typeface="+mn-lt"/>
                <a:ea typeface="+mn-ea"/>
                <a:cs typeface="+mn-cs"/>
              </a:rPr>
              <a:t> When users return to the design after a period of not using it, does the user remember enough to use it effectively the next time, or does the user have to start over again learning everything?</a:t>
            </a:r>
          </a:p>
          <a:p>
            <a:pPr lvl="1"/>
            <a:r>
              <a:rPr lang="en-US" sz="1200" b="1" i="0" kern="1200" dirty="0" smtClean="0">
                <a:solidFill>
                  <a:schemeClr val="tx1"/>
                </a:solidFill>
                <a:effectLst/>
                <a:latin typeface="+mn-lt"/>
                <a:ea typeface="+mn-ea"/>
                <a:cs typeface="+mn-cs"/>
              </a:rPr>
              <a:t>Errors:</a:t>
            </a:r>
            <a:r>
              <a:rPr lang="en-US" sz="1200" b="0" i="0" kern="1200" dirty="0" smtClean="0">
                <a:solidFill>
                  <a:schemeClr val="tx1"/>
                </a:solidFill>
                <a:effectLst/>
                <a:latin typeface="+mn-lt"/>
                <a:ea typeface="+mn-ea"/>
                <a:cs typeface="+mn-cs"/>
              </a:rPr>
              <a:t> How many errors do users make, how severe are these errors and how easily can they recover from the errors?</a:t>
            </a:r>
          </a:p>
          <a:p>
            <a:pPr lvl="1"/>
            <a:r>
              <a:rPr lang="en-US" sz="1200" b="1" i="0" kern="1200" dirty="0" smtClean="0">
                <a:solidFill>
                  <a:schemeClr val="tx1"/>
                </a:solidFill>
                <a:effectLst/>
                <a:latin typeface="+mn-lt"/>
                <a:ea typeface="+mn-ea"/>
                <a:cs typeface="+mn-cs"/>
              </a:rPr>
              <a:t>Satisfaction:</a:t>
            </a:r>
            <a:r>
              <a:rPr lang="en-US" sz="1200" b="0" i="0" kern="1200" dirty="0" smtClean="0">
                <a:solidFill>
                  <a:schemeClr val="tx1"/>
                </a:solidFill>
                <a:effectLst/>
                <a:latin typeface="+mn-lt"/>
                <a:ea typeface="+mn-ea"/>
                <a:cs typeface="+mn-cs"/>
              </a:rPr>
              <a:t> How much does the user like using the system?</a:t>
            </a:r>
          </a:p>
          <a:p>
            <a:r>
              <a:rPr lang="en-US" sz="1200" b="1" i="0" u="none" strike="noStrike" kern="1200" dirty="0" smtClean="0">
                <a:solidFill>
                  <a:schemeClr val="tx1"/>
                </a:solidFill>
                <a:effectLst/>
                <a:latin typeface="+mn-lt"/>
                <a:ea typeface="+mn-ea"/>
                <a:cs typeface="+mn-cs"/>
                <a:hlinkClick r:id="rId5"/>
              </a:rPr>
              <a:t>Efficiency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Efficiency testing test the amount of code and testing resources required by a program to perform a particular function. Software Test Efficiency is number of test cases executed divided by unit of time (generally per hour).</a:t>
            </a:r>
          </a:p>
          <a:p>
            <a:r>
              <a:rPr lang="en-US" sz="1200" b="1" i="0" u="none" strike="noStrike" kern="1200" dirty="0" smtClean="0">
                <a:solidFill>
                  <a:schemeClr val="tx1"/>
                </a:solidFill>
                <a:effectLst/>
                <a:latin typeface="+mn-lt"/>
                <a:ea typeface="+mn-ea"/>
                <a:cs typeface="+mn-cs"/>
                <a:hlinkClick r:id="rId6"/>
              </a:rPr>
              <a:t>Maintainability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basically defines that how easy it is to maintain the system. This means that how easy it is to analyze, change and test the application or product.</a:t>
            </a:r>
          </a:p>
          <a:p>
            <a:r>
              <a:rPr lang="en-US" sz="1200" b="1" i="0" u="none" strike="noStrike" kern="1200" dirty="0" smtClean="0">
                <a:solidFill>
                  <a:schemeClr val="tx1"/>
                </a:solidFill>
                <a:effectLst/>
                <a:latin typeface="+mn-lt"/>
                <a:ea typeface="+mn-ea"/>
                <a:cs typeface="+mn-cs"/>
                <a:hlinkClick r:id="rId7"/>
              </a:rPr>
              <a:t>Portability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refers to the process of testing the ease with which a computer software component or application can be moved from one environment to another, e.g. moving of any application from Windows 2000 to Windows XP. This is usually measured in terms of the maximum amount of effort permitted. Results are measured in terms of the time required to move the software and complete the and documentation updates.</a:t>
            </a:r>
          </a:p>
          <a:p>
            <a:r>
              <a:rPr lang="en-US" sz="1200" b="1" i="0" u="none" strike="noStrike" kern="1200" dirty="0" smtClean="0">
                <a:solidFill>
                  <a:schemeClr val="tx1"/>
                </a:solidFill>
                <a:effectLst/>
                <a:latin typeface="+mn-lt"/>
                <a:ea typeface="+mn-ea"/>
                <a:cs typeface="+mn-cs"/>
                <a:hlinkClick r:id="rId8"/>
              </a:rPr>
              <a:t>Baseline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refers to the validation of documents and specifications on which test cases would be designed. The requirement specification validation is baseline testing.</a:t>
            </a:r>
          </a:p>
          <a:p>
            <a:r>
              <a:rPr lang="en-US" sz="1200" b="1" i="0" u="none" strike="noStrike" kern="1200" dirty="0" smtClean="0">
                <a:solidFill>
                  <a:schemeClr val="tx1"/>
                </a:solidFill>
                <a:effectLst/>
                <a:latin typeface="+mn-lt"/>
                <a:ea typeface="+mn-ea"/>
                <a:cs typeface="+mn-cs"/>
                <a:hlinkClick r:id="rId9"/>
              </a:rPr>
              <a:t>Compliance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is related with the IT standards followed by the company and it is the testing done to find the deviations from the company prescribed standards.</a:t>
            </a:r>
          </a:p>
          <a:p>
            <a:r>
              <a:rPr lang="en-US" sz="1200" b="1" i="0" u="none" strike="noStrike" kern="1200" dirty="0" smtClean="0">
                <a:solidFill>
                  <a:schemeClr val="tx1"/>
                </a:solidFill>
                <a:effectLst/>
                <a:latin typeface="+mn-lt"/>
                <a:ea typeface="+mn-ea"/>
                <a:cs typeface="+mn-cs"/>
                <a:hlinkClick r:id="rId10"/>
              </a:rPr>
              <a:t>Documentation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 per the IEEE Documentation describing plans for, or results of, the testing of a system or component, Types include test case specification, test incident report, test log, test plan, test procedure, test report. Hence the testing of all the above mentioned documents is known as documentation testing.</a:t>
            </a:r>
          </a:p>
          <a:p>
            <a:r>
              <a:rPr lang="en-US" sz="1200" b="1" i="0" u="none" strike="noStrike" kern="1200" dirty="0" smtClean="0">
                <a:solidFill>
                  <a:schemeClr val="tx1"/>
                </a:solidFill>
                <a:effectLst/>
                <a:latin typeface="+mn-lt"/>
                <a:ea typeface="+mn-ea"/>
                <a:cs typeface="+mn-cs"/>
                <a:hlinkClick r:id="rId11"/>
              </a:rPr>
              <a:t>Endurance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Endurance testing involves testing a system with a significant load extended over a significant period of time, to discover how the system behaves under sustained use. For example, in software testing, a system may behave exactly as expected when tested for 1 hour but when the same system is tested for 3 hours, problems such as memory leaks cause the system to fail or behave randomly.</a:t>
            </a:r>
          </a:p>
          <a:p>
            <a:r>
              <a:rPr lang="en-US" sz="1200" b="1" i="0" u="none" strike="noStrike" kern="1200" dirty="0" smtClean="0">
                <a:solidFill>
                  <a:schemeClr val="tx1"/>
                </a:solidFill>
                <a:effectLst/>
                <a:latin typeface="+mn-lt"/>
                <a:ea typeface="+mn-ea"/>
                <a:cs typeface="+mn-cs"/>
                <a:hlinkClick r:id="rId12"/>
              </a:rPr>
              <a:t>Load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load test is usually conducted to understand the behavior of the application under a specific expected load. Load testing is performed to determine a system’s behavior under both normal and at peak conditions. It helps to identify the maximum operating capacity of an application as well as any bottlenecks and determine which element is causing degradation. E.g. If the number of users are in creased then how much CPU, memory will be consumed, what is the network and bandwidth response time</a:t>
            </a:r>
          </a:p>
          <a:p>
            <a:r>
              <a:rPr lang="en-US" sz="1200" b="1" i="0" u="none" strike="noStrike" kern="1200" dirty="0" smtClean="0">
                <a:solidFill>
                  <a:schemeClr val="tx1"/>
                </a:solidFill>
                <a:effectLst/>
                <a:latin typeface="+mn-lt"/>
                <a:ea typeface="+mn-ea"/>
                <a:cs typeface="+mn-cs"/>
                <a:hlinkClick r:id="rId13"/>
              </a:rPr>
              <a:t>Performance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Performance testing is testing that is performed, to determine how fast some aspect of a system performs under a particular workload. It can serve different purposes like it can demonstrate that the system meets performance criteria. It can compare two systems to find which performs better. Or it can measure what part of the system or workload causes the system to perform badly.</a:t>
            </a:r>
          </a:p>
          <a:p>
            <a:r>
              <a:rPr lang="en-US" sz="1200" b="1" i="0" u="none" strike="noStrike" kern="1200" dirty="0" smtClean="0">
                <a:solidFill>
                  <a:schemeClr val="tx1"/>
                </a:solidFill>
                <a:effectLst/>
                <a:latin typeface="+mn-lt"/>
                <a:ea typeface="+mn-ea"/>
                <a:cs typeface="+mn-cs"/>
                <a:hlinkClick r:id="rId14"/>
              </a:rPr>
              <a:t>Compatibility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Compatibility testing is basically the testing of the application or the product built with the computing environment. It tests whether the application or the software product built is compatible with the hardware, operating system, database or other system software or not.</a:t>
            </a:r>
          </a:p>
          <a:p>
            <a:r>
              <a:rPr lang="en-US" sz="1200" b="1" i="0" u="none" strike="noStrike" kern="1200" dirty="0" smtClean="0">
                <a:solidFill>
                  <a:schemeClr val="tx1"/>
                </a:solidFill>
                <a:effectLst/>
                <a:latin typeface="+mn-lt"/>
                <a:ea typeface="+mn-ea"/>
                <a:cs typeface="+mn-cs"/>
                <a:hlinkClick r:id="rId15"/>
              </a:rPr>
              <a:t>Security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Security testing is basically to check that whether the application or the product is secured or not. Can anyone came tomorrow and hack the system or login the application without any authorization. It is a process to determine that an information system protects data and maintains functionality as intended.</a:t>
            </a:r>
          </a:p>
          <a:p>
            <a:r>
              <a:rPr lang="en-US" sz="1200" b="1" i="0" u="none" strike="noStrike" kern="1200" dirty="0" smtClean="0">
                <a:solidFill>
                  <a:schemeClr val="tx1"/>
                </a:solidFill>
                <a:effectLst/>
                <a:latin typeface="+mn-lt"/>
                <a:ea typeface="+mn-ea"/>
                <a:cs typeface="+mn-cs"/>
                <a:hlinkClick r:id="rId16"/>
              </a:rPr>
              <a:t>Scalability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is the testing of a software application for measuring its capability to scale up in terms of any of its non-functional capability like load supported, the number of transactions, the data volume etc.</a:t>
            </a:r>
          </a:p>
          <a:p>
            <a:r>
              <a:rPr lang="en-US" sz="1200" b="1" i="0" u="none" strike="noStrike" kern="1200" dirty="0" smtClean="0">
                <a:solidFill>
                  <a:schemeClr val="tx1"/>
                </a:solidFill>
                <a:effectLst/>
                <a:latin typeface="+mn-lt"/>
                <a:ea typeface="+mn-ea"/>
                <a:cs typeface="+mn-cs"/>
                <a:hlinkClick r:id="rId17"/>
              </a:rPr>
              <a:t>Volume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Volume testing refers to testing a software application or the product with a certain amount of data. E.g., if we want to volume test our application with a specific database size, we need to expand our database to that size and then test the application’s performance on it.</a:t>
            </a:r>
          </a:p>
          <a:p>
            <a:r>
              <a:rPr lang="en-US" sz="1200" b="1" i="0" u="none" strike="noStrike" kern="1200" dirty="0" smtClean="0">
                <a:solidFill>
                  <a:schemeClr val="tx1"/>
                </a:solidFill>
                <a:effectLst/>
                <a:latin typeface="+mn-lt"/>
                <a:ea typeface="+mn-ea"/>
                <a:cs typeface="+mn-cs"/>
                <a:hlinkClick r:id="rId18"/>
              </a:rPr>
              <a:t>Stress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involves testing beyond normal operational capacity, often to a breaking point, in order to observe the results. It is a form of testing that is used to determine the stability of a given system. It put greater emphasis on robustness, availability, and error handling under a heavy load, rather than on what would be considered correct behavior under normal circumstances. The goals of such tests may be to ensure the software does not crash in conditions of insufficient computational resources (such as memory or disk space).</a:t>
            </a:r>
          </a:p>
          <a:p>
            <a:r>
              <a:rPr lang="en-US" sz="1200" b="1" i="0" u="none" strike="noStrike" kern="1200" dirty="0" smtClean="0">
                <a:solidFill>
                  <a:schemeClr val="tx1"/>
                </a:solidFill>
                <a:effectLst/>
                <a:latin typeface="+mn-lt"/>
                <a:ea typeface="+mn-ea"/>
                <a:cs typeface="+mn-cs"/>
                <a:hlinkClick r:id="rId19"/>
              </a:rPr>
              <a:t>Recovery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Recovery testing is done in order to check how fast and better the application can recover after it has gone through any type of crash or hardware failure etc. Recovery testing is the forced failure of the software in a variety of ways to verify that recovery is properly performed. For example, when an application is receiving data from a network, unplug the connecting cable. After some time, plug the cable back in and analyze the application’s ability to continue receiving data from the point at which the network connection got disappeared. Restart the system while a browser has a definite number of sessions and check whether the browser is able to recover all of them or not.</a:t>
            </a:r>
          </a:p>
          <a:p>
            <a:r>
              <a:rPr lang="en-US" sz="1200" b="1" i="0" u="none" strike="noStrike" kern="1200" dirty="0" smtClean="0">
                <a:solidFill>
                  <a:schemeClr val="tx1"/>
                </a:solidFill>
                <a:effectLst/>
                <a:latin typeface="+mn-lt"/>
                <a:ea typeface="+mn-ea"/>
                <a:cs typeface="+mn-cs"/>
                <a:hlinkClick r:id="rId20"/>
              </a:rPr>
              <a:t>Internationalization testing and Localization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Internationalization is a process of designing a software application so that it can be adapted to various languages and regions without any changes. Whereas Localization is a process of adapting internationalized software for a specific region or language by adding local specific components and translating text.</a:t>
            </a:r>
          </a:p>
          <a:p>
            <a:endParaRPr lang="bg-BG" dirty="0"/>
          </a:p>
        </p:txBody>
      </p:sp>
    </p:spTree>
    <p:extLst>
      <p:ext uri="{BB962C8B-B14F-4D97-AF65-F5344CB8AC3E}">
        <p14:creationId xmlns:p14="http://schemas.microsoft.com/office/powerpoint/2010/main" val="348070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b="0" i="0" u="sng" kern="1200" dirty="0" smtClean="0">
                <a:solidFill>
                  <a:schemeClr val="tx1"/>
                </a:solidFill>
                <a:effectLst/>
                <a:latin typeface="+mn-lt"/>
                <a:ea typeface="+mn-ea"/>
                <a:cs typeface="+mn-cs"/>
              </a:rPr>
              <a:t>Управление на риска при разработка</a:t>
            </a:r>
            <a:r>
              <a:rPr lang="bg-BG" sz="1200" b="0" i="0" u="sng" kern="1200" baseline="0" dirty="0" smtClean="0">
                <a:solidFill>
                  <a:schemeClr val="tx1"/>
                </a:solidFill>
                <a:effectLst/>
                <a:latin typeface="+mn-lt"/>
                <a:ea typeface="+mn-ea"/>
                <a:cs typeface="+mn-cs"/>
              </a:rPr>
              <a:t> на софтуера</a:t>
            </a:r>
          </a:p>
          <a:p>
            <a:endParaRPr lang="bg-BG"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Quality Engineering</a:t>
            </a:r>
          </a:p>
          <a:p>
            <a:r>
              <a:rPr lang="bg-BG" sz="1200" b="0" i="0" kern="1200" dirty="0" smtClean="0">
                <a:solidFill>
                  <a:schemeClr val="tx1"/>
                </a:solidFill>
                <a:effectLst/>
                <a:latin typeface="+mn-lt"/>
                <a:ea typeface="+mn-ea"/>
                <a:cs typeface="+mn-cs"/>
              </a:rPr>
              <a:t>Определя </a:t>
            </a:r>
            <a:r>
              <a:rPr lang="bg-BG" sz="1200" b="0" i="0" u="sng" kern="1200" dirty="0" smtClean="0">
                <a:solidFill>
                  <a:schemeClr val="tx1"/>
                </a:solidFill>
                <a:effectLst/>
                <a:latin typeface="+mn-lt"/>
                <a:ea typeface="+mn-ea"/>
                <a:cs typeface="+mn-cs"/>
              </a:rPr>
              <a:t>как</a:t>
            </a:r>
            <a:r>
              <a:rPr lang="bg-BG" sz="1200" b="0" i="0" u="sng" kern="1200" baseline="0" dirty="0" smtClean="0">
                <a:solidFill>
                  <a:schemeClr val="tx1"/>
                </a:solidFill>
                <a:effectLst/>
                <a:latin typeface="+mn-lt"/>
                <a:ea typeface="+mn-ea"/>
                <a:cs typeface="+mn-cs"/>
              </a:rPr>
              <a:t> да се подобри </a:t>
            </a:r>
            <a:r>
              <a:rPr lang="bg-BG" sz="1200" b="0" i="0" kern="1200" baseline="0" dirty="0" smtClean="0">
                <a:solidFill>
                  <a:schemeClr val="tx1"/>
                </a:solidFill>
                <a:effectLst/>
                <a:latin typeface="+mn-lt"/>
                <a:ea typeface="+mn-ea"/>
                <a:cs typeface="+mn-cs"/>
              </a:rPr>
              <a:t>качеството  на софтуера чрез промени в процедурите, продукта,</a:t>
            </a:r>
            <a:r>
              <a:rPr lang="en-US" sz="1200" b="0" i="0" kern="1200" baseline="0" dirty="0" smtClean="0">
                <a:solidFill>
                  <a:schemeClr val="tx1"/>
                </a:solidFill>
                <a:effectLst/>
                <a:latin typeface="+mn-lt"/>
                <a:ea typeface="+mn-ea"/>
                <a:cs typeface="+mn-cs"/>
              </a:rPr>
              <a:t> </a:t>
            </a:r>
            <a:r>
              <a:rPr lang="bg-BG" sz="1200" b="0" i="0" kern="1200" baseline="0" dirty="0" smtClean="0">
                <a:solidFill>
                  <a:schemeClr val="tx1"/>
                </a:solidFill>
                <a:effectLst/>
                <a:latin typeface="+mn-lt"/>
                <a:ea typeface="+mn-ea"/>
                <a:cs typeface="+mn-cs"/>
              </a:rPr>
              <a:t>на всеки етап от разработката на софтуера</a:t>
            </a:r>
            <a:endParaRPr lang="en-US" sz="1200" b="0" i="0" kern="1200" baseline="0" dirty="0" smtClean="0">
              <a:solidFill>
                <a:schemeClr val="tx1"/>
              </a:solidFill>
              <a:effectLst/>
              <a:latin typeface="+mn-lt"/>
              <a:ea typeface="+mn-ea"/>
              <a:cs typeface="+mn-cs"/>
            </a:endParaRPr>
          </a:p>
          <a:p>
            <a:r>
              <a:rPr lang="bg-BG" sz="1200" b="0" i="0" kern="1200" baseline="0" dirty="0" smtClean="0">
                <a:solidFill>
                  <a:schemeClr val="tx1"/>
                </a:solidFill>
                <a:effectLst/>
                <a:latin typeface="+mn-lt"/>
                <a:ea typeface="+mn-ea"/>
                <a:cs typeface="+mn-cs"/>
              </a:rPr>
              <a:t>Изследва дали са спазени изискванията (стандартите) за качеството, свързаността и работата на продукта и дава предложения за подобрения на продукта и процеса на разработка</a:t>
            </a:r>
          </a:p>
          <a:p>
            <a:endParaRPr lang="bg-BG"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Quality Assurance</a:t>
            </a:r>
            <a:endParaRPr lang="bg-BG" sz="1200" b="1"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bg-BG" dirty="0" smtClean="0"/>
              <a:t>Цели да провери</a:t>
            </a:r>
            <a:r>
              <a:rPr lang="bg-BG" baseline="0" dirty="0" smtClean="0"/>
              <a:t> дали </a:t>
            </a:r>
            <a:r>
              <a:rPr lang="bg-BG" b="0" i="1" u="sng" baseline="0" dirty="0" smtClean="0"/>
              <a:t>процесът на разработка и поддръжка на софтуера </a:t>
            </a:r>
            <a:r>
              <a:rPr lang="bg-BG" baseline="0" dirty="0" smtClean="0"/>
              <a:t>води към покриване на софтуерните изисквания.</a:t>
            </a:r>
            <a:r>
              <a:rPr lang="en-US" baseline="0" dirty="0" smtClean="0"/>
              <a:t> – methodology, standards, project process - </a:t>
            </a:r>
            <a:r>
              <a:rPr lang="en-US" sz="1200" b="0" i="0" kern="1200" dirty="0" smtClean="0">
                <a:solidFill>
                  <a:schemeClr val="tx1"/>
                </a:solidFill>
                <a:effectLst/>
                <a:latin typeface="+mn-lt"/>
                <a:ea typeface="+mn-ea"/>
                <a:cs typeface="+mn-cs"/>
              </a:rPr>
              <a:t>requirements being defined at the proper level of detail</a:t>
            </a:r>
            <a:endParaRPr lang="bg-BG" baseline="0" dirty="0" smtClean="0"/>
          </a:p>
          <a:p>
            <a:endParaRPr lang="en-US" sz="1200" b="1" i="0" kern="1200" baseline="0" dirty="0" smtClean="0">
              <a:solidFill>
                <a:schemeClr val="tx1"/>
              </a:solidFill>
              <a:effectLst/>
              <a:latin typeface="+mn-lt"/>
              <a:ea typeface="+mn-ea"/>
              <a:cs typeface="+mn-cs"/>
            </a:endParaRPr>
          </a:p>
          <a:p>
            <a:r>
              <a:rPr lang="bg-BG" sz="1200" b="0" i="0" kern="1200" baseline="0" dirty="0" smtClean="0">
                <a:solidFill>
                  <a:schemeClr val="tx1"/>
                </a:solidFill>
                <a:effectLst/>
                <a:latin typeface="+mn-lt"/>
                <a:ea typeface="+mn-ea"/>
                <a:cs typeface="+mn-cs"/>
              </a:rPr>
              <a:t>Определя </a:t>
            </a:r>
            <a:r>
              <a:rPr lang="bg-BG" sz="1200" b="0" i="0" u="sng" kern="1200" baseline="0" dirty="0" smtClean="0">
                <a:solidFill>
                  <a:schemeClr val="tx1"/>
                </a:solidFill>
                <a:effectLst/>
                <a:latin typeface="+mn-lt"/>
                <a:ea typeface="+mn-ea"/>
                <a:cs typeface="+mn-cs"/>
              </a:rPr>
              <a:t>какво да се подобри </a:t>
            </a:r>
            <a:r>
              <a:rPr lang="bg-BG" sz="1200" b="0" i="0" kern="1200" baseline="0" dirty="0" smtClean="0">
                <a:solidFill>
                  <a:schemeClr val="tx1"/>
                </a:solidFill>
                <a:effectLst/>
                <a:latin typeface="+mn-lt"/>
                <a:ea typeface="+mn-ea"/>
                <a:cs typeface="+mn-cs"/>
              </a:rPr>
              <a:t>в предварителните процеси и софтуера чрез откриване на бъгове на база, на които се правят анализи и изводи</a:t>
            </a:r>
          </a:p>
          <a:p>
            <a:r>
              <a:rPr lang="bg-BG" sz="1200" b="0" i="0" kern="1200" baseline="0" dirty="0" smtClean="0">
                <a:solidFill>
                  <a:schemeClr val="tx1"/>
                </a:solidFill>
                <a:effectLst/>
                <a:latin typeface="+mn-lt"/>
                <a:ea typeface="+mn-ea"/>
                <a:cs typeface="+mn-cs"/>
              </a:rPr>
              <a:t>Решава проблемите в движение (процеса на разработка и тестване)</a:t>
            </a:r>
          </a:p>
          <a:p>
            <a:endParaRPr lang="en-US" sz="1200" b="0" i="0" kern="1200" baseline="0" dirty="0" smtClean="0">
              <a:solidFill>
                <a:schemeClr val="tx1"/>
              </a:solidFill>
              <a:effectLst/>
              <a:latin typeface="+mn-lt"/>
              <a:ea typeface="+mn-ea"/>
              <a:cs typeface="+mn-cs"/>
            </a:endParaRPr>
          </a:p>
          <a:p>
            <a:pPr marL="171450" indent="-171450">
              <a:buFontTx/>
              <a:buChar char="-"/>
            </a:pPr>
            <a:r>
              <a:rPr lang="bg-BG" sz="1200" b="0" i="0" kern="1200" baseline="0" dirty="0" smtClean="0">
                <a:solidFill>
                  <a:schemeClr val="tx1"/>
                </a:solidFill>
                <a:effectLst/>
                <a:latin typeface="+mn-lt"/>
                <a:ea typeface="+mn-ea"/>
                <a:cs typeface="+mn-cs"/>
              </a:rPr>
              <a:t>Цел </a:t>
            </a: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baseline="0" dirty="0" smtClean="0">
                <a:solidFill>
                  <a:schemeClr val="tx1"/>
                </a:solidFill>
                <a:effectLst/>
                <a:latin typeface="+mn-lt"/>
                <a:ea typeface="+mn-ea"/>
                <a:cs typeface="+mn-cs"/>
              </a:rPr>
              <a:t>	– да подсигури качеството на процеса на разработка и тестване</a:t>
            </a: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baseline="0" dirty="0" smtClean="0">
                <a:solidFill>
                  <a:schemeClr val="tx1"/>
                </a:solidFill>
                <a:effectLst/>
                <a:latin typeface="+mn-lt"/>
                <a:ea typeface="+mn-ea"/>
                <a:cs typeface="+mn-cs"/>
              </a:rPr>
              <a:t>	- да предотврати появата на дефекти в процеса на разработка и тестване</a:t>
            </a: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baseline="0" dirty="0" smtClean="0">
                <a:solidFill>
                  <a:schemeClr val="tx1"/>
                </a:solidFill>
                <a:effectLst/>
                <a:latin typeface="+mn-lt"/>
                <a:ea typeface="+mn-ea"/>
                <a:cs typeface="+mn-cs"/>
              </a:rPr>
              <a:t>	- да подобри качеството и бързината на изпълнение на процеса</a:t>
            </a:r>
          </a:p>
          <a:p>
            <a:pPr marL="0" marR="0" indent="0" algn="l" defTabSz="914400" rtl="0" eaLnBrk="1" fontAlgn="auto" latinLnBrk="0" hangingPunct="1">
              <a:lnSpc>
                <a:spcPct val="100000"/>
              </a:lnSpc>
              <a:spcBef>
                <a:spcPts val="0"/>
              </a:spcBef>
              <a:spcAft>
                <a:spcPts val="0"/>
              </a:spcAft>
              <a:buClrTx/>
              <a:buSzTx/>
              <a:buFontTx/>
              <a:buNone/>
              <a:tabLst/>
              <a:defRPr/>
            </a:pPr>
            <a:r>
              <a:rPr lang="bg-BG" sz="1200" b="0" i="0" kern="1200" baseline="0" dirty="0" smtClean="0">
                <a:solidFill>
                  <a:schemeClr val="tx1"/>
                </a:solidFill>
                <a:effectLst/>
                <a:latin typeface="+mn-lt"/>
                <a:ea typeface="+mn-ea"/>
                <a:cs typeface="+mn-cs"/>
              </a:rPr>
              <a:t>	- да предотврати появата на дефекти в крайния продукт</a:t>
            </a:r>
          </a:p>
          <a:p>
            <a:pPr marL="0" marR="0" lvl="1" indent="0" algn="l" defTabSz="914400" rtl="0" eaLnBrk="1" fontAlgn="auto" latinLnBrk="0" hangingPunct="1">
              <a:lnSpc>
                <a:spcPct val="100000"/>
              </a:lnSpc>
              <a:spcBef>
                <a:spcPts val="0"/>
              </a:spcBef>
              <a:spcAft>
                <a:spcPts val="0"/>
              </a:spcAft>
              <a:buClrTx/>
              <a:buSzTx/>
              <a:buFontTx/>
              <a:buNone/>
              <a:tabLst/>
              <a:defRPr/>
            </a:pPr>
            <a:r>
              <a:rPr lang="bg-BG" sz="1200" b="0" i="0" kern="1200" dirty="0" smtClean="0">
                <a:solidFill>
                  <a:schemeClr val="tx1"/>
                </a:solidFill>
                <a:effectLst/>
                <a:latin typeface="+mn-lt"/>
                <a:ea typeface="+mn-ea"/>
                <a:cs typeface="+mn-cs"/>
              </a:rPr>
              <a:t>	- използва</a:t>
            </a:r>
            <a:r>
              <a:rPr lang="bg-BG" sz="1200" b="0" i="0" kern="1200" baseline="0" dirty="0" smtClean="0">
                <a:solidFill>
                  <a:schemeClr val="tx1"/>
                </a:solidFill>
                <a:effectLst/>
                <a:latin typeface="+mn-lt"/>
                <a:ea typeface="+mn-ea"/>
                <a:cs typeface="+mn-cs"/>
              </a:rPr>
              <a:t> тест и проект инструменти за проверка на текущото качество на продукта и процеса на разработка и тестване</a:t>
            </a:r>
          </a:p>
          <a:p>
            <a:pPr marL="0" indent="0">
              <a:buFontTx/>
              <a:buNone/>
            </a:pPr>
            <a:endParaRPr lang="bg-BG" sz="1200" b="0" i="0" kern="1200" baseline="0" dirty="0" smtClean="0">
              <a:solidFill>
                <a:schemeClr val="tx1"/>
              </a:solidFill>
              <a:effectLst/>
              <a:latin typeface="+mn-lt"/>
              <a:ea typeface="+mn-ea"/>
              <a:cs typeface="+mn-cs"/>
            </a:endParaRPr>
          </a:p>
          <a:p>
            <a:pPr marL="171450" indent="-171450">
              <a:buFontTx/>
              <a:buChar char="-"/>
            </a:pPr>
            <a:r>
              <a:rPr lang="bg-BG" sz="1200" b="0" i="0" kern="1200" baseline="0" dirty="0" smtClean="0">
                <a:solidFill>
                  <a:schemeClr val="tx1"/>
                </a:solidFill>
                <a:effectLst/>
                <a:latin typeface="+mn-lt"/>
                <a:ea typeface="+mn-ea"/>
                <a:cs typeface="+mn-cs"/>
              </a:rPr>
              <a:t>Отговорност </a:t>
            </a:r>
          </a:p>
          <a:p>
            <a:pPr marL="628650" lvl="1" indent="-171450">
              <a:buFontTx/>
              <a:buChar char="-"/>
            </a:pPr>
            <a:r>
              <a:rPr lang="bg-BG" sz="1200" b="0" i="0" kern="1200" dirty="0" smtClean="0">
                <a:solidFill>
                  <a:schemeClr val="tx1"/>
                </a:solidFill>
                <a:effectLst/>
                <a:latin typeface="+mn-lt"/>
                <a:ea typeface="+mn-ea"/>
                <a:cs typeface="+mn-cs"/>
              </a:rPr>
              <a:t>Всички участници </a:t>
            </a:r>
            <a:r>
              <a:rPr lang="bg-BG" sz="1200" b="0" i="0" kern="1200" baseline="0" dirty="0" smtClean="0">
                <a:solidFill>
                  <a:schemeClr val="tx1"/>
                </a:solidFill>
                <a:effectLst/>
                <a:latin typeface="+mn-lt"/>
                <a:ea typeface="+mn-ea"/>
                <a:cs typeface="+mn-cs"/>
              </a:rPr>
              <a:t>процеса на разработка и тестване на продукта</a:t>
            </a:r>
            <a:endParaRPr lang="en-US" sz="1200" b="0" i="0" kern="1200" dirty="0" smtClean="0">
              <a:solidFill>
                <a:schemeClr val="tx1"/>
              </a:solidFill>
              <a:effectLst/>
              <a:latin typeface="+mn-lt"/>
              <a:ea typeface="+mn-ea"/>
              <a:cs typeface="+mn-cs"/>
            </a:endParaRPr>
          </a:p>
          <a:p>
            <a:endParaRPr lang="en-US" b="1" dirty="0" smtClean="0"/>
          </a:p>
          <a:p>
            <a:r>
              <a:rPr lang="en-US" b="1" dirty="0" smtClean="0"/>
              <a:t>Quality Control</a:t>
            </a:r>
            <a:r>
              <a:rPr lang="en-US" dirty="0" smtClean="0"/>
              <a:t>: </a:t>
            </a:r>
            <a:endParaRPr lang="bg-BG" dirty="0" smtClean="0"/>
          </a:p>
          <a:p>
            <a:r>
              <a:rPr lang="bg-BG" dirty="0" smtClean="0"/>
              <a:t>Цели да </a:t>
            </a:r>
            <a:r>
              <a:rPr lang="bg-BG" u="sng" dirty="0" smtClean="0"/>
              <a:t>оцени</a:t>
            </a:r>
            <a:r>
              <a:rPr lang="bg-BG" dirty="0" smtClean="0"/>
              <a:t> качеството на разработка на софтуера</a:t>
            </a:r>
            <a:r>
              <a:rPr lang="bg-BG" baseline="0" dirty="0" smtClean="0"/>
              <a:t> (при готов проект)</a:t>
            </a:r>
            <a:r>
              <a:rPr lang="bg-BG" dirty="0" smtClean="0"/>
              <a:t>.</a:t>
            </a:r>
            <a:r>
              <a:rPr lang="en-US" dirty="0" smtClean="0"/>
              <a:t> - </a:t>
            </a:r>
            <a:r>
              <a:rPr lang="en-US" sz="1200" b="0" i="0" kern="1200" dirty="0" smtClean="0">
                <a:solidFill>
                  <a:schemeClr val="tx1"/>
                </a:solidFill>
                <a:effectLst/>
                <a:latin typeface="+mn-lt"/>
                <a:ea typeface="+mn-ea"/>
                <a:cs typeface="+mn-cs"/>
              </a:rPr>
              <a:t>defined software requirements</a:t>
            </a:r>
            <a:endParaRPr lang="bg-BG" dirty="0" smtClean="0"/>
          </a:p>
          <a:p>
            <a:endParaRPr lang="bg-BG"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bg-BG" sz="1200" b="0" i="0" kern="1200" baseline="0" dirty="0" smtClean="0">
                <a:solidFill>
                  <a:schemeClr val="tx1"/>
                </a:solidFill>
                <a:effectLst/>
                <a:latin typeface="+mn-lt"/>
                <a:ea typeface="+mn-ea"/>
                <a:cs typeface="+mn-cs"/>
              </a:rPr>
              <a:t>Цел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bg-BG" sz="1200" b="0" i="0" kern="1200" baseline="0" dirty="0" smtClean="0">
                <a:solidFill>
                  <a:schemeClr val="tx1"/>
                </a:solidFill>
                <a:effectLst/>
                <a:latin typeface="+mn-lt"/>
                <a:ea typeface="+mn-ea"/>
                <a:cs typeface="+mn-cs"/>
              </a:rPr>
              <a:t>да подсигури качеството на крайния продукт</a:t>
            </a:r>
            <a:r>
              <a:rPr lang="en-US" sz="1200" b="0" i="0" kern="1200" baseline="0" dirty="0" smtClean="0">
                <a:solidFill>
                  <a:schemeClr val="tx1"/>
                </a:solidFill>
                <a:effectLst/>
                <a:latin typeface="+mn-lt"/>
                <a:ea typeface="+mn-ea"/>
                <a:cs typeface="+mn-cs"/>
              </a:rPr>
              <a:t> (</a:t>
            </a:r>
            <a:r>
              <a:rPr lang="bg-BG" sz="1200" b="0" i="0" kern="1200" baseline="0" dirty="0" smtClean="0">
                <a:solidFill>
                  <a:schemeClr val="tx1"/>
                </a:solidFill>
                <a:effectLst/>
                <a:latin typeface="+mn-lt"/>
                <a:ea typeface="+mn-ea"/>
                <a:cs typeface="+mn-cs"/>
              </a:rPr>
              <a:t>съответствие и несъответствие с клиентските изисквания</a:t>
            </a:r>
            <a:r>
              <a:rPr lang="en-US" sz="1200" b="0" i="0" kern="1200" baseline="0" dirty="0" smtClean="0">
                <a:solidFill>
                  <a:schemeClr val="tx1"/>
                </a:solidFill>
                <a:effectLst/>
                <a:latin typeface="+mn-lt"/>
                <a:ea typeface="+mn-ea"/>
                <a:cs typeface="+mn-cs"/>
              </a:rPr>
              <a:t>)</a:t>
            </a:r>
            <a:endParaRPr lang="bg-BG" sz="1200" b="0" i="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bg-BG" sz="1200" b="0" i="0" kern="1200" baseline="0" dirty="0" smtClean="0">
                <a:solidFill>
                  <a:schemeClr val="tx1"/>
                </a:solidFill>
                <a:effectLst/>
                <a:latin typeface="+mn-lt"/>
                <a:ea typeface="+mn-ea"/>
                <a:cs typeface="+mn-cs"/>
              </a:rPr>
              <a:t>да открие и корегира дефектите му в завършения му вид</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bg-BG" sz="1200" b="0" i="0" kern="1200" baseline="0" dirty="0" smtClean="0">
              <a:solidFill>
                <a:schemeClr val="tx1"/>
              </a:solidFill>
              <a:effectLst/>
              <a:latin typeface="+mn-lt"/>
              <a:ea typeface="+mn-ea"/>
              <a:cs typeface="+mn-cs"/>
            </a:endParaRPr>
          </a:p>
          <a:p>
            <a:pPr marL="171450" indent="-171450">
              <a:buFontTx/>
              <a:buChar char="-"/>
            </a:pPr>
            <a:r>
              <a:rPr lang="bg-BG" sz="1200" b="0" i="0" kern="1200" baseline="0" dirty="0" smtClean="0">
                <a:solidFill>
                  <a:schemeClr val="tx1"/>
                </a:solidFill>
                <a:effectLst/>
                <a:latin typeface="+mn-lt"/>
                <a:ea typeface="+mn-ea"/>
                <a:cs typeface="+mn-cs"/>
              </a:rPr>
              <a:t>Отговорност</a:t>
            </a:r>
          </a:p>
          <a:p>
            <a:pPr marL="628650" lvl="1" indent="-171450">
              <a:buFontTx/>
              <a:buChar char="-"/>
            </a:pPr>
            <a:r>
              <a:rPr lang="bg-BG" sz="1200" b="0" i="0" kern="1200" baseline="0" dirty="0" smtClean="0">
                <a:solidFill>
                  <a:schemeClr val="tx1"/>
                </a:solidFill>
                <a:effectLst/>
                <a:latin typeface="+mn-lt"/>
                <a:ea typeface="+mn-ea"/>
                <a:cs typeface="+mn-cs"/>
              </a:rPr>
              <a:t>Конкретен екип проверяващ качеството на крайния продукт (</a:t>
            </a:r>
            <a:r>
              <a:rPr lang="en-US" sz="1200" b="0" i="0" kern="1200" baseline="0" dirty="0" smtClean="0">
                <a:solidFill>
                  <a:schemeClr val="tx1"/>
                </a:solidFill>
                <a:effectLst/>
                <a:latin typeface="+mn-lt"/>
                <a:ea typeface="+mn-ea"/>
                <a:cs typeface="+mn-cs"/>
              </a:rPr>
              <a:t>QA, IT Infrastructure etc.</a:t>
            </a:r>
            <a:r>
              <a:rPr lang="bg-BG" sz="1200" b="0" i="0" kern="1200" baseline="0" dirty="0" smtClean="0">
                <a:solidFill>
                  <a:schemeClr val="tx1"/>
                </a:solidFill>
                <a:effectLst/>
                <a:latin typeface="+mn-lt"/>
                <a:ea typeface="+mn-ea"/>
                <a:cs typeface="+mn-cs"/>
              </a:rPr>
              <a:t>)</a:t>
            </a:r>
          </a:p>
          <a:p>
            <a:endParaRPr lang="bg-BG" dirty="0" smtClean="0"/>
          </a:p>
          <a:p>
            <a:endParaRPr lang="bg-BG" dirty="0" smtClean="0"/>
          </a:p>
          <a:p>
            <a:r>
              <a:rPr lang="en-US" b="1" dirty="0" smtClean="0"/>
              <a:t>Testing</a:t>
            </a:r>
            <a:r>
              <a:rPr lang="en-US" dirty="0" smtClean="0"/>
              <a:t>:</a:t>
            </a:r>
            <a:endParaRPr lang="bg-BG" dirty="0" smtClean="0"/>
          </a:p>
          <a:p>
            <a:r>
              <a:rPr lang="bg-BG" dirty="0" smtClean="0"/>
              <a:t>Цели да </a:t>
            </a:r>
            <a:r>
              <a:rPr lang="bg-BG" u="sng" dirty="0" smtClean="0"/>
              <a:t>открие</a:t>
            </a:r>
            <a:r>
              <a:rPr lang="bg-BG" dirty="0" smtClean="0"/>
              <a:t> дефекти в софтуера - </a:t>
            </a:r>
            <a:r>
              <a:rPr lang="en-US" dirty="0" smtClean="0"/>
              <a:t>inspections</a:t>
            </a:r>
            <a:endParaRPr lang="bg-BG" dirty="0" smtClean="0"/>
          </a:p>
        </p:txBody>
      </p:sp>
    </p:spTree>
    <p:extLst>
      <p:ext uri="{BB962C8B-B14F-4D97-AF65-F5344CB8AC3E}">
        <p14:creationId xmlns:p14="http://schemas.microsoft.com/office/powerpoint/2010/main" val="3716124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hlinkClick r:id="rId3"/>
              </a:rPr>
              <a:t>Reliability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Reliability Testing is about exercising an application so that failures are discovered and removed before the system is deployed. The purpose of reliability testing is to determine product reliability, and to determine whether the software meets the customer’s reliability requirements.</a:t>
            </a:r>
          </a:p>
          <a:p>
            <a:r>
              <a:rPr lang="en-US" sz="1200" b="1" i="0" u="none" strike="noStrike" kern="1200" dirty="0" smtClean="0">
                <a:solidFill>
                  <a:schemeClr val="tx1"/>
                </a:solidFill>
                <a:effectLst/>
                <a:latin typeface="+mn-lt"/>
                <a:ea typeface="+mn-ea"/>
                <a:cs typeface="+mn-cs"/>
                <a:hlinkClick r:id="rId4"/>
              </a:rPr>
              <a:t>Usability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usability testing basically the testers tests the ease with which the user interfaces can be used. It tests that whether the application or the product built is user-friendly or not.</a:t>
            </a:r>
          </a:p>
          <a:p>
            <a:r>
              <a:rPr lang="en-US" sz="1200" b="0" i="0" kern="1200" dirty="0" smtClean="0">
                <a:solidFill>
                  <a:schemeClr val="tx1"/>
                </a:solidFill>
                <a:effectLst/>
                <a:latin typeface="+mn-lt"/>
                <a:ea typeface="+mn-ea"/>
                <a:cs typeface="+mn-cs"/>
              </a:rPr>
              <a:t>Usability testing includes the following five components:</a:t>
            </a:r>
          </a:p>
          <a:p>
            <a:pPr lvl="1"/>
            <a:r>
              <a:rPr lang="en-US" sz="1200" b="1" i="0" kern="1200" dirty="0" smtClean="0">
                <a:solidFill>
                  <a:schemeClr val="tx1"/>
                </a:solidFill>
                <a:effectLst/>
                <a:latin typeface="+mn-lt"/>
                <a:ea typeface="+mn-ea"/>
                <a:cs typeface="+mn-cs"/>
              </a:rPr>
              <a:t>Learnability: </a:t>
            </a:r>
            <a:r>
              <a:rPr lang="en-US" sz="1200" b="0" i="0" kern="1200" dirty="0" smtClean="0">
                <a:solidFill>
                  <a:schemeClr val="tx1"/>
                </a:solidFill>
                <a:effectLst/>
                <a:latin typeface="+mn-lt"/>
                <a:ea typeface="+mn-ea"/>
                <a:cs typeface="+mn-cs"/>
              </a:rPr>
              <a:t>How easy is it for users to accomplish basic tasks the first time they encounter the design?</a:t>
            </a:r>
          </a:p>
          <a:p>
            <a:pPr lvl="1"/>
            <a:r>
              <a:rPr lang="en-US" sz="1200" b="1" i="0" kern="1200" dirty="0" smtClean="0">
                <a:solidFill>
                  <a:schemeClr val="tx1"/>
                </a:solidFill>
                <a:effectLst/>
                <a:latin typeface="+mn-lt"/>
                <a:ea typeface="+mn-ea"/>
                <a:cs typeface="+mn-cs"/>
              </a:rPr>
              <a:t>Efficiency:</a:t>
            </a:r>
            <a:r>
              <a:rPr lang="en-US" sz="1200" b="0" i="0" kern="1200" dirty="0" smtClean="0">
                <a:solidFill>
                  <a:schemeClr val="tx1"/>
                </a:solidFill>
                <a:effectLst/>
                <a:latin typeface="+mn-lt"/>
                <a:ea typeface="+mn-ea"/>
                <a:cs typeface="+mn-cs"/>
              </a:rPr>
              <a:t> How fast can experienced users accomplish tasks?</a:t>
            </a:r>
          </a:p>
          <a:p>
            <a:pPr lvl="1"/>
            <a:r>
              <a:rPr lang="en-US" sz="1200" b="1" i="0" kern="1200" dirty="0" smtClean="0">
                <a:solidFill>
                  <a:schemeClr val="tx1"/>
                </a:solidFill>
                <a:effectLst/>
                <a:latin typeface="+mn-lt"/>
                <a:ea typeface="+mn-ea"/>
                <a:cs typeface="+mn-cs"/>
              </a:rPr>
              <a:t>Memorability:</a:t>
            </a:r>
            <a:r>
              <a:rPr lang="en-US" sz="1200" b="0" i="0" kern="1200" dirty="0" smtClean="0">
                <a:solidFill>
                  <a:schemeClr val="tx1"/>
                </a:solidFill>
                <a:effectLst/>
                <a:latin typeface="+mn-lt"/>
                <a:ea typeface="+mn-ea"/>
                <a:cs typeface="+mn-cs"/>
              </a:rPr>
              <a:t> When users return to the design after a period of not using it, does the user remember enough to use it effectively the next time, or does the user have to start over again learning everything?</a:t>
            </a:r>
          </a:p>
          <a:p>
            <a:pPr lvl="1"/>
            <a:r>
              <a:rPr lang="en-US" sz="1200" b="1" i="0" kern="1200" dirty="0" smtClean="0">
                <a:solidFill>
                  <a:schemeClr val="tx1"/>
                </a:solidFill>
                <a:effectLst/>
                <a:latin typeface="+mn-lt"/>
                <a:ea typeface="+mn-ea"/>
                <a:cs typeface="+mn-cs"/>
              </a:rPr>
              <a:t>Errors:</a:t>
            </a:r>
            <a:r>
              <a:rPr lang="en-US" sz="1200" b="0" i="0" kern="1200" dirty="0" smtClean="0">
                <a:solidFill>
                  <a:schemeClr val="tx1"/>
                </a:solidFill>
                <a:effectLst/>
                <a:latin typeface="+mn-lt"/>
                <a:ea typeface="+mn-ea"/>
                <a:cs typeface="+mn-cs"/>
              </a:rPr>
              <a:t> How many errors do users make, how severe are these errors and how easily can they recover from the errors?</a:t>
            </a:r>
          </a:p>
          <a:p>
            <a:pPr lvl="1"/>
            <a:r>
              <a:rPr lang="en-US" sz="1200" b="1" i="0" kern="1200" dirty="0" smtClean="0">
                <a:solidFill>
                  <a:schemeClr val="tx1"/>
                </a:solidFill>
                <a:effectLst/>
                <a:latin typeface="+mn-lt"/>
                <a:ea typeface="+mn-ea"/>
                <a:cs typeface="+mn-cs"/>
              </a:rPr>
              <a:t>Satisfaction:</a:t>
            </a:r>
            <a:r>
              <a:rPr lang="en-US" sz="1200" b="0" i="0" kern="1200" dirty="0" smtClean="0">
                <a:solidFill>
                  <a:schemeClr val="tx1"/>
                </a:solidFill>
                <a:effectLst/>
                <a:latin typeface="+mn-lt"/>
                <a:ea typeface="+mn-ea"/>
                <a:cs typeface="+mn-cs"/>
              </a:rPr>
              <a:t> How much does the user like using the system?</a:t>
            </a:r>
          </a:p>
          <a:p>
            <a:r>
              <a:rPr lang="en-US" sz="1200" b="1" i="0" u="none" strike="noStrike" kern="1200" dirty="0" smtClean="0">
                <a:solidFill>
                  <a:schemeClr val="tx1"/>
                </a:solidFill>
                <a:effectLst/>
                <a:latin typeface="+mn-lt"/>
                <a:ea typeface="+mn-ea"/>
                <a:cs typeface="+mn-cs"/>
                <a:hlinkClick r:id="rId5"/>
              </a:rPr>
              <a:t>Efficiency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Efficiency testing test the amount of code and testing resources required by a program to perform a particular function. Software Test Efficiency is number of test cases executed divided by unit of time (generally per hour).</a:t>
            </a:r>
          </a:p>
          <a:p>
            <a:r>
              <a:rPr lang="en-US" sz="1200" b="1" i="0" u="none" strike="noStrike" kern="1200" dirty="0" smtClean="0">
                <a:solidFill>
                  <a:schemeClr val="tx1"/>
                </a:solidFill>
                <a:effectLst/>
                <a:latin typeface="+mn-lt"/>
                <a:ea typeface="+mn-ea"/>
                <a:cs typeface="+mn-cs"/>
                <a:hlinkClick r:id="rId6"/>
              </a:rPr>
              <a:t>Maintainability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basically defines that how easy it is to maintain the system. This means that how easy it is to analyze, change and test the application or product.</a:t>
            </a:r>
          </a:p>
          <a:p>
            <a:r>
              <a:rPr lang="en-US" sz="1200" b="1" i="0" u="none" strike="noStrike" kern="1200" dirty="0" smtClean="0">
                <a:solidFill>
                  <a:schemeClr val="tx1"/>
                </a:solidFill>
                <a:effectLst/>
                <a:latin typeface="+mn-lt"/>
                <a:ea typeface="+mn-ea"/>
                <a:cs typeface="+mn-cs"/>
                <a:hlinkClick r:id="rId7"/>
              </a:rPr>
              <a:t>Portability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refers to the process of testing the ease with which a computer software component or application can be moved from one environment to another, e.g. moving of any application from Windows 2000 to Windows XP. This is usually measured in terms of the maximum amount of effort permitted. Results are measured in terms of the time required to move the software and complete the and documentation updates.</a:t>
            </a:r>
          </a:p>
          <a:p>
            <a:r>
              <a:rPr lang="en-US" sz="1200" b="1" i="0" u="none" strike="noStrike" kern="1200" dirty="0" smtClean="0">
                <a:solidFill>
                  <a:schemeClr val="tx1"/>
                </a:solidFill>
                <a:effectLst/>
                <a:latin typeface="+mn-lt"/>
                <a:ea typeface="+mn-ea"/>
                <a:cs typeface="+mn-cs"/>
                <a:hlinkClick r:id="rId8"/>
              </a:rPr>
              <a:t>Baseline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refers to the validation of documents and specifications on which test cases would be designed. The requirement specification validation is baseline testing.</a:t>
            </a:r>
          </a:p>
          <a:p>
            <a:r>
              <a:rPr lang="en-US" sz="1200" b="1" i="0" u="none" strike="noStrike" kern="1200" dirty="0" smtClean="0">
                <a:solidFill>
                  <a:schemeClr val="tx1"/>
                </a:solidFill>
                <a:effectLst/>
                <a:latin typeface="+mn-lt"/>
                <a:ea typeface="+mn-ea"/>
                <a:cs typeface="+mn-cs"/>
                <a:hlinkClick r:id="rId9"/>
              </a:rPr>
              <a:t>Compliance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is related with the IT standards followed by the company and it is the testing done to find the deviations from the company prescribed standards.</a:t>
            </a:r>
          </a:p>
          <a:p>
            <a:r>
              <a:rPr lang="en-US" sz="1200" b="1" i="0" u="none" strike="noStrike" kern="1200" dirty="0" smtClean="0">
                <a:solidFill>
                  <a:schemeClr val="tx1"/>
                </a:solidFill>
                <a:effectLst/>
                <a:latin typeface="+mn-lt"/>
                <a:ea typeface="+mn-ea"/>
                <a:cs typeface="+mn-cs"/>
                <a:hlinkClick r:id="rId10"/>
              </a:rPr>
              <a:t>Documentation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 per the IEEE Documentation describing plans for, or results of, the testing of a system or component, Types include test case specification, test incident report, test log, test plan, test procedure, test report. Hence the testing of all the above mentioned documents is known as documentation testing.</a:t>
            </a:r>
          </a:p>
          <a:p>
            <a:r>
              <a:rPr lang="en-US" sz="1200" b="1" i="0" u="none" strike="noStrike" kern="1200" dirty="0" smtClean="0">
                <a:solidFill>
                  <a:schemeClr val="tx1"/>
                </a:solidFill>
                <a:effectLst/>
                <a:latin typeface="+mn-lt"/>
                <a:ea typeface="+mn-ea"/>
                <a:cs typeface="+mn-cs"/>
                <a:hlinkClick r:id="rId11"/>
              </a:rPr>
              <a:t>Endurance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Endurance testing involves testing a system with a significant load extended over a significant period of time, to discover how the system behaves under sustained use. For example, in software testing, a system may behave exactly as expected when tested for 1 hour but when the same system is tested for 3 hours, problems such as memory leaks cause the system to fail or behave randomly.</a:t>
            </a:r>
          </a:p>
          <a:p>
            <a:r>
              <a:rPr lang="en-US" sz="1200" b="1" i="0" u="none" strike="noStrike" kern="1200" dirty="0" smtClean="0">
                <a:solidFill>
                  <a:schemeClr val="tx1"/>
                </a:solidFill>
                <a:effectLst/>
                <a:latin typeface="+mn-lt"/>
                <a:ea typeface="+mn-ea"/>
                <a:cs typeface="+mn-cs"/>
                <a:hlinkClick r:id="rId12"/>
              </a:rPr>
              <a:t>Load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load test is usually conducted to understand the behavior of the application under a specific expected load. Load testing is performed to determine a system’s behavior under both normal and at peak conditions. It helps to identify the maximum operating capacity of an application as well as any bottlenecks and determine which element is causing degradation. E.g. If the number of users are in creased then how much CPU, memory will be consumed, what is the network and bandwidth response time</a:t>
            </a:r>
          </a:p>
          <a:p>
            <a:r>
              <a:rPr lang="en-US" sz="1200" b="1" i="0" u="none" strike="noStrike" kern="1200" dirty="0" smtClean="0">
                <a:solidFill>
                  <a:schemeClr val="tx1"/>
                </a:solidFill>
                <a:effectLst/>
                <a:latin typeface="+mn-lt"/>
                <a:ea typeface="+mn-ea"/>
                <a:cs typeface="+mn-cs"/>
                <a:hlinkClick r:id="rId13"/>
              </a:rPr>
              <a:t>Performance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Performance testing is testing that is performed, to determine how fast some aspect of a system performs under a particular workload. It can serve different purposes like it can demonstrate that the system meets performance criteria. It can compare two systems to find which performs better. Or it can measure what part of the system or workload causes the system to perform badly.</a:t>
            </a:r>
          </a:p>
          <a:p>
            <a:r>
              <a:rPr lang="en-US" sz="1200" b="1" i="0" u="none" strike="noStrike" kern="1200" dirty="0" smtClean="0">
                <a:solidFill>
                  <a:schemeClr val="tx1"/>
                </a:solidFill>
                <a:effectLst/>
                <a:latin typeface="+mn-lt"/>
                <a:ea typeface="+mn-ea"/>
                <a:cs typeface="+mn-cs"/>
                <a:hlinkClick r:id="rId14"/>
              </a:rPr>
              <a:t>Compatibility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Compatibility testing is basically the testing of the application or the product built with the computing environment. It tests whether the application or the software product built is compatible with the hardware, operating system, database or other system software or not.</a:t>
            </a:r>
          </a:p>
          <a:p>
            <a:r>
              <a:rPr lang="en-US" sz="1200" b="1" i="0" u="none" strike="noStrike" kern="1200" dirty="0" smtClean="0">
                <a:solidFill>
                  <a:schemeClr val="tx1"/>
                </a:solidFill>
                <a:effectLst/>
                <a:latin typeface="+mn-lt"/>
                <a:ea typeface="+mn-ea"/>
                <a:cs typeface="+mn-cs"/>
                <a:hlinkClick r:id="rId15"/>
              </a:rPr>
              <a:t>Security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Security testing is basically to check that whether the application or the product is secured or not. Can anyone came tomorrow and hack the system or login the application without any authorization. It is a process to determine that an information system protects data and maintains functionality as intended.</a:t>
            </a:r>
          </a:p>
          <a:p>
            <a:r>
              <a:rPr lang="en-US" sz="1200" b="1" i="0" u="none" strike="noStrike" kern="1200" dirty="0" smtClean="0">
                <a:solidFill>
                  <a:schemeClr val="tx1"/>
                </a:solidFill>
                <a:effectLst/>
                <a:latin typeface="+mn-lt"/>
                <a:ea typeface="+mn-ea"/>
                <a:cs typeface="+mn-cs"/>
                <a:hlinkClick r:id="rId16"/>
              </a:rPr>
              <a:t>Scalability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is the testing of a software application for measuring its capability to scale up in terms of any of its non-functional capability like load supported, the number of transactions, the data volume etc.</a:t>
            </a:r>
          </a:p>
          <a:p>
            <a:r>
              <a:rPr lang="en-US" sz="1200" b="1" i="0" u="none" strike="noStrike" kern="1200" dirty="0" smtClean="0">
                <a:solidFill>
                  <a:schemeClr val="tx1"/>
                </a:solidFill>
                <a:effectLst/>
                <a:latin typeface="+mn-lt"/>
                <a:ea typeface="+mn-ea"/>
                <a:cs typeface="+mn-cs"/>
                <a:hlinkClick r:id="rId17"/>
              </a:rPr>
              <a:t>Volume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Volume testing refers to testing a software application or the product with a certain amount of data. E.g., if we want to volume test our application with a specific database size, we need to expand our database to that size and then test the application’s performance on it.</a:t>
            </a:r>
          </a:p>
          <a:p>
            <a:r>
              <a:rPr lang="en-US" sz="1200" b="1" i="0" u="none" strike="noStrike" kern="1200" dirty="0" smtClean="0">
                <a:solidFill>
                  <a:schemeClr val="tx1"/>
                </a:solidFill>
                <a:effectLst/>
                <a:latin typeface="+mn-lt"/>
                <a:ea typeface="+mn-ea"/>
                <a:cs typeface="+mn-cs"/>
                <a:hlinkClick r:id="rId18"/>
              </a:rPr>
              <a:t>Stress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involves testing beyond normal operational capacity, often to a breaking point, in order to observe the results. It is a form of testing that is used to determine the stability of a given system. It put greater emphasis on robustness, availability, and error handling under a heavy load, rather than on what would be considered correct behavior under normal circumstances. The goals of such tests may be to ensure the software does not crash in conditions of insufficient computational resources (such as memory or disk space).</a:t>
            </a:r>
          </a:p>
          <a:p>
            <a:r>
              <a:rPr lang="en-US" sz="1200" b="1" i="0" u="none" strike="noStrike" kern="1200" dirty="0" smtClean="0">
                <a:solidFill>
                  <a:schemeClr val="tx1"/>
                </a:solidFill>
                <a:effectLst/>
                <a:latin typeface="+mn-lt"/>
                <a:ea typeface="+mn-ea"/>
                <a:cs typeface="+mn-cs"/>
                <a:hlinkClick r:id="rId19"/>
              </a:rPr>
              <a:t>Recovery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Recovery testing is done in order to check how fast and better the application can recover after it has gone through any type of crash or hardware failure etc. Recovery testing is the forced failure of the software in a variety of ways to verify that recovery is properly performed. For example, when an application is receiving data from a network, unplug the connecting cable. After some time, plug the cable back in and analyze the application’s ability to continue receiving data from the point at which the network connection got disappeared. Restart the system while a browser has a definite number of sessions and check whether the browser is able to recover all of them or not.</a:t>
            </a:r>
          </a:p>
          <a:p>
            <a:r>
              <a:rPr lang="en-US" sz="1200" b="1" i="0" u="none" strike="noStrike" kern="1200" dirty="0" smtClean="0">
                <a:solidFill>
                  <a:schemeClr val="tx1"/>
                </a:solidFill>
                <a:effectLst/>
                <a:latin typeface="+mn-lt"/>
                <a:ea typeface="+mn-ea"/>
                <a:cs typeface="+mn-cs"/>
                <a:hlinkClick r:id="rId20"/>
              </a:rPr>
              <a:t>Internationalization testing and Localization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Internationalization is a process of designing a software application so that it can be adapted to various languages and regions without any changes. Whereas Localization is a process of adapting internationalized software for a specific region or language by adding local specific components and translating text.</a:t>
            </a:r>
          </a:p>
          <a:p>
            <a:endParaRPr lang="bg-BG" dirty="0"/>
          </a:p>
        </p:txBody>
      </p:sp>
    </p:spTree>
    <p:extLst>
      <p:ext uri="{BB962C8B-B14F-4D97-AF65-F5344CB8AC3E}">
        <p14:creationId xmlns:p14="http://schemas.microsoft.com/office/powerpoint/2010/main" val="3480707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hlinkClick r:id="rId3"/>
              </a:rPr>
              <a:t>Reliability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Reliability Testing is about exercising an application so that failures are discovered and removed before the system is deployed. The purpose of reliability testing is to determine product reliability, and to determine whether the software meets the customer’s reliability requirements.</a:t>
            </a:r>
          </a:p>
          <a:p>
            <a:r>
              <a:rPr lang="en-US" sz="1200" b="1" i="0" u="none" strike="noStrike" kern="1200" dirty="0" smtClean="0">
                <a:solidFill>
                  <a:schemeClr val="tx1"/>
                </a:solidFill>
                <a:effectLst/>
                <a:latin typeface="+mn-lt"/>
                <a:ea typeface="+mn-ea"/>
                <a:cs typeface="+mn-cs"/>
                <a:hlinkClick r:id="rId4"/>
              </a:rPr>
              <a:t>Usability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usability testing basically the testers tests the ease with which the user interfaces can be used. It tests that whether the application or the product built is user-friendly or not.</a:t>
            </a:r>
          </a:p>
          <a:p>
            <a:r>
              <a:rPr lang="en-US" sz="1200" b="0" i="0" kern="1200" dirty="0" smtClean="0">
                <a:solidFill>
                  <a:schemeClr val="tx1"/>
                </a:solidFill>
                <a:effectLst/>
                <a:latin typeface="+mn-lt"/>
                <a:ea typeface="+mn-ea"/>
                <a:cs typeface="+mn-cs"/>
              </a:rPr>
              <a:t>Usability testing includes the following five components:</a:t>
            </a:r>
          </a:p>
          <a:p>
            <a:pPr lvl="1"/>
            <a:r>
              <a:rPr lang="en-US" sz="1200" b="1" i="0" kern="1200" dirty="0" smtClean="0">
                <a:solidFill>
                  <a:schemeClr val="tx1"/>
                </a:solidFill>
                <a:effectLst/>
                <a:latin typeface="+mn-lt"/>
                <a:ea typeface="+mn-ea"/>
                <a:cs typeface="+mn-cs"/>
              </a:rPr>
              <a:t>Learnability: </a:t>
            </a:r>
            <a:r>
              <a:rPr lang="en-US" sz="1200" b="0" i="0" kern="1200" dirty="0" smtClean="0">
                <a:solidFill>
                  <a:schemeClr val="tx1"/>
                </a:solidFill>
                <a:effectLst/>
                <a:latin typeface="+mn-lt"/>
                <a:ea typeface="+mn-ea"/>
                <a:cs typeface="+mn-cs"/>
              </a:rPr>
              <a:t>How easy is it for users to accomplish basic tasks the first time they encounter the design?</a:t>
            </a:r>
          </a:p>
          <a:p>
            <a:pPr lvl="1"/>
            <a:r>
              <a:rPr lang="en-US" sz="1200" b="1" i="0" kern="1200" dirty="0" smtClean="0">
                <a:solidFill>
                  <a:schemeClr val="tx1"/>
                </a:solidFill>
                <a:effectLst/>
                <a:latin typeface="+mn-lt"/>
                <a:ea typeface="+mn-ea"/>
                <a:cs typeface="+mn-cs"/>
              </a:rPr>
              <a:t>Efficiency:</a:t>
            </a:r>
            <a:r>
              <a:rPr lang="en-US" sz="1200" b="0" i="0" kern="1200" dirty="0" smtClean="0">
                <a:solidFill>
                  <a:schemeClr val="tx1"/>
                </a:solidFill>
                <a:effectLst/>
                <a:latin typeface="+mn-lt"/>
                <a:ea typeface="+mn-ea"/>
                <a:cs typeface="+mn-cs"/>
              </a:rPr>
              <a:t> How fast can experienced users accomplish tasks?</a:t>
            </a:r>
          </a:p>
          <a:p>
            <a:pPr lvl="1"/>
            <a:r>
              <a:rPr lang="en-US" sz="1200" b="1" i="0" kern="1200" dirty="0" smtClean="0">
                <a:solidFill>
                  <a:schemeClr val="tx1"/>
                </a:solidFill>
                <a:effectLst/>
                <a:latin typeface="+mn-lt"/>
                <a:ea typeface="+mn-ea"/>
                <a:cs typeface="+mn-cs"/>
              </a:rPr>
              <a:t>Memorability:</a:t>
            </a:r>
            <a:r>
              <a:rPr lang="en-US" sz="1200" b="0" i="0" kern="1200" dirty="0" smtClean="0">
                <a:solidFill>
                  <a:schemeClr val="tx1"/>
                </a:solidFill>
                <a:effectLst/>
                <a:latin typeface="+mn-lt"/>
                <a:ea typeface="+mn-ea"/>
                <a:cs typeface="+mn-cs"/>
              </a:rPr>
              <a:t> When users return to the design after a period of not using it, does the user remember enough to use it effectively the next time, or does the user have to start over again learning everything?</a:t>
            </a:r>
          </a:p>
          <a:p>
            <a:pPr lvl="1"/>
            <a:r>
              <a:rPr lang="en-US" sz="1200" b="1" i="0" kern="1200" dirty="0" smtClean="0">
                <a:solidFill>
                  <a:schemeClr val="tx1"/>
                </a:solidFill>
                <a:effectLst/>
                <a:latin typeface="+mn-lt"/>
                <a:ea typeface="+mn-ea"/>
                <a:cs typeface="+mn-cs"/>
              </a:rPr>
              <a:t>Errors:</a:t>
            </a:r>
            <a:r>
              <a:rPr lang="en-US" sz="1200" b="0" i="0" kern="1200" dirty="0" smtClean="0">
                <a:solidFill>
                  <a:schemeClr val="tx1"/>
                </a:solidFill>
                <a:effectLst/>
                <a:latin typeface="+mn-lt"/>
                <a:ea typeface="+mn-ea"/>
                <a:cs typeface="+mn-cs"/>
              </a:rPr>
              <a:t> How many errors do users make, how severe are these errors and how easily can they recover from the errors?</a:t>
            </a:r>
          </a:p>
          <a:p>
            <a:pPr lvl="1"/>
            <a:r>
              <a:rPr lang="en-US" sz="1200" b="1" i="0" kern="1200" dirty="0" smtClean="0">
                <a:solidFill>
                  <a:schemeClr val="tx1"/>
                </a:solidFill>
                <a:effectLst/>
                <a:latin typeface="+mn-lt"/>
                <a:ea typeface="+mn-ea"/>
                <a:cs typeface="+mn-cs"/>
              </a:rPr>
              <a:t>Satisfaction:</a:t>
            </a:r>
            <a:r>
              <a:rPr lang="en-US" sz="1200" b="0" i="0" kern="1200" dirty="0" smtClean="0">
                <a:solidFill>
                  <a:schemeClr val="tx1"/>
                </a:solidFill>
                <a:effectLst/>
                <a:latin typeface="+mn-lt"/>
                <a:ea typeface="+mn-ea"/>
                <a:cs typeface="+mn-cs"/>
              </a:rPr>
              <a:t> How much does the user like using the system?</a:t>
            </a:r>
          </a:p>
          <a:p>
            <a:r>
              <a:rPr lang="en-US" sz="1200" b="1" i="0" u="none" strike="noStrike" kern="1200" dirty="0" smtClean="0">
                <a:solidFill>
                  <a:schemeClr val="tx1"/>
                </a:solidFill>
                <a:effectLst/>
                <a:latin typeface="+mn-lt"/>
                <a:ea typeface="+mn-ea"/>
                <a:cs typeface="+mn-cs"/>
                <a:hlinkClick r:id="rId5"/>
              </a:rPr>
              <a:t>Efficiency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Efficiency testing test the amount of code and testing resources required by a program to perform a particular function. Software Test Efficiency is number of test cases executed divided by unit of time (generally per hour).</a:t>
            </a:r>
          </a:p>
          <a:p>
            <a:r>
              <a:rPr lang="en-US" sz="1200" b="1" i="0" u="none" strike="noStrike" kern="1200" dirty="0" smtClean="0">
                <a:solidFill>
                  <a:schemeClr val="tx1"/>
                </a:solidFill>
                <a:effectLst/>
                <a:latin typeface="+mn-lt"/>
                <a:ea typeface="+mn-ea"/>
                <a:cs typeface="+mn-cs"/>
                <a:hlinkClick r:id="rId6"/>
              </a:rPr>
              <a:t>Maintainability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basically defines that how easy it is to maintain the system. This means that how easy it is to analyze, change and test the application or product.</a:t>
            </a:r>
          </a:p>
          <a:p>
            <a:r>
              <a:rPr lang="en-US" sz="1200" b="1" i="0" u="none" strike="noStrike" kern="1200" dirty="0" smtClean="0">
                <a:solidFill>
                  <a:schemeClr val="tx1"/>
                </a:solidFill>
                <a:effectLst/>
                <a:latin typeface="+mn-lt"/>
                <a:ea typeface="+mn-ea"/>
                <a:cs typeface="+mn-cs"/>
                <a:hlinkClick r:id="rId7"/>
              </a:rPr>
              <a:t>Portability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refers to the process of testing the ease with which a computer software component or application can be moved from one environment to another, e.g. moving of any application from Windows 2000 to Windows XP. This is usually measured in terms of the maximum amount of effort permitted. Results are measured in terms of the time required to move the software and complete the and documentation updates.</a:t>
            </a:r>
          </a:p>
          <a:p>
            <a:r>
              <a:rPr lang="en-US" sz="1200" b="1" i="0" u="none" strike="noStrike" kern="1200" dirty="0" smtClean="0">
                <a:solidFill>
                  <a:schemeClr val="tx1"/>
                </a:solidFill>
                <a:effectLst/>
                <a:latin typeface="+mn-lt"/>
                <a:ea typeface="+mn-ea"/>
                <a:cs typeface="+mn-cs"/>
                <a:hlinkClick r:id="rId8"/>
              </a:rPr>
              <a:t>Baseline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refers to the validation of documents and specifications on which test cases would be designed. The requirement specification validation is baseline testing.</a:t>
            </a:r>
          </a:p>
          <a:p>
            <a:r>
              <a:rPr lang="en-US" sz="1200" b="1" i="0" u="none" strike="noStrike" kern="1200" dirty="0" smtClean="0">
                <a:solidFill>
                  <a:schemeClr val="tx1"/>
                </a:solidFill>
                <a:effectLst/>
                <a:latin typeface="+mn-lt"/>
                <a:ea typeface="+mn-ea"/>
                <a:cs typeface="+mn-cs"/>
                <a:hlinkClick r:id="rId9"/>
              </a:rPr>
              <a:t>Compliance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is related with the IT standards followed by the company and it is the testing done to find the deviations from the company prescribed standards.</a:t>
            </a:r>
          </a:p>
          <a:p>
            <a:r>
              <a:rPr lang="en-US" sz="1200" b="1" i="0" u="none" strike="noStrike" kern="1200" dirty="0" smtClean="0">
                <a:solidFill>
                  <a:schemeClr val="tx1"/>
                </a:solidFill>
                <a:effectLst/>
                <a:latin typeface="+mn-lt"/>
                <a:ea typeface="+mn-ea"/>
                <a:cs typeface="+mn-cs"/>
                <a:hlinkClick r:id="rId10"/>
              </a:rPr>
              <a:t>Documentation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 per the IEEE Documentation describing plans for, or results of, the testing of a system or component, Types include test case specification, test incident report, test log, test plan, test procedure, test report. Hence the testing of all the above mentioned documents is known as documentation testing.</a:t>
            </a:r>
          </a:p>
          <a:p>
            <a:r>
              <a:rPr lang="en-US" sz="1200" b="1" i="0" u="none" strike="noStrike" kern="1200" dirty="0" smtClean="0">
                <a:solidFill>
                  <a:schemeClr val="tx1"/>
                </a:solidFill>
                <a:effectLst/>
                <a:latin typeface="+mn-lt"/>
                <a:ea typeface="+mn-ea"/>
                <a:cs typeface="+mn-cs"/>
                <a:hlinkClick r:id="rId11"/>
              </a:rPr>
              <a:t>Endurance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Endurance testing involves testing a system with a significant load extended over a significant period of time, to discover how the system behaves under sustained use. For example, in software testing, a system may behave exactly as expected when tested for 1 hour but when the same system is tested for 3 hours, problems such as memory leaks cause the system to fail or behave randomly.</a:t>
            </a:r>
          </a:p>
          <a:p>
            <a:r>
              <a:rPr lang="en-US" sz="1200" b="1" i="0" u="none" strike="noStrike" kern="1200" dirty="0" smtClean="0">
                <a:solidFill>
                  <a:schemeClr val="tx1"/>
                </a:solidFill>
                <a:effectLst/>
                <a:latin typeface="+mn-lt"/>
                <a:ea typeface="+mn-ea"/>
                <a:cs typeface="+mn-cs"/>
                <a:hlinkClick r:id="rId12"/>
              </a:rPr>
              <a:t>Load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load test is usually conducted to understand the behavior of the application under a specific expected load. Load testing is performed to determine a system’s behavior under both normal and at peak conditions. It helps to identify the maximum operating capacity of an application as well as any bottlenecks and determine which element is causing degradation. E.g. If the number of users are in creased then how much CPU, memory will be consumed, what is the network and bandwidth response time</a:t>
            </a:r>
          </a:p>
          <a:p>
            <a:r>
              <a:rPr lang="en-US" sz="1200" b="1" i="0" u="none" strike="noStrike" kern="1200" dirty="0" smtClean="0">
                <a:solidFill>
                  <a:schemeClr val="tx1"/>
                </a:solidFill>
                <a:effectLst/>
                <a:latin typeface="+mn-lt"/>
                <a:ea typeface="+mn-ea"/>
                <a:cs typeface="+mn-cs"/>
                <a:hlinkClick r:id="rId13"/>
              </a:rPr>
              <a:t>Performance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Performance testing is testing that is performed, to determine how fast some aspect of a system performs under a particular workload. It can serve different purposes like it can demonstrate that the system meets performance criteria. It can compare two systems to find which performs better. Or it can measure what part of the system or workload causes the system to perform badly.</a:t>
            </a:r>
          </a:p>
          <a:p>
            <a:r>
              <a:rPr lang="en-US" sz="1200" b="1" i="0" u="none" strike="noStrike" kern="1200" dirty="0" smtClean="0">
                <a:solidFill>
                  <a:schemeClr val="tx1"/>
                </a:solidFill>
                <a:effectLst/>
                <a:latin typeface="+mn-lt"/>
                <a:ea typeface="+mn-ea"/>
                <a:cs typeface="+mn-cs"/>
                <a:hlinkClick r:id="rId14"/>
              </a:rPr>
              <a:t>Compatibility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Compatibility testing is basically the testing of the application or the product built with the computing environment. It tests whether the application or the software product built is compatible with the hardware, operating system, database or other system software or not.</a:t>
            </a:r>
          </a:p>
          <a:p>
            <a:r>
              <a:rPr lang="en-US" sz="1200" b="1" i="0" u="none" strike="noStrike" kern="1200" dirty="0" smtClean="0">
                <a:solidFill>
                  <a:schemeClr val="tx1"/>
                </a:solidFill>
                <a:effectLst/>
                <a:latin typeface="+mn-lt"/>
                <a:ea typeface="+mn-ea"/>
                <a:cs typeface="+mn-cs"/>
                <a:hlinkClick r:id="rId15"/>
              </a:rPr>
              <a:t>Security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Security testing is basically to check that whether the application or the product is secured or not. Can anyone came tomorrow and hack the system or login the application without any authorization. It is a process to determine that an information system protects data and maintains functionality as intended.</a:t>
            </a:r>
          </a:p>
          <a:p>
            <a:r>
              <a:rPr lang="en-US" sz="1200" b="1" i="0" u="none" strike="noStrike" kern="1200" dirty="0" smtClean="0">
                <a:solidFill>
                  <a:schemeClr val="tx1"/>
                </a:solidFill>
                <a:effectLst/>
                <a:latin typeface="+mn-lt"/>
                <a:ea typeface="+mn-ea"/>
                <a:cs typeface="+mn-cs"/>
                <a:hlinkClick r:id="rId16"/>
              </a:rPr>
              <a:t>Scalability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is the testing of a software application for measuring its capability to scale up in terms of any of its non-functional capability like load supported, the number of transactions, the data volume etc.</a:t>
            </a:r>
          </a:p>
          <a:p>
            <a:r>
              <a:rPr lang="en-US" sz="1200" b="1" i="0" u="none" strike="noStrike" kern="1200" dirty="0" smtClean="0">
                <a:solidFill>
                  <a:schemeClr val="tx1"/>
                </a:solidFill>
                <a:effectLst/>
                <a:latin typeface="+mn-lt"/>
                <a:ea typeface="+mn-ea"/>
                <a:cs typeface="+mn-cs"/>
                <a:hlinkClick r:id="rId17"/>
              </a:rPr>
              <a:t>Volume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Volume testing refers to testing a software application or the product with a certain amount of data. E.g., if we want to volume test our application with a specific database size, we need to expand our database to that size and then test the application’s performance on it.</a:t>
            </a:r>
          </a:p>
          <a:p>
            <a:r>
              <a:rPr lang="en-US" sz="1200" b="1" i="0" u="none" strike="noStrike" kern="1200" dirty="0" smtClean="0">
                <a:solidFill>
                  <a:schemeClr val="tx1"/>
                </a:solidFill>
                <a:effectLst/>
                <a:latin typeface="+mn-lt"/>
                <a:ea typeface="+mn-ea"/>
                <a:cs typeface="+mn-cs"/>
                <a:hlinkClick r:id="rId18"/>
              </a:rPr>
              <a:t>Stress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involves testing beyond normal operational capacity, often to a breaking point, in order to observe the results. It is a form of testing that is used to determine the stability of a given system. It put greater emphasis on robustness, availability, and error handling under a heavy load, rather than on what would be considered correct behavior under normal circumstances. The goals of such tests may be to ensure the software does not crash in conditions of insufficient computational resources (such as memory or disk space).</a:t>
            </a:r>
          </a:p>
          <a:p>
            <a:r>
              <a:rPr lang="en-US" sz="1200" b="1" i="0" u="none" strike="noStrike" kern="1200" dirty="0" smtClean="0">
                <a:solidFill>
                  <a:schemeClr val="tx1"/>
                </a:solidFill>
                <a:effectLst/>
                <a:latin typeface="+mn-lt"/>
                <a:ea typeface="+mn-ea"/>
                <a:cs typeface="+mn-cs"/>
                <a:hlinkClick r:id="rId19"/>
              </a:rPr>
              <a:t>Recovery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Recovery testing is done in order to check how fast and better the application can recover after it has gone through any type of crash or hardware failure etc. Recovery testing is the forced failure of the software in a variety of ways to verify that recovery is properly performed. For example, when an application is receiving data from a network, unplug the connecting cable. After some time, plug the cable back in and analyze the application’s ability to continue receiving data from the point at which the network connection got disappeared. Restart the system while a browser has a definite number of sessions and check whether the browser is able to recover all of them or not.</a:t>
            </a:r>
          </a:p>
          <a:p>
            <a:r>
              <a:rPr lang="en-US" sz="1200" b="1" i="0" u="none" strike="noStrike" kern="1200" dirty="0" smtClean="0">
                <a:solidFill>
                  <a:schemeClr val="tx1"/>
                </a:solidFill>
                <a:effectLst/>
                <a:latin typeface="+mn-lt"/>
                <a:ea typeface="+mn-ea"/>
                <a:cs typeface="+mn-cs"/>
                <a:hlinkClick r:id="rId20"/>
              </a:rPr>
              <a:t>Internationalization testing and Localization testing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Internationalization is a process of designing a software application so that it can be adapted to various languages and regions without any changes. Whereas Localization is a process of adapting internationalized software for a specific region or language by adding local specific components and translating text.</a:t>
            </a:r>
          </a:p>
          <a:p>
            <a:endParaRPr lang="bg-BG" dirty="0"/>
          </a:p>
        </p:txBody>
      </p:sp>
    </p:spTree>
    <p:extLst>
      <p:ext uri="{BB962C8B-B14F-4D97-AF65-F5344CB8AC3E}">
        <p14:creationId xmlns:p14="http://schemas.microsoft.com/office/powerpoint/2010/main" val="3480707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Documentation is an important part of software engineering. Types of documentation include:</a:t>
            </a:r>
          </a:p>
          <a:p>
            <a:endParaRPr lang="en-US" dirty="0" smtClean="0"/>
          </a:p>
          <a:p>
            <a:r>
              <a:rPr lang="en-US" dirty="0" smtClean="0"/>
              <a:t>Requirements – Statements that identify attributes, capabilities, characteristics, or qualities of a system. This is the foundation for what will be or has been implemented.</a:t>
            </a:r>
          </a:p>
          <a:p>
            <a:r>
              <a:rPr lang="en-US" dirty="0" smtClean="0"/>
              <a:t>Architecture/Design – Overview of software. Includes relations to an environment and construction principles to be used in design of software components.</a:t>
            </a:r>
          </a:p>
          <a:p>
            <a:r>
              <a:rPr lang="en-US" dirty="0" smtClean="0"/>
              <a:t>Technical – Documentation of code, algorithms, interfaces, and APIs.</a:t>
            </a:r>
          </a:p>
          <a:p>
            <a:r>
              <a:rPr lang="en-US" dirty="0" smtClean="0"/>
              <a:t>End user – Manuals for the end-user, system administrators and support staff.</a:t>
            </a:r>
          </a:p>
          <a:p>
            <a:r>
              <a:rPr lang="en-US" dirty="0" smtClean="0"/>
              <a:t>Marketing – How to market the product and analysis of the market demand.</a:t>
            </a:r>
            <a:endParaRPr lang="bg-BG" dirty="0"/>
          </a:p>
        </p:txBody>
      </p:sp>
    </p:spTree>
    <p:extLst>
      <p:ext uri="{BB962C8B-B14F-4D97-AF65-F5344CB8AC3E}">
        <p14:creationId xmlns:p14="http://schemas.microsoft.com/office/powerpoint/2010/main" val="123542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test case specifications</a:t>
            </a:r>
            <a:r>
              <a:rPr lang="en-US" sz="1200" b="0" i="0" kern="1200" dirty="0" smtClean="0">
                <a:solidFill>
                  <a:schemeClr val="tx1"/>
                </a:solidFill>
                <a:effectLst/>
                <a:latin typeface="+mn-lt"/>
                <a:ea typeface="+mn-ea"/>
                <a:cs typeface="+mn-cs"/>
              </a:rPr>
              <a:t> document is a set of detailed actions to verify each feature or functionality of a product. Usually, a QA team writes a separate specifications document for each product unit. Test case specifications are based on the approach outlined in the test plan. A good practice is to simplify specifications description and avoid test case repetitions.</a:t>
            </a:r>
          </a:p>
          <a:p>
            <a:r>
              <a:rPr lang="en-US" sz="1200" b="1" i="0" kern="1200" dirty="0" smtClean="0">
                <a:solidFill>
                  <a:schemeClr val="tx1"/>
                </a:solidFill>
                <a:effectLst/>
                <a:latin typeface="+mn-lt"/>
                <a:ea typeface="+mn-ea"/>
                <a:cs typeface="+mn-cs"/>
              </a:rPr>
              <a:t>Test checklist</a:t>
            </a:r>
            <a:r>
              <a:rPr lang="en-US" sz="1200" b="0" i="0" kern="1200" dirty="0" smtClean="0">
                <a:solidFill>
                  <a:schemeClr val="tx1"/>
                </a:solidFill>
                <a:effectLst/>
                <a:latin typeface="+mn-lt"/>
                <a:ea typeface="+mn-ea"/>
                <a:cs typeface="+mn-cs"/>
              </a:rPr>
              <a:t> is a list of tests that should be run at a particular time. It represents what tests are completed and how many have failed. All points in the test checklists should be defined correctly. Try to group test points in the checklists. This approach will help you keep track of them during your work and not lose any. If it helps testers to check the app correctly, you can add comments to your points on the list.</a:t>
            </a:r>
          </a:p>
          <a:p>
            <a:endParaRPr lang="bg-BG" dirty="0"/>
          </a:p>
        </p:txBody>
      </p:sp>
    </p:spTree>
    <p:extLst>
      <p:ext uri="{BB962C8B-B14F-4D97-AF65-F5344CB8AC3E}">
        <p14:creationId xmlns:p14="http://schemas.microsoft.com/office/powerpoint/2010/main" val="505856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2853393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smtClean="0">
                <a:effectLst/>
              </a:rPr>
              <a:t/>
            </a:r>
            <a:br>
              <a:rPr lang="en-US" dirty="0" smtClean="0">
                <a:effectLst/>
              </a:rPr>
            </a:br>
            <a:endParaRPr lang="en-US" dirty="0" smtClean="0">
              <a:effectLst/>
            </a:endParaRPr>
          </a:p>
          <a:p>
            <a:r>
              <a:rPr lang="en-US" sz="1200" b="0" i="0" kern="1200" dirty="0" smtClean="0">
                <a:solidFill>
                  <a:schemeClr val="tx1"/>
                </a:solidFill>
                <a:effectLst/>
                <a:latin typeface="+mn-lt"/>
                <a:ea typeface="+mn-ea"/>
                <a:cs typeface="+mn-cs"/>
              </a:rPr>
              <a:t>Penetration testing (also called pen testing) is the practice of </a:t>
            </a:r>
            <a:r>
              <a:rPr lang="en-US" sz="1200" b="0" i="0" u="sng" kern="1200" dirty="0" smtClean="0">
                <a:solidFill>
                  <a:schemeClr val="tx1"/>
                </a:solidFill>
                <a:effectLst/>
                <a:latin typeface="+mn-lt"/>
                <a:ea typeface="+mn-ea"/>
                <a:cs typeface="+mn-cs"/>
                <a:hlinkClick r:id="rId3"/>
              </a:rPr>
              <a:t>testing</a:t>
            </a:r>
            <a:r>
              <a:rPr lang="en-US" sz="1200" b="0" i="0" kern="1200" dirty="0" smtClean="0">
                <a:solidFill>
                  <a:schemeClr val="tx1"/>
                </a:solidFill>
                <a:effectLst/>
                <a:latin typeface="+mn-lt"/>
                <a:ea typeface="+mn-ea"/>
                <a:cs typeface="+mn-cs"/>
              </a:rPr>
              <a:t> a computer system, network or Web application to find vulnerabilities that an attacker could exploit.</a:t>
            </a:r>
          </a:p>
          <a:p>
            <a:endParaRPr lang="bg-BG" dirty="0"/>
          </a:p>
        </p:txBody>
      </p:sp>
    </p:spTree>
    <p:extLst>
      <p:ext uri="{BB962C8B-B14F-4D97-AF65-F5344CB8AC3E}">
        <p14:creationId xmlns:p14="http://schemas.microsoft.com/office/powerpoint/2010/main" val="2227509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smtClean="0">
                <a:effectLst/>
              </a:rPr>
              <a:t/>
            </a:r>
            <a:br>
              <a:rPr lang="en-US" dirty="0" smtClean="0">
                <a:effectLst/>
              </a:rPr>
            </a:br>
            <a:endParaRPr lang="en-US" dirty="0" smtClean="0">
              <a:effectLst/>
            </a:endParaRPr>
          </a:p>
          <a:p>
            <a:r>
              <a:rPr lang="en-US" sz="1200" b="0" i="0" kern="1200" smtClean="0">
                <a:solidFill>
                  <a:schemeClr val="tx1"/>
                </a:solidFill>
                <a:effectLst/>
                <a:latin typeface="+mn-lt"/>
                <a:ea typeface="+mn-ea"/>
                <a:cs typeface="+mn-cs"/>
              </a:rPr>
              <a:t>Penetration testing (also called pen testing) is the practice of </a:t>
            </a:r>
            <a:r>
              <a:rPr lang="en-US" sz="1200" b="0" i="0" u="sng" kern="1200" smtClean="0">
                <a:solidFill>
                  <a:schemeClr val="tx1"/>
                </a:solidFill>
                <a:effectLst/>
                <a:latin typeface="+mn-lt"/>
                <a:ea typeface="+mn-ea"/>
                <a:cs typeface="+mn-cs"/>
                <a:hlinkClick r:id="rId3"/>
              </a:rPr>
              <a:t>testing</a:t>
            </a:r>
            <a:r>
              <a:rPr lang="en-US" sz="1200" b="0" i="0" kern="1200" smtClean="0">
                <a:solidFill>
                  <a:schemeClr val="tx1"/>
                </a:solidFill>
                <a:effectLst/>
                <a:latin typeface="+mn-lt"/>
                <a:ea typeface="+mn-ea"/>
                <a:cs typeface="+mn-cs"/>
              </a:rPr>
              <a:t> a computer system, network or Web application to find vulnerabilities that an attacker could exploit.</a:t>
            </a:r>
          </a:p>
          <a:p>
            <a:endParaRPr lang="bg-BG"/>
          </a:p>
        </p:txBody>
      </p:sp>
    </p:spTree>
    <p:extLst>
      <p:ext uri="{BB962C8B-B14F-4D97-AF65-F5344CB8AC3E}">
        <p14:creationId xmlns:p14="http://schemas.microsoft.com/office/powerpoint/2010/main" val="22275099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2118735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21187356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2118735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1" dirty="0" smtClean="0"/>
              <a:t>Ръчно тестване </a:t>
            </a:r>
            <a:r>
              <a:rPr lang="ru-RU" dirty="0" smtClean="0"/>
              <a:t>е процес на изследване и проучване на софтуер от потребителска гледна точка чрез аналитични методи (</a:t>
            </a:r>
            <a:r>
              <a:rPr lang="ru-RU" u="sng" dirty="0" smtClean="0"/>
              <a:t>човешки интелект</a:t>
            </a:r>
            <a:r>
              <a:rPr lang="ru-RU" dirty="0" smtClean="0"/>
              <a:t>), с цел получаване на информация за качеството на продукта и услугата, която се изпитва</a:t>
            </a:r>
            <a:r>
              <a:rPr lang="bg-BG" baseline="0" dirty="0" smtClean="0"/>
              <a:t> и подобряването му</a:t>
            </a:r>
            <a:r>
              <a:rPr lang="ru-RU" dirty="0" smtClean="0"/>
              <a:t>. </a:t>
            </a:r>
          </a:p>
          <a:p>
            <a:endParaRPr lang="bg-B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1" dirty="0" smtClean="0"/>
              <a:t>Автоматизирано тестване </a:t>
            </a:r>
            <a:r>
              <a:rPr lang="ru-RU" dirty="0" smtClean="0"/>
              <a:t>е автоматизиран процес на изследване и проучване на софтуера, използвайки </a:t>
            </a:r>
            <a:r>
              <a:rPr lang="ru-RU" u="sng" dirty="0" smtClean="0"/>
              <a:t>специфичен софтуер</a:t>
            </a:r>
            <a:r>
              <a:rPr lang="ru-RU" u="none" dirty="0" smtClean="0"/>
              <a:t> </a:t>
            </a:r>
            <a:r>
              <a:rPr lang="ru-RU" dirty="0" smtClean="0"/>
              <a:t>подходящ за него, с цел получаване </a:t>
            </a:r>
            <a:r>
              <a:rPr lang="ru-RU" u="sng" dirty="0" smtClean="0"/>
              <a:t>по-бързо</a:t>
            </a:r>
            <a:r>
              <a:rPr lang="ru-RU" dirty="0" smtClean="0"/>
              <a:t> на информация за качеството на продукта и услугата, която се изпитва и подобряването му. </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Cyber Security </a:t>
            </a:r>
            <a:r>
              <a:rPr lang="ru-RU" b="1" dirty="0" smtClean="0"/>
              <a:t>тестване </a:t>
            </a:r>
            <a:r>
              <a:rPr lang="ru-RU" dirty="0" smtClean="0"/>
              <a:t>е </a:t>
            </a:r>
            <a:r>
              <a:rPr lang="bg-BG" dirty="0" smtClean="0"/>
              <a:t>ръчен</a:t>
            </a:r>
            <a:r>
              <a:rPr lang="bg-BG" baseline="0" dirty="0" smtClean="0"/>
              <a:t> и/или </a:t>
            </a:r>
            <a:r>
              <a:rPr lang="ru-RU" dirty="0" smtClean="0"/>
              <a:t>автоматизиран процес на изследване и проучване на софтуера от </a:t>
            </a:r>
            <a:r>
              <a:rPr lang="ru-RU" u="sng" dirty="0" smtClean="0"/>
              <a:t>хакерска</a:t>
            </a:r>
            <a:r>
              <a:rPr lang="ru-RU" dirty="0" smtClean="0"/>
              <a:t> гледна точка чрез аналитични методи (</a:t>
            </a:r>
            <a:r>
              <a:rPr lang="ru-RU" u="sng" dirty="0" smtClean="0"/>
              <a:t>човешки интелект</a:t>
            </a:r>
            <a:r>
              <a:rPr lang="ru-RU" dirty="0" smtClean="0"/>
              <a:t>), използвайки различни </a:t>
            </a:r>
            <a:r>
              <a:rPr lang="ru-RU" u="sng" dirty="0" smtClean="0"/>
              <a:t>специфични средства</a:t>
            </a:r>
            <a:r>
              <a:rPr lang="ru-RU" dirty="0" smtClean="0"/>
              <a:t>, с цел получаване на информация за </a:t>
            </a:r>
            <a:r>
              <a:rPr lang="en-US" dirty="0" smtClean="0"/>
              <a:t>Cyber Security </a:t>
            </a:r>
            <a:r>
              <a:rPr lang="ru-RU" dirty="0" smtClean="0"/>
              <a:t>качеството на продукта и услугата, която се изпитва и подобряването му. </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Cyber Security</a:t>
            </a:r>
            <a:r>
              <a:rPr lang="bg-BG" b="1" dirty="0" smtClean="0"/>
              <a:t> </a:t>
            </a:r>
            <a:r>
              <a:rPr lang="bg-BG" dirty="0" smtClean="0"/>
              <a:t>е защита на компютърните системи от кражби, вреди по техния</a:t>
            </a:r>
            <a:r>
              <a:rPr lang="bg-BG" baseline="0" dirty="0" smtClean="0"/>
              <a:t> хардуер, софтуер или информация, както и от унищожаване или пренасочване на услугите, които предлагат. – защита от </a:t>
            </a:r>
            <a:r>
              <a:rPr lang="en-US" baseline="0" dirty="0" smtClean="0"/>
              <a:t>social engineering, hacks, cyber attacks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Social engineering </a:t>
            </a:r>
            <a:r>
              <a:rPr lang="bg-BG" baseline="0" dirty="0" smtClean="0"/>
              <a:t>цели да убеди потребителя да разкрие тайни като пароли, номера на банкови карти, и др., например да се представи за банка, доставчик или потребител. Социалното инженерство е употреба на измама за манипулиране на индивиди</a:t>
            </a:r>
            <a:r>
              <a:rPr lang="en-US" baseline="0" dirty="0" smtClean="0"/>
              <a:t>,</a:t>
            </a:r>
            <a:r>
              <a:rPr lang="bg-BG" baseline="0" dirty="0" smtClean="0"/>
              <a:t> за да се наруши сигурноста.</a:t>
            </a:r>
          </a:p>
          <a:p>
            <a:pPr marL="0" marR="0" indent="0" algn="l" defTabSz="914400" rtl="0" eaLnBrk="1" fontAlgn="auto" latinLnBrk="0" hangingPunct="1">
              <a:lnSpc>
                <a:spcPct val="100000"/>
              </a:lnSpc>
              <a:spcBef>
                <a:spcPts val="0"/>
              </a:spcBef>
              <a:spcAft>
                <a:spcPts val="0"/>
              </a:spcAft>
              <a:buClrTx/>
              <a:buSzTx/>
              <a:buFontTx/>
              <a:buNone/>
              <a:tabLst/>
              <a:defRPr/>
            </a:pPr>
            <a:endParaRPr lang="bg-B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Hacks (attacks) </a:t>
            </a:r>
            <a:r>
              <a:rPr lang="bg-BG" dirty="0" smtClean="0"/>
              <a:t>са злонамерени действия срещу компютърна система използващи слабоста й в</a:t>
            </a:r>
            <a:r>
              <a:rPr lang="bg-BG" baseline="0" dirty="0" smtClean="0"/>
              <a:t> дизайна, имплементация, операция или вътрешен контрол. Те целят да пробият защитата и да се възползват от слабостите в компютърните системи и мрежи.</a:t>
            </a:r>
          </a:p>
          <a:p>
            <a:pPr marL="0" marR="0" indent="0" algn="l" defTabSz="914400" rtl="0" eaLnBrk="1" fontAlgn="auto" latinLnBrk="0" hangingPunct="1">
              <a:lnSpc>
                <a:spcPct val="100000"/>
              </a:lnSpc>
              <a:spcBef>
                <a:spcPts val="0"/>
              </a:spcBef>
              <a:spcAft>
                <a:spcPts val="0"/>
              </a:spcAft>
              <a:buClrTx/>
              <a:buSzTx/>
              <a:buFontTx/>
              <a:buNone/>
              <a:tabLst/>
              <a:defRPr/>
            </a:pPr>
            <a:endParaRPr lang="bg-B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Cyber attacks</a:t>
            </a:r>
            <a:r>
              <a:rPr lang="en-US" baseline="0" dirty="0" smtClean="0"/>
              <a:t> </a:t>
            </a:r>
            <a:r>
              <a:rPr lang="bg-BG" baseline="0" dirty="0" smtClean="0"/>
              <a:t>е всякакъв тип грубо действие на суверенни държави, индивиди, групи, общества или организации върху компютърни информационни системи, инфраструктури, компютърни мрежи и/или персонални компютърни устройства чрез различни средства за злоумишлени действия, обикновено произхождащи от анонимен източник посредством, които осъществява кражба, измяна или унищожаване на определена цел прониквайки в чувствителна система.</a:t>
            </a:r>
          </a:p>
          <a:p>
            <a:pPr marL="0" marR="0" indent="0" algn="l" defTabSz="914400" rtl="0" eaLnBrk="1" fontAlgn="auto" latinLnBrk="0" hangingPunct="1">
              <a:lnSpc>
                <a:spcPct val="100000"/>
              </a:lnSpc>
              <a:spcBef>
                <a:spcPts val="0"/>
              </a:spcBef>
              <a:spcAft>
                <a:spcPts val="0"/>
              </a:spcAft>
              <a:buClrTx/>
              <a:buSzTx/>
              <a:buFontTx/>
              <a:buNone/>
              <a:tabLst/>
              <a:defRPr/>
            </a:pPr>
            <a:endParaRPr lang="bg-BG" b="1" baseline="0" dirty="0" smtClean="0"/>
          </a:p>
          <a:p>
            <a:r>
              <a:rPr lang="en-US" b="1" dirty="0" smtClean="0"/>
              <a:t>Cyber terrorism </a:t>
            </a:r>
            <a:r>
              <a:rPr lang="en-US" dirty="0" smtClean="0"/>
              <a:t>e </a:t>
            </a:r>
            <a:r>
              <a:rPr lang="ru-RU" dirty="0" smtClean="0"/>
              <a:t>използването на интернет за извършване на насилствени действия, които водят</a:t>
            </a:r>
            <a:r>
              <a:rPr lang="en-US" dirty="0" smtClean="0"/>
              <a:t> </a:t>
            </a:r>
            <a:r>
              <a:rPr lang="bg-BG" dirty="0" smtClean="0"/>
              <a:t>до</a:t>
            </a:r>
            <a:r>
              <a:rPr lang="ru-RU" dirty="0" smtClean="0"/>
              <a:t> или заплашват загубата на човешки живот или значителна телесна повреда, за да постигнат политически или идеологически ползи чрез сплашване.</a:t>
            </a:r>
            <a:r>
              <a:rPr lang="ru-RU" baseline="0" dirty="0" smtClean="0"/>
              <a:t> Цели се да се </a:t>
            </a:r>
            <a:r>
              <a:rPr lang="ru-RU" sz="1200" b="0" i="0" kern="1200" dirty="0" smtClean="0">
                <a:solidFill>
                  <a:schemeClr val="tx1"/>
                </a:solidFill>
                <a:effectLst/>
                <a:latin typeface="+mn-lt"/>
                <a:ea typeface="+mn-ea"/>
                <a:cs typeface="+mn-cs"/>
              </a:rPr>
              <a:t>причинят големи щети на системите на държавата, на болничните записи и на програмите за национална сигурност, които могат да оставят страната, общността или организацията в размирици и в страх от по-нататъшни атаки. – Основни цели са правителството и средствата за масова информация</a:t>
            </a:r>
            <a:endParaRPr lang="ru-RU" dirty="0" smtClean="0"/>
          </a:p>
        </p:txBody>
      </p:sp>
    </p:spTree>
    <p:extLst>
      <p:ext uri="{BB962C8B-B14F-4D97-AF65-F5344CB8AC3E}">
        <p14:creationId xmlns:p14="http://schemas.microsoft.com/office/powerpoint/2010/main" val="1002271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2118735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2118735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21187356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endParaRPr lang="en-US" sz="1200" dirty="0" smtClean="0"/>
          </a:p>
        </p:txBody>
      </p:sp>
    </p:spTree>
    <p:extLst>
      <p:ext uri="{BB962C8B-B14F-4D97-AF65-F5344CB8AC3E}">
        <p14:creationId xmlns:p14="http://schemas.microsoft.com/office/powerpoint/2010/main" val="159685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Tester</a:t>
            </a:r>
          </a:p>
          <a:p>
            <a:endParaRPr lang="en-US" b="1" dirty="0" smtClean="0"/>
          </a:p>
          <a:p>
            <a:r>
              <a:rPr lang="bg-BG" b="0" u="sng" baseline="0" dirty="0" smtClean="0"/>
              <a:t>умствен капацитет</a:t>
            </a:r>
            <a:r>
              <a:rPr lang="bg-BG" b="0" baseline="0" dirty="0" smtClean="0"/>
              <a:t>:</a:t>
            </a:r>
            <a:endParaRPr lang="en-US" b="0" baseline="0" dirty="0" smtClean="0"/>
          </a:p>
          <a:p>
            <a:pPr marL="171450" indent="-171450">
              <a:buFont typeface="Wingdings" panose="05000000000000000000" pitchFamily="2" charset="2"/>
              <a:buChar char="q"/>
            </a:pPr>
            <a:r>
              <a:rPr lang="bg-BG" baseline="0" dirty="0" smtClean="0"/>
              <a:t>Няма опит като </a:t>
            </a:r>
            <a:r>
              <a:rPr lang="en-US" baseline="0" dirty="0" smtClean="0"/>
              <a:t>QA</a:t>
            </a:r>
            <a:endParaRPr lang="bg-BG" baseline="0" dirty="0" smtClean="0"/>
          </a:p>
          <a:p>
            <a:pPr marL="171450" indent="-171450">
              <a:buFont typeface="Wingdings" panose="05000000000000000000" pitchFamily="2" charset="2"/>
              <a:buChar char="q"/>
            </a:pPr>
            <a:r>
              <a:rPr lang="bg-BG" baseline="0" dirty="0" smtClean="0"/>
              <a:t>Способност да пише прост тест кейс</a:t>
            </a:r>
            <a:endParaRPr lang="en-US" baseline="0" dirty="0" smtClean="0"/>
          </a:p>
          <a:p>
            <a:pPr marL="171450" indent="-171450">
              <a:buFont typeface="Wingdings" panose="05000000000000000000" pitchFamily="2" charset="2"/>
              <a:buChar char="q"/>
            </a:pPr>
            <a:r>
              <a:rPr lang="bg-BG" sz="1200" dirty="0" smtClean="0"/>
              <a:t>Работа с </a:t>
            </a:r>
            <a:r>
              <a:rPr lang="en-US" sz="1200" dirty="0" smtClean="0"/>
              <a:t>IE, Chrome, Firefox, Safari browsers</a:t>
            </a:r>
          </a:p>
          <a:p>
            <a:pPr marL="171450" indent="-171450">
              <a:buFont typeface="Wingdings" panose="05000000000000000000" pitchFamily="2" charset="2"/>
              <a:buChar char="q"/>
            </a:pPr>
            <a:r>
              <a:rPr lang="bg-BG" sz="1200" dirty="0" smtClean="0"/>
              <a:t>Работа с </a:t>
            </a:r>
            <a:r>
              <a:rPr lang="en-US" sz="1200" dirty="0" smtClean="0"/>
              <a:t>Word</a:t>
            </a:r>
            <a:r>
              <a:rPr lang="bg-BG" sz="1200" dirty="0" smtClean="0"/>
              <a:t>, </a:t>
            </a:r>
            <a:r>
              <a:rPr lang="en-US" sz="1200" dirty="0" smtClean="0"/>
              <a:t>Excel</a:t>
            </a:r>
            <a:endParaRPr lang="bg-BG" sz="1200" dirty="0" smtClean="0"/>
          </a:p>
          <a:p>
            <a:pPr marL="171450" indent="-171450">
              <a:buFont typeface="Wingdings" panose="05000000000000000000" pitchFamily="2" charset="2"/>
              <a:buChar char="q"/>
            </a:pPr>
            <a:r>
              <a:rPr lang="bg-BG" sz="1200" dirty="0" smtClean="0"/>
              <a:t>Работа с </a:t>
            </a:r>
            <a:r>
              <a:rPr lang="en-US" sz="1200" dirty="0" smtClean="0"/>
              <a:t>Skype / chat tool</a:t>
            </a:r>
            <a:endParaRPr lang="bg-BG" sz="1200" dirty="0" smtClean="0"/>
          </a:p>
          <a:p>
            <a:pPr marL="171450" indent="-171450">
              <a:buFont typeface="Wingdings" panose="05000000000000000000" pitchFamily="2" charset="2"/>
              <a:buChar char="q"/>
            </a:pPr>
            <a:r>
              <a:rPr lang="bg-BG" sz="1200" dirty="0" smtClean="0"/>
              <a:t>Работа с </a:t>
            </a:r>
            <a:r>
              <a:rPr lang="en-US" sz="1200" dirty="0" smtClean="0"/>
              <a:t>Outlook / Thunderbird / Email client</a:t>
            </a:r>
            <a:endParaRPr lang="bg-BG" sz="1200"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sz="1200" u="sng" dirty="0" smtClean="0"/>
              <a:t>Бонус</a:t>
            </a:r>
            <a:r>
              <a:rPr lang="bg-BG" sz="1200" dirty="0" smtClean="0"/>
              <a:t>: познания по сферата, за която се разработва софтуера</a:t>
            </a:r>
            <a:endParaRPr lang="bg-BG" baseline="0" dirty="0" smtClean="0"/>
          </a:p>
          <a:p>
            <a:endParaRPr lang="bg-BG" dirty="0" smtClean="0"/>
          </a:p>
          <a:p>
            <a:pPr marL="0" indent="0">
              <a:buFont typeface="Wingdings" panose="05000000000000000000" pitchFamily="2" charset="2"/>
              <a:buNone/>
            </a:pPr>
            <a:r>
              <a:rPr lang="bg-BG" u="sng" baseline="0" dirty="0" smtClean="0"/>
              <a:t>Лични качества:</a:t>
            </a:r>
          </a:p>
          <a:p>
            <a:pPr marL="171450" indent="-171450">
              <a:buFont typeface="Wingdings" panose="05000000000000000000" pitchFamily="2" charset="2"/>
              <a:buChar char="q"/>
            </a:pPr>
            <a:r>
              <a:rPr lang="bg-BG" baseline="0" dirty="0" smtClean="0"/>
              <a:t>Самомотивация</a:t>
            </a:r>
          </a:p>
          <a:p>
            <a:pPr marL="171450" indent="-171450">
              <a:buFont typeface="Wingdings" panose="05000000000000000000" pitchFamily="2" charset="2"/>
              <a:buChar char="q"/>
            </a:pPr>
            <a:r>
              <a:rPr lang="bg-BG" baseline="0" dirty="0" smtClean="0"/>
              <a:t>Добри писмени и устни комуникационни умения на английски език и/или др.</a:t>
            </a:r>
            <a:endParaRPr lang="en-US" baseline="0" dirty="0" smtClean="0"/>
          </a:p>
          <a:p>
            <a:pPr marL="171450" indent="-171450">
              <a:buFont typeface="Wingdings" panose="05000000000000000000" pitchFamily="2" charset="2"/>
              <a:buChar char="q"/>
            </a:pPr>
            <a:r>
              <a:rPr lang="bg-BG" baseline="0" dirty="0" smtClean="0"/>
              <a:t>Обръща внимание на детайлите</a:t>
            </a:r>
          </a:p>
          <a:p>
            <a:pPr marL="171450" indent="-171450">
              <a:buFont typeface="Wingdings" panose="05000000000000000000" pitchFamily="2" charset="2"/>
              <a:buChar char="q"/>
            </a:pPr>
            <a:r>
              <a:rPr lang="bg-BG" baseline="0" dirty="0" smtClean="0"/>
              <a:t>Умения за работа в екип</a:t>
            </a:r>
          </a:p>
          <a:p>
            <a:pPr marL="171450" indent="-171450">
              <a:buFont typeface="Wingdings" panose="05000000000000000000" pitchFamily="2" charset="2"/>
              <a:buChar char="q"/>
            </a:pPr>
            <a:r>
              <a:rPr lang="bg-BG" baseline="0" dirty="0" smtClean="0"/>
              <a:t>Позитивни</a:t>
            </a:r>
          </a:p>
          <a:p>
            <a:pPr marL="171450" indent="-171450">
              <a:buFont typeface="Wingdings" panose="05000000000000000000" pitchFamily="2" charset="2"/>
              <a:buChar char="q"/>
            </a:pPr>
            <a:r>
              <a:rPr lang="bg-BG" baseline="0" dirty="0" smtClean="0"/>
              <a:t>Гъвкави</a:t>
            </a:r>
          </a:p>
          <a:p>
            <a:pPr marL="171450" indent="-171450">
              <a:buFont typeface="Wingdings" panose="05000000000000000000" pitchFamily="2" charset="2"/>
              <a:buChar char="q"/>
            </a:pPr>
            <a:r>
              <a:rPr lang="bg-BG" sz="1200" b="0" i="0" kern="1200" dirty="0" smtClean="0">
                <a:solidFill>
                  <a:schemeClr val="tx1"/>
                </a:solidFill>
                <a:effectLst/>
                <a:latin typeface="+mn-lt"/>
                <a:ea typeface="+mn-ea"/>
                <a:cs typeface="+mn-cs"/>
              </a:rPr>
              <a:t>Да харесва работата си</a:t>
            </a:r>
          </a:p>
          <a:p>
            <a:pPr marL="171450" indent="-171450">
              <a:buFont typeface="Wingdings" panose="05000000000000000000" pitchFamily="2" charset="2"/>
              <a:buChar char="q"/>
            </a:pPr>
            <a:r>
              <a:rPr lang="bg-BG" baseline="0" dirty="0" smtClean="0"/>
              <a:t>Способност да работи под напрежение – множество задачи наведнъж</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Способност да определя приоритетите </a:t>
            </a:r>
            <a:r>
              <a:rPr lang="bg-BG" sz="1200" dirty="0" smtClean="0"/>
              <a:t>на задачите си</a:t>
            </a:r>
          </a:p>
          <a:p>
            <a:pPr marL="171450" indent="-171450">
              <a:buFont typeface="Wingdings" panose="05000000000000000000" pitchFamily="2" charset="2"/>
              <a:buChar char="q"/>
            </a:pPr>
            <a:r>
              <a:rPr lang="bg-BG" baseline="0" dirty="0" smtClean="0"/>
              <a:t>Добра организация на работата си</a:t>
            </a:r>
            <a:endParaRPr lang="bg-BG" dirty="0" smtClean="0"/>
          </a:p>
          <a:p>
            <a:endParaRPr lang="en-US" b="1" dirty="0" smtClean="0"/>
          </a:p>
          <a:p>
            <a:r>
              <a:rPr lang="en-US" b="1" dirty="0" smtClean="0"/>
              <a:t>Junior</a:t>
            </a:r>
            <a:endParaRPr lang="bg-BG" dirty="0" smtClean="0"/>
          </a:p>
          <a:p>
            <a:endParaRPr lang="bg-BG" dirty="0" smtClean="0"/>
          </a:p>
          <a:p>
            <a:r>
              <a:rPr lang="bg-BG" b="0" u="sng" baseline="0" dirty="0" smtClean="0"/>
              <a:t>умствен капацитет</a:t>
            </a:r>
            <a:r>
              <a:rPr lang="bg-BG" b="0" baseline="0" dirty="0" smtClean="0"/>
              <a:t>:</a:t>
            </a:r>
            <a:endParaRPr lang="en-US" b="0" baseline="0" dirty="0" smtClean="0"/>
          </a:p>
          <a:p>
            <a:pPr marL="171450" indent="-171450">
              <a:buFont typeface="Wingdings" panose="05000000000000000000" pitchFamily="2" charset="2"/>
              <a:buChar char="q"/>
            </a:pPr>
            <a:r>
              <a:rPr lang="bg-BG" baseline="0" dirty="0" smtClean="0"/>
              <a:t>Няма опит като </a:t>
            </a:r>
            <a:r>
              <a:rPr lang="en-US" baseline="0" dirty="0" smtClean="0"/>
              <a:t>QA</a:t>
            </a:r>
            <a:endParaRPr lang="bg-BG" baseline="0" dirty="0" smtClean="0"/>
          </a:p>
          <a:p>
            <a:pPr marL="171450" indent="-171450">
              <a:buFont typeface="Wingdings" panose="05000000000000000000" pitchFamily="2" charset="2"/>
              <a:buChar char="q"/>
            </a:pPr>
            <a:r>
              <a:rPr lang="en-US" baseline="0" dirty="0" smtClean="0"/>
              <a:t>SQL </a:t>
            </a:r>
            <a:r>
              <a:rPr lang="bg-BG" baseline="0" dirty="0" smtClean="0"/>
              <a:t>заявки</a:t>
            </a:r>
          </a:p>
          <a:p>
            <a:pPr marL="171450" indent="-171450">
              <a:buFont typeface="Wingdings" panose="05000000000000000000" pitchFamily="2" charset="2"/>
              <a:buChar char="q"/>
            </a:pPr>
            <a:r>
              <a:rPr lang="bg-BG" baseline="0" dirty="0" smtClean="0"/>
              <a:t>Способност да пише прост тест кейс</a:t>
            </a:r>
            <a:endParaRPr lang="en-US" baseline="0" dirty="0" smtClean="0"/>
          </a:p>
          <a:p>
            <a:pPr marL="171450" indent="-171450">
              <a:buFont typeface="Wingdings" panose="05000000000000000000" pitchFamily="2" charset="2"/>
              <a:buChar char="q"/>
            </a:pPr>
            <a:r>
              <a:rPr lang="bg-BG" baseline="0" dirty="0" smtClean="0"/>
              <a:t>Способност да чете и разбира </a:t>
            </a:r>
            <a:r>
              <a:rPr lang="en-US" baseline="0" dirty="0" smtClean="0"/>
              <a:t>workflow </a:t>
            </a:r>
            <a:r>
              <a:rPr lang="bg-BG" baseline="0" dirty="0" smtClean="0"/>
              <a:t>диаграми</a:t>
            </a:r>
          </a:p>
          <a:p>
            <a:pPr marL="171450" indent="-171450">
              <a:buFont typeface="Wingdings" panose="05000000000000000000" pitchFamily="2" charset="2"/>
              <a:buChar char="q"/>
            </a:pPr>
            <a:r>
              <a:rPr lang="bg-BG" baseline="0" dirty="0" smtClean="0"/>
              <a:t>Способност да чете и разбира </a:t>
            </a:r>
            <a:r>
              <a:rPr lang="en-US" baseline="0" dirty="0" smtClean="0"/>
              <a:t>HTML,</a:t>
            </a:r>
            <a:r>
              <a:rPr lang="bg-BG" baseline="0" dirty="0" smtClean="0"/>
              <a:t> </a:t>
            </a:r>
            <a:r>
              <a:rPr lang="en-US" baseline="0" dirty="0" smtClean="0"/>
              <a:t>CSS, JavaScript, JQuery, XML, Java, C#, </a:t>
            </a:r>
            <a:r>
              <a:rPr lang="bg-BG" baseline="0" dirty="0" smtClean="0"/>
              <a:t>някакъв програмен език</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Познания по типа софтуер, с който ще работи – </a:t>
            </a:r>
            <a:r>
              <a:rPr lang="en-US" baseline="0" dirty="0" smtClean="0"/>
              <a:t>Web, Flash, Desktop, Mobile application</a:t>
            </a:r>
            <a:endParaRPr lang="bg-BG" baseline="0"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Познания по различни девелопмънт процеси –</a:t>
            </a:r>
            <a:r>
              <a:rPr lang="en-US" baseline="0" dirty="0" smtClean="0"/>
              <a:t> Scrum, Kanban, Waterfall, CMMI </a:t>
            </a:r>
            <a:r>
              <a:rPr lang="bg-BG" baseline="0" dirty="0" smtClean="0"/>
              <a:t>и др.</a:t>
            </a:r>
          </a:p>
          <a:p>
            <a:pPr marL="171450" indent="-171450">
              <a:buFont typeface="Wingdings" panose="05000000000000000000" pitchFamily="2" charset="2"/>
              <a:buChar char="q"/>
            </a:pPr>
            <a:r>
              <a:rPr lang="bg-BG" sz="1200" dirty="0" smtClean="0"/>
              <a:t>Работа с </a:t>
            </a:r>
            <a:r>
              <a:rPr lang="en-US" sz="1200" dirty="0" smtClean="0"/>
              <a:t>IE, Chrome, Firefox, Safari browsers</a:t>
            </a:r>
          </a:p>
          <a:p>
            <a:pPr marL="171450" indent="-171450">
              <a:buFont typeface="Wingdings" panose="05000000000000000000" pitchFamily="2" charset="2"/>
              <a:buChar char="q"/>
            </a:pPr>
            <a:r>
              <a:rPr lang="bg-BG" sz="1200" dirty="0" smtClean="0"/>
              <a:t>Работа с </a:t>
            </a:r>
            <a:r>
              <a:rPr lang="en-US" sz="1200" dirty="0" smtClean="0"/>
              <a:t>Word</a:t>
            </a:r>
            <a:r>
              <a:rPr lang="bg-BG" sz="1200" dirty="0" smtClean="0"/>
              <a:t>, </a:t>
            </a:r>
            <a:r>
              <a:rPr lang="en-US" sz="1200" dirty="0" smtClean="0"/>
              <a:t>Excel</a:t>
            </a:r>
            <a:endParaRPr lang="bg-BG" sz="1200" dirty="0" smtClean="0"/>
          </a:p>
          <a:p>
            <a:pPr marL="171450" indent="-171450">
              <a:buFont typeface="Wingdings" panose="05000000000000000000" pitchFamily="2" charset="2"/>
              <a:buChar char="q"/>
            </a:pPr>
            <a:r>
              <a:rPr lang="bg-BG" sz="1200" dirty="0" smtClean="0"/>
              <a:t>Работа с </a:t>
            </a:r>
            <a:r>
              <a:rPr lang="en-US" sz="1200" dirty="0" smtClean="0"/>
              <a:t>Skype / chat tool</a:t>
            </a:r>
            <a:endParaRPr lang="bg-BG" sz="1200" dirty="0" smtClean="0"/>
          </a:p>
          <a:p>
            <a:pPr marL="171450" indent="-171450">
              <a:buFont typeface="Wingdings" panose="05000000000000000000" pitchFamily="2" charset="2"/>
              <a:buChar char="q"/>
            </a:pPr>
            <a:r>
              <a:rPr lang="bg-BG" sz="1200" dirty="0" smtClean="0"/>
              <a:t>Работа с </a:t>
            </a:r>
            <a:r>
              <a:rPr lang="en-US" sz="1200" dirty="0" smtClean="0"/>
              <a:t>Outlook / Thunderbird / Email client</a:t>
            </a:r>
            <a:endParaRPr lang="bg-BG" sz="1200"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sz="1200" u="sng" dirty="0" smtClean="0"/>
              <a:t>Бонус</a:t>
            </a:r>
            <a:r>
              <a:rPr lang="bg-BG" sz="1200" dirty="0" smtClean="0"/>
              <a:t>: познания по сферата, за която се разработва софтуера</a:t>
            </a:r>
            <a:endParaRPr lang="bg-BG" baseline="0" dirty="0" smtClean="0"/>
          </a:p>
          <a:p>
            <a:endParaRPr lang="bg-BG" dirty="0" smtClean="0"/>
          </a:p>
          <a:p>
            <a:pPr marL="0" indent="0">
              <a:buFont typeface="Wingdings" panose="05000000000000000000" pitchFamily="2" charset="2"/>
              <a:buNone/>
            </a:pPr>
            <a:r>
              <a:rPr lang="bg-BG" u="sng" baseline="0" dirty="0" smtClean="0"/>
              <a:t>Лични качества:</a:t>
            </a:r>
          </a:p>
          <a:p>
            <a:pPr marL="171450" indent="-171450">
              <a:buFont typeface="Wingdings" panose="05000000000000000000" pitchFamily="2" charset="2"/>
              <a:buChar char="q"/>
            </a:pPr>
            <a:r>
              <a:rPr lang="bg-BG" baseline="0" dirty="0" smtClean="0"/>
              <a:t>Самомотивация</a:t>
            </a:r>
          </a:p>
          <a:p>
            <a:pPr marL="171450" indent="-171450">
              <a:buFont typeface="Wingdings" panose="05000000000000000000" pitchFamily="2" charset="2"/>
              <a:buChar char="q"/>
            </a:pPr>
            <a:r>
              <a:rPr lang="bg-BG" baseline="0" dirty="0" smtClean="0"/>
              <a:t>Добри писмени и устни комуникационни умения на английски език и/или др.</a:t>
            </a:r>
            <a:endParaRPr lang="en-US" baseline="0" dirty="0" smtClean="0"/>
          </a:p>
          <a:p>
            <a:pPr marL="171450" indent="-171450">
              <a:buFont typeface="Wingdings" panose="05000000000000000000" pitchFamily="2" charset="2"/>
              <a:buChar char="q"/>
            </a:pPr>
            <a:r>
              <a:rPr lang="bg-BG" baseline="0" dirty="0" smtClean="0"/>
              <a:t>Обръща внимание на детайлите</a:t>
            </a:r>
          </a:p>
          <a:p>
            <a:pPr marL="171450" indent="-171450">
              <a:buFont typeface="Wingdings" panose="05000000000000000000" pitchFamily="2" charset="2"/>
              <a:buChar char="q"/>
            </a:pPr>
            <a:r>
              <a:rPr lang="bg-BG" baseline="0" dirty="0" smtClean="0"/>
              <a:t>Умения за работа в екип</a:t>
            </a:r>
          </a:p>
          <a:p>
            <a:pPr marL="171450" indent="-171450">
              <a:buFont typeface="Wingdings" panose="05000000000000000000" pitchFamily="2" charset="2"/>
              <a:buChar char="q"/>
            </a:pPr>
            <a:r>
              <a:rPr lang="bg-BG" baseline="0" dirty="0" smtClean="0"/>
              <a:t>Позитивни</a:t>
            </a:r>
          </a:p>
          <a:p>
            <a:pPr marL="171450" indent="-171450">
              <a:buFont typeface="Wingdings" panose="05000000000000000000" pitchFamily="2" charset="2"/>
              <a:buChar char="q"/>
            </a:pPr>
            <a:r>
              <a:rPr lang="bg-BG" baseline="0" dirty="0" smtClean="0"/>
              <a:t>Гъвкави</a:t>
            </a:r>
          </a:p>
          <a:p>
            <a:pPr marL="171450" indent="-171450">
              <a:buFont typeface="Wingdings" panose="05000000000000000000" pitchFamily="2" charset="2"/>
              <a:buChar char="q"/>
            </a:pPr>
            <a:r>
              <a:rPr lang="bg-BG" baseline="0" dirty="0" smtClean="0"/>
              <a:t>Абстрактно мислене</a:t>
            </a:r>
            <a:r>
              <a:rPr lang="en-US" sz="1200" b="0" i="0" kern="1200" dirty="0" smtClean="0">
                <a:solidFill>
                  <a:schemeClr val="tx1"/>
                </a:solidFill>
                <a:effectLst/>
                <a:latin typeface="+mn-lt"/>
                <a:ea typeface="+mn-ea"/>
                <a:cs typeface="+mn-cs"/>
              </a:rPr>
              <a:t> "outside the box" </a:t>
            </a:r>
            <a:endParaRPr lang="bg-BG" sz="1200" b="0" i="0" kern="1200" dirty="0" smtClean="0">
              <a:solidFill>
                <a:schemeClr val="tx1"/>
              </a:solidFill>
              <a:effectLst/>
              <a:latin typeface="+mn-lt"/>
              <a:ea typeface="+mn-ea"/>
              <a:cs typeface="+mn-cs"/>
            </a:endParaRPr>
          </a:p>
          <a:p>
            <a:pPr marL="171450" indent="-171450">
              <a:buFont typeface="Wingdings" panose="05000000000000000000" pitchFamily="2" charset="2"/>
              <a:buChar char="q"/>
            </a:pPr>
            <a:r>
              <a:rPr lang="bg-BG" sz="1200" b="0" i="0" kern="1200" dirty="0" smtClean="0">
                <a:solidFill>
                  <a:schemeClr val="tx1"/>
                </a:solidFill>
                <a:effectLst/>
                <a:latin typeface="+mn-lt"/>
                <a:ea typeface="+mn-ea"/>
                <a:cs typeface="+mn-cs"/>
              </a:rPr>
              <a:t>Да харесва работата си</a:t>
            </a:r>
          </a:p>
          <a:p>
            <a:pPr marL="171450" indent="-171450">
              <a:buFont typeface="Wingdings" panose="05000000000000000000" pitchFamily="2" charset="2"/>
              <a:buChar char="q"/>
            </a:pPr>
            <a:r>
              <a:rPr lang="bg-BG" dirty="0" smtClean="0"/>
              <a:t>Способност</a:t>
            </a:r>
            <a:r>
              <a:rPr lang="bg-BG" baseline="0" dirty="0" smtClean="0"/>
              <a:t> за разбиране и подобрение на работния процес</a:t>
            </a:r>
          </a:p>
          <a:p>
            <a:pPr marL="171450" indent="-171450">
              <a:buFont typeface="Wingdings" panose="05000000000000000000" pitchFamily="2" charset="2"/>
              <a:buChar char="q"/>
            </a:pPr>
            <a:r>
              <a:rPr lang="bg-BG" baseline="0" dirty="0" smtClean="0"/>
              <a:t>Способност да работи под напрежение – множество задачи наведнъж</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Способност да определя приоритетите </a:t>
            </a:r>
            <a:r>
              <a:rPr lang="bg-BG" sz="1200" dirty="0" smtClean="0"/>
              <a:t>на задачите си</a:t>
            </a:r>
          </a:p>
          <a:p>
            <a:pPr marL="171450" indent="-171450">
              <a:buFont typeface="Wingdings" panose="05000000000000000000" pitchFamily="2" charset="2"/>
              <a:buChar char="q"/>
            </a:pPr>
            <a:r>
              <a:rPr lang="bg-BG" baseline="0" dirty="0" smtClean="0"/>
              <a:t>Добра организация на работата си</a:t>
            </a:r>
            <a:endParaRPr lang="bg-BG" dirty="0" smtClean="0"/>
          </a:p>
          <a:p>
            <a:endParaRPr lang="en-US" dirty="0" smtClean="0"/>
          </a:p>
          <a:p>
            <a:r>
              <a:rPr lang="en-US" b="1" dirty="0" smtClean="0"/>
              <a:t>Mid Level</a:t>
            </a:r>
          </a:p>
          <a:p>
            <a:endParaRPr lang="bg-BG" b="1" dirty="0" smtClean="0"/>
          </a:p>
          <a:p>
            <a:r>
              <a:rPr lang="bg-BG" b="0" u="sng" baseline="0" dirty="0" smtClean="0"/>
              <a:t>умствен капацитет</a:t>
            </a:r>
            <a:r>
              <a:rPr lang="bg-BG" b="0" baseline="0" dirty="0" smtClean="0"/>
              <a:t>:</a:t>
            </a:r>
            <a:endParaRPr lang="en-US" b="0" baseline="0" dirty="0" smtClean="0"/>
          </a:p>
          <a:p>
            <a:pPr marL="171450" indent="-171450">
              <a:buFont typeface="Wingdings" panose="05000000000000000000" pitchFamily="2" charset="2"/>
              <a:buChar char="q"/>
            </a:pPr>
            <a:r>
              <a:rPr lang="en-US" baseline="0" dirty="0" smtClean="0"/>
              <a:t>3-5 </a:t>
            </a:r>
            <a:r>
              <a:rPr lang="bg-BG" baseline="0" dirty="0" smtClean="0"/>
              <a:t>г. Опит като </a:t>
            </a:r>
            <a:r>
              <a:rPr lang="en-US" baseline="0" dirty="0" smtClean="0"/>
              <a:t>QA</a:t>
            </a:r>
            <a:endParaRPr lang="bg-BG" baseline="0" dirty="0" smtClean="0"/>
          </a:p>
          <a:p>
            <a:pPr marL="171450" indent="-171450">
              <a:buFont typeface="Wingdings" panose="05000000000000000000" pitchFamily="2" charset="2"/>
              <a:buChar char="q"/>
            </a:pPr>
            <a:r>
              <a:rPr lang="en-US" baseline="0" dirty="0" smtClean="0"/>
              <a:t>SQL </a:t>
            </a:r>
            <a:r>
              <a:rPr lang="bg-BG" baseline="0" dirty="0" smtClean="0"/>
              <a:t>заявки</a:t>
            </a:r>
            <a:endParaRPr lang="en-US" baseline="0" dirty="0" smtClean="0"/>
          </a:p>
          <a:p>
            <a:pPr marL="171450" indent="-171450">
              <a:buFont typeface="Wingdings" panose="05000000000000000000" pitchFamily="2" charset="2"/>
              <a:buChar char="q"/>
            </a:pPr>
            <a:r>
              <a:rPr lang="bg-BG" baseline="0" dirty="0" smtClean="0"/>
              <a:t>Познания и опит в писането на тест кейси и работа с тестови данни</a:t>
            </a:r>
          </a:p>
          <a:p>
            <a:pPr marL="171450" indent="-171450">
              <a:buFont typeface="Wingdings" panose="05000000000000000000" pitchFamily="2" charset="2"/>
              <a:buChar char="q"/>
            </a:pPr>
            <a:r>
              <a:rPr lang="bg-BG" baseline="0" dirty="0" smtClean="0"/>
              <a:t>Познания и опит с даден тул за управление на тестовия процес – </a:t>
            </a:r>
            <a:r>
              <a:rPr lang="en-US" baseline="0" dirty="0" smtClean="0"/>
              <a:t>Quality Center, TFS, </a:t>
            </a:r>
            <a:r>
              <a:rPr lang="en-US" baseline="0" dirty="0" err="1" smtClean="0"/>
              <a:t>TestLink</a:t>
            </a:r>
            <a:r>
              <a:rPr lang="en-US" baseline="0" dirty="0" smtClean="0"/>
              <a:t>,</a:t>
            </a:r>
            <a:r>
              <a:rPr lang="bg-BG" baseline="0" dirty="0" smtClean="0"/>
              <a:t> </a:t>
            </a:r>
            <a:r>
              <a:rPr lang="en-US" baseline="0" dirty="0" err="1" smtClean="0"/>
              <a:t>APTest</a:t>
            </a:r>
            <a:r>
              <a:rPr lang="en-US" baseline="0" dirty="0" smtClean="0"/>
              <a:t> Manager </a:t>
            </a:r>
            <a:r>
              <a:rPr lang="bg-BG" baseline="0" dirty="0" smtClean="0"/>
              <a:t>и др.</a:t>
            </a:r>
          </a:p>
          <a:p>
            <a:pPr marL="171450" indent="-171450">
              <a:buFont typeface="Wingdings" panose="05000000000000000000" pitchFamily="2" charset="2"/>
              <a:buChar char="q"/>
            </a:pPr>
            <a:r>
              <a:rPr lang="bg-BG" baseline="0" dirty="0" smtClean="0"/>
              <a:t>Способност да чете и разбира </a:t>
            </a:r>
            <a:r>
              <a:rPr lang="en-US" baseline="0" dirty="0" smtClean="0"/>
              <a:t>workflow </a:t>
            </a:r>
            <a:r>
              <a:rPr lang="bg-BG" baseline="0" dirty="0" smtClean="0"/>
              <a:t>диаграми</a:t>
            </a:r>
          </a:p>
          <a:p>
            <a:pPr marL="171450" indent="-171450">
              <a:buFont typeface="Wingdings" panose="05000000000000000000" pitchFamily="2" charset="2"/>
              <a:buChar char="q"/>
            </a:pPr>
            <a:r>
              <a:rPr lang="bg-BG" baseline="0" dirty="0" smtClean="0"/>
              <a:t>Способност да чете и разбира сървър логове</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Способност да чете и разбира </a:t>
            </a:r>
            <a:r>
              <a:rPr lang="en-US" baseline="0" dirty="0" smtClean="0"/>
              <a:t>HTML, CSS, JavaScript, JQuery, XML, Java, C#, </a:t>
            </a:r>
            <a:r>
              <a:rPr lang="bg-BG" baseline="0" dirty="0" smtClean="0"/>
              <a:t>някакъв програмен език</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Познания по типа софтуер, с който ще работи – </a:t>
            </a:r>
            <a:r>
              <a:rPr lang="en-US" baseline="0" dirty="0" smtClean="0"/>
              <a:t>Web, Flash, Desktop, Mobile application</a:t>
            </a:r>
            <a:endParaRPr lang="bg-BG" baseline="0"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Познания по различни девелопмънт процеси –</a:t>
            </a:r>
            <a:r>
              <a:rPr lang="en-US" baseline="0" dirty="0" smtClean="0"/>
              <a:t> Scrum, Kanban, Waterfall, CMMI </a:t>
            </a:r>
            <a:r>
              <a:rPr lang="bg-BG" baseline="0" dirty="0" smtClean="0"/>
              <a:t>и др.</a:t>
            </a:r>
          </a:p>
          <a:p>
            <a:pPr marL="171450" indent="-171450">
              <a:buFont typeface="Wingdings" panose="05000000000000000000" pitchFamily="2" charset="2"/>
              <a:buChar char="q"/>
            </a:pPr>
            <a:r>
              <a:rPr lang="bg-BG" sz="1200" dirty="0" smtClean="0"/>
              <a:t>Работа с </a:t>
            </a:r>
            <a:r>
              <a:rPr lang="en-US" sz="1200" dirty="0" smtClean="0"/>
              <a:t>IE, Chrome, Firefox, Safari browsers</a:t>
            </a:r>
          </a:p>
          <a:p>
            <a:pPr marL="171450" indent="-171450">
              <a:buFont typeface="Wingdings" panose="05000000000000000000" pitchFamily="2" charset="2"/>
              <a:buChar char="q"/>
            </a:pPr>
            <a:r>
              <a:rPr lang="bg-BG" sz="1200" dirty="0" smtClean="0"/>
              <a:t> Работа с </a:t>
            </a:r>
            <a:r>
              <a:rPr lang="en-US" sz="1200" dirty="0" smtClean="0"/>
              <a:t>Word</a:t>
            </a:r>
            <a:r>
              <a:rPr lang="bg-BG" sz="1200" dirty="0" smtClean="0"/>
              <a:t>, </a:t>
            </a:r>
            <a:r>
              <a:rPr lang="en-US" sz="1200" dirty="0" smtClean="0"/>
              <a:t>Excel</a:t>
            </a:r>
            <a:endParaRPr lang="bg-BG" sz="1200" dirty="0" smtClean="0"/>
          </a:p>
          <a:p>
            <a:pPr marL="171450" indent="-171450">
              <a:buFont typeface="Wingdings" panose="05000000000000000000" pitchFamily="2" charset="2"/>
              <a:buChar char="q"/>
            </a:pPr>
            <a:r>
              <a:rPr lang="bg-BG" sz="1200" dirty="0" smtClean="0"/>
              <a:t>Работа с </a:t>
            </a:r>
            <a:r>
              <a:rPr lang="en-US" sz="1200" dirty="0" smtClean="0"/>
              <a:t>Skype / chat tool</a:t>
            </a:r>
            <a:endParaRPr lang="bg-BG" sz="1200" dirty="0" smtClean="0"/>
          </a:p>
          <a:p>
            <a:pPr marL="171450" indent="-171450">
              <a:buFont typeface="Wingdings" panose="05000000000000000000" pitchFamily="2" charset="2"/>
              <a:buChar char="q"/>
            </a:pPr>
            <a:r>
              <a:rPr lang="bg-BG" sz="1200" dirty="0" smtClean="0"/>
              <a:t>Работа с </a:t>
            </a:r>
            <a:r>
              <a:rPr lang="en-US" sz="1200" dirty="0" smtClean="0"/>
              <a:t>Outlook / Thunderbird / Email client</a:t>
            </a:r>
            <a:endParaRPr lang="bg-BG" sz="1200"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u="sng" baseline="0" dirty="0" smtClean="0"/>
              <a:t>Бонус</a:t>
            </a:r>
            <a:r>
              <a:rPr lang="bg-BG" baseline="0" dirty="0" smtClean="0"/>
              <a:t>: опит в писането на малки автоматизирани тестове с помоща на някакъв тул: </a:t>
            </a:r>
            <a:r>
              <a:rPr lang="en-US" baseline="0" dirty="0" smtClean="0"/>
              <a:t>Selenium WebDriver, SOAPUI, </a:t>
            </a:r>
            <a:r>
              <a:rPr lang="en-US" baseline="0" dirty="0" err="1" smtClean="0"/>
              <a:t>Sikuli</a:t>
            </a:r>
            <a:r>
              <a:rPr lang="en-US" baseline="0" dirty="0" smtClean="0"/>
              <a:t> </a:t>
            </a:r>
            <a:r>
              <a:rPr lang="bg-BG" baseline="0" dirty="0" smtClean="0"/>
              <a:t>и др.</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u="sng" baseline="0" dirty="0" smtClean="0"/>
              <a:t>Бонус</a:t>
            </a:r>
            <a:r>
              <a:rPr lang="bg-BG" baseline="0" dirty="0" smtClean="0"/>
              <a:t>: Опит в изготвянето на тестови доклади</a:t>
            </a:r>
          </a:p>
          <a:p>
            <a:pPr marL="0" indent="0">
              <a:buFont typeface="Wingdings" panose="05000000000000000000" pitchFamily="2" charset="2"/>
              <a:buNone/>
            </a:pPr>
            <a:endParaRPr lang="bg-BG" u="sng" baseline="0" dirty="0" smtClean="0"/>
          </a:p>
          <a:p>
            <a:pPr marL="0" indent="0">
              <a:buFont typeface="Wingdings" panose="05000000000000000000" pitchFamily="2" charset="2"/>
              <a:buNone/>
            </a:pPr>
            <a:r>
              <a:rPr lang="bg-BG" u="sng" baseline="0" dirty="0" smtClean="0"/>
              <a:t>Лични качества:</a:t>
            </a:r>
          </a:p>
          <a:p>
            <a:pPr marL="171450" indent="-171450">
              <a:buFont typeface="Wingdings" panose="05000000000000000000" pitchFamily="2" charset="2"/>
              <a:buChar char="q"/>
            </a:pPr>
            <a:r>
              <a:rPr lang="bg-BG" baseline="0" dirty="0" smtClean="0"/>
              <a:t>Самомотивация</a:t>
            </a:r>
          </a:p>
          <a:p>
            <a:pPr marL="171450" indent="-171450">
              <a:buFont typeface="Wingdings" panose="05000000000000000000" pitchFamily="2" charset="2"/>
              <a:buChar char="q"/>
            </a:pPr>
            <a:r>
              <a:rPr lang="bg-BG" baseline="0" dirty="0" smtClean="0"/>
              <a:t>Много добри писмени и устни комуникационни умения на английски език и/или др.</a:t>
            </a:r>
          </a:p>
          <a:p>
            <a:pPr marL="171450" indent="-171450">
              <a:buFont typeface="Wingdings" panose="05000000000000000000" pitchFamily="2" charset="2"/>
              <a:buChar char="q"/>
            </a:pPr>
            <a:r>
              <a:rPr lang="bg-BG" baseline="0" dirty="0" smtClean="0"/>
              <a:t>Обръща внимание на детайлите</a:t>
            </a:r>
          </a:p>
          <a:p>
            <a:pPr marL="171450" indent="-171450">
              <a:buFont typeface="Wingdings" panose="05000000000000000000" pitchFamily="2" charset="2"/>
              <a:buChar char="q"/>
            </a:pPr>
            <a:r>
              <a:rPr lang="bg-BG" baseline="0" dirty="0" smtClean="0"/>
              <a:t>Добър аналитичен ум</a:t>
            </a:r>
          </a:p>
          <a:p>
            <a:pPr marL="171450" indent="-171450">
              <a:buFont typeface="Wingdings" panose="05000000000000000000" pitchFamily="2" charset="2"/>
              <a:buChar char="q"/>
            </a:pPr>
            <a:r>
              <a:rPr lang="bg-BG" baseline="0" dirty="0" smtClean="0"/>
              <a:t>Умения за работа в екип и самостоятелно</a:t>
            </a:r>
          </a:p>
          <a:p>
            <a:pPr marL="171450" indent="-171450">
              <a:buFont typeface="Wingdings" panose="05000000000000000000" pitchFamily="2" charset="2"/>
              <a:buChar char="q"/>
            </a:pPr>
            <a:r>
              <a:rPr lang="bg-BG" baseline="0" dirty="0" smtClean="0"/>
              <a:t>Позитивни</a:t>
            </a:r>
          </a:p>
          <a:p>
            <a:pPr marL="171450" indent="-171450">
              <a:buFont typeface="Wingdings" panose="05000000000000000000" pitchFamily="2" charset="2"/>
              <a:buChar char="q"/>
            </a:pPr>
            <a:r>
              <a:rPr lang="bg-BG" baseline="0" dirty="0" smtClean="0"/>
              <a:t>Гъвкави</a:t>
            </a:r>
          </a:p>
          <a:p>
            <a:pPr marL="171450" indent="-171450">
              <a:buFont typeface="Wingdings" panose="05000000000000000000" pitchFamily="2" charset="2"/>
              <a:buChar char="q"/>
            </a:pPr>
            <a:r>
              <a:rPr lang="bg-BG" baseline="0" dirty="0" smtClean="0"/>
              <a:t>Абстрактно мислене</a:t>
            </a:r>
            <a:r>
              <a:rPr lang="en-US" sz="1200" b="0" i="0" kern="1200" dirty="0" smtClean="0">
                <a:solidFill>
                  <a:schemeClr val="tx1"/>
                </a:solidFill>
                <a:effectLst/>
                <a:latin typeface="+mn-lt"/>
                <a:ea typeface="+mn-ea"/>
                <a:cs typeface="+mn-cs"/>
              </a:rPr>
              <a:t> "outside the box" </a:t>
            </a:r>
            <a:endParaRPr lang="bg-BG" sz="1200" b="0" i="0" kern="1200" dirty="0" smtClean="0">
              <a:solidFill>
                <a:schemeClr val="tx1"/>
              </a:solidFill>
              <a:effectLst/>
              <a:latin typeface="+mn-lt"/>
              <a:ea typeface="+mn-ea"/>
              <a:cs typeface="+mn-cs"/>
            </a:endParaRPr>
          </a:p>
          <a:p>
            <a:pPr marL="171450" indent="-171450">
              <a:buFont typeface="Wingdings" panose="05000000000000000000" pitchFamily="2" charset="2"/>
              <a:buChar char="q"/>
            </a:pPr>
            <a:r>
              <a:rPr lang="bg-BG" sz="1200" b="0" i="0" kern="1200" dirty="0" smtClean="0">
                <a:solidFill>
                  <a:schemeClr val="tx1"/>
                </a:solidFill>
                <a:effectLst/>
                <a:latin typeface="+mn-lt"/>
                <a:ea typeface="+mn-ea"/>
                <a:cs typeface="+mn-cs"/>
              </a:rPr>
              <a:t>Да харесва работата си</a:t>
            </a:r>
          </a:p>
          <a:p>
            <a:pPr marL="171450" indent="-171450">
              <a:buFont typeface="Wingdings" panose="05000000000000000000" pitchFamily="2" charset="2"/>
              <a:buChar char="q"/>
            </a:pPr>
            <a:r>
              <a:rPr lang="bg-BG" dirty="0" smtClean="0"/>
              <a:t>Способност</a:t>
            </a:r>
            <a:r>
              <a:rPr lang="bg-BG" baseline="0" dirty="0" smtClean="0"/>
              <a:t> за разбиране и подобрение на работния процес</a:t>
            </a:r>
          </a:p>
          <a:p>
            <a:pPr marL="171450" indent="-171450">
              <a:buFont typeface="Wingdings" panose="05000000000000000000" pitchFamily="2" charset="2"/>
              <a:buChar char="q"/>
            </a:pPr>
            <a:r>
              <a:rPr lang="bg-BG" baseline="0" dirty="0" smtClean="0"/>
              <a:t>Способност да работи под напрежение – множество задачи наведнъж</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Способност да определя приоритетите </a:t>
            </a:r>
            <a:r>
              <a:rPr lang="bg-BG" sz="1200" dirty="0" smtClean="0"/>
              <a:t>на задачите си</a:t>
            </a:r>
          </a:p>
          <a:p>
            <a:pPr marL="171450" indent="-171450">
              <a:buFont typeface="Wingdings" panose="05000000000000000000" pitchFamily="2" charset="2"/>
              <a:buChar char="q"/>
            </a:pPr>
            <a:r>
              <a:rPr lang="bg-BG" baseline="0" dirty="0" smtClean="0"/>
              <a:t>Добра организация на работата си</a:t>
            </a:r>
          </a:p>
          <a:p>
            <a:pPr marL="171450" indent="-171450">
              <a:buFont typeface="Wingdings" panose="05000000000000000000" pitchFamily="2" charset="2"/>
              <a:buChar char="q"/>
            </a:pPr>
            <a:endParaRPr lang="bg-BG" baseline="0" dirty="0" smtClean="0"/>
          </a:p>
          <a:p>
            <a:r>
              <a:rPr lang="en-US" b="1" dirty="0" smtClean="0"/>
              <a:t>Senior</a:t>
            </a:r>
          </a:p>
          <a:p>
            <a:endParaRPr lang="bg-BG" b="1" dirty="0" smtClean="0"/>
          </a:p>
          <a:p>
            <a:r>
              <a:rPr lang="bg-BG" b="0" u="sng" baseline="0" dirty="0" smtClean="0"/>
              <a:t>умствен капацитет</a:t>
            </a:r>
            <a:r>
              <a:rPr lang="bg-BG" b="0" baseline="0" dirty="0" smtClean="0"/>
              <a:t>:</a:t>
            </a:r>
            <a:endParaRPr lang="en-US" b="0" baseline="0" dirty="0" smtClean="0"/>
          </a:p>
          <a:p>
            <a:pPr marL="171450" indent="-171450">
              <a:buFont typeface="Wingdings" panose="05000000000000000000" pitchFamily="2" charset="2"/>
              <a:buChar char="q"/>
            </a:pPr>
            <a:r>
              <a:rPr lang="bg-BG" baseline="0" dirty="0" smtClean="0"/>
              <a:t>Над </a:t>
            </a:r>
            <a:r>
              <a:rPr lang="en-US" baseline="0" dirty="0" smtClean="0"/>
              <a:t>5 </a:t>
            </a:r>
            <a:r>
              <a:rPr lang="bg-BG" baseline="0" dirty="0" smtClean="0"/>
              <a:t>г. Опит като </a:t>
            </a:r>
            <a:r>
              <a:rPr lang="en-US" baseline="0" dirty="0" smtClean="0"/>
              <a:t>QA</a:t>
            </a:r>
            <a:r>
              <a:rPr lang="bg-BG" baseline="0" dirty="0" smtClean="0"/>
              <a:t> с различен тип софтуер и различни девелопмънт процеси</a:t>
            </a:r>
          </a:p>
          <a:p>
            <a:pPr marL="171450" indent="-171450">
              <a:buFont typeface="Wingdings" panose="05000000000000000000" pitchFamily="2" charset="2"/>
              <a:buChar char="q"/>
            </a:pPr>
            <a:r>
              <a:rPr lang="en-US" baseline="0" dirty="0" smtClean="0"/>
              <a:t>SQL </a:t>
            </a:r>
            <a:r>
              <a:rPr lang="bg-BG" baseline="0" dirty="0" smtClean="0"/>
              <a:t>заявки</a:t>
            </a:r>
            <a:endParaRPr lang="en-US" baseline="0" dirty="0" smtClean="0"/>
          </a:p>
          <a:p>
            <a:pPr marL="171450" indent="-171450">
              <a:buFont typeface="Wingdings" panose="05000000000000000000" pitchFamily="2" charset="2"/>
              <a:buChar char="q"/>
            </a:pPr>
            <a:r>
              <a:rPr lang="bg-BG" baseline="0" dirty="0" smtClean="0"/>
              <a:t>Познания и опит в писането на сложни тест кейси и работа с тестови данни (големи системи)</a:t>
            </a:r>
          </a:p>
          <a:p>
            <a:pPr marL="171450" indent="-171450">
              <a:buFont typeface="Wingdings" panose="05000000000000000000" pitchFamily="2" charset="2"/>
              <a:buChar char="q"/>
            </a:pPr>
            <a:r>
              <a:rPr lang="bg-BG" baseline="0" dirty="0" smtClean="0"/>
              <a:t>Познания и опит с даден тул за управление на тестовия процес – </a:t>
            </a:r>
            <a:r>
              <a:rPr lang="en-US" baseline="0" dirty="0" smtClean="0"/>
              <a:t>Quality Center, TFS, </a:t>
            </a:r>
            <a:r>
              <a:rPr lang="en-US" baseline="0" dirty="0" err="1" smtClean="0"/>
              <a:t>TestLink</a:t>
            </a:r>
            <a:r>
              <a:rPr lang="en-US" baseline="0" dirty="0" smtClean="0"/>
              <a:t>,</a:t>
            </a:r>
            <a:r>
              <a:rPr lang="bg-BG" baseline="0" dirty="0" smtClean="0"/>
              <a:t> </a:t>
            </a:r>
            <a:r>
              <a:rPr lang="en-US" baseline="0" dirty="0" err="1" smtClean="0"/>
              <a:t>APTest</a:t>
            </a:r>
            <a:r>
              <a:rPr lang="en-US" baseline="0" dirty="0" smtClean="0"/>
              <a:t> Manager </a:t>
            </a:r>
            <a:r>
              <a:rPr lang="bg-BG" baseline="0" dirty="0" smtClean="0"/>
              <a:t>и др.</a:t>
            </a:r>
          </a:p>
          <a:p>
            <a:pPr marL="171450" indent="-171450">
              <a:buFont typeface="Wingdings" panose="05000000000000000000" pitchFamily="2" charset="2"/>
              <a:buChar char="q"/>
            </a:pPr>
            <a:r>
              <a:rPr lang="bg-BG" baseline="0" dirty="0" smtClean="0"/>
              <a:t>Способност да чете и разбира </a:t>
            </a:r>
            <a:r>
              <a:rPr lang="en-US" baseline="0" dirty="0" smtClean="0"/>
              <a:t>workflow </a:t>
            </a:r>
            <a:r>
              <a:rPr lang="bg-BG" baseline="0" dirty="0" smtClean="0"/>
              <a:t>диаграми</a:t>
            </a:r>
          </a:p>
          <a:p>
            <a:pPr marL="171450" indent="-171450">
              <a:buFont typeface="Wingdings" panose="05000000000000000000" pitchFamily="2" charset="2"/>
              <a:buChar char="q"/>
            </a:pPr>
            <a:r>
              <a:rPr lang="bg-BG" baseline="0" dirty="0" smtClean="0"/>
              <a:t>Способност да чете и разбира сървър логове</a:t>
            </a:r>
            <a:endParaRPr lang="en-US" baseline="0" dirty="0" smtClean="0"/>
          </a:p>
          <a:p>
            <a:pPr marL="171450" indent="-171450">
              <a:buFont typeface="Wingdings" panose="05000000000000000000" pitchFamily="2" charset="2"/>
              <a:buChar char="q"/>
            </a:pPr>
            <a:r>
              <a:rPr lang="bg-BG" baseline="0" dirty="0" smtClean="0"/>
              <a:t>Познания по тип софтуер, с които ще работи – </a:t>
            </a:r>
            <a:r>
              <a:rPr lang="en-US" baseline="0" dirty="0" smtClean="0"/>
              <a:t>Web, Flash, Desktop, Mobile application</a:t>
            </a:r>
            <a:endParaRPr lang="bg-BG" baseline="0"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Способност да чете и разбира </a:t>
            </a:r>
            <a:r>
              <a:rPr lang="en-US" baseline="0" dirty="0" smtClean="0"/>
              <a:t>HTML,</a:t>
            </a:r>
            <a:r>
              <a:rPr lang="bg-BG" baseline="0" dirty="0" smtClean="0"/>
              <a:t> </a:t>
            </a:r>
            <a:r>
              <a:rPr lang="en-US" baseline="0" dirty="0" smtClean="0"/>
              <a:t>CSS, JavaScript, JQuery, XML, Java, C#, </a:t>
            </a:r>
            <a:r>
              <a:rPr lang="bg-BG" baseline="0" dirty="0" smtClean="0"/>
              <a:t>някакъв програмен език</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Познания по различни девелопмънт процеси –</a:t>
            </a:r>
            <a:r>
              <a:rPr lang="en-US" baseline="0" dirty="0" smtClean="0"/>
              <a:t> Scrum, Kanban, Waterfall, CMMI </a:t>
            </a:r>
            <a:r>
              <a:rPr lang="bg-BG" baseline="0" dirty="0" smtClean="0"/>
              <a:t>и др.</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Опит в изготвянето на тестови репорти</a:t>
            </a:r>
          </a:p>
          <a:p>
            <a:pPr marL="171450" indent="-171450">
              <a:buFont typeface="Wingdings" panose="05000000000000000000" pitchFamily="2" charset="2"/>
              <a:buChar char="q"/>
            </a:pPr>
            <a:r>
              <a:rPr lang="bg-BG" sz="1200" dirty="0" smtClean="0"/>
              <a:t>Работа с </a:t>
            </a:r>
            <a:r>
              <a:rPr lang="en-US" sz="1200" dirty="0" smtClean="0"/>
              <a:t>IE, Chrome, Firefox, Safari browsers</a:t>
            </a:r>
          </a:p>
          <a:p>
            <a:pPr marL="171450" indent="-171450">
              <a:buFont typeface="Wingdings" panose="05000000000000000000" pitchFamily="2" charset="2"/>
              <a:buChar char="q"/>
            </a:pPr>
            <a:r>
              <a:rPr lang="bg-BG" sz="1200" dirty="0" smtClean="0"/>
              <a:t> Работа с </a:t>
            </a:r>
            <a:r>
              <a:rPr lang="en-US" sz="1200" dirty="0" smtClean="0"/>
              <a:t>Word</a:t>
            </a:r>
            <a:r>
              <a:rPr lang="bg-BG" sz="1200" dirty="0" smtClean="0"/>
              <a:t>, </a:t>
            </a:r>
            <a:r>
              <a:rPr lang="en-US" sz="1200" dirty="0" smtClean="0"/>
              <a:t>Excel</a:t>
            </a:r>
            <a:endParaRPr lang="bg-BG" sz="1200" dirty="0" smtClean="0"/>
          </a:p>
          <a:p>
            <a:pPr marL="171450" indent="-171450">
              <a:buFont typeface="Wingdings" panose="05000000000000000000" pitchFamily="2" charset="2"/>
              <a:buChar char="q"/>
            </a:pPr>
            <a:r>
              <a:rPr lang="bg-BG" sz="1200" dirty="0" smtClean="0"/>
              <a:t>Работа с </a:t>
            </a:r>
            <a:r>
              <a:rPr lang="en-US" sz="1200" dirty="0" smtClean="0"/>
              <a:t>Skype / chat tool</a:t>
            </a:r>
            <a:endParaRPr lang="bg-BG" sz="1200" dirty="0" smtClean="0"/>
          </a:p>
          <a:p>
            <a:pPr marL="171450" indent="-171450">
              <a:buFont typeface="Wingdings" panose="05000000000000000000" pitchFamily="2" charset="2"/>
              <a:buChar char="q"/>
            </a:pPr>
            <a:r>
              <a:rPr lang="bg-BG" sz="1200" dirty="0" smtClean="0"/>
              <a:t>Работа с </a:t>
            </a:r>
            <a:r>
              <a:rPr lang="en-US" sz="1200" dirty="0" smtClean="0"/>
              <a:t>Outlook / Thunderbird / Email client</a:t>
            </a:r>
            <a:endParaRPr lang="bg-BG" sz="1200" dirty="0" smtClean="0"/>
          </a:p>
          <a:p>
            <a:pPr marL="171450" indent="-171450">
              <a:buFont typeface="Wingdings" panose="05000000000000000000" pitchFamily="2" charset="2"/>
              <a:buChar char="q"/>
            </a:pPr>
            <a:r>
              <a:rPr lang="bg-BG" u="sng" baseline="0" dirty="0" smtClean="0"/>
              <a:t>Бонус</a:t>
            </a:r>
            <a:r>
              <a:rPr lang="bg-BG" baseline="0" dirty="0" smtClean="0"/>
              <a:t>: Опит в писането на автоматизирани тестове с помоща на някакъв тул: </a:t>
            </a:r>
            <a:r>
              <a:rPr lang="en-US" baseline="0" dirty="0" smtClean="0"/>
              <a:t>Selenium WebDriver, SOAPUI, </a:t>
            </a:r>
            <a:r>
              <a:rPr lang="en-US" baseline="0" dirty="0" err="1" smtClean="0"/>
              <a:t>Sikuli</a:t>
            </a:r>
            <a:r>
              <a:rPr lang="en-US" baseline="0" dirty="0" smtClean="0"/>
              <a:t> </a:t>
            </a:r>
            <a:r>
              <a:rPr lang="bg-BG" baseline="0" dirty="0" smtClean="0"/>
              <a:t>и др.</a:t>
            </a:r>
            <a:endParaRPr lang="en-US" baseline="0" dirty="0" smtClean="0"/>
          </a:p>
          <a:p>
            <a:pPr marL="0" indent="0">
              <a:buFont typeface="Wingdings" panose="05000000000000000000" pitchFamily="2" charset="2"/>
              <a:buNone/>
            </a:pPr>
            <a:endParaRPr lang="bg-BG" u="sng" baseline="0" dirty="0" smtClean="0"/>
          </a:p>
          <a:p>
            <a:pPr marL="0" indent="0">
              <a:buFont typeface="Wingdings" panose="05000000000000000000" pitchFamily="2" charset="2"/>
              <a:buNone/>
            </a:pPr>
            <a:r>
              <a:rPr lang="bg-BG" u="sng" baseline="0" dirty="0" smtClean="0"/>
              <a:t>Лични качества:</a:t>
            </a:r>
          </a:p>
          <a:p>
            <a:pPr marL="171450" indent="-171450">
              <a:buFont typeface="Wingdings" panose="05000000000000000000" pitchFamily="2" charset="2"/>
              <a:buChar char="q"/>
            </a:pPr>
            <a:r>
              <a:rPr lang="bg-BG" baseline="0" dirty="0" smtClean="0"/>
              <a:t>Самомотивация</a:t>
            </a:r>
          </a:p>
          <a:p>
            <a:pPr marL="171450" indent="-171450">
              <a:buFont typeface="Wingdings" panose="05000000000000000000" pitchFamily="2" charset="2"/>
              <a:buChar char="q"/>
            </a:pPr>
            <a:r>
              <a:rPr lang="bg-BG" baseline="0" dirty="0" smtClean="0"/>
              <a:t>Отлични писмени и устни комуникационни умения на английски език и/или др.</a:t>
            </a:r>
            <a:endParaRPr lang="en-US" baseline="0" dirty="0" smtClean="0"/>
          </a:p>
          <a:p>
            <a:pPr marL="171450" indent="-171450">
              <a:buFont typeface="Wingdings" panose="05000000000000000000" pitchFamily="2" charset="2"/>
              <a:buChar char="q"/>
            </a:pPr>
            <a:r>
              <a:rPr lang="bg-BG" baseline="0" dirty="0" smtClean="0"/>
              <a:t>Обръща внимание на детайлите</a:t>
            </a:r>
          </a:p>
          <a:p>
            <a:pPr marL="171450" indent="-171450">
              <a:buFont typeface="Wingdings" panose="05000000000000000000" pitchFamily="2" charset="2"/>
              <a:buChar char="q"/>
            </a:pPr>
            <a:r>
              <a:rPr lang="bg-BG" baseline="0" dirty="0" smtClean="0"/>
              <a:t>Много добър аналитичен ум</a:t>
            </a:r>
          </a:p>
          <a:p>
            <a:pPr marL="171450" indent="-171450">
              <a:buFont typeface="Wingdings" panose="05000000000000000000" pitchFamily="2" charset="2"/>
              <a:buChar char="q"/>
            </a:pPr>
            <a:r>
              <a:rPr lang="bg-BG" baseline="0" dirty="0" smtClean="0"/>
              <a:t>Умения за работа в екип и самостоятелно</a:t>
            </a:r>
          </a:p>
          <a:p>
            <a:pPr marL="171450" indent="-171450">
              <a:buFont typeface="Wingdings" panose="05000000000000000000" pitchFamily="2" charset="2"/>
              <a:buChar char="q"/>
            </a:pPr>
            <a:r>
              <a:rPr lang="bg-BG" baseline="0" dirty="0" smtClean="0"/>
              <a:t>Позитивни</a:t>
            </a:r>
          </a:p>
          <a:p>
            <a:pPr marL="171450" indent="-171450">
              <a:buFont typeface="Wingdings" panose="05000000000000000000" pitchFamily="2" charset="2"/>
              <a:buChar char="q"/>
            </a:pPr>
            <a:r>
              <a:rPr lang="bg-BG" baseline="0" dirty="0" smtClean="0"/>
              <a:t>Гъвкави</a:t>
            </a:r>
          </a:p>
          <a:p>
            <a:pPr marL="171450" indent="-171450">
              <a:buFont typeface="Wingdings" panose="05000000000000000000" pitchFamily="2" charset="2"/>
              <a:buChar char="q"/>
            </a:pPr>
            <a:r>
              <a:rPr lang="bg-BG" baseline="0" dirty="0" smtClean="0"/>
              <a:t>Абстрактно мислене</a:t>
            </a:r>
            <a:r>
              <a:rPr lang="en-US" sz="1200" b="0" i="0" kern="1200" dirty="0" smtClean="0">
                <a:solidFill>
                  <a:schemeClr val="tx1"/>
                </a:solidFill>
                <a:effectLst/>
                <a:latin typeface="+mn-lt"/>
                <a:ea typeface="+mn-ea"/>
                <a:cs typeface="+mn-cs"/>
              </a:rPr>
              <a:t> "outside the box" </a:t>
            </a:r>
            <a:endParaRPr lang="bg-BG" sz="1200" b="0" i="0" kern="1200" dirty="0" smtClean="0">
              <a:solidFill>
                <a:schemeClr val="tx1"/>
              </a:solidFill>
              <a:effectLst/>
              <a:latin typeface="+mn-lt"/>
              <a:ea typeface="+mn-ea"/>
              <a:cs typeface="+mn-cs"/>
            </a:endParaRPr>
          </a:p>
          <a:p>
            <a:pPr marL="171450" indent="-171450">
              <a:buFont typeface="Wingdings" panose="05000000000000000000" pitchFamily="2" charset="2"/>
              <a:buChar char="q"/>
            </a:pPr>
            <a:r>
              <a:rPr lang="bg-BG" sz="1200" b="0" i="0" kern="1200" dirty="0" smtClean="0">
                <a:solidFill>
                  <a:schemeClr val="tx1"/>
                </a:solidFill>
                <a:effectLst/>
                <a:latin typeface="+mn-lt"/>
                <a:ea typeface="+mn-ea"/>
                <a:cs typeface="+mn-cs"/>
              </a:rPr>
              <a:t>Да харесва работата си</a:t>
            </a:r>
          </a:p>
          <a:p>
            <a:pPr marL="171450" indent="-171450">
              <a:buFont typeface="Wingdings" panose="05000000000000000000" pitchFamily="2" charset="2"/>
              <a:buChar char="q"/>
            </a:pPr>
            <a:r>
              <a:rPr lang="bg-BG" dirty="0" smtClean="0"/>
              <a:t>Способност</a:t>
            </a:r>
            <a:r>
              <a:rPr lang="bg-BG" baseline="0" dirty="0" smtClean="0"/>
              <a:t> за разбиране и подобрение на работния процес</a:t>
            </a:r>
          </a:p>
          <a:p>
            <a:pPr marL="171450" indent="-171450">
              <a:buFont typeface="Wingdings" panose="05000000000000000000" pitchFamily="2" charset="2"/>
              <a:buChar char="q"/>
            </a:pPr>
            <a:r>
              <a:rPr lang="bg-BG" baseline="0" dirty="0" smtClean="0"/>
              <a:t>Способност да работи под напрежение – множество задачи наведнъж</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bg-BG" baseline="0" dirty="0" smtClean="0"/>
              <a:t>Способност да определя приоритетите </a:t>
            </a:r>
            <a:r>
              <a:rPr lang="bg-BG" sz="1200" dirty="0" smtClean="0"/>
              <a:t>на задачите си</a:t>
            </a:r>
          </a:p>
          <a:p>
            <a:pPr marL="171450" indent="-171450">
              <a:buFont typeface="Wingdings" panose="05000000000000000000" pitchFamily="2" charset="2"/>
              <a:buChar char="q"/>
            </a:pPr>
            <a:r>
              <a:rPr lang="bg-BG" baseline="0" dirty="0" smtClean="0"/>
              <a:t>Добра организация на работата си – бързо и точно предаване на поискана информация</a:t>
            </a:r>
          </a:p>
          <a:p>
            <a:pPr marL="171450" indent="-171450">
              <a:buFont typeface="Wingdings" panose="05000000000000000000" pitchFamily="2" charset="2"/>
              <a:buChar char="q"/>
            </a:pPr>
            <a:r>
              <a:rPr lang="bg-BG" baseline="0" dirty="0" smtClean="0"/>
              <a:t>Обучение на млади кадри</a:t>
            </a:r>
          </a:p>
        </p:txBody>
      </p:sp>
    </p:spTree>
    <p:extLst>
      <p:ext uri="{BB962C8B-B14F-4D97-AF65-F5344CB8AC3E}">
        <p14:creationId xmlns:p14="http://schemas.microsoft.com/office/powerpoint/2010/main" val="2670870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smtClean="0"/>
          </a:p>
        </p:txBody>
      </p:sp>
    </p:spTree>
    <p:extLst>
      <p:ext uri="{BB962C8B-B14F-4D97-AF65-F5344CB8AC3E}">
        <p14:creationId xmlns:p14="http://schemas.microsoft.com/office/powerpoint/2010/main" val="267087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Browser</a:t>
            </a:r>
          </a:p>
          <a:p>
            <a:r>
              <a:rPr lang="en-US" baseline="0" dirty="0" smtClean="0"/>
              <a:t>Bookmarks / Favorites</a:t>
            </a:r>
          </a:p>
          <a:p>
            <a:r>
              <a:rPr lang="en-US" baseline="0" dirty="0" smtClean="0"/>
              <a:t>Word</a:t>
            </a:r>
          </a:p>
          <a:p>
            <a:r>
              <a:rPr lang="en-US" baseline="0" dirty="0" smtClean="0"/>
              <a:t>Excel</a:t>
            </a:r>
          </a:p>
          <a:p>
            <a:r>
              <a:rPr lang="en-US" baseline="0" dirty="0" smtClean="0"/>
              <a:t>Skype / chat tool</a:t>
            </a:r>
          </a:p>
          <a:p>
            <a:r>
              <a:rPr lang="en-US" baseline="0" dirty="0" smtClean="0"/>
              <a:t>Outlook / Thunderbird / Email client</a:t>
            </a:r>
            <a:endParaRPr lang="bg-BG" baseline="0" dirty="0" smtClean="0"/>
          </a:p>
        </p:txBody>
      </p:sp>
    </p:spTree>
    <p:extLst>
      <p:ext uri="{BB962C8B-B14F-4D97-AF65-F5344CB8AC3E}">
        <p14:creationId xmlns:p14="http://schemas.microsoft.com/office/powerpoint/2010/main" val="2670870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smtClean="0"/>
          </a:p>
        </p:txBody>
      </p:sp>
    </p:spTree>
    <p:extLst>
      <p:ext uri="{BB962C8B-B14F-4D97-AF65-F5344CB8AC3E}">
        <p14:creationId xmlns:p14="http://schemas.microsoft.com/office/powerpoint/2010/main" val="2670870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Browser</a:t>
            </a:r>
          </a:p>
          <a:p>
            <a:r>
              <a:rPr lang="en-US" baseline="0" dirty="0" smtClean="0"/>
              <a:t>Bookmarks / Favorites</a:t>
            </a:r>
          </a:p>
          <a:p>
            <a:r>
              <a:rPr lang="en-US" baseline="0" dirty="0" smtClean="0"/>
              <a:t>Word</a:t>
            </a:r>
          </a:p>
          <a:p>
            <a:r>
              <a:rPr lang="en-US" baseline="0" dirty="0" smtClean="0"/>
              <a:t>Excel</a:t>
            </a:r>
          </a:p>
          <a:p>
            <a:r>
              <a:rPr lang="en-US" baseline="0" dirty="0" smtClean="0"/>
              <a:t>Skype / chat tool</a:t>
            </a:r>
          </a:p>
          <a:p>
            <a:r>
              <a:rPr lang="en-US" baseline="0" dirty="0" smtClean="0"/>
              <a:t>Outlook / Thunderbird / Email client</a:t>
            </a:r>
            <a:endParaRPr lang="bg-BG" baseline="0" dirty="0" smtClean="0"/>
          </a:p>
        </p:txBody>
      </p:sp>
    </p:spTree>
    <p:extLst>
      <p:ext uri="{BB962C8B-B14F-4D97-AF65-F5344CB8AC3E}">
        <p14:creationId xmlns:p14="http://schemas.microsoft.com/office/powerpoint/2010/main" val="267087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56046C9-8E64-4D1F-94BC-25EBDC456260}" type="datetime1">
              <a:rPr lang="bg-BG" smtClean="0"/>
              <a:t>16.12.2018 г.</a:t>
            </a:fld>
            <a:endParaRPr lang="bg-BG"/>
          </a:p>
        </p:txBody>
      </p:sp>
      <p:sp>
        <p:nvSpPr>
          <p:cNvPr id="8" name="Slide Number Placeholder 7"/>
          <p:cNvSpPr>
            <a:spLocks noGrp="1"/>
          </p:cNvSpPr>
          <p:nvPr>
            <p:ph type="sldNum" sz="quarter" idx="11"/>
          </p:nvPr>
        </p:nvSpPr>
        <p:spPr/>
        <p:txBody>
          <a:bodyPr/>
          <a:lstStyle/>
          <a:p>
            <a:fld id="{84A6F8F9-5A7D-49B3-BB5F-6BC632404DCD}" type="slidenum">
              <a:rPr lang="bg-BG" smtClean="0"/>
              <a:t>‹#›</a:t>
            </a:fld>
            <a:endParaRPr lang="bg-BG"/>
          </a:p>
        </p:txBody>
      </p:sp>
      <p:sp>
        <p:nvSpPr>
          <p:cNvPr id="9" name="Footer Placeholder 8"/>
          <p:cNvSpPr>
            <a:spLocks noGrp="1"/>
          </p:cNvSpPr>
          <p:nvPr>
            <p:ph type="ftr" sz="quarter" idx="12"/>
          </p:nvPr>
        </p:nvSpPr>
        <p:spPr/>
        <p:txBody>
          <a:bodyPr/>
          <a:lstStyle/>
          <a:p>
            <a:r>
              <a:rPr lang="ru-RU" smtClean="0"/>
              <a:t>Петя Николова, старши специалист ръчно софтуерно тестване</a:t>
            </a:r>
            <a:endParaRPr lang="bg-BG"/>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2B58C-A3F2-41E6-96DF-5131E2949B65}" type="datetime1">
              <a:rPr lang="bg-BG" smtClean="0"/>
              <a:t>16.12.2018 г.</a:t>
            </a:fld>
            <a:endParaRPr lang="bg-BG"/>
          </a:p>
        </p:txBody>
      </p:sp>
      <p:sp>
        <p:nvSpPr>
          <p:cNvPr id="5" name="Footer Placeholder 4"/>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6" name="Slide Number Placeholder 5"/>
          <p:cNvSpPr>
            <a:spLocks noGrp="1"/>
          </p:cNvSpPr>
          <p:nvPr>
            <p:ph type="sldNum" sz="quarter" idx="12"/>
          </p:nvPr>
        </p:nvSpPr>
        <p:spPr/>
        <p:txBody>
          <a:bodyPr/>
          <a:lstStyle/>
          <a:p>
            <a:fld id="{84A6F8F9-5A7D-49B3-BB5F-6BC632404DCD}" type="slidenum">
              <a:rPr lang="bg-BG" smtClean="0"/>
              <a:t>‹#›</a:t>
            </a:fld>
            <a:endParaRPr lang="bg-BG"/>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EE13A-2A76-4CE2-A651-BA0972B67DF6}" type="datetime1">
              <a:rPr lang="bg-BG" smtClean="0"/>
              <a:t>16.12.2018 г.</a:t>
            </a:fld>
            <a:endParaRPr lang="bg-BG"/>
          </a:p>
        </p:txBody>
      </p:sp>
      <p:sp>
        <p:nvSpPr>
          <p:cNvPr id="5" name="Footer Placeholder 4"/>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6" name="Slide Number Placeholder 5"/>
          <p:cNvSpPr>
            <a:spLocks noGrp="1"/>
          </p:cNvSpPr>
          <p:nvPr>
            <p:ph type="sldNum" sz="quarter" idx="12"/>
          </p:nvPr>
        </p:nvSpPr>
        <p:spPr/>
        <p:txBody>
          <a:bodyPr/>
          <a:lstStyle/>
          <a:p>
            <a:fld id="{84A6F8F9-5A7D-49B3-BB5F-6BC632404DCD}" type="slidenum">
              <a:rPr lang="bg-BG" smtClean="0"/>
              <a:t>‹#›</a:t>
            </a:fld>
            <a:endParaRPr lang="bg-BG"/>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7ADFB-337B-47DF-8CDE-934432121E32}" type="datetime1">
              <a:rPr lang="bg-BG" smtClean="0"/>
              <a:t>16.12.2018 г.</a:t>
            </a:fld>
            <a:endParaRPr lang="bg-BG"/>
          </a:p>
        </p:txBody>
      </p:sp>
      <p:sp>
        <p:nvSpPr>
          <p:cNvPr id="5" name="Footer Placeholder 4"/>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6" name="Slide Number Placeholder 5"/>
          <p:cNvSpPr>
            <a:spLocks noGrp="1"/>
          </p:cNvSpPr>
          <p:nvPr>
            <p:ph type="sldNum" sz="quarter" idx="12"/>
          </p:nvPr>
        </p:nvSpPr>
        <p:spPr/>
        <p:txBody>
          <a:bodyPr/>
          <a:lstStyle/>
          <a:p>
            <a:fld id="{84A6F8F9-5A7D-49B3-BB5F-6BC632404DCD}" type="slidenum">
              <a:rPr lang="bg-BG" smtClean="0"/>
              <a:t>‹#›</a:t>
            </a:fld>
            <a:endParaRPr lang="bg-BG"/>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8ACD0-6C43-47B0-92EC-A4CFAE91E786}" type="datetime1">
              <a:rPr lang="bg-BG" smtClean="0"/>
              <a:t>16.12.2018 г.</a:t>
            </a:fld>
            <a:endParaRPr lang="bg-BG"/>
          </a:p>
        </p:txBody>
      </p:sp>
      <p:sp>
        <p:nvSpPr>
          <p:cNvPr id="5" name="Footer Placeholder 4"/>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6" name="Slide Number Placeholder 5"/>
          <p:cNvSpPr>
            <a:spLocks noGrp="1"/>
          </p:cNvSpPr>
          <p:nvPr>
            <p:ph type="sldNum" sz="quarter" idx="12"/>
          </p:nvPr>
        </p:nvSpPr>
        <p:spPr/>
        <p:txBody>
          <a:bodyPr/>
          <a:lstStyle/>
          <a:p>
            <a:fld id="{84A6F8F9-5A7D-49B3-BB5F-6BC632404DCD}" type="slidenum">
              <a:rPr lang="bg-BG" smtClean="0"/>
              <a:t>‹#›</a:t>
            </a:fld>
            <a:endParaRPr lang="bg-BG"/>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8E3135-2C2F-428F-B0DB-19E1FF09C266}" type="datetime1">
              <a:rPr lang="bg-BG" smtClean="0"/>
              <a:t>16.12.2018 г.</a:t>
            </a:fld>
            <a:endParaRPr lang="bg-BG"/>
          </a:p>
        </p:txBody>
      </p:sp>
      <p:sp>
        <p:nvSpPr>
          <p:cNvPr id="6" name="Footer Placeholder 5"/>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7" name="Slide Number Placeholder 6"/>
          <p:cNvSpPr>
            <a:spLocks noGrp="1"/>
          </p:cNvSpPr>
          <p:nvPr>
            <p:ph type="sldNum" sz="quarter" idx="12"/>
          </p:nvPr>
        </p:nvSpPr>
        <p:spPr/>
        <p:txBody>
          <a:bodyPr/>
          <a:lstStyle/>
          <a:p>
            <a:fld id="{84A6F8F9-5A7D-49B3-BB5F-6BC632404DCD}" type="slidenum">
              <a:rPr lang="bg-BG" smtClean="0"/>
              <a:t>‹#›</a:t>
            </a:fld>
            <a:endParaRPr lang="bg-BG"/>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053BFED-40E1-4126-BD8D-96299E10C06C}" type="datetime1">
              <a:rPr lang="bg-BG" smtClean="0"/>
              <a:t>16.12.2018 г.</a:t>
            </a:fld>
            <a:endParaRPr lang="bg-BG"/>
          </a:p>
        </p:txBody>
      </p:sp>
      <p:sp>
        <p:nvSpPr>
          <p:cNvPr id="8" name="Footer Placeholder 7"/>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9" name="Slide Number Placeholder 8"/>
          <p:cNvSpPr>
            <a:spLocks noGrp="1"/>
          </p:cNvSpPr>
          <p:nvPr>
            <p:ph type="sldNum" sz="quarter" idx="12"/>
          </p:nvPr>
        </p:nvSpPr>
        <p:spPr/>
        <p:txBody>
          <a:bodyPr/>
          <a:lstStyle/>
          <a:p>
            <a:fld id="{84A6F8F9-5A7D-49B3-BB5F-6BC632404DCD}" type="slidenum">
              <a:rPr lang="bg-BG" smtClean="0"/>
              <a:t>‹#›</a:t>
            </a:fld>
            <a:endParaRPr lang="bg-BG"/>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05FE5F-D784-45EB-87A4-05C7B25A8FB3}" type="datetime1">
              <a:rPr lang="bg-BG" smtClean="0"/>
              <a:t>16.12.2018 г.</a:t>
            </a:fld>
            <a:endParaRPr lang="bg-BG"/>
          </a:p>
        </p:txBody>
      </p:sp>
      <p:sp>
        <p:nvSpPr>
          <p:cNvPr id="4" name="Footer Placeholder 3"/>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5" name="Slide Number Placeholder 4"/>
          <p:cNvSpPr>
            <a:spLocks noGrp="1"/>
          </p:cNvSpPr>
          <p:nvPr>
            <p:ph type="sldNum" sz="quarter" idx="12"/>
          </p:nvPr>
        </p:nvSpPr>
        <p:spPr/>
        <p:txBody>
          <a:bodyPr/>
          <a:lstStyle/>
          <a:p>
            <a:fld id="{84A6F8F9-5A7D-49B3-BB5F-6BC632404DCD}" type="slidenum">
              <a:rPr lang="bg-BG" smtClean="0"/>
              <a:t>‹#›</a:t>
            </a:fld>
            <a:endParaRPr lang="bg-BG"/>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3C5B7-E8FB-4997-BF7D-BAA6014F1DF7}" type="datetime1">
              <a:rPr lang="bg-BG" smtClean="0"/>
              <a:t>16.12.2018 г.</a:t>
            </a:fld>
            <a:endParaRPr lang="bg-BG"/>
          </a:p>
        </p:txBody>
      </p:sp>
      <p:sp>
        <p:nvSpPr>
          <p:cNvPr id="3" name="Footer Placeholder 2"/>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4" name="Slide Number Placeholder 3"/>
          <p:cNvSpPr>
            <a:spLocks noGrp="1"/>
          </p:cNvSpPr>
          <p:nvPr>
            <p:ph type="sldNum" sz="quarter" idx="12"/>
          </p:nvPr>
        </p:nvSpPr>
        <p:spPr/>
        <p:txBody>
          <a:bodyPr/>
          <a:lstStyle/>
          <a:p>
            <a:fld id="{84A6F8F9-5A7D-49B3-BB5F-6BC632404DCD}" type="slidenum">
              <a:rPr lang="bg-BG" smtClean="0"/>
              <a:t>‹#›</a:t>
            </a:fld>
            <a:endParaRPr lang="bg-BG"/>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A45F8-EAF5-4345-B465-79B5B18CB733}" type="datetime1">
              <a:rPr lang="bg-BG" smtClean="0"/>
              <a:t>16.12.2018 г.</a:t>
            </a:fld>
            <a:endParaRPr lang="bg-BG"/>
          </a:p>
        </p:txBody>
      </p:sp>
      <p:sp>
        <p:nvSpPr>
          <p:cNvPr id="6" name="Footer Placeholder 5"/>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7" name="Slide Number Placeholder 6"/>
          <p:cNvSpPr>
            <a:spLocks noGrp="1"/>
          </p:cNvSpPr>
          <p:nvPr>
            <p:ph type="sldNum" sz="quarter" idx="12"/>
          </p:nvPr>
        </p:nvSpPr>
        <p:spPr/>
        <p:txBody>
          <a:bodyPr/>
          <a:lstStyle/>
          <a:p>
            <a:fld id="{84A6F8F9-5A7D-49B3-BB5F-6BC632404DCD}" type="slidenum">
              <a:rPr lang="bg-BG" smtClean="0"/>
              <a:t>‹#›</a:t>
            </a:fld>
            <a:endParaRPr lang="bg-BG"/>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6FF6A-C47D-4B10-A9DA-43BD77D7649E}" type="datetime1">
              <a:rPr lang="bg-BG" smtClean="0"/>
              <a:t>16.12.2018 г.</a:t>
            </a:fld>
            <a:endParaRPr lang="bg-BG"/>
          </a:p>
        </p:txBody>
      </p:sp>
      <p:sp>
        <p:nvSpPr>
          <p:cNvPr id="6" name="Footer Placeholder 5"/>
          <p:cNvSpPr>
            <a:spLocks noGrp="1"/>
          </p:cNvSpPr>
          <p:nvPr>
            <p:ph type="ftr" sz="quarter" idx="11"/>
          </p:nvPr>
        </p:nvSpPr>
        <p:spPr/>
        <p:txBody>
          <a:bodyPr/>
          <a:lstStyle/>
          <a:p>
            <a:r>
              <a:rPr lang="ru-RU" smtClean="0"/>
              <a:t>Петя Николова, старши специалист ръчно софтуерно тестване</a:t>
            </a:r>
            <a:endParaRPr lang="bg-BG"/>
          </a:p>
        </p:txBody>
      </p:sp>
      <p:sp>
        <p:nvSpPr>
          <p:cNvPr id="7" name="Slide Number Placeholder 6"/>
          <p:cNvSpPr>
            <a:spLocks noGrp="1"/>
          </p:cNvSpPr>
          <p:nvPr>
            <p:ph type="sldNum" sz="quarter" idx="12"/>
          </p:nvPr>
        </p:nvSpPr>
        <p:spPr/>
        <p:txBody>
          <a:bodyPr/>
          <a:lstStyle/>
          <a:p>
            <a:fld id="{84A6F8F9-5A7D-49B3-BB5F-6BC632404DCD}" type="slidenum">
              <a:rPr lang="bg-BG" smtClean="0"/>
              <a:t>‹#›</a:t>
            </a:fld>
            <a:endParaRPr lang="bg-BG"/>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6638D605-5A14-4EA4-A6CC-BD916B7C2BE7}" type="datetime1">
              <a:rPr lang="bg-BG" smtClean="0"/>
              <a:t>16.12.2018 г.</a:t>
            </a:fld>
            <a:endParaRPr lang="bg-BG"/>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84A6F8F9-5A7D-49B3-BB5F-6BC632404DCD}" type="slidenum">
              <a:rPr lang="bg-BG" smtClean="0"/>
              <a:t>‹#›</a:t>
            </a:fld>
            <a:endParaRPr lang="bg-BG"/>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r>
              <a:rPr lang="ru-RU" smtClean="0"/>
              <a:t>Петя Николова, старши специалист ръчно софтуерно тестване</a:t>
            </a:r>
            <a:endParaRPr lang="bg-BG"/>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file:///C:\Users\Petya\Desktop\&#1040;&#1085;&#1082;&#1077;&#1090;&#1072;%20&#1079;&#1072;%20&#1091;&#1095;&#1072;&#1089;&#1090;&#1085;&#1080;&#1094;&#1080;&#1090;&#1077;.pptx"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jp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8" Type="http://schemas.openxmlformats.org/officeDocument/2006/relationships/hyperlink" Target="https://blog.capterra.com/free-open-source-project-management-software/" TargetMode="External"/><Relationship Id="rId3" Type="http://schemas.openxmlformats.org/officeDocument/2006/relationships/hyperlink" Target="https://visualstudio.microsoft.com/tfs/" TargetMode="External"/><Relationship Id="rId7" Type="http://schemas.openxmlformats.org/officeDocument/2006/relationships/hyperlink" Target="https://www.goskills.com/Project-Management/Articles/Best-project-management-tools" TargetMode="External"/><Relationship Id="rId2" Type="http://schemas.openxmlformats.org/officeDocument/2006/relationships/hyperlink" Target="https://www.atlassian.com/software/jira" TargetMode="External"/><Relationship Id="rId1" Type="http://schemas.openxmlformats.org/officeDocument/2006/relationships/slideLayout" Target="../slideLayouts/slideLayout1.xml"/><Relationship Id="rId6" Type="http://schemas.openxmlformats.org/officeDocument/2006/relationships/hyperlink" Target="https://www.enov8.com/" TargetMode="External"/><Relationship Id="rId5" Type="http://schemas.openxmlformats.org/officeDocument/2006/relationships/hyperlink" Target="https://www.projectmanager.com/software" TargetMode="External"/><Relationship Id="rId10" Type="http://schemas.openxmlformats.org/officeDocument/2006/relationships/image" Target="../media/image4.jpg"/><Relationship Id="rId4" Type="http://schemas.openxmlformats.org/officeDocument/2006/relationships/hyperlink" Target="https://trello.com/" TargetMode="External"/><Relationship Id="rId9" Type="http://schemas.openxmlformats.org/officeDocument/2006/relationships/hyperlink" Target="https://www.capterra.com/project-management-software/"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8" Type="http://schemas.openxmlformats.org/officeDocument/2006/relationships/hyperlink" Target="https://www.qualitestgroup.com/" TargetMode="External"/><Relationship Id="rId3" Type="http://schemas.openxmlformats.org/officeDocument/2006/relationships/hyperlink" Target="http://www.developsense.com/blog/2015/06/what-is-a-tester/" TargetMode="External"/><Relationship Id="rId7" Type="http://schemas.openxmlformats.org/officeDocument/2006/relationships/hyperlink" Target="http://sce.uhcl.edu/helm/rationalunifiedprocess/" TargetMode="External"/><Relationship Id="rId2" Type="http://schemas.openxmlformats.org/officeDocument/2006/relationships/hyperlink" Target="http://istqbexamcertification.com/" TargetMode="External"/><Relationship Id="rId1" Type="http://schemas.openxmlformats.org/officeDocument/2006/relationships/slideLayout" Target="../slideLayouts/slideLayout1.xml"/><Relationship Id="rId6" Type="http://schemas.openxmlformats.org/officeDocument/2006/relationships/hyperlink" Target="http://testorigen.com/is-qe-different-from-qa-lets-clear-your-doubt/" TargetMode="External"/><Relationship Id="rId5" Type="http://schemas.openxmlformats.org/officeDocument/2006/relationships/hyperlink" Target="http://www.jobhero.com/what-is-a-test-analyst/" TargetMode="External"/><Relationship Id="rId10" Type="http://schemas.openxmlformats.org/officeDocument/2006/relationships/image" Target="../media/image4.jpg"/><Relationship Id="rId4" Type="http://schemas.openxmlformats.org/officeDocument/2006/relationships/hyperlink" Target="http://www.mosaicinc.com/mosaicinc/rmThisMonth.asp" TargetMode="External"/><Relationship Id="rId9" Type="http://schemas.openxmlformats.org/officeDocument/2006/relationships/hyperlink" Target="https://swtestingconcepts.wordpress.com/basic-testing-concepts/reviews/"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www.altexsoft.com/blog/engineering/striking-a-balance-between-manual-and-automated-testing-when-two-is-better-than-one/" TargetMode="External"/><Relationship Id="rId2" Type="http://schemas.openxmlformats.org/officeDocument/2006/relationships/hyperlink" Target="https://www.altexsoft.com/blog/business/software-documentation-types-and-best-practices/" TargetMode="Externa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hyperlink" Target="http://www.inflectra.com/SpiraTest/"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6.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8.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www.pi-project.petyanikolova.net/" TargetMode="External"/><Relationship Id="rId3" Type="http://schemas.openxmlformats.org/officeDocument/2006/relationships/hyperlink" Target="http://www.petyanikolova.net/" TargetMode="External"/><Relationship Id="rId7" Type="http://schemas.openxmlformats.org/officeDocument/2006/relationships/hyperlink" Target="mailto:Pi.analysis.ltd@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5.png"/><Relationship Id="rId4" Type="http://schemas.openxmlformats.org/officeDocument/2006/relationships/hyperlink" Target="mailto:nikolova.petq@gmail.com" TargetMode="External"/></Relationships>
</file>

<file path=ppt/slides/_rels/slide110.xml.rels><?xml version="1.0" encoding="UTF-8" standalone="yes"?>
<Relationships xmlns="http://schemas.openxmlformats.org/package/2006/relationships"><Relationship Id="rId8" Type="http://schemas.openxmlformats.org/officeDocument/2006/relationships/hyperlink" Target="https://www.bugzilla.org/" TargetMode="External"/><Relationship Id="rId3" Type="http://schemas.openxmlformats.org/officeDocument/2006/relationships/hyperlink" Target="https://www.visualstudio.com/tfs/" TargetMode="External"/><Relationship Id="rId7" Type="http://schemas.openxmlformats.org/officeDocument/2006/relationships/hyperlink" Target="https://www.mantisbt.org/" TargetMode="External"/><Relationship Id="rId2" Type="http://schemas.openxmlformats.org/officeDocument/2006/relationships/hyperlink" Target="https://www.atlassian.com/software/jira" TargetMode="External"/><Relationship Id="rId1" Type="http://schemas.openxmlformats.org/officeDocument/2006/relationships/slideLayout" Target="../slideLayouts/slideLayout1.xml"/><Relationship Id="rId6" Type="http://schemas.openxmlformats.org/officeDocument/2006/relationships/hyperlink" Target="https://www.redmine.org/" TargetMode="External"/><Relationship Id="rId5" Type="http://schemas.openxmlformats.org/officeDocument/2006/relationships/hyperlink" Target="https://www.atlassian.com/software/confluence" TargetMode="External"/><Relationship Id="rId10" Type="http://schemas.openxmlformats.org/officeDocument/2006/relationships/image" Target="../media/image4.jpg"/><Relationship Id="rId4" Type="http://schemas.openxmlformats.org/officeDocument/2006/relationships/hyperlink" Target="https://www.atlassian.com/software/trello" TargetMode="External"/><Relationship Id="rId9" Type="http://schemas.openxmlformats.org/officeDocument/2006/relationships/hyperlink" Target="https://www.capterra.com/project-management-software/" TargetMode="External"/></Relationships>
</file>

<file path=ppt/slides/_rels/slide111.xml.rels><?xml version="1.0" encoding="UTF-8" standalone="yes"?>
<Relationships xmlns="http://schemas.openxmlformats.org/package/2006/relationships"><Relationship Id="rId8" Type="http://schemas.openxmlformats.org/officeDocument/2006/relationships/hyperlink" Target="https://www.ibm.com/us-en/marketplace/quality-management" TargetMode="External"/><Relationship Id="rId3" Type="http://schemas.openxmlformats.org/officeDocument/2006/relationships/hyperlink" Target="http://testlink.org/" TargetMode="External"/><Relationship Id="rId7" Type="http://schemas.openxmlformats.org/officeDocument/2006/relationships/hyperlink" Target="https://www.getzephyr.com/" TargetMode="External"/><Relationship Id="rId2" Type="http://schemas.openxmlformats.org/officeDocument/2006/relationships/hyperlink" Target="http://www.aptest.com/atm2/" TargetMode="External"/><Relationship Id="rId1" Type="http://schemas.openxmlformats.org/officeDocument/2006/relationships/slideLayout" Target="../slideLayouts/slideLayout1.xml"/><Relationship Id="rId6" Type="http://schemas.openxmlformats.org/officeDocument/2006/relationships/hyperlink" Target="https://software.microfocus.com/en-us/products/quality-center-quality-management/try-now" TargetMode="External"/><Relationship Id="rId5" Type="http://schemas.openxmlformats.org/officeDocument/2006/relationships/hyperlink" Target="https://www.tutorialspoint.com/qc/index.htm" TargetMode="External"/><Relationship Id="rId10" Type="http://schemas.openxmlformats.org/officeDocument/2006/relationships/image" Target="../media/image4.jpg"/><Relationship Id="rId4" Type="http://schemas.openxmlformats.org/officeDocument/2006/relationships/hyperlink" Target="https://software.microfocus.com/en-us/products/quality-center-quality-management/overview" TargetMode="External"/><Relationship Id="rId9" Type="http://schemas.openxmlformats.org/officeDocument/2006/relationships/hyperlink" Target="http://www.softwaretestinghelp.com/15-best-test-management-tools-for-software-testers/" TargetMode="External"/></Relationships>
</file>

<file path=ppt/slides/_rels/slide112.xml.rels><?xml version="1.0" encoding="UTF-8" standalone="yes"?>
<Relationships xmlns="http://schemas.openxmlformats.org/package/2006/relationships"><Relationship Id="rId3" Type="http://schemas.openxmlformats.org/officeDocument/2006/relationships/hyperlink" Target="https://www.lonelyscreen.com/download.html" TargetMode="External"/><Relationship Id="rId7"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hyperlink" Target="https://www.sli.do/" TargetMode="External"/><Relationship Id="rId5" Type="http://schemas.openxmlformats.org/officeDocument/2006/relationships/hyperlink" Target="https://www.laptopmag.com/articles/turn-windows-10-pc-into-wirelss-display" TargetMode="External"/><Relationship Id="rId4" Type="http://schemas.openxmlformats.org/officeDocument/2006/relationships/hyperlink" Target="https://www.join.m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oin.me/" TargetMode="External"/><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ourseforjuniorqa.slack.com/" TargetMode="External"/><Relationship Id="rId5" Type="http://schemas.openxmlformats.org/officeDocument/2006/relationships/hyperlink" Target="https://pianalysisltd.slack.com/" TargetMode="External"/><Relationship Id="rId4" Type="http://schemas.openxmlformats.org/officeDocument/2006/relationships/hyperlink" Target="https://www.sli.d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help.opera.com/en/opera36/" TargetMode="External"/><Relationship Id="rId13" Type="http://schemas.openxmlformats.org/officeDocument/2006/relationships/hyperlink" Target="http://www.ucweb.com/ucbrowser/help/" TargetMode="External"/><Relationship Id="rId3" Type="http://schemas.openxmlformats.org/officeDocument/2006/relationships/hyperlink" Target="https://bg.khanacademy.org/computing/computer-programming/sql" TargetMode="External"/><Relationship Id="rId7" Type="http://schemas.openxmlformats.org/officeDocument/2006/relationships/hyperlink" Target="https://support.google.com/chrome/#topic=7438008" TargetMode="External"/><Relationship Id="rId12" Type="http://schemas.openxmlformats.org/officeDocument/2006/relationships/hyperlink" Target="https://support.microsoft.com/en-us/products/microsoft-edge"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1.xml"/><Relationship Id="rId6" Type="http://schemas.openxmlformats.org/officeDocument/2006/relationships/hyperlink" Target="https://support.mozilla.org/bg/products/firefox" TargetMode="External"/><Relationship Id="rId11" Type="http://schemas.openxmlformats.org/officeDocument/2006/relationships/hyperlink" Target="http://help.ucweb.com/self_service/ovs/en/index" TargetMode="External"/><Relationship Id="rId5" Type="http://schemas.openxmlformats.org/officeDocument/2006/relationships/hyperlink" Target="https://en.wikipedia.org/wiki/Usage_share_of_web_browsers" TargetMode="External"/><Relationship Id="rId10" Type="http://schemas.openxmlformats.org/officeDocument/2006/relationships/hyperlink" Target="https://support.microsoft.com/en-us/products/internet-explorer" TargetMode="External"/><Relationship Id="rId4" Type="http://schemas.openxmlformats.org/officeDocument/2006/relationships/hyperlink" Target="http://gs.statcounter.com/browser-market-share" TargetMode="External"/><Relationship Id="rId9" Type="http://schemas.openxmlformats.org/officeDocument/2006/relationships/hyperlink" Target="https://support.apple.com/safari" TargetMode="External"/><Relationship Id="rId1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support.microsoft.com/en-us/help/4028379/windows-10-how-to-use-remote-desktop" TargetMode="External"/><Relationship Id="rId13" Type="http://schemas.openxmlformats.org/officeDocument/2006/relationships/hyperlink" Target="https://www.popsci.com/hidden-windows-settings" TargetMode="External"/><Relationship Id="rId3" Type="http://schemas.openxmlformats.org/officeDocument/2006/relationships/hyperlink" Target="https://www.cnet.com/best-vpn-services-directory/" TargetMode="External"/><Relationship Id="rId7" Type="http://schemas.openxmlformats.org/officeDocument/2006/relationships/hyperlink" Target="https://www.pcmag.com/article/359499/how-to-set-up-and-use-a-vpn" TargetMode="External"/><Relationship Id="rId12" Type="http://schemas.openxmlformats.org/officeDocument/2006/relationships/hyperlink" Target="https://www.windowscentral.com/whats-new-settings-app-windows-10-april-2018-update" TargetMode="External"/><Relationship Id="rId17" Type="http://schemas.openxmlformats.org/officeDocument/2006/relationships/image" Target="../media/image4.jpg"/><Relationship Id="rId2" Type="http://schemas.openxmlformats.org/officeDocument/2006/relationships/hyperlink" Target="https://www.teamviewer.com/en/" TargetMode="External"/><Relationship Id="rId16" Type="http://schemas.openxmlformats.org/officeDocument/2006/relationships/hyperlink" Target="https://support.mozilla.org/bg/kb/kak-da-promenya-osnovnata-si-trsachka-v-windows-10" TargetMode="External"/><Relationship Id="rId1" Type="http://schemas.openxmlformats.org/officeDocument/2006/relationships/slideLayout" Target="../slideLayouts/slideLayout1.xml"/><Relationship Id="rId6" Type="http://schemas.openxmlformats.org/officeDocument/2006/relationships/hyperlink" Target="https://www.uni-ruse.bg/Centers/TSIKO/services/vpn" TargetMode="External"/><Relationship Id="rId11" Type="http://schemas.openxmlformats.org/officeDocument/2006/relationships/hyperlink" Target="https://pixelprivacy.com/resources/windows-privacy-settings/" TargetMode="External"/><Relationship Id="rId5" Type="http://schemas.openxmlformats.org/officeDocument/2006/relationships/hyperlink" Target="https://www.cisco.com/c/en/us/products/security/vpn-endpoint-security-clients/index.html" TargetMode="External"/><Relationship Id="rId15" Type="http://schemas.openxmlformats.org/officeDocument/2006/relationships/hyperlink" Target="https://mcmw.abilitynet.org.uk/windows-10-changing-keyboard-settings/" TargetMode="External"/><Relationship Id="rId10" Type="http://schemas.openxmlformats.org/officeDocument/2006/relationships/hyperlink" Target="https://www.cnet.com/how-to/windows-10-settings-menu-the-system-tab/" TargetMode="External"/><Relationship Id="rId4" Type="http://schemas.openxmlformats.org/officeDocument/2006/relationships/hyperlink" Target="https://thewirecutter.com/reviews/best-vpn-service/" TargetMode="External"/><Relationship Id="rId9" Type="http://schemas.openxmlformats.org/officeDocument/2006/relationships/hyperlink" Target="https://support.microsoft.com/en-us/help/17463/windows-7-connect-to-another-computer-remote-desktop-connection" TargetMode="External"/><Relationship Id="rId14" Type="http://schemas.openxmlformats.org/officeDocument/2006/relationships/hyperlink" Target="http://home.bt.com/tech-gadgets/computing/how-to-fix-problems-with-language-settings-in-all-versions-of-windows-11363957260068"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www.w3resource.com/linux-system-administration/linux-commands-introduction.php" TargetMode="External"/><Relationship Id="rId13" Type="http://schemas.openxmlformats.org/officeDocument/2006/relationships/hyperlink" Target="https://www.tutorialspoint.com/http/index.htm" TargetMode="External"/><Relationship Id="rId3" Type="http://schemas.openxmlformats.org/officeDocument/2006/relationships/hyperlink" Target="https://www.w3schools.com/xml/xml_whatis.asp" TargetMode="External"/><Relationship Id="rId7" Type="http://schemas.openxmlformats.org/officeDocument/2006/relationships/hyperlink" Target="https://www.tutorialspoint.com/css/index.htm" TargetMode="External"/><Relationship Id="rId12" Type="http://schemas.openxmlformats.org/officeDocument/2006/relationships/hyperlink" Target="https://www.tutorialspoint.com/json/index.htm" TargetMode="External"/><Relationship Id="rId2" Type="http://schemas.openxmlformats.org/officeDocument/2006/relationships/hyperlink" Target="https://www.tutorialspoint.com/html/index.htm" TargetMode="External"/><Relationship Id="rId16"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hyperlink" Target="https://www.siteground.com/tutorials/ftp/client/" TargetMode="External"/><Relationship Id="rId11" Type="http://schemas.openxmlformats.org/officeDocument/2006/relationships/hyperlink" Target="https://www.shellscript.sh/" TargetMode="External"/><Relationship Id="rId5" Type="http://schemas.openxmlformats.org/officeDocument/2006/relationships/hyperlink" Target="https://www.w3schools.com/Html/" TargetMode="External"/><Relationship Id="rId15" Type="http://schemas.openxmlformats.org/officeDocument/2006/relationships/hyperlink" Target="https://www.tutorialspoint.com/restful/index.htm" TargetMode="External"/><Relationship Id="rId10" Type="http://schemas.openxmlformats.org/officeDocument/2006/relationships/hyperlink" Target="https://www.tutorialspoint.com/unix_commands/index.htm" TargetMode="External"/><Relationship Id="rId4" Type="http://schemas.openxmlformats.org/officeDocument/2006/relationships/hyperlink" Target="https://www.tutorialspoint.com/xpath/index.htm" TargetMode="External"/><Relationship Id="rId9" Type="http://schemas.openxmlformats.org/officeDocument/2006/relationships/hyperlink" Target="https://www.tutorialspoint.com/xml/index.htm" TargetMode="External"/><Relationship Id="rId14" Type="http://schemas.openxmlformats.org/officeDocument/2006/relationships/hyperlink" Target="https://www.geeksforgeeks.org/whats-difference-http-https/"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www.g2crowd.com/products/conga-composer/reviews" TargetMode="External"/><Relationship Id="rId13" Type="http://schemas.openxmlformats.org/officeDocument/2006/relationships/hyperlink" Target="https://support.office.com/en-us/outlook" TargetMode="External"/><Relationship Id="rId3" Type="http://schemas.openxmlformats.org/officeDocument/2006/relationships/hyperlink" Target="https://www.g2crowd.com/categories/document-creation" TargetMode="External"/><Relationship Id="rId7" Type="http://schemas.openxmlformats.org/officeDocument/2006/relationships/hyperlink" Target="https://www.google.com/sheets/about/" TargetMode="External"/><Relationship Id="rId12" Type="http://schemas.openxmlformats.org/officeDocument/2006/relationships/hyperlink" Target="https://support.office.com/en-us/powerpoint" TargetMode="External"/><Relationship Id="rId2" Type="http://schemas.openxmlformats.org/officeDocument/2006/relationships/hyperlink" Target="https://www.hongkiat.com/blog/presentation-tools/" TargetMode="External"/><Relationship Id="rId1" Type="http://schemas.openxmlformats.org/officeDocument/2006/relationships/slideLayout" Target="../slideLayouts/slideLayout1.xml"/><Relationship Id="rId6" Type="http://schemas.openxmlformats.org/officeDocument/2006/relationships/hyperlink" Target="https://www.google.com/docs/about/" TargetMode="External"/><Relationship Id="rId11" Type="http://schemas.openxmlformats.org/officeDocument/2006/relationships/hyperlink" Target="https://support.office.com/en-us/excel" TargetMode="External"/><Relationship Id="rId5" Type="http://schemas.openxmlformats.org/officeDocument/2006/relationships/hyperlink" Target="https://business.tutsplus.com/tutorials/getting-started-with-google-slides--cms-21359" TargetMode="External"/><Relationship Id="rId10" Type="http://schemas.openxmlformats.org/officeDocument/2006/relationships/hyperlink" Target="https://support.office.com/en-us/word" TargetMode="External"/><Relationship Id="rId4" Type="http://schemas.openxmlformats.org/officeDocument/2006/relationships/hyperlink" Target="https://prezi.com/" TargetMode="External"/><Relationship Id="rId9" Type="http://schemas.openxmlformats.org/officeDocument/2006/relationships/hyperlink" Target="https://www.zoho.eu/docs/" TargetMode="External"/><Relationship Id="rId14" Type="http://schemas.openxmlformats.org/officeDocument/2006/relationships/image" Target="../media/image4.jpg"/></Relationships>
</file>

<file path=ppt/slides/_rels/slide6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support.office.com/bg-bg/article/%D0%9A%D0%B0%D0%BA%D0%B2%D0%BE-%D0%B5-%D0%B0%D0%BA%D0%B0%D1%83%D0%BD%D1%82-%D0%B7%D0%B0-microsoft-exchange-47f000aa-c2bf-48ac-9bc2-83e5c6036793" TargetMode="External"/><Relationship Id="rId3" Type="http://schemas.openxmlformats.org/officeDocument/2006/relationships/hyperlink" Target="https://wpsites.net/tools/setting-up-ftp-how-to-setup-an-ftp-client/" TargetMode="External"/><Relationship Id="rId7" Type="http://schemas.openxmlformats.org/officeDocument/2006/relationships/hyperlink" Target="http://www.mustbegeek.com/configure-exchange-server-to-send-and-receive-outside-email/" TargetMode="External"/><Relationship Id="rId2" Type="http://schemas.openxmlformats.org/officeDocument/2006/relationships/hyperlink" Target="https://www.wpbeginner.com/showcase/6-best-ftp-clients-for-wordpress-users/" TargetMode="External"/><Relationship Id="rId1" Type="http://schemas.openxmlformats.org/officeDocument/2006/relationships/slideLayout" Target="../slideLayouts/slideLayout1.xml"/><Relationship Id="rId6" Type="http://schemas.openxmlformats.org/officeDocument/2006/relationships/hyperlink" Target="https://help.dreamhost.com/hc/en-us/articles/214918038-Email-client-configuration-overview" TargetMode="External"/><Relationship Id="rId11" Type="http://schemas.openxmlformats.org/officeDocument/2006/relationships/image" Target="../media/image4.jpg"/><Relationship Id="rId5" Type="http://schemas.openxmlformats.org/officeDocument/2006/relationships/hyperlink" Target="https://www.digitaltrends.com/web/best-email-clients/" TargetMode="External"/><Relationship Id="rId10" Type="http://schemas.openxmlformats.org/officeDocument/2006/relationships/hyperlink" Target="https://help.dreamhost.com/hc/en-us/articles/215612887-Email-client-protocols-and-port-numbers" TargetMode="External"/><Relationship Id="rId4" Type="http://schemas.openxmlformats.org/officeDocument/2006/relationships/hyperlink" Target="https://wiki.filezilla-project.org/FileZilla_Client_Tutorial_(en)" TargetMode="External"/><Relationship Id="rId9" Type="http://schemas.openxmlformats.org/officeDocument/2006/relationships/hyperlink" Target="https://kb.intermedia.net/article/20784"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tryqa.com/what-is-risk-based-testin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support.apple.com/en-us/ht202033" TargetMode="External"/><Relationship Id="rId7" Type="http://schemas.openxmlformats.org/officeDocument/2006/relationships/hyperlink" Target="https://www.lifewire.com/definition-of-protocol-network-817949" TargetMode="External"/><Relationship Id="rId2" Type="http://schemas.openxmlformats.org/officeDocument/2006/relationships/hyperlink" Target="https://www.howtogeek.com/school/basic-android-guide/lesson1/" TargetMode="External"/><Relationship Id="rId1" Type="http://schemas.openxmlformats.org/officeDocument/2006/relationships/slideLayout" Target="../slideLayouts/slideLayout1.xml"/><Relationship Id="rId6" Type="http://schemas.openxmlformats.org/officeDocument/2006/relationships/hyperlink" Target="https://www.digitalocean.com/community/tutorials/an-introduction-to-networking-terminology-interfaces-and-protocols" TargetMode="External"/><Relationship Id="rId5" Type="http://schemas.openxmlformats.org/officeDocument/2006/relationships/hyperlink" Target="https://retro.moe/2014/12/24/switching-from-ios-to-android-my-experience/" TargetMode="External"/><Relationship Id="rId4" Type="http://schemas.openxmlformats.org/officeDocument/2006/relationships/hyperlink" Target="https://support.apple.com/en-us/ht201196"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oleObject" Target="file:///C:\Users\Petya\Desktop\Test%20cases%20for%20User%20Accounts%20Table%20-%20Petya%20Nikolova.docx" TargetMode="Externa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jpg"/><Relationship Id="rId4" Type="http://schemas.openxmlformats.org/officeDocument/2006/relationships/image" Target="../media/image6.emf"/></Relationships>
</file>

<file path=ppt/slides/_rels/slide8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altexsoft.com/blog/engineering/striking-a-balance-between-manual-and-automated-testing-when-two-is-better-than-one/" TargetMode="Externa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softwaretestinghelp.com/15-best-test-management-tools-for-software-testers/" TargetMode="External"/><Relationship Id="rId3" Type="http://schemas.openxmlformats.org/officeDocument/2006/relationships/hyperlink" Target="https://software.microfocus.com/es-es/products/quality-center-quality-management/try-now" TargetMode="External"/><Relationship Id="rId7" Type="http://schemas.openxmlformats.org/officeDocument/2006/relationships/hyperlink" Target="https://developer.mozilla.org/en-US/docs/Mozilla/Bugzilla/Testopia" TargetMode="External"/><Relationship Id="rId2" Type="http://schemas.openxmlformats.org/officeDocument/2006/relationships/hyperlink" Target="http://kiwitcms.org/" TargetMode="External"/><Relationship Id="rId1" Type="http://schemas.openxmlformats.org/officeDocument/2006/relationships/slideLayout" Target="../slideLayouts/slideLayout1.xml"/><Relationship Id="rId6" Type="http://schemas.openxmlformats.org/officeDocument/2006/relationships/hyperlink" Target="http://www.aptest.com/atm2/" TargetMode="External"/><Relationship Id="rId11" Type="http://schemas.openxmlformats.org/officeDocument/2006/relationships/image" Target="../media/image4.jpg"/><Relationship Id="rId5" Type="http://schemas.openxmlformats.org/officeDocument/2006/relationships/hyperlink" Target="http://testlink.org/" TargetMode="External"/><Relationship Id="rId10" Type="http://schemas.openxmlformats.org/officeDocument/2006/relationships/hyperlink" Target="https://www.enov8.com/" TargetMode="External"/><Relationship Id="rId4" Type="http://schemas.openxmlformats.org/officeDocument/2006/relationships/hyperlink" Target="https://www.tutorialspoint.com/qc/" TargetMode="External"/><Relationship Id="rId9" Type="http://schemas.openxmlformats.org/officeDocument/2006/relationships/hyperlink" Target="https://www.guru99.com/top-20-test-management-tools.html" TargetMode="External"/></Relationships>
</file>

<file path=ppt/slides/_rels/slide9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oleObject" Target="file:///C:\Users\Petya\Desktop\Test%20cases%20for%20User%20Accounts%20Table%20-%20Petya%20Nikolova.docx" TargetMode="Externa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4.jpg"/><Relationship Id="rId4" Type="http://schemas.openxmlformats.org/officeDocument/2006/relationships/image" Target="../media/image7.emf"/></Relationships>
</file>

<file path=ppt/slides/_rels/slide9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514" y="337199"/>
            <a:ext cx="7772400" cy="2348880"/>
          </a:xfrm>
        </p:spPr>
        <p:txBody>
          <a:bodyPr>
            <a:noAutofit/>
          </a:bodyPr>
          <a:lstStyle/>
          <a:p>
            <a:r>
              <a:rPr lang="bg-BG" dirty="0"/>
              <a:t>Анкета за </a:t>
            </a:r>
            <a:r>
              <a:rPr lang="bg-BG" dirty="0" smtClean="0"/>
              <a:t>участниците </a:t>
            </a:r>
            <a:r>
              <a:rPr lang="bg-BG" sz="4000" dirty="0" smtClean="0"/>
              <a:t/>
            </a:r>
            <a:br>
              <a:rPr lang="bg-BG" sz="4000" dirty="0" smtClean="0"/>
            </a:br>
            <a:r>
              <a:rPr lang="bg-BG" sz="4000" dirty="0"/>
              <a:t/>
            </a:r>
            <a:br>
              <a:rPr lang="bg-BG" sz="4000" dirty="0"/>
            </a:br>
            <a:r>
              <a:rPr lang="bg-BG" sz="4000" dirty="0" smtClean="0"/>
              <a:t>в </a:t>
            </a:r>
            <a:r>
              <a:rPr lang="bg-BG" sz="4000" dirty="0"/>
              <a:t>курса за младши специалисти по </a:t>
            </a:r>
            <a:r>
              <a:rPr lang="bg-BG" sz="4000" dirty="0" smtClean="0"/>
              <a:t>ръчно тестване </a:t>
            </a:r>
            <a:r>
              <a:rPr lang="bg-BG" sz="4000" dirty="0"/>
              <a:t>на софтуер</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911774084"/>
              </p:ext>
            </p:extLst>
          </p:nvPr>
        </p:nvGraphicFramePr>
        <p:xfrm>
          <a:off x="2267744" y="2924944"/>
          <a:ext cx="4570413" cy="3427413"/>
        </p:xfrm>
        <a:graphic>
          <a:graphicData uri="http://schemas.openxmlformats.org/presentationml/2006/ole">
            <mc:AlternateContent xmlns:mc="http://schemas.openxmlformats.org/markup-compatibility/2006">
              <mc:Choice xmlns:v="urn:schemas-microsoft-com:vml" Requires="v">
                <p:oleObj spid="_x0000_s1778" name="Presentation" r:id="rId3" imgW="4570541" imgH="3427323" progId="PowerPoint.Show.12">
                  <p:link updateAutomatic="1"/>
                </p:oleObj>
              </mc:Choice>
              <mc:Fallback>
                <p:oleObj name="Presentation" r:id="rId3" imgW="4570541" imgH="3427323" progId="PowerPoint.Show.12">
                  <p:link updateAutomatic="1"/>
                  <p:pic>
                    <p:nvPicPr>
                      <p:cNvPr id="0" name=""/>
                      <p:cNvPicPr/>
                      <p:nvPr/>
                    </p:nvPicPr>
                    <p:blipFill>
                      <a:blip r:embed="rId4"/>
                      <a:stretch>
                        <a:fillRect/>
                      </a:stretch>
                    </p:blipFill>
                    <p:spPr>
                      <a:xfrm>
                        <a:off x="2267744" y="2924944"/>
                        <a:ext cx="4570413" cy="3427413"/>
                      </a:xfrm>
                      <a:prstGeom prst="rect">
                        <a:avLst/>
                      </a:prstGeom>
                    </p:spPr>
                  </p:pic>
                </p:oleObj>
              </mc:Fallback>
            </mc:AlternateContent>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42810649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92997"/>
            <a:ext cx="7772400" cy="936104"/>
          </a:xfrm>
        </p:spPr>
        <p:txBody>
          <a:bodyPr>
            <a:normAutofit fontScale="90000"/>
          </a:bodyPr>
          <a:lstStyle/>
          <a:p>
            <a:r>
              <a:rPr lang="bg-BG" dirty="0"/>
              <a:t>Предварителна подготовка</a:t>
            </a:r>
          </a:p>
        </p:txBody>
      </p:sp>
      <p:sp>
        <p:nvSpPr>
          <p:cNvPr id="3" name="Subtitle 2"/>
          <p:cNvSpPr>
            <a:spLocks noGrp="1"/>
          </p:cNvSpPr>
          <p:nvPr>
            <p:ph type="subTitle" idx="1"/>
          </p:nvPr>
        </p:nvSpPr>
        <p:spPr>
          <a:xfrm>
            <a:off x="667022" y="1484784"/>
            <a:ext cx="7704856" cy="4464496"/>
          </a:xfrm>
        </p:spPr>
        <p:txBody>
          <a:bodyPr>
            <a:noAutofit/>
          </a:bodyPr>
          <a:lstStyle/>
          <a:p>
            <a:r>
              <a:rPr lang="en-US" sz="2000" dirty="0" smtClean="0"/>
              <a:t>Project Management </a:t>
            </a:r>
            <a:r>
              <a:rPr lang="en-US" sz="2000" dirty="0"/>
              <a:t>Tools</a:t>
            </a:r>
          </a:p>
          <a:p>
            <a:endParaRPr lang="en-US" sz="2000" dirty="0" smtClean="0"/>
          </a:p>
          <a:p>
            <a:r>
              <a:rPr lang="en-US" sz="2000" dirty="0" smtClean="0">
                <a:hlinkClick r:id="rId2"/>
              </a:rPr>
              <a:t>JIRA</a:t>
            </a:r>
            <a:endParaRPr lang="bg-BG" sz="2000" dirty="0" smtClean="0"/>
          </a:p>
          <a:p>
            <a:r>
              <a:rPr lang="en-US" sz="2000" dirty="0" smtClean="0">
                <a:hlinkClick r:id="rId3"/>
              </a:rPr>
              <a:t>Team Foundation Server (TFS)</a:t>
            </a:r>
            <a:endParaRPr lang="en-US" sz="2000" dirty="0" smtClean="0"/>
          </a:p>
          <a:p>
            <a:r>
              <a:rPr lang="en-US" sz="2000" dirty="0" smtClean="0">
                <a:hlinkClick r:id="rId4"/>
              </a:rPr>
              <a:t>Trello</a:t>
            </a:r>
            <a:endParaRPr lang="en-US" sz="2000" dirty="0" smtClean="0"/>
          </a:p>
          <a:p>
            <a:r>
              <a:rPr lang="en-US" sz="2000" dirty="0" smtClean="0">
                <a:hlinkClick r:id="rId5"/>
              </a:rPr>
              <a:t>Project Manager</a:t>
            </a:r>
            <a:endParaRPr lang="en-US" sz="2000" dirty="0" smtClean="0"/>
          </a:p>
          <a:p>
            <a:r>
              <a:rPr lang="en-US" sz="2000" dirty="0" smtClean="0">
                <a:hlinkClick r:id="rId6"/>
              </a:rPr>
              <a:t>Enov8</a:t>
            </a:r>
            <a:endParaRPr lang="en-US" sz="2000" dirty="0" smtClean="0"/>
          </a:p>
          <a:p>
            <a:r>
              <a:rPr lang="en-US" sz="2000" dirty="0" smtClean="0">
                <a:hlinkClick r:id="rId7"/>
              </a:rPr>
              <a:t>Best Project Management Tools (1)</a:t>
            </a:r>
            <a:endParaRPr lang="bg-BG" sz="2000" dirty="0" smtClean="0"/>
          </a:p>
          <a:p>
            <a:r>
              <a:rPr lang="en-US" sz="2000" dirty="0">
                <a:hlinkClick r:id="rId8"/>
              </a:rPr>
              <a:t>Best Project Management </a:t>
            </a:r>
            <a:r>
              <a:rPr lang="en-US" sz="2000" dirty="0" smtClean="0">
                <a:hlinkClick r:id="rId8"/>
              </a:rPr>
              <a:t>Tools (2)</a:t>
            </a:r>
            <a:endParaRPr lang="bg-BG" sz="2000" dirty="0"/>
          </a:p>
          <a:p>
            <a:r>
              <a:rPr lang="en-US" sz="2000" dirty="0" smtClean="0">
                <a:hlinkClick r:id="rId9"/>
              </a:rPr>
              <a:t>Best </a:t>
            </a:r>
            <a:r>
              <a:rPr lang="en-US" sz="2000" dirty="0">
                <a:hlinkClick r:id="rId9"/>
              </a:rPr>
              <a:t>Project Management Tools </a:t>
            </a:r>
            <a:r>
              <a:rPr lang="en-US" sz="2000" dirty="0" smtClean="0">
                <a:hlinkClick r:id="rId9"/>
              </a:rPr>
              <a:t>(3)</a:t>
            </a:r>
            <a:endParaRPr lang="bg-BG" sz="2000" dirty="0"/>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6745442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Термини в тестването</a:t>
            </a:r>
            <a:endParaRPr lang="bg-BG" dirty="0"/>
          </a:p>
        </p:txBody>
      </p:sp>
      <p:sp>
        <p:nvSpPr>
          <p:cNvPr id="3" name="Subtitle 2"/>
          <p:cNvSpPr>
            <a:spLocks noGrp="1"/>
          </p:cNvSpPr>
          <p:nvPr>
            <p:ph type="subTitle" idx="1"/>
          </p:nvPr>
        </p:nvSpPr>
        <p:spPr>
          <a:xfrm>
            <a:off x="1331640" y="2996952"/>
            <a:ext cx="6400800" cy="3672408"/>
          </a:xfrm>
        </p:spPr>
        <p:txBody>
          <a:bodyPr>
            <a:noAutofit/>
          </a:bodyPr>
          <a:lstStyle/>
          <a:p>
            <a:r>
              <a:rPr lang="en-US" sz="1100" b="1" dirty="0"/>
              <a:t>Targeted testing</a:t>
            </a:r>
            <a:r>
              <a:rPr lang="en-US" sz="1100" dirty="0"/>
              <a:t/>
            </a:r>
            <a:br>
              <a:rPr lang="en-US" sz="1100" dirty="0"/>
            </a:br>
            <a:r>
              <a:rPr lang="en-US" sz="1100" dirty="0"/>
              <a:t>Targeted testing is performed by the organization's IT team and the penetration testing team working together. It's sometimes referred to as a "lights-turned-on" approach because everyone can see the test being carried out</a:t>
            </a:r>
            <a:r>
              <a:rPr lang="en-US" sz="1100" dirty="0" smtClean="0"/>
              <a:t>.</a:t>
            </a:r>
          </a:p>
          <a:p>
            <a:r>
              <a:rPr lang="en-US" sz="1100" b="1" dirty="0"/>
              <a:t>External testing</a:t>
            </a:r>
            <a:r>
              <a:rPr lang="en-US" sz="1100" dirty="0"/>
              <a:t/>
            </a:r>
            <a:br>
              <a:rPr lang="en-US" sz="1100" dirty="0"/>
            </a:br>
            <a:r>
              <a:rPr lang="en-US" sz="1100" dirty="0"/>
              <a:t>This type of pen test targets a company's externally visible servers or devices including domain name servers (DNS), e-mail servers, Web servers or firewalls. The objective is to find out if an outside attacker can get in and how far they can get in once they've gained access.</a:t>
            </a:r>
          </a:p>
          <a:p>
            <a:r>
              <a:rPr lang="en-US" sz="1100" b="1" dirty="0"/>
              <a:t>Internal testing</a:t>
            </a:r>
            <a:r>
              <a:rPr lang="en-US" sz="1100" dirty="0"/>
              <a:t/>
            </a:r>
            <a:br>
              <a:rPr lang="en-US" sz="1100" dirty="0"/>
            </a:br>
            <a:r>
              <a:rPr lang="en-US" sz="1100" dirty="0"/>
              <a:t>This test mimics an inside attack behind the firewall by an authorized user with standard access privileges. This kind of test is useful for estimating how much damage a disgruntled employee could cause.</a:t>
            </a:r>
          </a:p>
          <a:p>
            <a:r>
              <a:rPr lang="en-US" sz="1100" b="1" dirty="0"/>
              <a:t>Blind testing</a:t>
            </a:r>
            <a:r>
              <a:rPr lang="en-US" sz="1100" dirty="0"/>
              <a:t/>
            </a:r>
            <a:br>
              <a:rPr lang="en-US" sz="1100" dirty="0"/>
            </a:br>
            <a:r>
              <a:rPr lang="en-US" sz="1100" dirty="0"/>
              <a:t>A blind test strategy simulates the actions and procedures of a real attacker by severely limiting the information given to the person or team that's performing the test beforehand. Typically, they may only be given the name of the company. Because this type of test can require a considerable amount of time for reconnaissance, it can be expensive.</a:t>
            </a:r>
          </a:p>
          <a:p>
            <a:r>
              <a:rPr lang="en-US" sz="1100" b="1" dirty="0"/>
              <a:t>Double blind testing</a:t>
            </a:r>
            <a:r>
              <a:rPr lang="en-US" sz="1100" dirty="0"/>
              <a:t/>
            </a:r>
            <a:br>
              <a:rPr lang="en-US" sz="1100" dirty="0"/>
            </a:br>
            <a:r>
              <a:rPr lang="en-US" sz="1100" dirty="0"/>
              <a:t>Double blind testing takes the blind test and carries it a step further. In this type of pen test, only one or two people within the organization might be aware a test is being conducted. Double-blind tests can be useful for testing an organization's security monitoring and incident identification as well as its response procedures.</a:t>
            </a:r>
          </a:p>
          <a:p>
            <a:endParaRPr lang="en-US" sz="11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2739931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a:t>Използвани </a:t>
            </a:r>
            <a:r>
              <a:rPr lang="bg-BG" dirty="0" smtClean="0"/>
              <a:t>материали</a:t>
            </a:r>
            <a:endParaRPr lang="bg-BG" dirty="0"/>
          </a:p>
        </p:txBody>
      </p:sp>
      <p:sp>
        <p:nvSpPr>
          <p:cNvPr id="3" name="Subtitle 2"/>
          <p:cNvSpPr>
            <a:spLocks noGrp="1"/>
          </p:cNvSpPr>
          <p:nvPr>
            <p:ph type="subTitle" idx="1"/>
          </p:nvPr>
        </p:nvSpPr>
        <p:spPr>
          <a:xfrm>
            <a:off x="1331640" y="2996952"/>
            <a:ext cx="6400800" cy="3672408"/>
          </a:xfrm>
        </p:spPr>
        <p:txBody>
          <a:bodyPr>
            <a:noAutofit/>
          </a:bodyPr>
          <a:lstStyle/>
          <a:p>
            <a:r>
              <a:rPr lang="en-US" sz="2000" dirty="0">
                <a:hlinkClick r:id="rId2"/>
              </a:rPr>
              <a:t>http://</a:t>
            </a:r>
            <a:r>
              <a:rPr lang="en-US" sz="2000" dirty="0" smtClean="0">
                <a:hlinkClick r:id="rId2"/>
              </a:rPr>
              <a:t>istqbexamcertification.com</a:t>
            </a:r>
            <a:endParaRPr lang="en-US" sz="2000" dirty="0" smtClean="0"/>
          </a:p>
          <a:p>
            <a:r>
              <a:rPr lang="en-US" sz="2000" dirty="0">
                <a:hlinkClick r:id="rId3"/>
              </a:rPr>
              <a:t>http://www.developsense.com/blog/2015/06/what-is-a-tester</a:t>
            </a:r>
            <a:r>
              <a:rPr lang="en-US" sz="2000" dirty="0" smtClean="0">
                <a:hlinkClick r:id="rId3"/>
              </a:rPr>
              <a:t>/</a:t>
            </a:r>
            <a:endParaRPr lang="en-US" sz="2000" dirty="0" smtClean="0"/>
          </a:p>
          <a:p>
            <a:r>
              <a:rPr lang="en-US" sz="2000" dirty="0">
                <a:hlinkClick r:id="rId4"/>
              </a:rPr>
              <a:t>http://</a:t>
            </a:r>
            <a:r>
              <a:rPr lang="en-US" sz="2000" dirty="0" smtClean="0">
                <a:hlinkClick r:id="rId4"/>
              </a:rPr>
              <a:t>www.mosaicinc.com/mosaicinc/rmThisMonth.asp</a:t>
            </a:r>
            <a:endParaRPr lang="en-US" sz="2000" dirty="0" smtClean="0"/>
          </a:p>
          <a:p>
            <a:r>
              <a:rPr lang="en-US" sz="2000" dirty="0">
                <a:hlinkClick r:id="rId5"/>
              </a:rPr>
              <a:t>http://www.jobhero.com/what-is-a-test-analyst</a:t>
            </a:r>
            <a:r>
              <a:rPr lang="en-US" sz="2000" dirty="0" smtClean="0">
                <a:hlinkClick r:id="rId5"/>
              </a:rPr>
              <a:t>/</a:t>
            </a:r>
            <a:endParaRPr lang="en-US" sz="2000" dirty="0" smtClean="0"/>
          </a:p>
          <a:p>
            <a:r>
              <a:rPr lang="en-US" sz="2000" dirty="0">
                <a:hlinkClick r:id="rId6"/>
              </a:rPr>
              <a:t>http://testorigen.com/is-qe-different-from-qa-lets-clear-your-doubt</a:t>
            </a:r>
            <a:r>
              <a:rPr lang="en-US" sz="2000" dirty="0" smtClean="0">
                <a:hlinkClick r:id="rId6"/>
              </a:rPr>
              <a:t>/</a:t>
            </a:r>
            <a:endParaRPr lang="en-US" sz="2000" dirty="0" smtClean="0"/>
          </a:p>
          <a:p>
            <a:r>
              <a:rPr lang="en-US" sz="2000" dirty="0">
                <a:hlinkClick r:id="rId7"/>
              </a:rPr>
              <a:t>http://sce.uhcl.edu/helm/rationalunifiedprocess</a:t>
            </a:r>
            <a:r>
              <a:rPr lang="en-US" sz="2000" dirty="0" smtClean="0">
                <a:hlinkClick r:id="rId7"/>
              </a:rPr>
              <a:t>/</a:t>
            </a:r>
            <a:endParaRPr lang="en-US" sz="2000" dirty="0" smtClean="0"/>
          </a:p>
          <a:p>
            <a:r>
              <a:rPr lang="en-US" sz="2000" dirty="0">
                <a:hlinkClick r:id="rId8"/>
              </a:rPr>
              <a:t>https://www.qualitestgroup.com</a:t>
            </a:r>
            <a:r>
              <a:rPr lang="en-US" sz="2000" dirty="0"/>
              <a:t> </a:t>
            </a:r>
          </a:p>
          <a:p>
            <a:r>
              <a:rPr lang="en-US" sz="2000" dirty="0">
                <a:hlinkClick r:id="rId9"/>
              </a:rPr>
              <a:t>https://swtestingconcepts.wordpress.com/basic-testing-concepts/reviews/</a:t>
            </a:r>
            <a:r>
              <a:rPr lang="en-US" sz="2000" dirty="0"/>
              <a:t> </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9421248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a:t>Използвани </a:t>
            </a:r>
            <a:r>
              <a:rPr lang="bg-BG" dirty="0" smtClean="0"/>
              <a:t>материали</a:t>
            </a:r>
            <a:endParaRPr lang="bg-BG" dirty="0"/>
          </a:p>
        </p:txBody>
      </p:sp>
      <p:sp>
        <p:nvSpPr>
          <p:cNvPr id="3" name="Subtitle 2"/>
          <p:cNvSpPr>
            <a:spLocks noGrp="1"/>
          </p:cNvSpPr>
          <p:nvPr>
            <p:ph type="subTitle" idx="1"/>
          </p:nvPr>
        </p:nvSpPr>
        <p:spPr>
          <a:xfrm>
            <a:off x="1331640" y="2996952"/>
            <a:ext cx="6400800" cy="3672408"/>
          </a:xfrm>
        </p:spPr>
        <p:txBody>
          <a:bodyPr>
            <a:noAutofit/>
          </a:bodyPr>
          <a:lstStyle/>
          <a:p>
            <a:r>
              <a:rPr lang="en-US" sz="2000" dirty="0">
                <a:hlinkClick r:id="rId2"/>
              </a:rPr>
              <a:t>https://www.altexsoft.com/blog/business/software-documentation-types-and-best-practices</a:t>
            </a:r>
            <a:r>
              <a:rPr lang="en-US" sz="2000" dirty="0" smtClean="0">
                <a:hlinkClick r:id="rId2"/>
              </a:rPr>
              <a:t>/</a:t>
            </a:r>
            <a:endParaRPr lang="bg-BG" sz="2000" dirty="0" smtClean="0"/>
          </a:p>
          <a:p>
            <a:r>
              <a:rPr lang="en-US" sz="2000" dirty="0">
                <a:hlinkClick r:id="rId3"/>
              </a:rPr>
              <a:t>https://www.altexsoft.com/blog/engineering/striking-a-balance-between-manual-and-automated-testing-when-two-is-better-than-one</a:t>
            </a:r>
            <a:r>
              <a:rPr lang="en-US" sz="2000" dirty="0" smtClean="0">
                <a:hlinkClick r:id="rId3"/>
              </a:rPr>
              <a:t>/</a:t>
            </a:r>
            <a:endParaRPr lang="bg-BG" sz="2000" dirty="0" smtClean="0"/>
          </a:p>
          <a:p>
            <a:endParaRPr lang="bg-BG" sz="2000" dirty="0" smtClean="0"/>
          </a:p>
          <a:p>
            <a:endParaRPr lang="en-US" sz="2000"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3536885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296144"/>
          </a:xfrm>
        </p:spPr>
        <p:txBody>
          <a:bodyPr>
            <a:normAutofit fontScale="90000"/>
          </a:bodyPr>
          <a:lstStyle/>
          <a:p>
            <a:r>
              <a:rPr lang="bg-BG" dirty="0" smtClean="0"/>
              <a:t>Организация на девелопмънт процес в </a:t>
            </a:r>
            <a:r>
              <a:rPr lang="en-US" dirty="0" smtClean="0"/>
              <a:t>JIRA</a:t>
            </a:r>
            <a:endParaRPr lang="bg-BG" dirty="0"/>
          </a:p>
        </p:txBody>
      </p:sp>
      <p:sp>
        <p:nvSpPr>
          <p:cNvPr id="3" name="TextBox 2"/>
          <p:cNvSpPr txBox="1"/>
          <p:nvPr/>
        </p:nvSpPr>
        <p:spPr>
          <a:xfrm>
            <a:off x="755576" y="2564904"/>
            <a:ext cx="7488832" cy="2308324"/>
          </a:xfrm>
          <a:prstGeom prst="rect">
            <a:avLst/>
          </a:prstGeom>
          <a:noFill/>
        </p:spPr>
        <p:txBody>
          <a:bodyPr wrap="square" rtlCol="0">
            <a:spAutoFit/>
          </a:bodyPr>
          <a:lstStyle/>
          <a:p>
            <a:pPr marL="285750" indent="-285750">
              <a:buFont typeface="Wingdings" panose="05000000000000000000" pitchFamily="2" charset="2"/>
              <a:buChar char="q"/>
            </a:pPr>
            <a:r>
              <a:rPr lang="bg-BG" dirty="0" smtClean="0"/>
              <a:t>Запознаване с екипа участващ в проекта (</a:t>
            </a:r>
            <a:r>
              <a:rPr lang="en-US" dirty="0" smtClean="0"/>
              <a:t>PM, Architect, Design, Dev, QA, Admin etc.</a:t>
            </a:r>
            <a:r>
              <a:rPr lang="bg-BG" dirty="0" smtClean="0"/>
              <a:t>) и техните задължения и отговорности</a:t>
            </a:r>
            <a:r>
              <a:rPr lang="bg-BG" dirty="0"/>
              <a:t> </a:t>
            </a:r>
            <a:r>
              <a:rPr lang="bg-BG" dirty="0" smtClean="0"/>
              <a:t>и взаимоотношения на тестера с тях</a:t>
            </a:r>
            <a:endParaRPr lang="en-US" dirty="0" smtClean="0"/>
          </a:p>
          <a:p>
            <a:pPr marL="285750" indent="-285750">
              <a:buFont typeface="Wingdings" panose="05000000000000000000" pitchFamily="2" charset="2"/>
              <a:buChar char="q"/>
            </a:pPr>
            <a:r>
              <a:rPr lang="bg-BG" dirty="0" smtClean="0"/>
              <a:t>Запознаване с използваната(ите) методология(и) и организацията на проекта в проект тула, който се използва</a:t>
            </a:r>
            <a:endParaRPr lang="en-US" dirty="0" smtClean="0"/>
          </a:p>
          <a:p>
            <a:pPr marL="285750" indent="-285750">
              <a:buFont typeface="Wingdings" panose="05000000000000000000" pitchFamily="2" charset="2"/>
              <a:buChar char="q"/>
            </a:pPr>
            <a:r>
              <a:rPr lang="bg-BG" dirty="0" smtClean="0"/>
              <a:t>Даване на предложения за подобрения в началото и по време на реализация на проекта от всеки в екипа според нуждите и наблюденията му</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547425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296144"/>
          </a:xfrm>
        </p:spPr>
        <p:txBody>
          <a:bodyPr>
            <a:normAutofit/>
          </a:bodyPr>
          <a:lstStyle/>
          <a:p>
            <a:r>
              <a:rPr lang="en-US" dirty="0" smtClean="0"/>
              <a:t>Testing Tools</a:t>
            </a:r>
            <a:endParaRPr lang="bg-BG" dirty="0"/>
          </a:p>
        </p:txBody>
      </p:sp>
      <p:sp>
        <p:nvSpPr>
          <p:cNvPr id="3" name="TextBox 2"/>
          <p:cNvSpPr txBox="1"/>
          <p:nvPr/>
        </p:nvSpPr>
        <p:spPr>
          <a:xfrm>
            <a:off x="755576" y="2564904"/>
            <a:ext cx="7488832"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err="1"/>
              <a:t>SpiraTest</a:t>
            </a:r>
            <a:r>
              <a:rPr lang="en-US" dirty="0"/>
              <a:t> </a:t>
            </a:r>
            <a:r>
              <a:rPr lang="en-US" dirty="0">
                <a:hlinkClick r:id="rId3"/>
              </a:rPr>
              <a:t>http://www.inflectra.com/SpiraTest</a:t>
            </a:r>
            <a:r>
              <a:rPr lang="en-US" dirty="0" smtClean="0">
                <a:hlinkClick r:id="rId3"/>
              </a:rPr>
              <a:t>/</a:t>
            </a:r>
            <a:endParaRPr lang="en-US" dirty="0" smtClean="0"/>
          </a:p>
          <a:p>
            <a:pPr marL="285750" indent="-285750">
              <a:buFont typeface="Wingdings" panose="05000000000000000000" pitchFamily="2" charset="2"/>
              <a:buChar char="q"/>
            </a:pPr>
            <a:r>
              <a:rPr lang="en-US" smtClean="0"/>
              <a:t>Quality </a:t>
            </a:r>
            <a:r>
              <a:rPr lang="en-US" dirty="0" smtClean="0"/>
              <a:t>Center </a:t>
            </a:r>
            <a:endParaRPr lang="bg-BG"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192012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296144"/>
          </a:xfrm>
        </p:spPr>
        <p:txBody>
          <a:bodyPr>
            <a:normAutofit fontScale="90000"/>
          </a:bodyPr>
          <a:lstStyle/>
          <a:p>
            <a:r>
              <a:rPr lang="bg-BG" dirty="0" smtClean="0"/>
              <a:t>Организация на девелопмънт процес в </a:t>
            </a:r>
            <a:r>
              <a:rPr lang="en-US" dirty="0" smtClean="0"/>
              <a:t>JIRA</a:t>
            </a:r>
            <a:endParaRPr lang="bg-BG" dirty="0"/>
          </a:p>
        </p:txBody>
      </p:sp>
      <p:graphicFrame>
        <p:nvGraphicFramePr>
          <p:cNvPr id="4" name="Diagram 3"/>
          <p:cNvGraphicFramePr/>
          <p:nvPr>
            <p:extLst>
              <p:ext uri="{D42A27DB-BD31-4B8C-83A1-F6EECF244321}">
                <p14:modId xmlns:p14="http://schemas.microsoft.com/office/powerpoint/2010/main" val="532593346"/>
              </p:ext>
            </p:extLst>
          </p:nvPr>
        </p:nvGraphicFramePr>
        <p:xfrm>
          <a:off x="1547664" y="22048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519524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296144"/>
          </a:xfrm>
        </p:spPr>
        <p:txBody>
          <a:bodyPr>
            <a:normAutofit fontScale="90000"/>
          </a:bodyPr>
          <a:lstStyle/>
          <a:p>
            <a:r>
              <a:rPr lang="bg-BG" dirty="0" smtClean="0"/>
              <a:t>Организация на девелопмънт процес в </a:t>
            </a:r>
            <a:r>
              <a:rPr lang="en-US" dirty="0" smtClean="0"/>
              <a:t>TFS</a:t>
            </a:r>
            <a:endParaRPr lang="bg-BG" dirty="0"/>
          </a:p>
        </p:txBody>
      </p:sp>
      <p:graphicFrame>
        <p:nvGraphicFramePr>
          <p:cNvPr id="4" name="Diagram 3"/>
          <p:cNvGraphicFramePr/>
          <p:nvPr>
            <p:extLst>
              <p:ext uri="{D42A27DB-BD31-4B8C-83A1-F6EECF244321}">
                <p14:modId xmlns:p14="http://schemas.microsoft.com/office/powerpoint/2010/main" val="1982421362"/>
              </p:ext>
            </p:extLst>
          </p:nvPr>
        </p:nvGraphicFramePr>
        <p:xfrm>
          <a:off x="1547664" y="22048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728191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296144"/>
          </a:xfrm>
        </p:spPr>
        <p:txBody>
          <a:bodyPr>
            <a:normAutofit fontScale="90000"/>
          </a:bodyPr>
          <a:lstStyle/>
          <a:p>
            <a:r>
              <a:rPr lang="bg-BG" dirty="0" smtClean="0"/>
              <a:t>Организация на девелопмънт процес в </a:t>
            </a:r>
            <a:r>
              <a:rPr lang="en-US" dirty="0" smtClean="0"/>
              <a:t>TFS</a:t>
            </a:r>
            <a:endParaRPr lang="bg-BG" dirty="0"/>
          </a:p>
        </p:txBody>
      </p:sp>
      <p:graphicFrame>
        <p:nvGraphicFramePr>
          <p:cNvPr id="5" name="Diagram 4"/>
          <p:cNvGraphicFramePr/>
          <p:nvPr>
            <p:extLst>
              <p:ext uri="{D42A27DB-BD31-4B8C-83A1-F6EECF244321}">
                <p14:modId xmlns:p14="http://schemas.microsoft.com/office/powerpoint/2010/main" val="1974909249"/>
              </p:ext>
            </p:extLst>
          </p:nvPr>
        </p:nvGraphicFramePr>
        <p:xfrm>
          <a:off x="107504" y="1628800"/>
          <a:ext cx="9036496" cy="52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691840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296144"/>
          </a:xfrm>
        </p:spPr>
        <p:txBody>
          <a:bodyPr>
            <a:normAutofit fontScale="90000"/>
          </a:bodyPr>
          <a:lstStyle/>
          <a:p>
            <a:r>
              <a:rPr lang="bg-BG" dirty="0" smtClean="0"/>
              <a:t>Организация на девелопмънт процес в </a:t>
            </a:r>
            <a:r>
              <a:rPr lang="en-US" dirty="0" smtClean="0"/>
              <a:t>TFS</a:t>
            </a:r>
            <a:endParaRPr lang="bg-BG" dirty="0"/>
          </a:p>
        </p:txBody>
      </p:sp>
      <p:graphicFrame>
        <p:nvGraphicFramePr>
          <p:cNvPr id="6" name="Diagram 5"/>
          <p:cNvGraphicFramePr/>
          <p:nvPr>
            <p:extLst>
              <p:ext uri="{D42A27DB-BD31-4B8C-83A1-F6EECF244321}">
                <p14:modId xmlns:p14="http://schemas.microsoft.com/office/powerpoint/2010/main" val="2227504463"/>
              </p:ext>
            </p:extLst>
          </p:nvPr>
        </p:nvGraphicFramePr>
        <p:xfrm>
          <a:off x="0" y="1700808"/>
          <a:ext cx="9252520" cy="5157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547425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fontScale="90000"/>
          </a:bodyPr>
          <a:lstStyle/>
          <a:p>
            <a:r>
              <a:rPr lang="bg-BG" dirty="0" smtClean="0"/>
              <a:t>Организация на девелопмънт процес в </a:t>
            </a:r>
            <a:r>
              <a:rPr lang="en-US" dirty="0" smtClean="0"/>
              <a:t>TFS</a:t>
            </a:r>
            <a:endParaRPr lang="bg-BG" dirty="0"/>
          </a:p>
        </p:txBody>
      </p:sp>
      <p:sp>
        <p:nvSpPr>
          <p:cNvPr id="3" name="Subtitle 2"/>
          <p:cNvSpPr>
            <a:spLocks noGrp="1"/>
          </p:cNvSpPr>
          <p:nvPr>
            <p:ph type="subTitle" idx="1"/>
          </p:nvPr>
        </p:nvSpPr>
        <p:spPr>
          <a:xfrm>
            <a:off x="1331640" y="2996952"/>
            <a:ext cx="6400800" cy="3672408"/>
          </a:xfrm>
        </p:spPr>
        <p:txBody>
          <a:bodyPr>
            <a:noAutofit/>
          </a:bodyPr>
          <a:lstStyle/>
          <a:p>
            <a:pPr marL="342900" indent="-342900">
              <a:buFont typeface="Wingdings" panose="05000000000000000000" pitchFamily="2" charset="2"/>
              <a:buChar char="q"/>
            </a:pPr>
            <a:r>
              <a:rPr lang="bg-BG" sz="1600" dirty="0" smtClean="0"/>
              <a:t>Групиране на функционалностите, които ще се имплементират в </a:t>
            </a:r>
            <a:r>
              <a:rPr lang="en-US" sz="1600" dirty="0" smtClean="0"/>
              <a:t>Epic, Feature, Story, Task, Sub-task, Bug </a:t>
            </a:r>
            <a:r>
              <a:rPr lang="bg-BG" sz="1600" dirty="0" smtClean="0"/>
              <a:t>или </a:t>
            </a:r>
            <a:r>
              <a:rPr lang="en-US" sz="1600" dirty="0" smtClean="0"/>
              <a:t>Story, Task, </a:t>
            </a:r>
            <a:r>
              <a:rPr lang="en-US" sz="1600" dirty="0"/>
              <a:t>Sub-task, Bug</a:t>
            </a:r>
            <a:endParaRPr lang="en-US" sz="1600" dirty="0" smtClean="0"/>
          </a:p>
          <a:p>
            <a:pPr marL="342900" indent="-342900">
              <a:buFont typeface="Wingdings" panose="05000000000000000000" pitchFamily="2" charset="2"/>
              <a:buChar char="q"/>
            </a:pPr>
            <a:r>
              <a:rPr lang="en-US" sz="1600" dirty="0" smtClean="0"/>
              <a:t>Tasks </a:t>
            </a:r>
            <a:r>
              <a:rPr lang="bg-BG" sz="1600" dirty="0" smtClean="0"/>
              <a:t> се делят на </a:t>
            </a:r>
            <a:r>
              <a:rPr lang="en-US" sz="1600" dirty="0" smtClean="0"/>
              <a:t>Management, Architecture, Design, Development, QA, Test</a:t>
            </a:r>
          </a:p>
          <a:p>
            <a:pPr marL="342900" indent="-342900">
              <a:buFont typeface="Wingdings" panose="05000000000000000000" pitchFamily="2" charset="2"/>
              <a:buChar char="q"/>
            </a:pPr>
            <a:r>
              <a:rPr lang="bg-BG" sz="1600" dirty="0" smtClean="0"/>
              <a:t>Всеки епик се състои от един или група фийчъри</a:t>
            </a:r>
          </a:p>
          <a:p>
            <a:pPr marL="342900" indent="-342900">
              <a:buFont typeface="Wingdings" panose="05000000000000000000" pitchFamily="2" charset="2"/>
              <a:buChar char="q"/>
            </a:pPr>
            <a:r>
              <a:rPr lang="bg-BG" sz="1600" dirty="0" smtClean="0"/>
              <a:t>Всеки фийчър се състои от едно или група сторита</a:t>
            </a:r>
          </a:p>
          <a:p>
            <a:pPr marL="342900" indent="-342900">
              <a:buFont typeface="Wingdings" panose="05000000000000000000" pitchFamily="2" charset="2"/>
              <a:buChar char="q"/>
            </a:pPr>
            <a:r>
              <a:rPr lang="bg-BG" sz="1600" dirty="0" smtClean="0"/>
              <a:t>Всяко стори се състои от един или група таскове</a:t>
            </a:r>
          </a:p>
          <a:p>
            <a:pPr marL="342900" indent="-342900">
              <a:buFont typeface="Wingdings" panose="05000000000000000000" pitchFamily="2" charset="2"/>
              <a:buChar char="q"/>
            </a:pPr>
            <a:r>
              <a:rPr lang="bg-BG" sz="1600" dirty="0" smtClean="0"/>
              <a:t>Към всяко стори се свързват откритите бъгове</a:t>
            </a:r>
          </a:p>
          <a:p>
            <a:pPr marL="342900" indent="-342900">
              <a:buFont typeface="Wingdings" panose="05000000000000000000" pitchFamily="2" charset="2"/>
              <a:buChar char="q"/>
            </a:pPr>
            <a:r>
              <a:rPr lang="bg-BG" sz="1600" dirty="0" smtClean="0"/>
              <a:t>Свързани чисто функционално или взаимозависими бъгове или сторита се свързват по между си</a:t>
            </a: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177128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581" y="476672"/>
            <a:ext cx="7772400" cy="1872208"/>
          </a:xfrm>
        </p:spPr>
        <p:txBody>
          <a:bodyPr>
            <a:normAutofit fontScale="90000"/>
          </a:bodyPr>
          <a:lstStyle/>
          <a:p>
            <a:r>
              <a:rPr lang="bg-BG" dirty="0" smtClean="0"/>
              <a:t>Практически курс за младши специалисти по ръчно</a:t>
            </a:r>
            <a:r>
              <a:rPr lang="en-US" dirty="0" smtClean="0"/>
              <a:t> </a:t>
            </a:r>
            <a:r>
              <a:rPr lang="bg-BG" dirty="0" smtClean="0"/>
              <a:t>софтуерно тестване</a:t>
            </a:r>
            <a:endParaRPr lang="bg-BG" dirty="0"/>
          </a:p>
        </p:txBody>
      </p:sp>
      <p:sp>
        <p:nvSpPr>
          <p:cNvPr id="3" name="Subtitle 2"/>
          <p:cNvSpPr>
            <a:spLocks noGrp="1"/>
          </p:cNvSpPr>
          <p:nvPr>
            <p:ph type="subTitle" idx="1"/>
          </p:nvPr>
        </p:nvSpPr>
        <p:spPr>
          <a:xfrm>
            <a:off x="827584" y="4509120"/>
            <a:ext cx="7560840" cy="1728192"/>
          </a:xfrm>
        </p:spPr>
        <p:txBody>
          <a:bodyPr>
            <a:noAutofit/>
          </a:bodyPr>
          <a:lstStyle/>
          <a:p>
            <a:pPr algn="l"/>
            <a:r>
              <a:rPr lang="bg-BG" sz="1400" b="1" dirty="0" smtClean="0">
                <a:solidFill>
                  <a:srgbClr val="00B050"/>
                </a:solidFill>
              </a:rPr>
              <a:t>Петя Николова</a:t>
            </a:r>
          </a:p>
          <a:p>
            <a:pPr algn="l"/>
            <a:r>
              <a:rPr lang="bg-BG" sz="1400" dirty="0" smtClean="0">
                <a:solidFill>
                  <a:srgbClr val="00B050"/>
                </a:solidFill>
              </a:rPr>
              <a:t>старши специалист</a:t>
            </a:r>
            <a:r>
              <a:rPr lang="en-US" sz="1400" dirty="0" smtClean="0">
                <a:solidFill>
                  <a:srgbClr val="00B050"/>
                </a:solidFill>
              </a:rPr>
              <a:t>,</a:t>
            </a:r>
            <a:r>
              <a:rPr lang="bg-BG" sz="1400" dirty="0" smtClean="0">
                <a:solidFill>
                  <a:srgbClr val="00B050"/>
                </a:solidFill>
              </a:rPr>
              <a:t> ръчно софтуерно тестване</a:t>
            </a:r>
          </a:p>
          <a:p>
            <a:r>
              <a:rPr lang="bg-BG" sz="1400" dirty="0">
                <a:solidFill>
                  <a:srgbClr val="00B050"/>
                </a:solidFill>
              </a:rPr>
              <a:t>м</a:t>
            </a:r>
            <a:r>
              <a:rPr lang="bg-BG" sz="1400" dirty="0" smtClean="0">
                <a:solidFill>
                  <a:srgbClr val="00B050"/>
                </a:solidFill>
              </a:rPr>
              <a:t>ладши специалист</a:t>
            </a:r>
            <a:r>
              <a:rPr lang="en-US" sz="1400" dirty="0" smtClean="0">
                <a:solidFill>
                  <a:srgbClr val="00B050"/>
                </a:solidFill>
              </a:rPr>
              <a:t>,</a:t>
            </a:r>
            <a:r>
              <a:rPr lang="bg-BG" sz="1400" dirty="0" smtClean="0">
                <a:solidFill>
                  <a:srgbClr val="00B050"/>
                </a:solidFill>
              </a:rPr>
              <a:t> автоматизирано тестване</a:t>
            </a:r>
            <a:r>
              <a:rPr lang="en-US" sz="1400" dirty="0" smtClean="0">
                <a:solidFill>
                  <a:srgbClr val="00B050"/>
                </a:solidFill>
              </a:rPr>
              <a:t> (Selenium WebDriver</a:t>
            </a:r>
            <a:r>
              <a:rPr lang="bg-BG" sz="1400" dirty="0" smtClean="0">
                <a:solidFill>
                  <a:srgbClr val="00B050"/>
                </a:solidFill>
              </a:rPr>
              <a:t> (</a:t>
            </a:r>
            <a:r>
              <a:rPr lang="en-US" sz="1400" dirty="0" smtClean="0">
                <a:solidFill>
                  <a:srgbClr val="00B050"/>
                </a:solidFill>
              </a:rPr>
              <a:t>Java, C#</a:t>
            </a:r>
            <a:r>
              <a:rPr lang="bg-BG" sz="1400" dirty="0" smtClean="0">
                <a:solidFill>
                  <a:srgbClr val="00B050"/>
                </a:solidFill>
              </a:rPr>
              <a:t>)</a:t>
            </a:r>
            <a:r>
              <a:rPr lang="en-US" sz="1400" dirty="0" smtClean="0">
                <a:solidFill>
                  <a:srgbClr val="00B050"/>
                </a:solidFill>
              </a:rPr>
              <a:t>, SOAPUI)</a:t>
            </a:r>
          </a:p>
          <a:p>
            <a:r>
              <a:rPr lang="bg-BG" sz="1400" dirty="0" smtClean="0">
                <a:solidFill>
                  <a:srgbClr val="00B050"/>
                </a:solidFill>
              </a:rPr>
              <a:t>младши лектор</a:t>
            </a:r>
          </a:p>
          <a:p>
            <a:r>
              <a:rPr lang="en-US" sz="1400" dirty="0" smtClean="0">
                <a:solidFill>
                  <a:srgbClr val="00B050"/>
                </a:solidFill>
              </a:rPr>
              <a:t>ISTQB – Foundation Level</a:t>
            </a:r>
          </a:p>
          <a:p>
            <a:endParaRPr lang="en-US" sz="1200" dirty="0" smtClean="0"/>
          </a:p>
          <a:p>
            <a:r>
              <a:rPr lang="en-US" sz="1200" dirty="0" smtClean="0">
                <a:hlinkClick r:id="rId3"/>
              </a:rPr>
              <a:t>petyanikolova.net</a:t>
            </a:r>
            <a:r>
              <a:rPr lang="en-US" sz="1200" dirty="0" smtClean="0"/>
              <a:t> </a:t>
            </a:r>
          </a:p>
          <a:p>
            <a:r>
              <a:rPr lang="en-US" sz="1200" dirty="0" smtClean="0">
                <a:hlinkClick r:id="rId4"/>
              </a:rPr>
              <a:t>nikolova.petq@gmail.com</a:t>
            </a:r>
            <a:endParaRPr lang="en-US" sz="1200" dirty="0" smtClean="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896" y="2708920"/>
            <a:ext cx="1905770" cy="142932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
        <p:nvSpPr>
          <p:cNvPr id="7" name="Subtitle 2"/>
          <p:cNvSpPr txBox="1">
            <a:spLocks/>
          </p:cNvSpPr>
          <p:nvPr/>
        </p:nvSpPr>
        <p:spPr>
          <a:xfrm>
            <a:off x="6488088" y="5844158"/>
            <a:ext cx="2655912" cy="1013842"/>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r>
              <a:rPr lang="bg-BG" sz="1400" dirty="0" smtClean="0">
                <a:solidFill>
                  <a:srgbClr val="FF3300"/>
                </a:solidFill>
              </a:rPr>
              <a:t>Пи Анализ ЕООД</a:t>
            </a:r>
            <a:endParaRPr lang="en-US" sz="1400" dirty="0" smtClean="0">
              <a:solidFill>
                <a:srgbClr val="FF3300"/>
              </a:solidFill>
            </a:endParaRPr>
          </a:p>
          <a:p>
            <a:r>
              <a:rPr lang="en-US" sz="1200" dirty="0" smtClean="0">
                <a:hlinkClick r:id="rId7"/>
              </a:rPr>
              <a:t>pi.analysis.ltd@gmail.com</a:t>
            </a:r>
            <a:endParaRPr lang="en-US" sz="1200" dirty="0" smtClean="0"/>
          </a:p>
          <a:p>
            <a:r>
              <a:rPr lang="en-US" sz="1200" dirty="0" smtClean="0">
                <a:hlinkClick r:id="rId8"/>
              </a:rPr>
              <a:t>pi-project.petyanikolova.net</a:t>
            </a:r>
            <a:r>
              <a:rPr lang="en-US" sz="1200" dirty="0" smtClean="0"/>
              <a:t> </a:t>
            </a:r>
          </a:p>
        </p:txBody>
      </p:sp>
    </p:spTree>
    <p:extLst>
      <p:ext uri="{BB962C8B-B14F-4D97-AF65-F5344CB8AC3E}">
        <p14:creationId xmlns:p14="http://schemas.microsoft.com/office/powerpoint/2010/main" val="42801451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7772400" cy="1872208"/>
          </a:xfrm>
        </p:spPr>
        <p:txBody>
          <a:bodyPr>
            <a:normAutofit fontScale="90000"/>
          </a:bodyPr>
          <a:lstStyle/>
          <a:p>
            <a:r>
              <a:rPr lang="bg-BG" dirty="0"/>
              <a:t>Организация на девелопмънт процес в проект </a:t>
            </a:r>
            <a:r>
              <a:rPr lang="bg-BG" dirty="0" smtClean="0"/>
              <a:t>тул</a:t>
            </a:r>
            <a:r>
              <a:rPr lang="en-US" dirty="0" smtClean="0"/>
              <a:t/>
            </a:r>
            <a:br>
              <a:rPr lang="en-US" dirty="0" smtClean="0"/>
            </a:br>
            <a:r>
              <a:rPr lang="en-US" dirty="0"/>
              <a:t/>
            </a:r>
            <a:br>
              <a:rPr lang="en-US" dirty="0"/>
            </a:br>
            <a:r>
              <a:rPr lang="bg-BG" sz="3600" dirty="0" smtClean="0"/>
              <a:t>Помощни материали</a:t>
            </a:r>
            <a:endParaRPr lang="bg-BG" sz="3600" dirty="0"/>
          </a:p>
        </p:txBody>
      </p:sp>
      <p:sp>
        <p:nvSpPr>
          <p:cNvPr id="3" name="Subtitle 2"/>
          <p:cNvSpPr>
            <a:spLocks noGrp="1"/>
          </p:cNvSpPr>
          <p:nvPr>
            <p:ph type="subTitle" idx="1"/>
          </p:nvPr>
        </p:nvSpPr>
        <p:spPr>
          <a:xfrm>
            <a:off x="1331640" y="3356992"/>
            <a:ext cx="6400800" cy="2736304"/>
          </a:xfrm>
        </p:spPr>
        <p:txBody>
          <a:bodyPr>
            <a:noAutofit/>
          </a:bodyPr>
          <a:lstStyle/>
          <a:p>
            <a:pPr marL="342900" indent="-342900">
              <a:buFont typeface="Wingdings" panose="05000000000000000000" pitchFamily="2" charset="2"/>
              <a:buChar char="Ø"/>
            </a:pPr>
            <a:r>
              <a:rPr lang="en-US" sz="1600" dirty="0">
                <a:hlinkClick r:id="rId2"/>
              </a:rPr>
              <a:t>https://</a:t>
            </a:r>
            <a:r>
              <a:rPr lang="en-US" sz="1600" dirty="0" smtClean="0">
                <a:hlinkClick r:id="rId2"/>
              </a:rPr>
              <a:t>www.atlassian.com/software/jira</a:t>
            </a:r>
            <a:endParaRPr lang="en-US" sz="1600" dirty="0" smtClean="0"/>
          </a:p>
          <a:p>
            <a:pPr marL="342900" indent="-342900">
              <a:buFont typeface="Wingdings" panose="05000000000000000000" pitchFamily="2" charset="2"/>
              <a:buChar char="Ø"/>
            </a:pPr>
            <a:r>
              <a:rPr lang="en-US" sz="1600" dirty="0" smtClean="0">
                <a:hlinkClick r:id="rId3"/>
              </a:rPr>
              <a:t>https</a:t>
            </a:r>
            <a:r>
              <a:rPr lang="en-US" sz="1600" dirty="0">
                <a:hlinkClick r:id="rId3"/>
              </a:rPr>
              <a:t>://www.visualstudio.com/tfs</a:t>
            </a:r>
            <a:r>
              <a:rPr lang="en-US" sz="1600" dirty="0" smtClean="0">
                <a:hlinkClick r:id="rId3"/>
              </a:rPr>
              <a:t>/</a:t>
            </a:r>
            <a:endParaRPr lang="en-US" sz="1600" dirty="0" smtClean="0"/>
          </a:p>
          <a:p>
            <a:pPr marL="342900" indent="-342900">
              <a:buFont typeface="Wingdings" panose="05000000000000000000" pitchFamily="2" charset="2"/>
              <a:buChar char="Ø"/>
            </a:pPr>
            <a:r>
              <a:rPr lang="en-US" sz="1600" dirty="0">
                <a:hlinkClick r:id="rId4"/>
              </a:rPr>
              <a:t>https://</a:t>
            </a:r>
            <a:r>
              <a:rPr lang="en-US" sz="1600" dirty="0" smtClean="0">
                <a:hlinkClick r:id="rId4"/>
              </a:rPr>
              <a:t>www.atlassian.com/software/trello</a:t>
            </a:r>
            <a:endParaRPr lang="en-US" sz="1600" dirty="0" smtClean="0"/>
          </a:p>
          <a:p>
            <a:pPr marL="342900" indent="-342900">
              <a:buFont typeface="Wingdings" panose="05000000000000000000" pitchFamily="2" charset="2"/>
              <a:buChar char="Ø"/>
            </a:pPr>
            <a:r>
              <a:rPr lang="en-US" sz="1600" dirty="0">
                <a:hlinkClick r:id="rId5"/>
              </a:rPr>
              <a:t>https://</a:t>
            </a:r>
            <a:r>
              <a:rPr lang="en-US" sz="1600" dirty="0" smtClean="0">
                <a:hlinkClick r:id="rId5"/>
              </a:rPr>
              <a:t>www.atlassian.com/software/confluence</a:t>
            </a:r>
            <a:endParaRPr lang="en-US" sz="1600" dirty="0" smtClean="0"/>
          </a:p>
          <a:p>
            <a:pPr marL="342900" indent="-342900">
              <a:buFont typeface="Wingdings" panose="05000000000000000000" pitchFamily="2" charset="2"/>
              <a:buChar char="Ø"/>
            </a:pPr>
            <a:r>
              <a:rPr lang="en-US" sz="1600" dirty="0">
                <a:hlinkClick r:id="rId6"/>
              </a:rPr>
              <a:t>https://www.redmine.org</a:t>
            </a:r>
            <a:r>
              <a:rPr lang="en-US" sz="1600" dirty="0" smtClean="0">
                <a:hlinkClick r:id="rId6"/>
              </a:rPr>
              <a:t>/</a:t>
            </a:r>
            <a:r>
              <a:rPr lang="en-US" sz="1600" dirty="0" smtClean="0"/>
              <a:t> </a:t>
            </a:r>
          </a:p>
          <a:p>
            <a:pPr marL="342900" indent="-342900">
              <a:buFont typeface="Wingdings" panose="05000000000000000000" pitchFamily="2" charset="2"/>
              <a:buChar char="Ø"/>
            </a:pPr>
            <a:r>
              <a:rPr lang="en-US" sz="1600" dirty="0">
                <a:hlinkClick r:id="rId7"/>
              </a:rPr>
              <a:t>https://www.mantisbt.org</a:t>
            </a:r>
            <a:r>
              <a:rPr lang="en-US" sz="1600" dirty="0" smtClean="0">
                <a:hlinkClick r:id="rId7"/>
              </a:rPr>
              <a:t>/</a:t>
            </a:r>
            <a:r>
              <a:rPr lang="en-US" sz="1600" dirty="0" smtClean="0"/>
              <a:t> </a:t>
            </a:r>
          </a:p>
          <a:p>
            <a:pPr marL="342900" indent="-342900">
              <a:buFont typeface="Wingdings" panose="05000000000000000000" pitchFamily="2" charset="2"/>
              <a:buChar char="Ø"/>
            </a:pPr>
            <a:r>
              <a:rPr lang="en-US" sz="1600" dirty="0">
                <a:hlinkClick r:id="rId8"/>
              </a:rPr>
              <a:t>https://www.bugzilla.org</a:t>
            </a:r>
            <a:r>
              <a:rPr lang="en-US" sz="1600" dirty="0" smtClean="0">
                <a:hlinkClick r:id="rId8"/>
              </a:rPr>
              <a:t>/</a:t>
            </a:r>
            <a:r>
              <a:rPr lang="en-US" sz="1600" dirty="0" smtClean="0"/>
              <a:t> </a:t>
            </a:r>
          </a:p>
          <a:p>
            <a:pPr marL="342900" indent="-342900">
              <a:buFont typeface="Wingdings" panose="05000000000000000000" pitchFamily="2" charset="2"/>
              <a:buChar char="Ø"/>
            </a:pPr>
            <a:r>
              <a:rPr lang="en-US" sz="1600" dirty="0"/>
              <a:t>More: </a:t>
            </a:r>
            <a:r>
              <a:rPr lang="en-US" sz="1600" dirty="0">
                <a:hlinkClick r:id="rId9"/>
              </a:rPr>
              <a:t>https://www.capterra.com/project-management-software</a:t>
            </a:r>
            <a:r>
              <a:rPr lang="en-US" sz="1600" dirty="0" smtClean="0">
                <a:hlinkClick r:id="rId9"/>
              </a:rPr>
              <a:t>/</a:t>
            </a:r>
            <a:endParaRPr lang="bg-BG" sz="1600" dirty="0" smtClean="0"/>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740877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836712"/>
            <a:ext cx="7772400" cy="1872208"/>
          </a:xfrm>
        </p:spPr>
        <p:txBody>
          <a:bodyPr>
            <a:normAutofit fontScale="90000"/>
          </a:bodyPr>
          <a:lstStyle/>
          <a:p>
            <a:r>
              <a:rPr lang="bg-BG" dirty="0"/>
              <a:t>Организация на девелопмънт процес в проект </a:t>
            </a:r>
            <a:r>
              <a:rPr lang="bg-BG" dirty="0" smtClean="0"/>
              <a:t>тул</a:t>
            </a:r>
            <a:br>
              <a:rPr lang="bg-BG" dirty="0" smtClean="0"/>
            </a:br>
            <a:r>
              <a:rPr lang="bg-BG" dirty="0"/>
              <a:t/>
            </a:r>
            <a:br>
              <a:rPr lang="bg-BG" dirty="0"/>
            </a:br>
            <a:r>
              <a:rPr lang="bg-BG" sz="3600" dirty="0" smtClean="0"/>
              <a:t>Помощни материали</a:t>
            </a:r>
            <a:endParaRPr lang="bg-BG" sz="3600" dirty="0"/>
          </a:p>
        </p:txBody>
      </p:sp>
      <p:sp>
        <p:nvSpPr>
          <p:cNvPr id="3" name="Subtitle 2"/>
          <p:cNvSpPr>
            <a:spLocks noGrp="1"/>
          </p:cNvSpPr>
          <p:nvPr>
            <p:ph type="subTitle" idx="1"/>
          </p:nvPr>
        </p:nvSpPr>
        <p:spPr>
          <a:xfrm>
            <a:off x="1331640" y="3140968"/>
            <a:ext cx="6400800" cy="3168352"/>
          </a:xfrm>
        </p:spPr>
        <p:txBody>
          <a:bodyPr>
            <a:noAutofit/>
          </a:bodyPr>
          <a:lstStyle/>
          <a:p>
            <a:pPr marL="342900" indent="-342900">
              <a:buFont typeface="Wingdings" panose="05000000000000000000" pitchFamily="2" charset="2"/>
              <a:buChar char="Ø"/>
            </a:pPr>
            <a:r>
              <a:rPr lang="en-US" sz="1600" dirty="0" smtClean="0">
                <a:hlinkClick r:id="rId2"/>
              </a:rPr>
              <a:t>http</a:t>
            </a:r>
            <a:r>
              <a:rPr lang="en-US" sz="1600" dirty="0">
                <a:hlinkClick r:id="rId2"/>
              </a:rPr>
              <a:t>://www.aptest.com/atm2</a:t>
            </a:r>
            <a:r>
              <a:rPr lang="en-US" sz="1600" dirty="0" smtClean="0">
                <a:hlinkClick r:id="rId2"/>
              </a:rPr>
              <a:t>/</a:t>
            </a:r>
            <a:endParaRPr lang="en-US" sz="1600" dirty="0" smtClean="0"/>
          </a:p>
          <a:p>
            <a:pPr marL="342900" indent="-342900">
              <a:buFont typeface="Wingdings" panose="05000000000000000000" pitchFamily="2" charset="2"/>
              <a:buChar char="Ø"/>
            </a:pPr>
            <a:r>
              <a:rPr lang="en-US" sz="1600" dirty="0">
                <a:hlinkClick r:id="rId3"/>
              </a:rPr>
              <a:t>http://testlink.org</a:t>
            </a:r>
            <a:r>
              <a:rPr lang="en-US" sz="1600" dirty="0" smtClean="0">
                <a:hlinkClick r:id="rId3"/>
              </a:rPr>
              <a:t>/</a:t>
            </a:r>
            <a:endParaRPr lang="en-US" sz="1600" dirty="0" smtClean="0"/>
          </a:p>
          <a:p>
            <a:pPr marL="342900" indent="-342900">
              <a:buFont typeface="Wingdings" panose="05000000000000000000" pitchFamily="2" charset="2"/>
              <a:buChar char="Ø"/>
            </a:pPr>
            <a:r>
              <a:rPr lang="en-US" sz="1600" dirty="0">
                <a:hlinkClick r:id="rId4"/>
              </a:rPr>
              <a:t>https://</a:t>
            </a:r>
            <a:r>
              <a:rPr lang="en-US" sz="1600" dirty="0" smtClean="0">
                <a:hlinkClick r:id="rId4"/>
              </a:rPr>
              <a:t>software.microfocus.com/en-us/products/quality-center-quality-management/overview</a:t>
            </a:r>
            <a:endParaRPr lang="en-US" sz="1600" dirty="0" smtClean="0"/>
          </a:p>
          <a:p>
            <a:pPr marL="342900" indent="-342900">
              <a:buFont typeface="Wingdings" panose="05000000000000000000" pitchFamily="2" charset="2"/>
              <a:buChar char="Ø"/>
            </a:pPr>
            <a:r>
              <a:rPr lang="en-US" sz="1600" dirty="0">
                <a:hlinkClick r:id="rId5"/>
              </a:rPr>
              <a:t>https://</a:t>
            </a:r>
            <a:r>
              <a:rPr lang="en-US" sz="1600" dirty="0" smtClean="0">
                <a:hlinkClick r:id="rId5"/>
              </a:rPr>
              <a:t>www.tutorialspoint.com/qc/index.htm</a:t>
            </a:r>
            <a:endParaRPr lang="en-US" sz="1600" dirty="0" smtClean="0"/>
          </a:p>
          <a:p>
            <a:pPr marL="342900" indent="-342900">
              <a:buFont typeface="Wingdings" panose="05000000000000000000" pitchFamily="2" charset="2"/>
              <a:buChar char="Ø"/>
            </a:pPr>
            <a:r>
              <a:rPr lang="en-US" sz="1600" dirty="0" smtClean="0"/>
              <a:t>HP QC Free version: </a:t>
            </a:r>
            <a:r>
              <a:rPr lang="en-US" sz="1600" dirty="0" smtClean="0">
                <a:hlinkClick r:id="rId6"/>
              </a:rPr>
              <a:t>https</a:t>
            </a:r>
            <a:r>
              <a:rPr lang="en-US" sz="1600" dirty="0">
                <a:hlinkClick r:id="rId6"/>
              </a:rPr>
              <a:t>://</a:t>
            </a:r>
            <a:r>
              <a:rPr lang="en-US" sz="1600" dirty="0" smtClean="0">
                <a:hlinkClick r:id="rId6"/>
              </a:rPr>
              <a:t>software.microfocus.com/en-us/products/quality-center-quality-management/try-now</a:t>
            </a:r>
            <a:endParaRPr lang="en-US" sz="1600" dirty="0" smtClean="0"/>
          </a:p>
          <a:p>
            <a:pPr marL="342900" indent="-342900">
              <a:buFont typeface="Wingdings" panose="05000000000000000000" pitchFamily="2" charset="2"/>
              <a:buChar char="Ø"/>
            </a:pPr>
            <a:r>
              <a:rPr lang="en-US" sz="1600" dirty="0">
                <a:hlinkClick r:id="rId7"/>
              </a:rPr>
              <a:t>https://www.getzephyr.com</a:t>
            </a:r>
            <a:r>
              <a:rPr lang="en-US" sz="1600" dirty="0" smtClean="0">
                <a:hlinkClick r:id="rId7"/>
              </a:rPr>
              <a:t>/</a:t>
            </a:r>
            <a:endParaRPr lang="en-US" sz="1600" dirty="0" smtClean="0"/>
          </a:p>
          <a:p>
            <a:pPr marL="342900" indent="-342900">
              <a:buFont typeface="Wingdings" panose="05000000000000000000" pitchFamily="2" charset="2"/>
              <a:buChar char="Ø"/>
            </a:pPr>
            <a:r>
              <a:rPr lang="en-US" sz="1600" dirty="0">
                <a:hlinkClick r:id="rId8"/>
              </a:rPr>
              <a:t>https://</a:t>
            </a:r>
            <a:r>
              <a:rPr lang="en-US" sz="1600" dirty="0" smtClean="0">
                <a:hlinkClick r:id="rId8"/>
              </a:rPr>
              <a:t>www.ibm.com/us-en/marketplace/quality-management</a:t>
            </a:r>
            <a:endParaRPr lang="en-US" sz="1600" dirty="0" smtClean="0"/>
          </a:p>
          <a:p>
            <a:pPr marL="342900" indent="-342900">
              <a:buFont typeface="Wingdings" panose="05000000000000000000" pitchFamily="2" charset="2"/>
              <a:buChar char="Ø"/>
            </a:pPr>
            <a:r>
              <a:rPr lang="en-US" sz="1600" dirty="0" smtClean="0"/>
              <a:t>More</a:t>
            </a:r>
            <a:r>
              <a:rPr lang="en-US" sz="1600" dirty="0"/>
              <a:t>: </a:t>
            </a:r>
            <a:r>
              <a:rPr lang="en-US" sz="1600" dirty="0">
                <a:hlinkClick r:id="rId9"/>
              </a:rPr>
              <a:t>http://www.softwaretestinghelp.com/15-best-test-management-tools-for-software-testers</a:t>
            </a:r>
            <a:r>
              <a:rPr lang="en-US" sz="1600" dirty="0" smtClean="0">
                <a:hlinkClick r:id="rId9"/>
              </a:rPr>
              <a:t>/</a:t>
            </a:r>
            <a:endParaRPr lang="en-US" sz="1600" dirty="0" smtClean="0"/>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877640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7199"/>
            <a:ext cx="8824913" cy="1872208"/>
          </a:xfrm>
        </p:spPr>
        <p:txBody>
          <a:bodyPr>
            <a:normAutofit/>
          </a:bodyPr>
          <a:lstStyle/>
          <a:p>
            <a:r>
              <a:rPr lang="en-US" dirty="0" smtClean="0"/>
              <a:t>Links for presentation</a:t>
            </a:r>
            <a:endParaRPr lang="bg-BG" sz="2800" i="1" dirty="0"/>
          </a:p>
        </p:txBody>
      </p:sp>
      <p:sp>
        <p:nvSpPr>
          <p:cNvPr id="3" name="Subtitle 2"/>
          <p:cNvSpPr>
            <a:spLocks noGrp="1"/>
          </p:cNvSpPr>
          <p:nvPr>
            <p:ph type="subTitle" idx="1"/>
          </p:nvPr>
        </p:nvSpPr>
        <p:spPr>
          <a:xfrm>
            <a:off x="1259632" y="2564904"/>
            <a:ext cx="6400800" cy="2592288"/>
          </a:xfrm>
        </p:spPr>
        <p:txBody>
          <a:bodyPr>
            <a:noAutofit/>
          </a:bodyPr>
          <a:lstStyle/>
          <a:p>
            <a:pPr marL="342900" indent="-342900">
              <a:buFont typeface="Courier New" panose="02070309020205020404" pitchFamily="49" charset="0"/>
              <a:buChar char="o"/>
            </a:pPr>
            <a:r>
              <a:rPr lang="en-US" sz="2000" dirty="0" smtClean="0"/>
              <a:t>Mirror windows pc screen to iOS</a:t>
            </a:r>
          </a:p>
          <a:p>
            <a:pPr marL="342900" indent="-342900">
              <a:buFont typeface="Courier New" panose="02070309020205020404" pitchFamily="49" charset="0"/>
              <a:buChar char="o"/>
            </a:pPr>
            <a:r>
              <a:rPr lang="en-US" sz="2000" dirty="0">
                <a:hlinkClick r:id="rId3"/>
              </a:rPr>
              <a:t>https://</a:t>
            </a:r>
            <a:r>
              <a:rPr lang="en-US" sz="2000" dirty="0" smtClean="0">
                <a:hlinkClick r:id="rId3"/>
              </a:rPr>
              <a:t>www.lonelyscreen.com/download.html</a:t>
            </a:r>
            <a:endParaRPr lang="en-US" sz="2000" dirty="0" smtClean="0"/>
          </a:p>
          <a:p>
            <a:pPr marL="342900" indent="-342900">
              <a:buFont typeface="Courier New" panose="02070309020205020404" pitchFamily="49" charset="0"/>
              <a:buChar char="o"/>
            </a:pPr>
            <a:r>
              <a:rPr lang="en-US" sz="2000" dirty="0">
                <a:hlinkClick r:id="rId4"/>
              </a:rPr>
              <a:t>https://www.join.me</a:t>
            </a:r>
            <a:r>
              <a:rPr lang="en-US" sz="2000" dirty="0" smtClean="0">
                <a:hlinkClick r:id="rId4"/>
              </a:rPr>
              <a:t>/</a:t>
            </a:r>
            <a:endParaRPr lang="en-US" sz="2000" dirty="0" smtClean="0"/>
          </a:p>
          <a:p>
            <a:pPr marL="342900" indent="-342900">
              <a:buFont typeface="Courier New" panose="02070309020205020404" pitchFamily="49" charset="0"/>
              <a:buChar char="o"/>
            </a:pPr>
            <a:r>
              <a:rPr lang="en-US" sz="2000" dirty="0" smtClean="0"/>
              <a:t>Windows Connect </a:t>
            </a:r>
            <a:r>
              <a:rPr lang="en-US" sz="2000" dirty="0"/>
              <a:t>application </a:t>
            </a:r>
            <a:r>
              <a:rPr lang="en-US" sz="2000" dirty="0">
                <a:hlinkClick r:id="rId5"/>
              </a:rPr>
              <a:t>https://</a:t>
            </a:r>
            <a:r>
              <a:rPr lang="en-US" sz="2000" dirty="0" smtClean="0">
                <a:hlinkClick r:id="rId5"/>
              </a:rPr>
              <a:t>www.laptopmag.com/articles/turn-windows-10-pc-into-wirelss-display</a:t>
            </a:r>
            <a:r>
              <a:rPr lang="en-US" sz="2000" dirty="0" smtClean="0"/>
              <a:t> </a:t>
            </a:r>
          </a:p>
          <a:p>
            <a:pPr marL="342900" indent="-342900">
              <a:buFont typeface="Courier New" panose="02070309020205020404" pitchFamily="49" charset="0"/>
              <a:buChar char="o"/>
            </a:pPr>
            <a:r>
              <a:rPr lang="en-US" sz="2000" dirty="0">
                <a:hlinkClick r:id="rId6"/>
              </a:rPr>
              <a:t>https://www.sli.do</a:t>
            </a:r>
            <a:r>
              <a:rPr lang="en-US" sz="2000" dirty="0" smtClean="0">
                <a:hlinkClick r:id="rId6"/>
              </a:rPr>
              <a:t>/</a:t>
            </a:r>
            <a:endParaRPr lang="en-US" sz="2000"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5078329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7199"/>
            <a:ext cx="7772400" cy="1224136"/>
          </a:xfrm>
        </p:spPr>
        <p:txBody>
          <a:bodyPr>
            <a:normAutofit/>
          </a:bodyPr>
          <a:lstStyle/>
          <a:p>
            <a:r>
              <a:rPr lang="bg-BG" dirty="0" smtClean="0"/>
              <a:t>Понятие</a:t>
            </a:r>
            <a:endParaRPr lang="bg-BG" dirty="0"/>
          </a:p>
        </p:txBody>
      </p:sp>
      <p:sp>
        <p:nvSpPr>
          <p:cNvPr id="3" name="Subtitle 2"/>
          <p:cNvSpPr>
            <a:spLocks noGrp="1"/>
          </p:cNvSpPr>
          <p:nvPr>
            <p:ph type="subTitle" idx="1"/>
          </p:nvPr>
        </p:nvSpPr>
        <p:spPr>
          <a:xfrm>
            <a:off x="1331640" y="2420888"/>
            <a:ext cx="6400800" cy="3024336"/>
          </a:xfrm>
        </p:spPr>
        <p:txBody>
          <a:bodyPr>
            <a:normAutofit fontScale="85000" lnSpcReduction="20000"/>
          </a:bodyPr>
          <a:lstStyle/>
          <a:p>
            <a:pPr marL="342900" indent="-342900">
              <a:buFont typeface="Wingdings" panose="05000000000000000000" pitchFamily="2" charset="2"/>
              <a:buChar char="q"/>
            </a:pPr>
            <a:r>
              <a:rPr lang="ru-RU" b="1" dirty="0" smtClean="0"/>
              <a:t>Софтуерното </a:t>
            </a:r>
            <a:r>
              <a:rPr lang="ru-RU" b="1" dirty="0"/>
              <a:t>тестване </a:t>
            </a:r>
            <a:r>
              <a:rPr lang="ru-RU" dirty="0"/>
              <a:t>е процес на изследване и проучване на софтуер, с цел получаване на информация за </a:t>
            </a:r>
            <a:r>
              <a:rPr lang="ru-RU" dirty="0" smtClean="0"/>
              <a:t>качеството</a:t>
            </a:r>
            <a:r>
              <a:rPr lang="bg-BG" dirty="0" smtClean="0"/>
              <a:t> </a:t>
            </a:r>
            <a:r>
              <a:rPr lang="ru-RU" dirty="0" smtClean="0"/>
              <a:t>на </a:t>
            </a:r>
            <a:r>
              <a:rPr lang="ru-RU" dirty="0"/>
              <a:t>продукта и услугата, която се </a:t>
            </a:r>
            <a:r>
              <a:rPr lang="ru-RU" dirty="0" smtClean="0"/>
              <a:t>изпитва и</a:t>
            </a:r>
            <a:r>
              <a:rPr lang="bg-BG" dirty="0" smtClean="0"/>
              <a:t> подобряването </a:t>
            </a:r>
            <a:r>
              <a:rPr lang="bg-BG" dirty="0"/>
              <a:t>му</a:t>
            </a:r>
            <a:r>
              <a:rPr lang="ru-RU" dirty="0" smtClean="0"/>
              <a:t>. </a:t>
            </a:r>
            <a:endParaRPr lang="en-US" dirty="0" smtClean="0"/>
          </a:p>
          <a:p>
            <a:pPr marL="342900" indent="-342900">
              <a:buFont typeface="Wingdings" panose="05000000000000000000" pitchFamily="2" charset="2"/>
              <a:buChar char="q"/>
            </a:pPr>
            <a:r>
              <a:rPr lang="bg-BG" dirty="0" smtClean="0"/>
              <a:t>Тестването се осъществява и е </a:t>
            </a:r>
            <a:r>
              <a:rPr lang="bg-BG" u="sng" dirty="0" smtClean="0"/>
              <a:t>отговорност и задължение на всеки участник в процеса на разработка на софтуера</a:t>
            </a:r>
            <a:r>
              <a:rPr lang="bg-BG" dirty="0" smtClean="0"/>
              <a:t> в различна степен </a:t>
            </a:r>
            <a:r>
              <a:rPr lang="en-US" dirty="0" smtClean="0"/>
              <a:t>- Customers</a:t>
            </a:r>
            <a:r>
              <a:rPr lang="bg-BG" dirty="0" smtClean="0"/>
              <a:t>,</a:t>
            </a:r>
            <a:r>
              <a:rPr lang="en-US" dirty="0" smtClean="0"/>
              <a:t> </a:t>
            </a:r>
            <a:r>
              <a:rPr lang="en-US" dirty="0"/>
              <a:t>Project Owners</a:t>
            </a:r>
            <a:r>
              <a:rPr lang="bg-BG" dirty="0"/>
              <a:t>,</a:t>
            </a:r>
            <a:r>
              <a:rPr lang="en-US" dirty="0" smtClean="0"/>
              <a:t> </a:t>
            </a:r>
            <a:r>
              <a:rPr lang="en-US" dirty="0"/>
              <a:t>Project Managers, </a:t>
            </a:r>
            <a:r>
              <a:rPr lang="en-US" dirty="0" smtClean="0"/>
              <a:t>Developers, </a:t>
            </a:r>
            <a:r>
              <a:rPr lang="en-US" dirty="0"/>
              <a:t>Infrastructure Administrators, </a:t>
            </a:r>
            <a:r>
              <a:rPr lang="en-US" dirty="0" smtClean="0"/>
              <a:t>QAs etc.</a:t>
            </a:r>
          </a:p>
          <a:p>
            <a:pPr marL="342900" indent="-342900">
              <a:buFont typeface="Wingdings" panose="05000000000000000000" pitchFamily="2" charset="2"/>
              <a:buChar char="q"/>
            </a:pPr>
            <a:r>
              <a:rPr lang="ru-RU" dirty="0" smtClean="0"/>
              <a:t>Отговорността за пълноценното тестване на софтуера е на </a:t>
            </a:r>
            <a:r>
              <a:rPr lang="bg-BG" dirty="0" smtClean="0"/>
              <a:t>специалистта по тестване на софтуер </a:t>
            </a:r>
            <a:r>
              <a:rPr lang="en-US" dirty="0" smtClean="0"/>
              <a:t>(QA).</a:t>
            </a: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5474084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Цели</a:t>
            </a:r>
            <a:endParaRPr lang="bg-BG" dirty="0"/>
          </a:p>
        </p:txBody>
      </p:sp>
      <p:sp>
        <p:nvSpPr>
          <p:cNvPr id="3" name="Subtitle 2"/>
          <p:cNvSpPr>
            <a:spLocks noGrp="1"/>
          </p:cNvSpPr>
          <p:nvPr>
            <p:ph type="subTitle" idx="1"/>
          </p:nvPr>
        </p:nvSpPr>
        <p:spPr>
          <a:xfrm>
            <a:off x="1331640" y="3212976"/>
            <a:ext cx="6400800" cy="3024336"/>
          </a:xfrm>
        </p:spPr>
        <p:txBody>
          <a:bodyPr>
            <a:normAutofit fontScale="77500" lnSpcReduction="20000"/>
          </a:bodyPr>
          <a:lstStyle/>
          <a:p>
            <a:pPr marL="342900" indent="-342900">
              <a:buFont typeface="Wingdings" panose="05000000000000000000" pitchFamily="2" charset="2"/>
              <a:buChar char="q"/>
            </a:pPr>
            <a:r>
              <a:rPr lang="bg-BG" dirty="0"/>
              <a:t>И</a:t>
            </a:r>
            <a:r>
              <a:rPr lang="bg-BG" dirty="0" smtClean="0"/>
              <a:t>зясняване </a:t>
            </a:r>
            <a:r>
              <a:rPr lang="bg-BG" dirty="0"/>
              <a:t>на софтуерните изисквания</a:t>
            </a:r>
          </a:p>
          <a:p>
            <a:pPr marL="342900" indent="-342900">
              <a:buFont typeface="Wingdings" panose="05000000000000000000" pitchFamily="2" charset="2"/>
              <a:buChar char="q"/>
            </a:pPr>
            <a:r>
              <a:rPr lang="bg-BG" dirty="0"/>
              <a:t>Предложения за </a:t>
            </a:r>
            <a:r>
              <a:rPr lang="bg-BG" dirty="0" smtClean="0"/>
              <a:t>подобрения по софтуера</a:t>
            </a:r>
          </a:p>
          <a:p>
            <a:pPr marL="342900" indent="-342900">
              <a:buFont typeface="Wingdings" panose="05000000000000000000" pitchFamily="2" charset="2"/>
              <a:buChar char="q"/>
            </a:pPr>
            <a:r>
              <a:rPr lang="bg-BG" dirty="0" smtClean="0"/>
              <a:t>Координация на информацията между екипите</a:t>
            </a:r>
            <a:endParaRPr lang="ru-RU" dirty="0"/>
          </a:p>
          <a:p>
            <a:pPr marL="342900" indent="-342900">
              <a:buFont typeface="Wingdings" panose="05000000000000000000" pitchFamily="2" charset="2"/>
              <a:buChar char="q"/>
            </a:pPr>
            <a:r>
              <a:rPr lang="bg-BG" dirty="0" smtClean="0"/>
              <a:t>Проверка на стабилността на тестовата и продукционната среда</a:t>
            </a:r>
            <a:endParaRPr lang="en-US" dirty="0" smtClean="0"/>
          </a:p>
          <a:p>
            <a:pPr marL="342900" indent="-342900">
              <a:buFont typeface="Wingdings" panose="05000000000000000000" pitchFamily="2" charset="2"/>
              <a:buChar char="q"/>
            </a:pPr>
            <a:r>
              <a:rPr lang="bg-BG" dirty="0" smtClean="0"/>
              <a:t>Качестен софтуер </a:t>
            </a:r>
            <a:r>
              <a:rPr lang="bg-BG" i="1" dirty="0" smtClean="0"/>
              <a:t>(по-малко бъгове)</a:t>
            </a:r>
          </a:p>
          <a:p>
            <a:pPr marL="342900" indent="-342900">
              <a:buFont typeface="Wingdings" panose="05000000000000000000" pitchFamily="2" charset="2"/>
              <a:buChar char="q"/>
            </a:pPr>
            <a:r>
              <a:rPr lang="en-US" dirty="0" smtClean="0"/>
              <a:t>User-friendly </a:t>
            </a:r>
            <a:r>
              <a:rPr lang="bg-BG" dirty="0" smtClean="0"/>
              <a:t>софтуер </a:t>
            </a:r>
            <a:r>
              <a:rPr lang="bg-BG" i="1" dirty="0" smtClean="0"/>
              <a:t>(лесно, интуитувно да се работи с него)</a:t>
            </a:r>
          </a:p>
          <a:p>
            <a:pPr marL="342900" indent="-342900">
              <a:buFont typeface="Wingdings" panose="05000000000000000000" pitchFamily="2" charset="2"/>
              <a:buChar char="q"/>
            </a:pPr>
            <a:r>
              <a:rPr lang="bg-BG" dirty="0" smtClean="0"/>
              <a:t>Бързина на тестване </a:t>
            </a:r>
            <a:r>
              <a:rPr lang="bg-BG" i="1" dirty="0" smtClean="0"/>
              <a:t>(оптимизация на тест кейсове, автоматизация)</a:t>
            </a:r>
          </a:p>
          <a:p>
            <a:pPr marL="342900" indent="-342900">
              <a:buFont typeface="Wingdings" panose="05000000000000000000" pitchFamily="2" charset="2"/>
              <a:buChar char="q"/>
            </a:pPr>
            <a:r>
              <a:rPr lang="bg-BG" dirty="0" smtClean="0"/>
              <a:t>Бързина и яснота при описание на тестови случаи, бъгове, сторита</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7762067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Ползи</a:t>
            </a:r>
            <a:endParaRPr lang="bg-BG" dirty="0"/>
          </a:p>
        </p:txBody>
      </p:sp>
      <p:sp>
        <p:nvSpPr>
          <p:cNvPr id="3" name="Subtitle 2"/>
          <p:cNvSpPr>
            <a:spLocks noGrp="1"/>
          </p:cNvSpPr>
          <p:nvPr>
            <p:ph type="subTitle" idx="1"/>
          </p:nvPr>
        </p:nvSpPr>
        <p:spPr>
          <a:xfrm>
            <a:off x="1331640" y="2852936"/>
            <a:ext cx="6400800" cy="3528392"/>
          </a:xfrm>
        </p:spPr>
        <p:txBody>
          <a:bodyPr>
            <a:normAutofit fontScale="85000" lnSpcReduction="20000"/>
          </a:bodyPr>
          <a:lstStyle/>
          <a:p>
            <a:pPr marL="342900" indent="-342900">
              <a:buFont typeface="Wingdings" panose="05000000000000000000" pitchFamily="2" charset="2"/>
              <a:buChar char="q"/>
            </a:pPr>
            <a:r>
              <a:rPr lang="bg-BG" dirty="0" smtClean="0"/>
              <a:t>По-пълно и по-ранно </a:t>
            </a:r>
            <a:r>
              <a:rPr lang="bg-BG" dirty="0"/>
              <a:t>изясняване на софтуерните изисквания </a:t>
            </a:r>
          </a:p>
          <a:p>
            <a:pPr marL="342900" indent="-342900">
              <a:buFont typeface="Wingdings" panose="05000000000000000000" pitchFamily="2" charset="2"/>
              <a:buChar char="q"/>
            </a:pPr>
            <a:r>
              <a:rPr lang="bg-BG" dirty="0" smtClean="0"/>
              <a:t>Превенция от </a:t>
            </a:r>
            <a:r>
              <a:rPr lang="bg-BG" dirty="0"/>
              <a:t>множество фалшиви </a:t>
            </a:r>
            <a:r>
              <a:rPr lang="bg-BG" dirty="0" smtClean="0"/>
              <a:t>дефекти</a:t>
            </a:r>
            <a:endParaRPr lang="bg-BG" dirty="0"/>
          </a:p>
          <a:p>
            <a:pPr marL="342900" indent="-342900">
              <a:buFont typeface="Wingdings" panose="05000000000000000000" pitchFamily="2" charset="2"/>
              <a:buChar char="q"/>
            </a:pPr>
            <a:r>
              <a:rPr lang="bg-BG" dirty="0" smtClean="0"/>
              <a:t>Превенция от повторен цикъл на разработка заради неизяснени изисквания и некорегирани бъгове</a:t>
            </a:r>
          </a:p>
          <a:p>
            <a:pPr marL="342900" indent="-342900">
              <a:buFont typeface="Wingdings" panose="05000000000000000000" pitchFamily="2" charset="2"/>
              <a:buChar char="q"/>
            </a:pPr>
            <a:r>
              <a:rPr lang="bg-BG" dirty="0" smtClean="0"/>
              <a:t>Подобряване качеството на софтуера</a:t>
            </a:r>
          </a:p>
          <a:p>
            <a:pPr marL="342900" indent="-342900">
              <a:buFont typeface="Wingdings" panose="05000000000000000000" pitchFamily="2" charset="2"/>
              <a:buChar char="q"/>
            </a:pPr>
            <a:r>
              <a:rPr lang="bg-BG" dirty="0" smtClean="0"/>
              <a:t>Допринася </a:t>
            </a:r>
            <a:r>
              <a:rPr lang="bg-BG" dirty="0"/>
              <a:t>за по-добра координация между екипите</a:t>
            </a:r>
          </a:p>
          <a:p>
            <a:pPr marL="342900" indent="-342900">
              <a:buFont typeface="Wingdings" panose="05000000000000000000" pitchFamily="2" charset="2"/>
              <a:buChar char="q"/>
            </a:pPr>
            <a:r>
              <a:rPr lang="bg-BG" dirty="0" smtClean="0"/>
              <a:t>Повече доволни потребители на софтуера от качеството му</a:t>
            </a:r>
          </a:p>
          <a:p>
            <a:pPr marL="342900" indent="-342900">
              <a:buFont typeface="Wingdings" panose="05000000000000000000" pitchFamily="2" charset="2"/>
              <a:buChar char="q"/>
            </a:pPr>
            <a:r>
              <a:rPr lang="bg-BG" dirty="0" smtClean="0"/>
              <a:t>Повишено доверие и лоялност от страна на клиентите</a:t>
            </a: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831395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Качество на софтуер</a:t>
            </a:r>
            <a:endParaRPr lang="bg-BG" dirty="0"/>
          </a:p>
        </p:txBody>
      </p:sp>
      <p:sp>
        <p:nvSpPr>
          <p:cNvPr id="3" name="Subtitle 2"/>
          <p:cNvSpPr>
            <a:spLocks noGrp="1"/>
          </p:cNvSpPr>
          <p:nvPr>
            <p:ph type="subTitle" idx="1"/>
          </p:nvPr>
        </p:nvSpPr>
        <p:spPr>
          <a:xfrm>
            <a:off x="1331640" y="3212976"/>
            <a:ext cx="6400800" cy="3024336"/>
          </a:xfrm>
        </p:spPr>
        <p:txBody>
          <a:bodyPr>
            <a:normAutofit fontScale="92500" lnSpcReduction="20000"/>
          </a:bodyPr>
          <a:lstStyle/>
          <a:p>
            <a:pPr marL="342900" indent="-342900">
              <a:buFont typeface="Wingdings" panose="05000000000000000000" pitchFamily="2" charset="2"/>
              <a:buChar char="q"/>
            </a:pPr>
            <a:r>
              <a:rPr lang="bg-BG" dirty="0" smtClean="0"/>
              <a:t>Да служи и помага на потребителя за целите, за които го ползва и е предназначен</a:t>
            </a:r>
            <a:endParaRPr lang="bg-BG" dirty="0"/>
          </a:p>
          <a:p>
            <a:pPr marL="342900" indent="-342900">
              <a:buFont typeface="Wingdings" panose="05000000000000000000" pitchFamily="2" charset="2"/>
              <a:buChar char="q"/>
            </a:pPr>
            <a:r>
              <a:rPr lang="bg-BG" dirty="0" smtClean="0"/>
              <a:t>Да няма грешки, които да възпрепятстват потребителя да си върши работата</a:t>
            </a:r>
          </a:p>
          <a:p>
            <a:pPr marL="342900" indent="-342900">
              <a:buFont typeface="Wingdings" panose="05000000000000000000" pitchFamily="2" charset="2"/>
              <a:buChar char="q"/>
            </a:pPr>
            <a:r>
              <a:rPr lang="bg-BG" dirty="0" smtClean="0"/>
              <a:t>Лекота на ползване (</a:t>
            </a:r>
            <a:r>
              <a:rPr lang="en-US" dirty="0" smtClean="0"/>
              <a:t>user-friendly</a:t>
            </a:r>
            <a:r>
              <a:rPr lang="bg-BG" dirty="0" smtClean="0"/>
              <a:t>)</a:t>
            </a:r>
            <a:endParaRPr lang="bg-BG" dirty="0"/>
          </a:p>
          <a:p>
            <a:pPr marL="342900" indent="-342900">
              <a:buFont typeface="Wingdings" panose="05000000000000000000" pitchFamily="2" charset="2"/>
              <a:buChar char="q"/>
            </a:pPr>
            <a:r>
              <a:rPr lang="bg-BG" dirty="0" smtClean="0"/>
              <a:t>Интересен дизайн, Естетика взависимост от целите му на употреба</a:t>
            </a:r>
            <a:endParaRPr lang="en-US" dirty="0" smtClean="0"/>
          </a:p>
          <a:p>
            <a:pPr marL="342900" indent="-342900">
              <a:buFont typeface="Wingdings" panose="05000000000000000000" pitchFamily="2" charset="2"/>
              <a:buChar char="q"/>
            </a:pPr>
            <a:r>
              <a:rPr lang="bg-BG" dirty="0" smtClean="0"/>
              <a:t>Да не е прекалено натоварен с функционалности, които да го правят тромав за употреба</a:t>
            </a:r>
          </a:p>
          <a:p>
            <a:pPr marL="342900" indent="-342900">
              <a:buFont typeface="Wingdings" panose="05000000000000000000" pitchFamily="2" charset="2"/>
              <a:buChar char="q"/>
            </a:pP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7481528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908720"/>
            <a:ext cx="7772400" cy="1872208"/>
          </a:xfrm>
        </p:spPr>
        <p:txBody>
          <a:bodyPr>
            <a:normAutofit fontScale="90000"/>
          </a:bodyPr>
          <a:lstStyle/>
          <a:p>
            <a:r>
              <a:rPr lang="bg-BG" dirty="0" smtClean="0"/>
              <a:t>Управление на риска при разработка на софтуер</a:t>
            </a:r>
            <a:br>
              <a:rPr lang="bg-BG" dirty="0" smtClean="0"/>
            </a:br>
            <a:r>
              <a:rPr lang="bg-BG" dirty="0"/>
              <a:t/>
            </a:r>
            <a:br>
              <a:rPr lang="bg-BG" dirty="0"/>
            </a:br>
            <a:r>
              <a:rPr lang="bg-BG" sz="3100" dirty="0" smtClean="0"/>
              <a:t>Нива на контрол на качеството</a:t>
            </a:r>
            <a:endParaRPr lang="bg-BG" sz="3100" dirty="0"/>
          </a:p>
        </p:txBody>
      </p:sp>
      <p:sp>
        <p:nvSpPr>
          <p:cNvPr id="3" name="Subtitle 2"/>
          <p:cNvSpPr>
            <a:spLocks noGrp="1"/>
          </p:cNvSpPr>
          <p:nvPr>
            <p:ph type="subTitle" idx="1"/>
          </p:nvPr>
        </p:nvSpPr>
        <p:spPr>
          <a:xfrm>
            <a:off x="1331640" y="3212976"/>
            <a:ext cx="6400800" cy="3024336"/>
          </a:xfrm>
        </p:spPr>
        <p:txBody>
          <a:bodyPr>
            <a:normAutofit/>
          </a:bodyPr>
          <a:lstStyle/>
          <a:p>
            <a:pPr marL="342900" indent="-342900">
              <a:buFont typeface="Wingdings" panose="05000000000000000000" pitchFamily="2" charset="2"/>
              <a:buChar char="q"/>
            </a:pPr>
            <a:r>
              <a:rPr lang="en-US" dirty="0" smtClean="0"/>
              <a:t>Quality Engineering</a:t>
            </a:r>
            <a:r>
              <a:rPr lang="bg-BG" dirty="0" smtClean="0"/>
              <a:t> </a:t>
            </a:r>
            <a:r>
              <a:rPr lang="bg-BG" dirty="0" smtClean="0">
                <a:sym typeface="Wingdings" panose="05000000000000000000" pitchFamily="2" charset="2"/>
              </a:rPr>
              <a:t> </a:t>
            </a:r>
            <a:r>
              <a:rPr lang="bg-BG" i="1" dirty="0" smtClean="0"/>
              <a:t>как</a:t>
            </a:r>
            <a:r>
              <a:rPr lang="bg-BG" i="1" dirty="0"/>
              <a:t>? </a:t>
            </a:r>
            <a:r>
              <a:rPr lang="bg-BG" i="1" dirty="0" smtClean="0"/>
              <a:t>(</a:t>
            </a:r>
            <a:r>
              <a:rPr lang="ru-RU" i="1" dirty="0"/>
              <a:t>всеки етап от разработката на софтуера</a:t>
            </a:r>
            <a:r>
              <a:rPr lang="bg-BG" i="1" dirty="0" smtClean="0"/>
              <a:t>)</a:t>
            </a:r>
            <a:endParaRPr lang="en-US" i="1" dirty="0"/>
          </a:p>
          <a:p>
            <a:pPr marL="342900" indent="-342900">
              <a:buFont typeface="Wingdings" panose="05000000000000000000" pitchFamily="2" charset="2"/>
              <a:buChar char="q"/>
            </a:pPr>
            <a:r>
              <a:rPr lang="en-US" dirty="0" smtClean="0"/>
              <a:t>Quality Assurance</a:t>
            </a:r>
            <a:r>
              <a:rPr lang="bg-BG" dirty="0" smtClean="0"/>
              <a:t> </a:t>
            </a:r>
            <a:r>
              <a:rPr lang="bg-BG" dirty="0" smtClean="0">
                <a:sym typeface="Wingdings" panose="05000000000000000000" pitchFamily="2" charset="2"/>
              </a:rPr>
              <a:t> </a:t>
            </a:r>
            <a:r>
              <a:rPr lang="bg-BG" i="1" dirty="0" smtClean="0"/>
              <a:t>какво</a:t>
            </a:r>
            <a:r>
              <a:rPr lang="bg-BG" i="1" dirty="0"/>
              <a:t>? как</a:t>
            </a:r>
            <a:r>
              <a:rPr lang="bg-BG" i="1" dirty="0" smtClean="0"/>
              <a:t>? (в процеса на разработка и тестване)</a:t>
            </a:r>
            <a:endParaRPr lang="en-US" i="1" dirty="0"/>
          </a:p>
          <a:p>
            <a:pPr marL="342900" indent="-342900">
              <a:buFont typeface="Wingdings" panose="05000000000000000000" pitchFamily="2" charset="2"/>
              <a:buChar char="q"/>
            </a:pPr>
            <a:r>
              <a:rPr lang="en-US" dirty="0" smtClean="0"/>
              <a:t>Quality Control</a:t>
            </a:r>
            <a:r>
              <a:rPr lang="bg-BG" dirty="0" smtClean="0"/>
              <a:t> </a:t>
            </a:r>
            <a:r>
              <a:rPr lang="bg-BG" dirty="0" smtClean="0">
                <a:sym typeface="Wingdings" panose="05000000000000000000" pitchFamily="2" charset="2"/>
              </a:rPr>
              <a:t> </a:t>
            </a:r>
            <a:r>
              <a:rPr lang="bg-BG" i="1" dirty="0" smtClean="0">
                <a:sym typeface="Wingdings" panose="05000000000000000000" pitchFamily="2" charset="2"/>
              </a:rPr>
              <a:t>оценка на качеството </a:t>
            </a:r>
            <a:r>
              <a:rPr lang="bg-BG" i="1" dirty="0" smtClean="0"/>
              <a:t>(крайния </a:t>
            </a:r>
            <a:r>
              <a:rPr lang="bg-BG" i="1" dirty="0"/>
              <a:t>продукт)</a:t>
            </a:r>
            <a:endParaRPr lang="en-US" i="1" dirty="0"/>
          </a:p>
          <a:p>
            <a:pPr marL="342900" indent="-342900">
              <a:buFont typeface="Wingdings" panose="05000000000000000000" pitchFamily="2" charset="2"/>
              <a:buChar char="q"/>
            </a:pPr>
            <a:r>
              <a:rPr lang="en-US" dirty="0" smtClean="0"/>
              <a:t>Testing</a:t>
            </a:r>
            <a:r>
              <a:rPr lang="bg-BG" dirty="0" smtClean="0"/>
              <a:t> </a:t>
            </a:r>
            <a:r>
              <a:rPr lang="bg-BG" dirty="0" smtClean="0">
                <a:sym typeface="Wingdings" panose="05000000000000000000" pitchFamily="2" charset="2"/>
              </a:rPr>
              <a:t> откриване на </a:t>
            </a:r>
            <a:r>
              <a:rPr lang="bg-BG" i="1" dirty="0" smtClean="0">
                <a:sym typeface="Wingdings" panose="05000000000000000000" pitchFamily="2" charset="2"/>
              </a:rPr>
              <a:t>бъгове </a:t>
            </a:r>
            <a:r>
              <a:rPr lang="bg-BG" i="1" dirty="0" smtClean="0"/>
              <a:t>(в процеса на разработка и крайния </a:t>
            </a:r>
            <a:r>
              <a:rPr lang="bg-BG" i="1" dirty="0"/>
              <a:t>продукт)</a:t>
            </a:r>
            <a:endParaRPr lang="en-US" i="1" dirty="0"/>
          </a:p>
          <a:p>
            <a:pPr marL="342900" indent="-342900">
              <a:buFont typeface="Wingdings" panose="05000000000000000000" pitchFamily="2" charset="2"/>
              <a:buChar char="q"/>
            </a:pPr>
            <a:endParaRPr lang="bg-BG" i="1" dirty="0" smtClean="0"/>
          </a:p>
          <a:p>
            <a:pPr marL="342900" indent="-342900">
              <a:buFont typeface="Wingdings" panose="05000000000000000000" pitchFamily="2" charset="2"/>
              <a:buChar char="q"/>
            </a:pPr>
            <a:endParaRPr lang="ru-R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7876470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en-US" dirty="0"/>
              <a:t> </a:t>
            </a:r>
            <a:r>
              <a:rPr lang="bg-BG" dirty="0" smtClean="0"/>
              <a:t>Видове тестване взависимост от подхода</a:t>
            </a:r>
            <a:endParaRPr lang="bg-BG" dirty="0"/>
          </a:p>
        </p:txBody>
      </p:sp>
      <p:sp>
        <p:nvSpPr>
          <p:cNvPr id="3" name="Subtitle 2"/>
          <p:cNvSpPr>
            <a:spLocks noGrp="1"/>
          </p:cNvSpPr>
          <p:nvPr>
            <p:ph type="subTitle" idx="1"/>
          </p:nvPr>
        </p:nvSpPr>
        <p:spPr>
          <a:xfrm>
            <a:off x="1331640" y="3212976"/>
            <a:ext cx="6400800" cy="3024336"/>
          </a:xfrm>
        </p:spPr>
        <p:txBody>
          <a:bodyPr>
            <a:normAutofit/>
          </a:bodyPr>
          <a:lstStyle/>
          <a:p>
            <a:pPr marL="457200" indent="-457200" algn="l">
              <a:buFont typeface="Wingdings" panose="05000000000000000000" pitchFamily="2" charset="2"/>
              <a:buChar char="q"/>
            </a:pPr>
            <a:r>
              <a:rPr lang="bg-BG" dirty="0" smtClean="0"/>
              <a:t>Ръчно</a:t>
            </a:r>
            <a:endParaRPr lang="en-US" dirty="0" smtClean="0"/>
          </a:p>
          <a:p>
            <a:pPr marL="457200" indent="-457200" algn="l">
              <a:buFont typeface="Wingdings" panose="05000000000000000000" pitchFamily="2" charset="2"/>
              <a:buChar char="q"/>
            </a:pPr>
            <a:r>
              <a:rPr lang="bg-BG" dirty="0" smtClean="0"/>
              <a:t>Автоматизирано</a:t>
            </a:r>
          </a:p>
          <a:p>
            <a:pPr marL="457200" indent="-457200">
              <a:buFont typeface="Wingdings" panose="05000000000000000000" pitchFamily="2" charset="2"/>
              <a:buChar char="q"/>
            </a:pPr>
            <a:r>
              <a:rPr lang="en-US" dirty="0" smtClean="0"/>
              <a:t>Cyber Security</a:t>
            </a:r>
            <a:r>
              <a:rPr lang="bg-BG" dirty="0" smtClean="0"/>
              <a:t> </a:t>
            </a:r>
            <a:r>
              <a:rPr lang="bg-BG" i="1" dirty="0" smtClean="0"/>
              <a:t>(</a:t>
            </a:r>
            <a:r>
              <a:rPr lang="en-US" i="1" dirty="0"/>
              <a:t>social engineering, hacks, cyber </a:t>
            </a:r>
            <a:r>
              <a:rPr lang="en-US" i="1" dirty="0" smtClean="0"/>
              <a:t>attacks</a:t>
            </a:r>
            <a:r>
              <a:rPr lang="bg-BG" i="1" dirty="0" smtClean="0"/>
              <a:t>,</a:t>
            </a:r>
            <a:r>
              <a:rPr lang="en-US" i="1" dirty="0" smtClean="0"/>
              <a:t> cyber terrorism</a:t>
            </a:r>
            <a:r>
              <a:rPr lang="bg-BG" i="1" dirty="0" smtClean="0"/>
              <a:t>)</a:t>
            </a:r>
            <a:endParaRPr lang="en-US" i="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117299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en-US" dirty="0"/>
              <a:t> </a:t>
            </a:r>
            <a:r>
              <a:rPr lang="bg-BG" dirty="0" smtClean="0"/>
              <a:t>Опитност</a:t>
            </a:r>
            <a:endParaRPr lang="bg-BG" dirty="0"/>
          </a:p>
        </p:txBody>
      </p:sp>
      <p:sp>
        <p:nvSpPr>
          <p:cNvPr id="3" name="Subtitle 2"/>
          <p:cNvSpPr>
            <a:spLocks noGrp="1"/>
          </p:cNvSpPr>
          <p:nvPr>
            <p:ph type="subTitle" idx="1"/>
          </p:nvPr>
        </p:nvSpPr>
        <p:spPr>
          <a:xfrm>
            <a:off x="1331640" y="3212976"/>
            <a:ext cx="6400800" cy="3024336"/>
          </a:xfrm>
        </p:spPr>
        <p:txBody>
          <a:bodyPr>
            <a:normAutofit/>
          </a:bodyPr>
          <a:lstStyle/>
          <a:p>
            <a:pPr marL="457200" indent="-457200" algn="l">
              <a:buFont typeface="Wingdings" panose="05000000000000000000" pitchFamily="2" charset="2"/>
              <a:buChar char="q"/>
            </a:pPr>
            <a:r>
              <a:rPr lang="bg-BG" dirty="0" smtClean="0"/>
              <a:t>Тестер</a:t>
            </a:r>
            <a:r>
              <a:rPr lang="en-US" dirty="0" smtClean="0"/>
              <a:t> (</a:t>
            </a:r>
            <a:r>
              <a:rPr lang="bg-BG" dirty="0" smtClean="0"/>
              <a:t>потребителско тестване</a:t>
            </a:r>
            <a:r>
              <a:rPr lang="en-US" dirty="0" smtClean="0"/>
              <a:t>)</a:t>
            </a:r>
            <a:endParaRPr lang="bg-BG" dirty="0" smtClean="0"/>
          </a:p>
          <a:p>
            <a:pPr marL="457200" indent="-457200" algn="l">
              <a:buFont typeface="Wingdings" panose="05000000000000000000" pitchFamily="2" charset="2"/>
              <a:buChar char="q"/>
            </a:pPr>
            <a:r>
              <a:rPr lang="en-US" dirty="0" smtClean="0"/>
              <a:t>Junior</a:t>
            </a:r>
            <a:r>
              <a:rPr lang="bg-BG" dirty="0" smtClean="0"/>
              <a:t> </a:t>
            </a:r>
            <a:r>
              <a:rPr lang="en-US" dirty="0" smtClean="0"/>
              <a:t>QA</a:t>
            </a:r>
          </a:p>
          <a:p>
            <a:pPr marL="457200" indent="-457200">
              <a:buFont typeface="Wingdings" panose="05000000000000000000" pitchFamily="2" charset="2"/>
              <a:buChar char="q"/>
            </a:pPr>
            <a:r>
              <a:rPr lang="en-US" dirty="0" smtClean="0"/>
              <a:t>Mid </a:t>
            </a:r>
            <a:r>
              <a:rPr lang="en-US" dirty="0"/>
              <a:t>Level QA</a:t>
            </a:r>
            <a:endParaRPr lang="en-US" dirty="0" smtClean="0"/>
          </a:p>
          <a:p>
            <a:pPr marL="457200" indent="-457200">
              <a:buFont typeface="Wingdings" panose="05000000000000000000" pitchFamily="2" charset="2"/>
              <a:buChar char="q"/>
            </a:pPr>
            <a:r>
              <a:rPr lang="en-US" dirty="0" smtClean="0"/>
              <a:t>Senior </a:t>
            </a:r>
            <a:r>
              <a:rPr lang="en-US" dirty="0"/>
              <a:t>QA</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6674391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0"/>
            <a:ext cx="7772400" cy="1916832"/>
          </a:xfrm>
        </p:spPr>
        <p:txBody>
          <a:bodyPr>
            <a:normAutofit/>
          </a:bodyPr>
          <a:lstStyle/>
          <a:p>
            <a:r>
              <a:rPr lang="en-US" dirty="0"/>
              <a:t> </a:t>
            </a:r>
            <a:r>
              <a:rPr lang="bg-BG" dirty="0" smtClean="0"/>
              <a:t>Опитност</a:t>
            </a:r>
            <a:endParaRPr lang="bg-BG" dirty="0"/>
          </a:p>
        </p:txBody>
      </p:sp>
      <p:sp>
        <p:nvSpPr>
          <p:cNvPr id="3" name="Subtitle 2"/>
          <p:cNvSpPr>
            <a:spLocks noGrp="1"/>
          </p:cNvSpPr>
          <p:nvPr>
            <p:ph type="subTitle" idx="1"/>
          </p:nvPr>
        </p:nvSpPr>
        <p:spPr>
          <a:xfrm>
            <a:off x="827584" y="2276872"/>
            <a:ext cx="7632848" cy="3888432"/>
          </a:xfrm>
        </p:spPr>
        <p:txBody>
          <a:bodyPr>
            <a:noAutofit/>
          </a:bodyPr>
          <a:lstStyle/>
          <a:p>
            <a:r>
              <a:rPr lang="en-US" sz="2000" b="1" dirty="0" smtClean="0"/>
              <a:t>Tester</a:t>
            </a:r>
            <a:endParaRPr lang="bg-BG" sz="2000" dirty="0"/>
          </a:p>
          <a:p>
            <a:endParaRPr lang="en-US" sz="1600" u="sng" dirty="0" smtClean="0"/>
          </a:p>
          <a:p>
            <a:r>
              <a:rPr lang="bg-BG" sz="1600" u="sng" dirty="0" smtClean="0"/>
              <a:t>умствен </a:t>
            </a:r>
            <a:r>
              <a:rPr lang="bg-BG" sz="1600" u="sng" dirty="0"/>
              <a:t>капацитет</a:t>
            </a:r>
            <a:r>
              <a:rPr lang="bg-BG" sz="1600" dirty="0"/>
              <a:t>:</a:t>
            </a:r>
            <a:endParaRPr lang="en-US" sz="1600" dirty="0"/>
          </a:p>
          <a:p>
            <a:pPr marL="171450" indent="-171450">
              <a:buFont typeface="Wingdings" panose="05000000000000000000" pitchFamily="2" charset="2"/>
              <a:buChar char="q"/>
            </a:pPr>
            <a:r>
              <a:rPr lang="en-US" sz="1600" dirty="0" smtClean="0"/>
              <a:t> </a:t>
            </a:r>
            <a:r>
              <a:rPr lang="bg-BG" sz="1600" dirty="0" smtClean="0"/>
              <a:t>Няма </a:t>
            </a:r>
            <a:r>
              <a:rPr lang="bg-BG" sz="1600" dirty="0"/>
              <a:t>опит като </a:t>
            </a:r>
            <a:r>
              <a:rPr lang="en-US" sz="1600" dirty="0"/>
              <a:t>QA</a:t>
            </a:r>
            <a:endParaRPr lang="bg-BG" sz="1600" dirty="0"/>
          </a:p>
          <a:p>
            <a:pPr marL="171450" indent="-171450">
              <a:buFont typeface="Wingdings" panose="05000000000000000000" pitchFamily="2" charset="2"/>
              <a:buChar char="q"/>
            </a:pPr>
            <a:r>
              <a:rPr lang="en-US" sz="1600" dirty="0" smtClean="0"/>
              <a:t> </a:t>
            </a:r>
            <a:r>
              <a:rPr lang="bg-BG" sz="1600" dirty="0" smtClean="0"/>
              <a:t>Способност </a:t>
            </a:r>
            <a:r>
              <a:rPr lang="bg-BG" sz="1600" dirty="0"/>
              <a:t>да пише прост тест кейс</a:t>
            </a:r>
            <a:endParaRPr lang="en-US" sz="1600" dirty="0"/>
          </a:p>
          <a:p>
            <a:pPr marL="171450" indent="-171450">
              <a:buFont typeface="Wingdings" panose="05000000000000000000" pitchFamily="2" charset="2"/>
              <a:buChar char="q"/>
            </a:pPr>
            <a:r>
              <a:rPr lang="en-US" sz="1600" dirty="0" smtClean="0"/>
              <a:t> </a:t>
            </a:r>
            <a:r>
              <a:rPr lang="bg-BG" sz="1600" dirty="0" smtClean="0"/>
              <a:t>Работа </a:t>
            </a:r>
            <a:r>
              <a:rPr lang="bg-BG" sz="1600" dirty="0"/>
              <a:t>с </a:t>
            </a:r>
            <a:r>
              <a:rPr lang="en-US" sz="1600" dirty="0"/>
              <a:t>IE, Chrome, Firefox, Safari browsers</a:t>
            </a:r>
          </a:p>
          <a:p>
            <a:pPr marL="171450" indent="-171450">
              <a:buFont typeface="Wingdings" panose="05000000000000000000" pitchFamily="2" charset="2"/>
              <a:buChar char="q"/>
            </a:pPr>
            <a:r>
              <a:rPr lang="en-US" sz="1600" dirty="0" smtClean="0"/>
              <a:t> </a:t>
            </a:r>
            <a:r>
              <a:rPr lang="bg-BG" sz="1600" dirty="0" smtClean="0"/>
              <a:t>Работа </a:t>
            </a:r>
            <a:r>
              <a:rPr lang="bg-BG" sz="1600" dirty="0"/>
              <a:t>с </a:t>
            </a:r>
            <a:r>
              <a:rPr lang="en-US" sz="1600" dirty="0"/>
              <a:t>Word</a:t>
            </a:r>
            <a:r>
              <a:rPr lang="bg-BG" sz="1600" dirty="0"/>
              <a:t>, </a:t>
            </a:r>
            <a:r>
              <a:rPr lang="en-US" sz="1600" dirty="0"/>
              <a:t>Excel</a:t>
            </a:r>
            <a:endParaRPr lang="bg-BG" sz="1600" dirty="0"/>
          </a:p>
          <a:p>
            <a:pPr marL="171450" indent="-171450">
              <a:buFont typeface="Wingdings" panose="05000000000000000000" pitchFamily="2" charset="2"/>
              <a:buChar char="q"/>
            </a:pPr>
            <a:r>
              <a:rPr lang="en-US" sz="1600" dirty="0" smtClean="0"/>
              <a:t> </a:t>
            </a:r>
            <a:r>
              <a:rPr lang="bg-BG" sz="1600" dirty="0" smtClean="0"/>
              <a:t>Работа </a:t>
            </a:r>
            <a:r>
              <a:rPr lang="bg-BG" sz="1600" dirty="0"/>
              <a:t>с </a:t>
            </a:r>
            <a:r>
              <a:rPr lang="en-US" sz="1600" dirty="0"/>
              <a:t>Skype / chat tool</a:t>
            </a:r>
            <a:endParaRPr lang="bg-BG" sz="1600" dirty="0"/>
          </a:p>
          <a:p>
            <a:pPr marL="171450" indent="-171450">
              <a:buFont typeface="Wingdings" panose="05000000000000000000" pitchFamily="2" charset="2"/>
              <a:buChar char="q"/>
            </a:pPr>
            <a:r>
              <a:rPr lang="en-US" sz="1600" dirty="0" smtClean="0"/>
              <a:t> </a:t>
            </a:r>
            <a:r>
              <a:rPr lang="bg-BG" sz="1600" dirty="0" smtClean="0"/>
              <a:t>Работа </a:t>
            </a:r>
            <a:r>
              <a:rPr lang="bg-BG" sz="1600" dirty="0"/>
              <a:t>с </a:t>
            </a:r>
            <a:r>
              <a:rPr lang="en-US" sz="1600" dirty="0"/>
              <a:t>Outlook / Thunderbird / Email client</a:t>
            </a:r>
            <a:endParaRPr lang="bg-BG" sz="1600" dirty="0"/>
          </a:p>
          <a:p>
            <a:pPr marL="171450" indent="-171450">
              <a:buFont typeface="Wingdings" panose="05000000000000000000" pitchFamily="2" charset="2"/>
              <a:buChar char="q"/>
            </a:pPr>
            <a:r>
              <a:rPr lang="bg-BG" sz="1600" dirty="0" smtClean="0"/>
              <a:t> </a:t>
            </a:r>
            <a:r>
              <a:rPr lang="bg-BG" sz="1600" u="sng" dirty="0" smtClean="0"/>
              <a:t>Бонус</a:t>
            </a:r>
            <a:r>
              <a:rPr lang="bg-BG" sz="1600" dirty="0" smtClean="0"/>
              <a:t>: познания по сферата, за която се разработва софтуера</a:t>
            </a:r>
            <a:endParaRPr lang="bg-BG"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6711410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4641" y="13349"/>
            <a:ext cx="8038281" cy="1575575"/>
          </a:xfrm>
        </p:spPr>
        <p:txBody>
          <a:bodyPr>
            <a:normAutofit/>
          </a:bodyPr>
          <a:lstStyle/>
          <a:p>
            <a:r>
              <a:rPr lang="bg-BG" dirty="0" smtClean="0"/>
              <a:t>Връзки за комуникация по време на презентацията</a:t>
            </a:r>
            <a:endParaRPr lang="bg-BG" sz="2800" i="1" dirty="0"/>
          </a:p>
        </p:txBody>
      </p:sp>
      <p:sp>
        <p:nvSpPr>
          <p:cNvPr id="3" name="Subtitle 2"/>
          <p:cNvSpPr>
            <a:spLocks noGrp="1"/>
          </p:cNvSpPr>
          <p:nvPr>
            <p:ph type="subTitle" idx="1"/>
          </p:nvPr>
        </p:nvSpPr>
        <p:spPr>
          <a:xfrm>
            <a:off x="1259632" y="1844824"/>
            <a:ext cx="6400800" cy="3960440"/>
          </a:xfrm>
        </p:spPr>
        <p:txBody>
          <a:bodyPr>
            <a:noAutofit/>
          </a:bodyPr>
          <a:lstStyle/>
          <a:p>
            <a:pPr marL="342900" indent="-342900">
              <a:buFont typeface="Courier New" panose="02070309020205020404" pitchFamily="49" charset="0"/>
              <a:buChar char="o"/>
            </a:pPr>
            <a:r>
              <a:rPr lang="en-US" sz="2000" dirty="0" smtClean="0"/>
              <a:t>Mirror windows pc screen to Desktop, iOS and Android</a:t>
            </a:r>
            <a:r>
              <a:rPr lang="en-US" sz="2000" dirty="0"/>
              <a:t> </a:t>
            </a:r>
            <a:endParaRPr lang="en-US" sz="2000" dirty="0" smtClean="0"/>
          </a:p>
          <a:p>
            <a:pPr marL="342900" indent="-342900">
              <a:buFont typeface="Courier New" panose="02070309020205020404" pitchFamily="49" charset="0"/>
              <a:buChar char="o"/>
            </a:pPr>
            <a:r>
              <a:rPr lang="en-US" sz="2000" dirty="0" smtClean="0">
                <a:hlinkClick r:id="rId3"/>
              </a:rPr>
              <a:t>https</a:t>
            </a:r>
            <a:r>
              <a:rPr lang="en-US" sz="2000" dirty="0">
                <a:hlinkClick r:id="rId3"/>
              </a:rPr>
              <a:t>://www.join.me</a:t>
            </a:r>
            <a:r>
              <a:rPr lang="en-US" sz="2000" dirty="0" smtClean="0">
                <a:hlinkClick r:id="rId3"/>
              </a:rPr>
              <a:t>/</a:t>
            </a:r>
            <a:endParaRPr lang="en-US" sz="2000" dirty="0" smtClean="0"/>
          </a:p>
          <a:p>
            <a:pPr marL="342900" indent="-342900">
              <a:buFont typeface="Courier New" panose="02070309020205020404" pitchFamily="49" charset="0"/>
              <a:buChar char="o"/>
            </a:pPr>
            <a:endParaRPr lang="en-US" sz="2000" dirty="0" smtClean="0"/>
          </a:p>
          <a:p>
            <a:pPr marL="342900" indent="-342900">
              <a:buFont typeface="Courier New" panose="02070309020205020404" pitchFamily="49" charset="0"/>
              <a:buChar char="o"/>
            </a:pPr>
            <a:r>
              <a:rPr lang="en-US" sz="2000" dirty="0" smtClean="0"/>
              <a:t>Online Chat tool</a:t>
            </a:r>
          </a:p>
          <a:p>
            <a:pPr marL="342900" indent="-342900">
              <a:buFont typeface="Courier New" panose="02070309020205020404" pitchFamily="49" charset="0"/>
              <a:buChar char="o"/>
            </a:pPr>
            <a:r>
              <a:rPr lang="en-US" sz="2000" dirty="0" smtClean="0">
                <a:hlinkClick r:id="rId4"/>
              </a:rPr>
              <a:t>https</a:t>
            </a:r>
            <a:r>
              <a:rPr lang="en-US" sz="2000" dirty="0">
                <a:hlinkClick r:id="rId4"/>
              </a:rPr>
              <a:t>://www.sli.do</a:t>
            </a:r>
            <a:r>
              <a:rPr lang="en-US" sz="2000" dirty="0" smtClean="0">
                <a:hlinkClick r:id="rId4"/>
              </a:rPr>
              <a:t>/</a:t>
            </a:r>
            <a:r>
              <a:rPr lang="en-US" sz="2000" dirty="0" smtClean="0"/>
              <a:t> </a:t>
            </a:r>
            <a:r>
              <a:rPr lang="en-US" sz="2000" b="1" dirty="0" smtClean="0">
                <a:solidFill>
                  <a:srgbClr val="00B050"/>
                </a:solidFill>
              </a:rPr>
              <a:t>#</a:t>
            </a:r>
            <a:r>
              <a:rPr lang="en-US" sz="2000" b="1" dirty="0" err="1" smtClean="0">
                <a:solidFill>
                  <a:srgbClr val="00B050"/>
                </a:solidFill>
              </a:rPr>
              <a:t>CourseJuniorQA</a:t>
            </a:r>
            <a:endParaRPr lang="en-US" sz="2000" b="1" dirty="0" smtClean="0">
              <a:solidFill>
                <a:srgbClr val="00B050"/>
              </a:solidFill>
            </a:endParaRPr>
          </a:p>
          <a:p>
            <a:pPr marL="342900" indent="-342900">
              <a:buFont typeface="Courier New" panose="02070309020205020404" pitchFamily="49" charset="0"/>
              <a:buChar char="o"/>
            </a:pPr>
            <a:endParaRPr lang="en-US" sz="2000" b="1" dirty="0" smtClean="0">
              <a:solidFill>
                <a:srgbClr val="00B050"/>
              </a:solidFill>
            </a:endParaRPr>
          </a:p>
          <a:p>
            <a:pPr marL="342900" indent="-342900">
              <a:buFont typeface="Courier New" panose="02070309020205020404" pitchFamily="49" charset="0"/>
              <a:buChar char="o"/>
            </a:pPr>
            <a:r>
              <a:rPr lang="en-US" sz="2000" dirty="0" smtClean="0"/>
              <a:t>Chat via Slack channels</a:t>
            </a:r>
            <a:endParaRPr lang="en-US" sz="2000" dirty="0"/>
          </a:p>
          <a:p>
            <a:pPr marL="342900" indent="-342900">
              <a:buFont typeface="Courier New" panose="02070309020205020404" pitchFamily="49" charset="0"/>
              <a:buChar char="o"/>
            </a:pPr>
            <a:r>
              <a:rPr lang="en-US" sz="2000" dirty="0">
                <a:hlinkClick r:id="rId5"/>
              </a:rPr>
              <a:t>https://</a:t>
            </a:r>
            <a:r>
              <a:rPr lang="en-US" sz="2000" dirty="0" smtClean="0">
                <a:hlinkClick r:id="rId5"/>
              </a:rPr>
              <a:t>pianalysisltd.slack.com</a:t>
            </a:r>
            <a:r>
              <a:rPr lang="en-US" sz="2000" dirty="0" smtClean="0"/>
              <a:t> </a:t>
            </a:r>
            <a:r>
              <a:rPr lang="en-US" sz="2000" dirty="0" smtClean="0">
                <a:solidFill>
                  <a:srgbClr val="00B050"/>
                </a:solidFill>
              </a:rPr>
              <a:t>#announcements, #requests, #feedback</a:t>
            </a:r>
          </a:p>
          <a:p>
            <a:pPr marL="342900" indent="-342900">
              <a:buFont typeface="Courier New" panose="02070309020205020404" pitchFamily="49" charset="0"/>
              <a:buChar char="o"/>
            </a:pPr>
            <a:r>
              <a:rPr lang="en-US" sz="2000" dirty="0">
                <a:hlinkClick r:id="rId6"/>
              </a:rPr>
              <a:t>https://</a:t>
            </a:r>
            <a:r>
              <a:rPr lang="en-US" sz="2000" dirty="0" smtClean="0">
                <a:hlinkClick r:id="rId6"/>
              </a:rPr>
              <a:t>courseforjuniorqa.slack.com</a:t>
            </a:r>
            <a:r>
              <a:rPr lang="en-US" sz="2000" dirty="0"/>
              <a:t> </a:t>
            </a:r>
            <a:r>
              <a:rPr lang="en-US" sz="2000" dirty="0" smtClean="0">
                <a:solidFill>
                  <a:srgbClr val="00B050"/>
                </a:solidFill>
              </a:rPr>
              <a:t>#trainee, #events, #proposals, #complaints, #</a:t>
            </a:r>
            <a:r>
              <a:rPr lang="en-US" sz="2000" dirty="0" err="1" smtClean="0">
                <a:solidFill>
                  <a:srgbClr val="00B050"/>
                </a:solidFill>
              </a:rPr>
              <a:t>juniorqa</a:t>
            </a:r>
            <a:r>
              <a:rPr lang="en-US" sz="2000" dirty="0" smtClean="0">
                <a:solidFill>
                  <a:srgbClr val="00B050"/>
                </a:solidFill>
              </a:rPr>
              <a:t>, #</a:t>
            </a:r>
            <a:r>
              <a:rPr lang="en-US" sz="2000" dirty="0" err="1" smtClean="0">
                <a:solidFill>
                  <a:srgbClr val="00B050"/>
                </a:solidFill>
              </a:rPr>
              <a:t>searchjob</a:t>
            </a:r>
            <a:r>
              <a:rPr lang="en-US" sz="2000" dirty="0" smtClean="0">
                <a:solidFill>
                  <a:srgbClr val="00B050"/>
                </a:solidFill>
              </a:rPr>
              <a:t>, #</a:t>
            </a:r>
            <a:r>
              <a:rPr lang="en-US" sz="2000" dirty="0" err="1" smtClean="0">
                <a:solidFill>
                  <a:srgbClr val="00B050"/>
                </a:solidFill>
              </a:rPr>
              <a:t>joboffer</a:t>
            </a:r>
            <a:endParaRPr lang="en-US" sz="2000" dirty="0">
              <a:solidFill>
                <a:srgbClr val="00B050"/>
              </a:solidFill>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7052111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152128"/>
          </a:xfrm>
        </p:spPr>
        <p:txBody>
          <a:bodyPr>
            <a:normAutofit/>
          </a:bodyPr>
          <a:lstStyle/>
          <a:p>
            <a:r>
              <a:rPr lang="en-US" dirty="0"/>
              <a:t> </a:t>
            </a:r>
            <a:r>
              <a:rPr lang="bg-BG" dirty="0" smtClean="0"/>
              <a:t>Опитност</a:t>
            </a:r>
            <a:endParaRPr lang="bg-BG" dirty="0"/>
          </a:p>
        </p:txBody>
      </p:sp>
      <p:sp>
        <p:nvSpPr>
          <p:cNvPr id="4" name="Subtitle 2"/>
          <p:cNvSpPr txBox="1">
            <a:spLocks/>
          </p:cNvSpPr>
          <p:nvPr/>
        </p:nvSpPr>
        <p:spPr>
          <a:xfrm>
            <a:off x="780893" y="1916832"/>
            <a:ext cx="7992888" cy="4536504"/>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r>
              <a:rPr lang="en-US" sz="2000" b="1" dirty="0" smtClean="0"/>
              <a:t>Tester</a:t>
            </a:r>
            <a:endParaRPr lang="bg-BG" sz="2000" b="1" dirty="0" smtClean="0"/>
          </a:p>
          <a:p>
            <a:endParaRPr lang="en-US" sz="2000" b="1" dirty="0" smtClean="0"/>
          </a:p>
          <a:p>
            <a:r>
              <a:rPr lang="bg-BG" sz="1800" u="sng" dirty="0"/>
              <a:t>Лични качества:</a:t>
            </a:r>
          </a:p>
          <a:p>
            <a:pPr marL="171450" indent="-171450">
              <a:buFont typeface="Wingdings" panose="05000000000000000000" pitchFamily="2" charset="2"/>
              <a:buChar char="q"/>
            </a:pPr>
            <a:r>
              <a:rPr lang="bg-BG" sz="1800" dirty="0" smtClean="0"/>
              <a:t> Самомотивация</a:t>
            </a:r>
            <a:endParaRPr lang="bg-BG" sz="1800" dirty="0"/>
          </a:p>
          <a:p>
            <a:pPr marL="171450" indent="-171450">
              <a:buFont typeface="Wingdings" panose="05000000000000000000" pitchFamily="2" charset="2"/>
              <a:buChar char="q"/>
            </a:pPr>
            <a:r>
              <a:rPr lang="bg-BG" sz="1800" dirty="0" smtClean="0"/>
              <a:t> Добри </a:t>
            </a:r>
            <a:r>
              <a:rPr lang="bg-BG" sz="1800" dirty="0"/>
              <a:t>писмени и устни комуникационни умения на английски език и/или др.</a:t>
            </a:r>
            <a:endParaRPr lang="en-US" sz="1800" dirty="0"/>
          </a:p>
          <a:p>
            <a:pPr marL="171450" indent="-171450">
              <a:buFont typeface="Wingdings" panose="05000000000000000000" pitchFamily="2" charset="2"/>
              <a:buChar char="q"/>
            </a:pPr>
            <a:r>
              <a:rPr lang="bg-BG" sz="1800" dirty="0" smtClean="0"/>
              <a:t> Обръща </a:t>
            </a:r>
            <a:r>
              <a:rPr lang="bg-BG" sz="1800" dirty="0"/>
              <a:t>внимание на детайлите</a:t>
            </a:r>
          </a:p>
          <a:p>
            <a:pPr marL="171450" indent="-171450">
              <a:buFont typeface="Wingdings" panose="05000000000000000000" pitchFamily="2" charset="2"/>
              <a:buChar char="q"/>
            </a:pPr>
            <a:r>
              <a:rPr lang="bg-BG" sz="1800" dirty="0" smtClean="0"/>
              <a:t> Умения </a:t>
            </a:r>
            <a:r>
              <a:rPr lang="bg-BG" sz="1800" dirty="0"/>
              <a:t>за работа в екип</a:t>
            </a:r>
          </a:p>
          <a:p>
            <a:pPr marL="171450" indent="-171450">
              <a:buFont typeface="Wingdings" panose="05000000000000000000" pitchFamily="2" charset="2"/>
              <a:buChar char="q"/>
            </a:pPr>
            <a:r>
              <a:rPr lang="bg-BG" sz="1800" dirty="0" smtClean="0"/>
              <a:t> Позитивни</a:t>
            </a:r>
            <a:endParaRPr lang="bg-BG" sz="1800" dirty="0"/>
          </a:p>
          <a:p>
            <a:pPr marL="171450" indent="-171450">
              <a:buFont typeface="Wingdings" panose="05000000000000000000" pitchFamily="2" charset="2"/>
              <a:buChar char="q"/>
            </a:pPr>
            <a:r>
              <a:rPr lang="bg-BG" sz="1800" dirty="0" smtClean="0"/>
              <a:t> Гъвкави</a:t>
            </a:r>
            <a:endParaRPr lang="bg-BG" sz="1800" dirty="0"/>
          </a:p>
          <a:p>
            <a:pPr marL="171450" indent="-171450">
              <a:buFont typeface="Wingdings" panose="05000000000000000000" pitchFamily="2" charset="2"/>
              <a:buChar char="q"/>
            </a:pPr>
            <a:r>
              <a:rPr lang="bg-BG" sz="1800" dirty="0" smtClean="0"/>
              <a:t> Да </a:t>
            </a:r>
            <a:r>
              <a:rPr lang="bg-BG" sz="1800" dirty="0"/>
              <a:t>харесва работата си</a:t>
            </a:r>
          </a:p>
          <a:p>
            <a:pPr marL="171450" indent="-171450">
              <a:buFont typeface="Wingdings" panose="05000000000000000000" pitchFamily="2" charset="2"/>
              <a:buChar char="q"/>
            </a:pPr>
            <a:r>
              <a:rPr lang="bg-BG" sz="1800" dirty="0" smtClean="0"/>
              <a:t> Способност </a:t>
            </a:r>
            <a:r>
              <a:rPr lang="bg-BG" sz="1800" dirty="0"/>
              <a:t>да работи под напрежение – множество задачи </a:t>
            </a:r>
            <a:r>
              <a:rPr lang="bg-BG" sz="1800" dirty="0" smtClean="0"/>
              <a:t>наведнъж</a:t>
            </a:r>
          </a:p>
          <a:p>
            <a:pPr marL="171450" indent="-171450">
              <a:buFont typeface="Wingdings" panose="05000000000000000000" pitchFamily="2" charset="2"/>
              <a:buChar char="q"/>
            </a:pPr>
            <a:r>
              <a:rPr lang="bg-BG" sz="1800" dirty="0" smtClean="0"/>
              <a:t> Способност </a:t>
            </a:r>
            <a:r>
              <a:rPr lang="bg-BG" sz="1800" dirty="0"/>
              <a:t>да определя приоритетите на задачите си</a:t>
            </a:r>
          </a:p>
          <a:p>
            <a:pPr marL="171450" indent="-171450">
              <a:buFont typeface="Wingdings" panose="05000000000000000000" pitchFamily="2" charset="2"/>
              <a:buChar char="q"/>
            </a:pPr>
            <a:r>
              <a:rPr lang="bg-BG" sz="1800" dirty="0" smtClean="0"/>
              <a:t> Добра </a:t>
            </a:r>
            <a:r>
              <a:rPr lang="bg-BG" sz="1800" dirty="0"/>
              <a:t>организация на работата </a:t>
            </a:r>
            <a:r>
              <a:rPr lang="bg-BG" sz="1800" dirty="0" smtClean="0"/>
              <a:t>си</a:t>
            </a:r>
            <a:endParaRPr lang="bg-BG" sz="1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180788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1008112"/>
          </a:xfrm>
        </p:spPr>
        <p:txBody>
          <a:bodyPr>
            <a:normAutofit/>
          </a:bodyPr>
          <a:lstStyle/>
          <a:p>
            <a:r>
              <a:rPr lang="en-US" dirty="0"/>
              <a:t> </a:t>
            </a:r>
            <a:r>
              <a:rPr lang="bg-BG" dirty="0" smtClean="0"/>
              <a:t>Опитност</a:t>
            </a:r>
            <a:endParaRPr lang="bg-BG" dirty="0"/>
          </a:p>
        </p:txBody>
      </p:sp>
      <p:sp>
        <p:nvSpPr>
          <p:cNvPr id="3" name="Subtitle 2"/>
          <p:cNvSpPr>
            <a:spLocks noGrp="1"/>
          </p:cNvSpPr>
          <p:nvPr>
            <p:ph type="subTitle" idx="1"/>
          </p:nvPr>
        </p:nvSpPr>
        <p:spPr>
          <a:xfrm>
            <a:off x="827584" y="1268760"/>
            <a:ext cx="7632848" cy="5256584"/>
          </a:xfrm>
        </p:spPr>
        <p:txBody>
          <a:bodyPr>
            <a:noAutofit/>
          </a:bodyPr>
          <a:lstStyle/>
          <a:p>
            <a:r>
              <a:rPr lang="en-US" sz="2000" b="1" dirty="0"/>
              <a:t>Junior QA</a:t>
            </a:r>
            <a:endParaRPr lang="bg-BG" sz="2000" dirty="0"/>
          </a:p>
          <a:p>
            <a:endParaRPr lang="bg-BG" sz="1600" dirty="0"/>
          </a:p>
          <a:p>
            <a:r>
              <a:rPr lang="bg-BG" sz="1600" u="sng" dirty="0"/>
              <a:t>умствен капацитет</a:t>
            </a:r>
            <a:r>
              <a:rPr lang="bg-BG" sz="1600" dirty="0"/>
              <a:t>:</a:t>
            </a:r>
            <a:endParaRPr lang="en-US" sz="1600" dirty="0"/>
          </a:p>
          <a:p>
            <a:pPr marL="171450" indent="-171450">
              <a:buFont typeface="Wingdings" panose="05000000000000000000" pitchFamily="2" charset="2"/>
              <a:buChar char="q"/>
            </a:pPr>
            <a:r>
              <a:rPr lang="en-US" sz="1600" dirty="0" smtClean="0"/>
              <a:t> </a:t>
            </a:r>
            <a:r>
              <a:rPr lang="bg-BG" sz="1600" dirty="0" smtClean="0"/>
              <a:t>Няма </a:t>
            </a:r>
            <a:r>
              <a:rPr lang="bg-BG" sz="1600" dirty="0"/>
              <a:t>опит като </a:t>
            </a:r>
            <a:r>
              <a:rPr lang="en-US" sz="1600" dirty="0"/>
              <a:t>QA</a:t>
            </a:r>
            <a:endParaRPr lang="bg-BG" sz="1600" dirty="0"/>
          </a:p>
          <a:p>
            <a:pPr marL="171450" indent="-171450">
              <a:buFont typeface="Wingdings" panose="05000000000000000000" pitchFamily="2" charset="2"/>
              <a:buChar char="q"/>
            </a:pPr>
            <a:r>
              <a:rPr lang="en-US" sz="1600" dirty="0" smtClean="0"/>
              <a:t> SQL </a:t>
            </a:r>
            <a:r>
              <a:rPr lang="bg-BG" sz="1600" dirty="0"/>
              <a:t>заявки</a:t>
            </a:r>
          </a:p>
          <a:p>
            <a:pPr marL="171450" indent="-171450">
              <a:buFont typeface="Wingdings" panose="05000000000000000000" pitchFamily="2" charset="2"/>
              <a:buChar char="q"/>
            </a:pPr>
            <a:r>
              <a:rPr lang="en-US" sz="1600" dirty="0" smtClean="0"/>
              <a:t> </a:t>
            </a:r>
            <a:r>
              <a:rPr lang="bg-BG" sz="1600" dirty="0" smtClean="0"/>
              <a:t>Способност </a:t>
            </a:r>
            <a:r>
              <a:rPr lang="bg-BG" sz="1600" dirty="0"/>
              <a:t>да пише прост тест кейс</a:t>
            </a:r>
            <a:endParaRPr lang="en-US" sz="1600" dirty="0"/>
          </a:p>
          <a:p>
            <a:pPr marL="171450" indent="-171450">
              <a:buFont typeface="Wingdings" panose="05000000000000000000" pitchFamily="2" charset="2"/>
              <a:buChar char="q"/>
            </a:pPr>
            <a:r>
              <a:rPr lang="en-US" sz="1600" dirty="0" smtClean="0"/>
              <a:t> </a:t>
            </a:r>
            <a:r>
              <a:rPr lang="bg-BG" sz="1600" dirty="0" smtClean="0"/>
              <a:t>Способност </a:t>
            </a:r>
            <a:r>
              <a:rPr lang="bg-BG" sz="1600" dirty="0"/>
              <a:t>да чете и разбира </a:t>
            </a:r>
            <a:r>
              <a:rPr lang="en-US" sz="1600" dirty="0"/>
              <a:t>workflow </a:t>
            </a:r>
            <a:r>
              <a:rPr lang="bg-BG" sz="1600" dirty="0"/>
              <a:t>диаграми</a:t>
            </a:r>
          </a:p>
          <a:p>
            <a:pPr marL="171450" indent="-171450">
              <a:buFont typeface="Wingdings" panose="05000000000000000000" pitchFamily="2" charset="2"/>
              <a:buChar char="q"/>
            </a:pPr>
            <a:r>
              <a:rPr lang="en-US" sz="1600" dirty="0" smtClean="0"/>
              <a:t> </a:t>
            </a:r>
            <a:r>
              <a:rPr lang="bg-BG" sz="1600" dirty="0" smtClean="0"/>
              <a:t>Способност </a:t>
            </a:r>
            <a:r>
              <a:rPr lang="bg-BG" sz="1600" dirty="0"/>
              <a:t>да чете и разбира </a:t>
            </a:r>
            <a:r>
              <a:rPr lang="en-US" sz="1600" dirty="0"/>
              <a:t>HTML,</a:t>
            </a:r>
            <a:r>
              <a:rPr lang="bg-BG" sz="1600" dirty="0"/>
              <a:t> </a:t>
            </a:r>
            <a:r>
              <a:rPr lang="en-US" sz="1600" dirty="0"/>
              <a:t>CSS, JavaScript, </a:t>
            </a:r>
            <a:r>
              <a:rPr lang="en-US" sz="1600" dirty="0" smtClean="0"/>
              <a:t>J</a:t>
            </a:r>
            <a:r>
              <a:rPr lang="en-US" sz="1600" dirty="0"/>
              <a:t>Q</a:t>
            </a:r>
            <a:r>
              <a:rPr lang="en-US" sz="1600" dirty="0" smtClean="0"/>
              <a:t>uery</a:t>
            </a:r>
            <a:r>
              <a:rPr lang="en-US" sz="1600" dirty="0"/>
              <a:t>, XML, Java, C#, </a:t>
            </a:r>
            <a:r>
              <a:rPr lang="bg-BG" sz="1600" dirty="0"/>
              <a:t>някакъв програмен </a:t>
            </a:r>
            <a:r>
              <a:rPr lang="bg-BG" sz="1600" dirty="0" smtClean="0"/>
              <a:t>език</a:t>
            </a:r>
          </a:p>
          <a:p>
            <a:pPr marL="171450" indent="-171450">
              <a:buFont typeface="Wingdings" panose="05000000000000000000" pitchFamily="2" charset="2"/>
              <a:buChar char="q"/>
            </a:pPr>
            <a:r>
              <a:rPr lang="en-US" sz="1600" dirty="0" smtClean="0"/>
              <a:t> </a:t>
            </a:r>
            <a:r>
              <a:rPr lang="bg-BG" sz="1600" dirty="0" smtClean="0"/>
              <a:t>Познания </a:t>
            </a:r>
            <a:r>
              <a:rPr lang="bg-BG" sz="1600" dirty="0"/>
              <a:t>по типа софтуер, с който ще работи – </a:t>
            </a:r>
            <a:r>
              <a:rPr lang="en-US" sz="1600" dirty="0"/>
              <a:t>Web, Flash, Desktop, Mobile </a:t>
            </a:r>
            <a:r>
              <a:rPr lang="en-US" sz="1600" dirty="0" smtClean="0"/>
              <a:t>application</a:t>
            </a:r>
            <a:endParaRPr lang="bg-BG" sz="1600" dirty="0" smtClean="0"/>
          </a:p>
          <a:p>
            <a:pPr marL="171450" indent="-171450">
              <a:buFont typeface="Wingdings" panose="05000000000000000000" pitchFamily="2" charset="2"/>
              <a:buChar char="q"/>
            </a:pPr>
            <a:r>
              <a:rPr lang="en-US" sz="1600" dirty="0" smtClean="0"/>
              <a:t> </a:t>
            </a:r>
            <a:r>
              <a:rPr lang="bg-BG" sz="1600" dirty="0" smtClean="0"/>
              <a:t>Познания </a:t>
            </a:r>
            <a:r>
              <a:rPr lang="bg-BG" sz="1600" dirty="0"/>
              <a:t>по различни девелопмънт процеси –</a:t>
            </a:r>
            <a:r>
              <a:rPr lang="en-US" sz="1600" dirty="0"/>
              <a:t> Scrum, Kanban, Waterfall, CMMI </a:t>
            </a:r>
            <a:r>
              <a:rPr lang="bg-BG" sz="1600" dirty="0"/>
              <a:t>и </a:t>
            </a:r>
            <a:r>
              <a:rPr lang="bg-BG" sz="1600" dirty="0" smtClean="0"/>
              <a:t>др.</a:t>
            </a:r>
            <a:endParaRPr lang="en-US" sz="1600" dirty="0"/>
          </a:p>
          <a:p>
            <a:pPr marL="171450" indent="-171450">
              <a:buFont typeface="Wingdings" panose="05000000000000000000" pitchFamily="2" charset="2"/>
              <a:buChar char="q"/>
            </a:pPr>
            <a:r>
              <a:rPr lang="en-US" sz="1600" dirty="0" smtClean="0"/>
              <a:t> </a:t>
            </a:r>
            <a:r>
              <a:rPr lang="bg-BG" sz="1600" dirty="0" smtClean="0"/>
              <a:t>Работа с </a:t>
            </a:r>
            <a:r>
              <a:rPr lang="en-US" sz="1600" dirty="0" smtClean="0"/>
              <a:t>IE, Chrome, Firefox, Safari browsers</a:t>
            </a:r>
          </a:p>
          <a:p>
            <a:pPr marL="171450" indent="-171450">
              <a:buFont typeface="Wingdings" panose="05000000000000000000" pitchFamily="2" charset="2"/>
              <a:buChar char="q"/>
            </a:pPr>
            <a:r>
              <a:rPr lang="bg-BG" sz="1600" dirty="0"/>
              <a:t> </a:t>
            </a:r>
            <a:r>
              <a:rPr lang="bg-BG" sz="1600" dirty="0" smtClean="0"/>
              <a:t>Работа с </a:t>
            </a:r>
            <a:r>
              <a:rPr lang="en-US" sz="1600" dirty="0" smtClean="0"/>
              <a:t>Word</a:t>
            </a:r>
            <a:r>
              <a:rPr lang="bg-BG" sz="1600" dirty="0" smtClean="0"/>
              <a:t>, </a:t>
            </a:r>
            <a:r>
              <a:rPr lang="en-US" sz="1600" dirty="0" smtClean="0"/>
              <a:t>Excel</a:t>
            </a:r>
            <a:endParaRPr lang="bg-BG" sz="1600" dirty="0" smtClean="0"/>
          </a:p>
          <a:p>
            <a:pPr marL="171450" indent="-171450">
              <a:buFont typeface="Wingdings" panose="05000000000000000000" pitchFamily="2" charset="2"/>
              <a:buChar char="q"/>
            </a:pPr>
            <a:r>
              <a:rPr lang="bg-BG" sz="1600" dirty="0" smtClean="0"/>
              <a:t> Работа с </a:t>
            </a:r>
            <a:r>
              <a:rPr lang="en-US" sz="1600" dirty="0" smtClean="0"/>
              <a:t>Skype </a:t>
            </a:r>
            <a:r>
              <a:rPr lang="en-US" sz="1600" dirty="0"/>
              <a:t>/ chat </a:t>
            </a:r>
            <a:r>
              <a:rPr lang="en-US" sz="1600" dirty="0" smtClean="0"/>
              <a:t>tool</a:t>
            </a:r>
            <a:endParaRPr lang="bg-BG" sz="1600" dirty="0" smtClean="0"/>
          </a:p>
          <a:p>
            <a:pPr marL="171450" indent="-171450">
              <a:buFont typeface="Wingdings" panose="05000000000000000000" pitchFamily="2" charset="2"/>
              <a:buChar char="q"/>
            </a:pPr>
            <a:r>
              <a:rPr lang="bg-BG" sz="1600" dirty="0" smtClean="0"/>
              <a:t> Работа с </a:t>
            </a:r>
            <a:r>
              <a:rPr lang="en-US" sz="1600" dirty="0" smtClean="0"/>
              <a:t>Outlook </a:t>
            </a:r>
            <a:r>
              <a:rPr lang="en-US" sz="1600" dirty="0"/>
              <a:t>/ Thunderbird / Email </a:t>
            </a:r>
            <a:r>
              <a:rPr lang="en-US" sz="1600" dirty="0" smtClean="0"/>
              <a:t>client</a:t>
            </a:r>
            <a:endParaRPr lang="bg-BG" sz="1600" dirty="0" smtClean="0"/>
          </a:p>
          <a:p>
            <a:pPr marL="171450" indent="-171450">
              <a:buFont typeface="Wingdings" panose="05000000000000000000" pitchFamily="2" charset="2"/>
              <a:buChar char="q"/>
            </a:pPr>
            <a:r>
              <a:rPr lang="bg-BG" sz="1600" dirty="0" smtClean="0"/>
              <a:t> </a:t>
            </a:r>
            <a:r>
              <a:rPr lang="bg-BG" sz="1600" u="sng" dirty="0" smtClean="0"/>
              <a:t>Бонус</a:t>
            </a:r>
            <a:r>
              <a:rPr lang="bg-BG" sz="1600" dirty="0"/>
              <a:t>: познания по сферата, за която се разработва </a:t>
            </a:r>
            <a:r>
              <a:rPr lang="bg-BG" sz="1600" dirty="0" smtClean="0"/>
              <a:t>софтуера</a:t>
            </a:r>
            <a:endParaRPr lang="bg-BG" sz="1600" dirty="0"/>
          </a:p>
          <a:p>
            <a:pPr marL="171450" indent="-171450">
              <a:buFont typeface="Wingdings" panose="05000000000000000000" pitchFamily="2" charset="2"/>
              <a:buChar char="q"/>
            </a:pPr>
            <a:endParaRPr lang="bg-BG"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3080689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152128"/>
          </a:xfrm>
        </p:spPr>
        <p:txBody>
          <a:bodyPr>
            <a:normAutofit/>
          </a:bodyPr>
          <a:lstStyle/>
          <a:p>
            <a:r>
              <a:rPr lang="en-US" dirty="0"/>
              <a:t> </a:t>
            </a:r>
            <a:r>
              <a:rPr lang="bg-BG" dirty="0" smtClean="0"/>
              <a:t>Опитност</a:t>
            </a:r>
            <a:endParaRPr lang="bg-BG" dirty="0"/>
          </a:p>
        </p:txBody>
      </p:sp>
      <p:sp>
        <p:nvSpPr>
          <p:cNvPr id="4" name="Subtitle 2"/>
          <p:cNvSpPr txBox="1">
            <a:spLocks/>
          </p:cNvSpPr>
          <p:nvPr/>
        </p:nvSpPr>
        <p:spPr>
          <a:xfrm>
            <a:off x="780893" y="1916832"/>
            <a:ext cx="7992888" cy="3888432"/>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r>
              <a:rPr lang="en-US" sz="2000" b="1" dirty="0"/>
              <a:t>Junior QA</a:t>
            </a:r>
            <a:endParaRPr lang="en-US" sz="2000" b="1" dirty="0" smtClean="0"/>
          </a:p>
          <a:p>
            <a:endParaRPr lang="bg-BG" sz="1800" dirty="0" smtClean="0"/>
          </a:p>
          <a:p>
            <a:r>
              <a:rPr lang="bg-BG" sz="1800" u="sng" dirty="0" smtClean="0"/>
              <a:t>Лични качества:</a:t>
            </a:r>
          </a:p>
          <a:p>
            <a:pPr marL="171450" indent="-171450">
              <a:buFont typeface="Wingdings" panose="05000000000000000000" pitchFamily="2" charset="2"/>
              <a:buChar char="q"/>
            </a:pPr>
            <a:r>
              <a:rPr lang="en-US" sz="1800" dirty="0" smtClean="0"/>
              <a:t> </a:t>
            </a:r>
            <a:r>
              <a:rPr lang="bg-BG" sz="1800" dirty="0" smtClean="0"/>
              <a:t>Самомотивация</a:t>
            </a:r>
          </a:p>
          <a:p>
            <a:pPr marL="171450" indent="-171450">
              <a:buFont typeface="Wingdings" panose="05000000000000000000" pitchFamily="2" charset="2"/>
              <a:buChar char="q"/>
            </a:pPr>
            <a:r>
              <a:rPr lang="en-US" sz="1800" dirty="0" smtClean="0"/>
              <a:t> </a:t>
            </a:r>
            <a:r>
              <a:rPr lang="bg-BG" sz="1800" dirty="0" smtClean="0"/>
              <a:t>Добри писмени и устни комуникационни умения на английски език и/или др.</a:t>
            </a:r>
            <a:endParaRPr lang="en-US" sz="1800" dirty="0" smtClean="0"/>
          </a:p>
          <a:p>
            <a:pPr marL="171450" indent="-171450">
              <a:buFont typeface="Wingdings" panose="05000000000000000000" pitchFamily="2" charset="2"/>
              <a:buChar char="q"/>
            </a:pPr>
            <a:r>
              <a:rPr lang="en-US" sz="1800" dirty="0" smtClean="0"/>
              <a:t> </a:t>
            </a:r>
            <a:r>
              <a:rPr lang="bg-BG" sz="1800" dirty="0" smtClean="0"/>
              <a:t>Обръща внимание на детайлите</a:t>
            </a:r>
            <a:endParaRPr lang="en-US" sz="1800" dirty="0" smtClean="0"/>
          </a:p>
          <a:p>
            <a:pPr marL="171450" indent="-171450">
              <a:buFont typeface="Wingdings" panose="05000000000000000000" pitchFamily="2" charset="2"/>
              <a:buChar char="q"/>
            </a:pPr>
            <a:r>
              <a:rPr lang="en-US" sz="1800" dirty="0" smtClean="0"/>
              <a:t> </a:t>
            </a:r>
            <a:r>
              <a:rPr lang="bg-BG" sz="1800" dirty="0" smtClean="0"/>
              <a:t>Умения за работа в екип</a:t>
            </a:r>
          </a:p>
          <a:p>
            <a:pPr marL="171450" indent="-171450">
              <a:buFont typeface="Wingdings" panose="05000000000000000000" pitchFamily="2" charset="2"/>
              <a:buChar char="q"/>
            </a:pPr>
            <a:r>
              <a:rPr lang="en-US" sz="1800" dirty="0" smtClean="0"/>
              <a:t> </a:t>
            </a:r>
            <a:r>
              <a:rPr lang="bg-BG" sz="1800" dirty="0" smtClean="0"/>
              <a:t>Позитивни</a:t>
            </a:r>
          </a:p>
          <a:p>
            <a:pPr marL="171450" indent="-171450">
              <a:buFont typeface="Wingdings" panose="05000000000000000000" pitchFamily="2" charset="2"/>
              <a:buChar char="q"/>
            </a:pPr>
            <a:r>
              <a:rPr lang="en-US" sz="1800" dirty="0" smtClean="0"/>
              <a:t> </a:t>
            </a:r>
            <a:r>
              <a:rPr lang="bg-BG" sz="1800" dirty="0" smtClean="0"/>
              <a:t>Гъвкави</a:t>
            </a:r>
          </a:p>
          <a:p>
            <a:pPr marL="171450" indent="-171450">
              <a:buFont typeface="Wingdings" panose="05000000000000000000" pitchFamily="2" charset="2"/>
              <a:buChar char="q"/>
            </a:pPr>
            <a:r>
              <a:rPr lang="en-US" sz="1800" dirty="0" smtClean="0"/>
              <a:t> </a:t>
            </a:r>
            <a:r>
              <a:rPr lang="bg-BG" sz="1800" dirty="0" smtClean="0"/>
              <a:t>Абстрактно мислене</a:t>
            </a:r>
            <a:r>
              <a:rPr lang="en-US" sz="1800" dirty="0" smtClean="0"/>
              <a:t> "outside the box" </a:t>
            </a:r>
            <a:endParaRPr lang="bg-BG" sz="1800" dirty="0" smtClean="0"/>
          </a:p>
          <a:p>
            <a:pPr marL="171450" indent="-171450">
              <a:buFont typeface="Wingdings" panose="05000000000000000000" pitchFamily="2" charset="2"/>
              <a:buChar char="q"/>
            </a:pPr>
            <a:r>
              <a:rPr lang="en-US" sz="1800" dirty="0" smtClean="0"/>
              <a:t> </a:t>
            </a:r>
            <a:r>
              <a:rPr lang="bg-BG" sz="1800" dirty="0" smtClean="0"/>
              <a:t>Да харесва работата си</a:t>
            </a:r>
          </a:p>
          <a:p>
            <a:pPr marL="171450" indent="-171450">
              <a:buFont typeface="Wingdings" panose="05000000000000000000" pitchFamily="2" charset="2"/>
              <a:buChar char="q"/>
            </a:pPr>
            <a:r>
              <a:rPr lang="en-US" sz="1800" dirty="0" smtClean="0"/>
              <a:t> </a:t>
            </a:r>
            <a:r>
              <a:rPr lang="bg-BG" sz="1800" dirty="0" smtClean="0"/>
              <a:t>Способност да определя приоритетите на задачите си</a:t>
            </a:r>
          </a:p>
          <a:p>
            <a:pPr marL="171450" indent="-171450">
              <a:buFont typeface="Wingdings" panose="05000000000000000000" pitchFamily="2" charset="2"/>
              <a:buChar char="q"/>
            </a:pPr>
            <a:r>
              <a:rPr lang="en-US" sz="1800" dirty="0" smtClean="0"/>
              <a:t> </a:t>
            </a:r>
            <a:r>
              <a:rPr lang="bg-BG" sz="1800" dirty="0" smtClean="0"/>
              <a:t>Добра организация на работата си</a:t>
            </a:r>
            <a:endParaRPr lang="en-US" sz="1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0045924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864096"/>
          </a:xfrm>
        </p:spPr>
        <p:txBody>
          <a:bodyPr>
            <a:normAutofit/>
          </a:bodyPr>
          <a:lstStyle/>
          <a:p>
            <a:r>
              <a:rPr lang="en-US" dirty="0"/>
              <a:t> </a:t>
            </a:r>
            <a:r>
              <a:rPr lang="bg-BG" dirty="0" smtClean="0"/>
              <a:t>Опитност</a:t>
            </a:r>
            <a:endParaRPr lang="bg-BG" dirty="0"/>
          </a:p>
        </p:txBody>
      </p:sp>
      <p:sp>
        <p:nvSpPr>
          <p:cNvPr id="3" name="Subtitle 2"/>
          <p:cNvSpPr>
            <a:spLocks noGrp="1"/>
          </p:cNvSpPr>
          <p:nvPr>
            <p:ph type="subTitle" idx="1"/>
          </p:nvPr>
        </p:nvSpPr>
        <p:spPr>
          <a:xfrm>
            <a:off x="1331640" y="1700808"/>
            <a:ext cx="6400800" cy="4320480"/>
          </a:xfrm>
        </p:spPr>
        <p:txBody>
          <a:bodyPr>
            <a:noAutofit/>
          </a:bodyPr>
          <a:lstStyle/>
          <a:p>
            <a:r>
              <a:rPr lang="en-US" sz="2000" b="1" dirty="0"/>
              <a:t>Mid Level QA</a:t>
            </a:r>
          </a:p>
          <a:p>
            <a:endParaRPr lang="bg-BG" sz="1800" b="1" dirty="0"/>
          </a:p>
          <a:p>
            <a:r>
              <a:rPr lang="bg-BG" sz="1800" u="sng" dirty="0"/>
              <a:t>умствен капацитет</a:t>
            </a:r>
            <a:r>
              <a:rPr lang="bg-BG" sz="1800" dirty="0"/>
              <a:t>:</a:t>
            </a:r>
            <a:endParaRPr lang="en-US" sz="1800" dirty="0"/>
          </a:p>
          <a:p>
            <a:pPr marL="171450" indent="-171450">
              <a:buFont typeface="Wingdings" panose="05000000000000000000" pitchFamily="2" charset="2"/>
              <a:buChar char="q"/>
            </a:pPr>
            <a:r>
              <a:rPr lang="en-US" sz="1800" dirty="0" smtClean="0"/>
              <a:t> </a:t>
            </a:r>
            <a:r>
              <a:rPr lang="en-US" sz="1800" b="1" dirty="0" smtClean="0"/>
              <a:t>Junior </a:t>
            </a:r>
            <a:r>
              <a:rPr lang="en-US" sz="1800" b="1" dirty="0"/>
              <a:t>QA </a:t>
            </a:r>
            <a:r>
              <a:rPr lang="bg-BG" sz="1800" b="1" dirty="0" smtClean="0"/>
              <a:t>умения</a:t>
            </a:r>
            <a:endParaRPr lang="en-US" sz="1800" b="1" dirty="0"/>
          </a:p>
          <a:p>
            <a:pPr marL="171450" indent="-171450">
              <a:buFont typeface="Wingdings" panose="05000000000000000000" pitchFamily="2" charset="2"/>
              <a:buChar char="q"/>
            </a:pPr>
            <a:r>
              <a:rPr lang="en-US" sz="1800" dirty="0" smtClean="0"/>
              <a:t> 3-5 </a:t>
            </a:r>
            <a:r>
              <a:rPr lang="bg-BG" sz="1800" dirty="0"/>
              <a:t>г. Опит като </a:t>
            </a:r>
            <a:r>
              <a:rPr lang="en-US" sz="1800" dirty="0" smtClean="0"/>
              <a:t>QA</a:t>
            </a:r>
            <a:endParaRPr lang="bg-BG" sz="1800" dirty="0"/>
          </a:p>
          <a:p>
            <a:pPr marL="171450" indent="-171450">
              <a:buFont typeface="Wingdings" panose="05000000000000000000" pitchFamily="2" charset="2"/>
              <a:buChar char="q"/>
            </a:pPr>
            <a:r>
              <a:rPr lang="en-US" sz="1800" dirty="0"/>
              <a:t> </a:t>
            </a:r>
            <a:r>
              <a:rPr lang="bg-BG" sz="1800" dirty="0" smtClean="0"/>
              <a:t>Познания </a:t>
            </a:r>
            <a:r>
              <a:rPr lang="bg-BG" sz="1800" dirty="0"/>
              <a:t>и опит в писането на тест кейси и работа с тестови данни</a:t>
            </a:r>
          </a:p>
          <a:p>
            <a:pPr marL="171450" indent="-171450">
              <a:buFont typeface="Wingdings" panose="05000000000000000000" pitchFamily="2" charset="2"/>
              <a:buChar char="q"/>
            </a:pPr>
            <a:r>
              <a:rPr lang="bg-BG" sz="1800" dirty="0" smtClean="0"/>
              <a:t> Познания </a:t>
            </a:r>
            <a:r>
              <a:rPr lang="bg-BG" sz="1800" dirty="0"/>
              <a:t>и опит с даден тул за управление на тестовия процес – </a:t>
            </a:r>
            <a:r>
              <a:rPr lang="en-US" sz="1800" dirty="0"/>
              <a:t>Quality Center, TFS, </a:t>
            </a:r>
            <a:r>
              <a:rPr lang="en-US" sz="1800" dirty="0" err="1"/>
              <a:t>TestLink</a:t>
            </a:r>
            <a:r>
              <a:rPr lang="en-US" sz="1800" dirty="0"/>
              <a:t>,</a:t>
            </a:r>
            <a:r>
              <a:rPr lang="bg-BG" sz="1800" dirty="0"/>
              <a:t> </a:t>
            </a:r>
            <a:r>
              <a:rPr lang="en-US" sz="1800" dirty="0" err="1"/>
              <a:t>APTest</a:t>
            </a:r>
            <a:r>
              <a:rPr lang="en-US" sz="1800" dirty="0"/>
              <a:t> Manager </a:t>
            </a:r>
            <a:r>
              <a:rPr lang="bg-BG" sz="1800" dirty="0"/>
              <a:t>и др.</a:t>
            </a:r>
          </a:p>
          <a:p>
            <a:pPr marL="171450" indent="-171450">
              <a:buFont typeface="Wingdings" panose="05000000000000000000" pitchFamily="2" charset="2"/>
              <a:buChar char="q"/>
            </a:pPr>
            <a:r>
              <a:rPr lang="bg-BG" sz="1800" dirty="0" smtClean="0"/>
              <a:t> Способност </a:t>
            </a:r>
            <a:r>
              <a:rPr lang="bg-BG" sz="1800" dirty="0"/>
              <a:t>да чете и разбира сървър </a:t>
            </a:r>
            <a:r>
              <a:rPr lang="bg-BG" sz="1800" dirty="0" smtClean="0"/>
              <a:t>логове</a:t>
            </a:r>
            <a:endParaRPr lang="en-US" sz="1800" dirty="0" smtClean="0"/>
          </a:p>
          <a:p>
            <a:pPr marL="171450" indent="-171450">
              <a:buFont typeface="Wingdings" panose="05000000000000000000" pitchFamily="2" charset="2"/>
              <a:buChar char="q"/>
            </a:pPr>
            <a:r>
              <a:rPr lang="bg-BG" sz="1800" dirty="0" smtClean="0"/>
              <a:t> </a:t>
            </a:r>
            <a:r>
              <a:rPr lang="bg-BG" sz="1800" u="sng" dirty="0" smtClean="0"/>
              <a:t>Бонус</a:t>
            </a:r>
            <a:r>
              <a:rPr lang="bg-BG" sz="1800" dirty="0"/>
              <a:t>: опит в писането на малки автоматизирани тестове с </a:t>
            </a:r>
            <a:r>
              <a:rPr lang="bg-BG" sz="1800" dirty="0" smtClean="0"/>
              <a:t>помоща </a:t>
            </a:r>
            <a:r>
              <a:rPr lang="bg-BG" sz="1800" dirty="0"/>
              <a:t>на някакъв тул: </a:t>
            </a:r>
            <a:r>
              <a:rPr lang="en-US" sz="1800" dirty="0"/>
              <a:t>Selenium </a:t>
            </a:r>
            <a:r>
              <a:rPr lang="en-US" sz="1800" dirty="0" smtClean="0"/>
              <a:t>WebDriver</a:t>
            </a:r>
            <a:r>
              <a:rPr lang="en-US" sz="1800" dirty="0"/>
              <a:t>, SOAPUI, </a:t>
            </a:r>
            <a:r>
              <a:rPr lang="en-US" sz="1800" dirty="0" err="1"/>
              <a:t>Sikuli</a:t>
            </a:r>
            <a:r>
              <a:rPr lang="en-US" sz="1800" dirty="0"/>
              <a:t> </a:t>
            </a:r>
            <a:r>
              <a:rPr lang="bg-BG" sz="1800" dirty="0"/>
              <a:t>и </a:t>
            </a:r>
            <a:r>
              <a:rPr lang="bg-BG" sz="1800" dirty="0" smtClean="0"/>
              <a:t>др.</a:t>
            </a:r>
            <a:endParaRPr lang="en-US" sz="1800" dirty="0" smtClean="0"/>
          </a:p>
          <a:p>
            <a:pPr marL="171450" indent="-171450">
              <a:buFont typeface="Wingdings" panose="05000000000000000000" pitchFamily="2" charset="2"/>
              <a:buChar char="q"/>
            </a:pPr>
            <a:r>
              <a:rPr lang="bg-BG" sz="1800" dirty="0" smtClean="0"/>
              <a:t> </a:t>
            </a:r>
            <a:r>
              <a:rPr lang="bg-BG" sz="1800" u="sng" dirty="0" smtClean="0"/>
              <a:t>Бонус</a:t>
            </a:r>
            <a:r>
              <a:rPr lang="bg-BG" sz="1800" dirty="0"/>
              <a:t>: Опит в изготвянето на тестови </a:t>
            </a:r>
            <a:r>
              <a:rPr lang="bg-BG" sz="1800" dirty="0" smtClean="0"/>
              <a:t>доклади</a:t>
            </a:r>
            <a:endParaRPr lang="bg-BG"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8466013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365202"/>
            <a:ext cx="7772400" cy="1872208"/>
          </a:xfrm>
        </p:spPr>
        <p:txBody>
          <a:bodyPr>
            <a:normAutofit/>
          </a:bodyPr>
          <a:lstStyle/>
          <a:p>
            <a:r>
              <a:rPr lang="en-US" dirty="0"/>
              <a:t> </a:t>
            </a:r>
            <a:r>
              <a:rPr lang="bg-BG" dirty="0" smtClean="0"/>
              <a:t>Опитност</a:t>
            </a:r>
            <a:endParaRPr lang="bg-BG" dirty="0"/>
          </a:p>
        </p:txBody>
      </p:sp>
      <p:sp>
        <p:nvSpPr>
          <p:cNvPr id="3" name="Subtitle 2"/>
          <p:cNvSpPr>
            <a:spLocks noGrp="1"/>
          </p:cNvSpPr>
          <p:nvPr>
            <p:ph type="subTitle" idx="1"/>
          </p:nvPr>
        </p:nvSpPr>
        <p:spPr>
          <a:xfrm>
            <a:off x="1259632" y="2564904"/>
            <a:ext cx="6400800" cy="3024336"/>
          </a:xfrm>
        </p:spPr>
        <p:txBody>
          <a:bodyPr>
            <a:noAutofit/>
          </a:bodyPr>
          <a:lstStyle/>
          <a:p>
            <a:r>
              <a:rPr lang="en-US" sz="1800" b="1" dirty="0"/>
              <a:t>Mid Level QA</a:t>
            </a:r>
          </a:p>
          <a:p>
            <a:endParaRPr lang="bg-BG" sz="1800" b="1" dirty="0"/>
          </a:p>
          <a:p>
            <a:r>
              <a:rPr lang="bg-BG" sz="1800" u="sng" dirty="0" smtClean="0"/>
              <a:t>Лични </a:t>
            </a:r>
            <a:r>
              <a:rPr lang="bg-BG" sz="1800" u="sng" dirty="0"/>
              <a:t>качества:</a:t>
            </a:r>
          </a:p>
          <a:p>
            <a:pPr marL="171450" indent="-171450">
              <a:buFont typeface="Wingdings" panose="05000000000000000000" pitchFamily="2" charset="2"/>
              <a:buChar char="q"/>
            </a:pPr>
            <a:r>
              <a:rPr lang="bg-BG" sz="1800" b="1" dirty="0" smtClean="0"/>
              <a:t> </a:t>
            </a:r>
            <a:r>
              <a:rPr lang="en-US" sz="1800" b="1" dirty="0" smtClean="0"/>
              <a:t>Junior</a:t>
            </a:r>
            <a:r>
              <a:rPr lang="bg-BG" sz="1800" b="1" dirty="0" smtClean="0"/>
              <a:t> </a:t>
            </a:r>
            <a:r>
              <a:rPr lang="en-US" sz="1800" b="1" dirty="0" smtClean="0"/>
              <a:t>QA </a:t>
            </a:r>
            <a:r>
              <a:rPr lang="bg-BG" sz="1800" b="1" dirty="0" smtClean="0"/>
              <a:t>лични качества</a:t>
            </a:r>
          </a:p>
          <a:p>
            <a:pPr marL="171450" indent="-171450">
              <a:buFont typeface="Wingdings" panose="05000000000000000000" pitchFamily="2" charset="2"/>
              <a:buChar char="q"/>
            </a:pPr>
            <a:r>
              <a:rPr lang="bg-BG" sz="1800" dirty="0" smtClean="0"/>
              <a:t> Много добри писмени </a:t>
            </a:r>
            <a:r>
              <a:rPr lang="bg-BG" sz="1800" dirty="0"/>
              <a:t>и устни комуникационни умения на английски език и/или др.</a:t>
            </a:r>
          </a:p>
          <a:p>
            <a:pPr marL="171450" indent="-171450">
              <a:buFont typeface="Wingdings" panose="05000000000000000000" pitchFamily="2" charset="2"/>
              <a:buChar char="q"/>
            </a:pPr>
            <a:r>
              <a:rPr lang="bg-BG" sz="1800" dirty="0" smtClean="0"/>
              <a:t> Добър </a:t>
            </a:r>
            <a:r>
              <a:rPr lang="bg-BG" sz="1800" dirty="0"/>
              <a:t>аналитичен ум</a:t>
            </a:r>
          </a:p>
          <a:p>
            <a:pPr marL="171450" indent="-171450">
              <a:buFont typeface="Wingdings" panose="05000000000000000000" pitchFamily="2" charset="2"/>
              <a:buChar char="q"/>
            </a:pPr>
            <a:r>
              <a:rPr lang="bg-BG" sz="1800" dirty="0" smtClean="0"/>
              <a:t> Умения </a:t>
            </a:r>
            <a:r>
              <a:rPr lang="bg-BG" sz="1800" dirty="0"/>
              <a:t>за работа в екип и </a:t>
            </a:r>
            <a:r>
              <a:rPr lang="bg-BG" sz="1800" dirty="0" smtClean="0"/>
              <a:t>самостоятелност</a:t>
            </a:r>
            <a:endParaRPr lang="bg-BG" sz="1800" dirty="0"/>
          </a:p>
          <a:p>
            <a:pPr marL="171450" indent="-171450">
              <a:buFont typeface="Wingdings" panose="05000000000000000000" pitchFamily="2" charset="2"/>
              <a:buChar char="q"/>
            </a:pPr>
            <a:r>
              <a:rPr lang="bg-BG" sz="1800" dirty="0" smtClean="0"/>
              <a:t> Способност </a:t>
            </a:r>
            <a:r>
              <a:rPr lang="bg-BG" sz="1800" dirty="0"/>
              <a:t>за разбиране и подобрение на работния процес</a:t>
            </a:r>
          </a:p>
          <a:p>
            <a:pPr marL="171450" indent="-171450">
              <a:buFont typeface="Wingdings" panose="05000000000000000000" pitchFamily="2" charset="2"/>
              <a:buChar char="q"/>
            </a:pPr>
            <a:r>
              <a:rPr lang="bg-BG" sz="1800" dirty="0" smtClean="0"/>
              <a:t> Способност </a:t>
            </a:r>
            <a:r>
              <a:rPr lang="bg-BG" sz="1800" dirty="0"/>
              <a:t>да работи под напрежение – множество задачи наведнъж</a:t>
            </a:r>
          </a:p>
          <a:p>
            <a:pPr algn="l"/>
            <a:endParaRPr lang="en-US" sz="1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8466013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296144"/>
          </a:xfrm>
        </p:spPr>
        <p:txBody>
          <a:bodyPr>
            <a:normAutofit/>
          </a:bodyPr>
          <a:lstStyle/>
          <a:p>
            <a:r>
              <a:rPr lang="en-US" dirty="0"/>
              <a:t> </a:t>
            </a:r>
            <a:r>
              <a:rPr lang="bg-BG" dirty="0" smtClean="0"/>
              <a:t>Опитност</a:t>
            </a:r>
            <a:endParaRPr lang="bg-BG" dirty="0"/>
          </a:p>
        </p:txBody>
      </p:sp>
      <p:sp>
        <p:nvSpPr>
          <p:cNvPr id="3" name="Subtitle 2"/>
          <p:cNvSpPr>
            <a:spLocks noGrp="1"/>
          </p:cNvSpPr>
          <p:nvPr>
            <p:ph type="subTitle" idx="1"/>
          </p:nvPr>
        </p:nvSpPr>
        <p:spPr>
          <a:xfrm>
            <a:off x="1259632" y="2132856"/>
            <a:ext cx="6400800" cy="4176464"/>
          </a:xfrm>
        </p:spPr>
        <p:txBody>
          <a:bodyPr>
            <a:normAutofit fontScale="92500" lnSpcReduction="10000"/>
          </a:bodyPr>
          <a:lstStyle/>
          <a:p>
            <a:r>
              <a:rPr lang="en-US" sz="2600" b="1" dirty="0"/>
              <a:t>Senior QA</a:t>
            </a:r>
          </a:p>
          <a:p>
            <a:endParaRPr lang="bg-BG" b="1" dirty="0"/>
          </a:p>
          <a:p>
            <a:r>
              <a:rPr lang="bg-BG" u="sng" dirty="0"/>
              <a:t>умствен капацитет</a:t>
            </a:r>
            <a:r>
              <a:rPr lang="bg-BG" dirty="0"/>
              <a:t>:</a:t>
            </a:r>
            <a:endParaRPr lang="en-US" dirty="0"/>
          </a:p>
          <a:p>
            <a:pPr marL="171450" indent="-171450">
              <a:buFont typeface="Wingdings" panose="05000000000000000000" pitchFamily="2" charset="2"/>
              <a:buChar char="q"/>
            </a:pPr>
            <a:r>
              <a:rPr lang="bg-BG" b="1" dirty="0" smtClean="0"/>
              <a:t> </a:t>
            </a:r>
            <a:r>
              <a:rPr lang="en-US" b="1" dirty="0" smtClean="0"/>
              <a:t>Mid Level QA </a:t>
            </a:r>
            <a:r>
              <a:rPr lang="bg-BG" b="1" dirty="0" smtClean="0"/>
              <a:t>умения</a:t>
            </a:r>
          </a:p>
          <a:p>
            <a:pPr marL="171450" indent="-171450">
              <a:buFont typeface="Wingdings" panose="05000000000000000000" pitchFamily="2" charset="2"/>
              <a:buChar char="q"/>
            </a:pPr>
            <a:r>
              <a:rPr lang="bg-BG" dirty="0" smtClean="0"/>
              <a:t> Над </a:t>
            </a:r>
            <a:r>
              <a:rPr lang="en-US" dirty="0"/>
              <a:t>5 </a:t>
            </a:r>
            <a:r>
              <a:rPr lang="bg-BG" dirty="0"/>
              <a:t>г. Опит като </a:t>
            </a:r>
            <a:r>
              <a:rPr lang="en-US" dirty="0"/>
              <a:t>QA</a:t>
            </a:r>
            <a:r>
              <a:rPr lang="bg-BG" dirty="0"/>
              <a:t> с различен тип софтуер и различни девелопмънт процеси</a:t>
            </a:r>
          </a:p>
          <a:p>
            <a:pPr marL="171450" indent="-171450">
              <a:buFont typeface="Wingdings" panose="05000000000000000000" pitchFamily="2" charset="2"/>
              <a:buChar char="q"/>
            </a:pPr>
            <a:r>
              <a:rPr lang="bg-BG" dirty="0" smtClean="0"/>
              <a:t> Познания </a:t>
            </a:r>
            <a:r>
              <a:rPr lang="bg-BG" dirty="0"/>
              <a:t>и опит в писането на сложни тест кейси и работа с тестови данни (големи </a:t>
            </a:r>
            <a:r>
              <a:rPr lang="bg-BG" dirty="0" smtClean="0"/>
              <a:t>системи)</a:t>
            </a:r>
          </a:p>
          <a:p>
            <a:pPr marL="171450" indent="-171450">
              <a:buFont typeface="Wingdings" panose="05000000000000000000" pitchFamily="2" charset="2"/>
              <a:buChar char="q"/>
            </a:pPr>
            <a:r>
              <a:rPr lang="bg-BG" dirty="0" smtClean="0"/>
              <a:t> Опит </a:t>
            </a:r>
            <a:r>
              <a:rPr lang="bg-BG" dirty="0"/>
              <a:t>в изготвянето на тестови </a:t>
            </a:r>
            <a:r>
              <a:rPr lang="bg-BG" dirty="0" smtClean="0"/>
              <a:t>доклади</a:t>
            </a:r>
            <a:endParaRPr lang="bg-BG" dirty="0"/>
          </a:p>
          <a:p>
            <a:pPr marL="171450" indent="-171450">
              <a:buFont typeface="Wingdings" panose="05000000000000000000" pitchFamily="2" charset="2"/>
              <a:buChar char="q"/>
            </a:pPr>
            <a:r>
              <a:rPr lang="bg-BG" dirty="0" smtClean="0"/>
              <a:t> </a:t>
            </a:r>
            <a:r>
              <a:rPr lang="bg-BG" u="sng" dirty="0" smtClean="0"/>
              <a:t>Бонус</a:t>
            </a:r>
            <a:r>
              <a:rPr lang="bg-BG" dirty="0"/>
              <a:t>: Опит в писането на автоматизирани тестове с помоща на някакъв тул: </a:t>
            </a:r>
            <a:r>
              <a:rPr lang="en-US" dirty="0"/>
              <a:t>Selenium WebDriver, SOAPUI, </a:t>
            </a:r>
            <a:r>
              <a:rPr lang="en-US" dirty="0" err="1"/>
              <a:t>Sikuli</a:t>
            </a:r>
            <a:r>
              <a:rPr lang="en-US" dirty="0"/>
              <a:t> </a:t>
            </a:r>
            <a:r>
              <a:rPr lang="bg-BG" dirty="0"/>
              <a:t>и др</a:t>
            </a:r>
            <a:r>
              <a:rPr lang="bg-BG"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5008361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en-US" dirty="0"/>
              <a:t> </a:t>
            </a:r>
            <a:r>
              <a:rPr lang="bg-BG" dirty="0" smtClean="0"/>
              <a:t>Опитност</a:t>
            </a:r>
            <a:endParaRPr lang="bg-BG" dirty="0"/>
          </a:p>
        </p:txBody>
      </p:sp>
      <p:sp>
        <p:nvSpPr>
          <p:cNvPr id="3" name="Subtitle 2"/>
          <p:cNvSpPr>
            <a:spLocks noGrp="1"/>
          </p:cNvSpPr>
          <p:nvPr>
            <p:ph type="subTitle" idx="1"/>
          </p:nvPr>
        </p:nvSpPr>
        <p:spPr>
          <a:xfrm>
            <a:off x="1259632" y="2852936"/>
            <a:ext cx="6400800" cy="3024336"/>
          </a:xfrm>
        </p:spPr>
        <p:txBody>
          <a:bodyPr>
            <a:normAutofit fontScale="85000" lnSpcReduction="20000"/>
          </a:bodyPr>
          <a:lstStyle/>
          <a:p>
            <a:r>
              <a:rPr lang="en-US" sz="2800" b="1" dirty="0"/>
              <a:t>Senior QA</a:t>
            </a:r>
          </a:p>
          <a:p>
            <a:endParaRPr lang="bg-BG" b="1" dirty="0"/>
          </a:p>
          <a:p>
            <a:r>
              <a:rPr lang="bg-BG" u="sng" dirty="0" smtClean="0"/>
              <a:t>Лични </a:t>
            </a:r>
            <a:r>
              <a:rPr lang="bg-BG" u="sng" dirty="0"/>
              <a:t>качества:</a:t>
            </a:r>
          </a:p>
          <a:p>
            <a:pPr marL="171450" indent="-171450">
              <a:buFont typeface="Wingdings" panose="05000000000000000000" pitchFamily="2" charset="2"/>
              <a:buChar char="q"/>
            </a:pPr>
            <a:r>
              <a:rPr lang="bg-BG" b="1" dirty="0" smtClean="0"/>
              <a:t> </a:t>
            </a:r>
            <a:r>
              <a:rPr lang="en-US" b="1" dirty="0" smtClean="0"/>
              <a:t>Mid </a:t>
            </a:r>
            <a:r>
              <a:rPr lang="en-US" b="1" dirty="0"/>
              <a:t>Level QA </a:t>
            </a:r>
            <a:r>
              <a:rPr lang="bg-BG" b="1" dirty="0" smtClean="0"/>
              <a:t>лични качества</a:t>
            </a:r>
            <a:endParaRPr lang="bg-BG" b="1" dirty="0"/>
          </a:p>
          <a:p>
            <a:pPr marL="171450" indent="-171450">
              <a:buFont typeface="Wingdings" panose="05000000000000000000" pitchFamily="2" charset="2"/>
              <a:buChar char="q"/>
            </a:pPr>
            <a:r>
              <a:rPr lang="bg-BG" dirty="0" smtClean="0"/>
              <a:t> Отлични </a:t>
            </a:r>
            <a:r>
              <a:rPr lang="bg-BG" dirty="0"/>
              <a:t>писмени и устни комуникационни умения на английски език и/или др.</a:t>
            </a:r>
            <a:endParaRPr lang="en-US" dirty="0"/>
          </a:p>
          <a:p>
            <a:pPr marL="171450" indent="-171450">
              <a:buFont typeface="Wingdings" panose="05000000000000000000" pitchFamily="2" charset="2"/>
              <a:buChar char="q"/>
            </a:pPr>
            <a:r>
              <a:rPr lang="bg-BG" dirty="0" smtClean="0"/>
              <a:t> Много </a:t>
            </a:r>
            <a:r>
              <a:rPr lang="bg-BG" dirty="0"/>
              <a:t>добър аналитичен ум</a:t>
            </a:r>
          </a:p>
          <a:p>
            <a:pPr marL="171450" indent="-171450">
              <a:buFont typeface="Wingdings" panose="05000000000000000000" pitchFamily="2" charset="2"/>
              <a:buChar char="q"/>
            </a:pPr>
            <a:r>
              <a:rPr lang="bg-BG" dirty="0" smtClean="0"/>
              <a:t> Добра </a:t>
            </a:r>
            <a:r>
              <a:rPr lang="bg-BG" dirty="0"/>
              <a:t>организация на работата си – бързо и точно предаване на поискана информация</a:t>
            </a:r>
          </a:p>
          <a:p>
            <a:pPr marL="171450" indent="-171450">
              <a:buFont typeface="Wingdings" panose="05000000000000000000" pitchFamily="2" charset="2"/>
              <a:buChar char="q"/>
            </a:pPr>
            <a:r>
              <a:rPr lang="bg-BG" dirty="0" smtClean="0"/>
              <a:t> Обучение </a:t>
            </a:r>
            <a:r>
              <a:rPr lang="bg-BG" dirty="0"/>
              <a:t>на млади кадри</a:t>
            </a:r>
          </a:p>
          <a:p>
            <a:pPr algn="l"/>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5008361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fontScale="90000"/>
          </a:bodyPr>
          <a:lstStyle/>
          <a:p>
            <a:r>
              <a:rPr lang="en-US" dirty="0"/>
              <a:t> </a:t>
            </a:r>
            <a:r>
              <a:rPr lang="bg-BG" dirty="0" smtClean="0"/>
              <a:t>Йерархия на специалистите в софтуерното тестване</a:t>
            </a:r>
            <a:endParaRPr lang="bg-BG" dirty="0"/>
          </a:p>
        </p:txBody>
      </p:sp>
      <p:sp>
        <p:nvSpPr>
          <p:cNvPr id="3" name="Subtitle 2"/>
          <p:cNvSpPr>
            <a:spLocks noGrp="1"/>
          </p:cNvSpPr>
          <p:nvPr>
            <p:ph type="subTitle" idx="1"/>
          </p:nvPr>
        </p:nvSpPr>
        <p:spPr>
          <a:xfrm>
            <a:off x="1331640" y="3212976"/>
            <a:ext cx="6400800" cy="3024336"/>
          </a:xfrm>
        </p:spPr>
        <p:txBody>
          <a:bodyPr>
            <a:normAutofit fontScale="92500" lnSpcReduction="20000"/>
          </a:bodyPr>
          <a:lstStyle/>
          <a:p>
            <a:pPr marL="457200" indent="-457200" algn="l">
              <a:buFont typeface="Wingdings" panose="05000000000000000000" pitchFamily="2" charset="2"/>
              <a:buChar char="Ø"/>
            </a:pPr>
            <a:r>
              <a:rPr lang="en-US" dirty="0" smtClean="0"/>
              <a:t>Junior Quality Assurance</a:t>
            </a:r>
            <a:r>
              <a:rPr lang="bg-BG" dirty="0" smtClean="0"/>
              <a:t> </a:t>
            </a:r>
            <a:r>
              <a:rPr lang="en-US" dirty="0"/>
              <a:t>(</a:t>
            </a:r>
            <a:r>
              <a:rPr lang="en-US" dirty="0" smtClean="0"/>
              <a:t>manual</a:t>
            </a:r>
            <a:r>
              <a:rPr lang="en-US" dirty="0"/>
              <a:t>)</a:t>
            </a:r>
            <a:endParaRPr lang="en-US" dirty="0" smtClean="0"/>
          </a:p>
          <a:p>
            <a:pPr marL="457200" indent="-457200">
              <a:buFont typeface="Wingdings" panose="05000000000000000000" pitchFamily="2" charset="2"/>
              <a:buChar char="Ø"/>
            </a:pPr>
            <a:r>
              <a:rPr lang="en-US" dirty="0" smtClean="0"/>
              <a:t>Quality Assurance</a:t>
            </a:r>
            <a:r>
              <a:rPr lang="bg-BG" dirty="0"/>
              <a:t> </a:t>
            </a:r>
            <a:r>
              <a:rPr lang="en-US" dirty="0"/>
              <a:t>(manual)</a:t>
            </a:r>
            <a:endParaRPr lang="en-US" dirty="0" smtClean="0"/>
          </a:p>
          <a:p>
            <a:pPr marL="457200" indent="-457200">
              <a:buFont typeface="Wingdings" panose="05000000000000000000" pitchFamily="2" charset="2"/>
              <a:buChar char="Ø"/>
            </a:pPr>
            <a:r>
              <a:rPr lang="en-US" dirty="0" smtClean="0"/>
              <a:t>Senior Quality Assurance</a:t>
            </a:r>
            <a:r>
              <a:rPr lang="bg-BG" dirty="0"/>
              <a:t> </a:t>
            </a:r>
            <a:r>
              <a:rPr lang="en-US" dirty="0"/>
              <a:t>(manual)</a:t>
            </a:r>
            <a:endParaRPr lang="en-US" dirty="0" smtClean="0"/>
          </a:p>
          <a:p>
            <a:pPr marL="457200" indent="-457200" algn="l">
              <a:buFont typeface="Wingdings" panose="05000000000000000000" pitchFamily="2" charset="2"/>
              <a:buChar char="Ø"/>
            </a:pPr>
            <a:r>
              <a:rPr lang="en-US" dirty="0" smtClean="0"/>
              <a:t>Test Analyst</a:t>
            </a:r>
          </a:p>
          <a:p>
            <a:pPr marL="457200" indent="-457200">
              <a:buFont typeface="Wingdings" panose="05000000000000000000" pitchFamily="2" charset="2"/>
              <a:buChar char="Ø"/>
            </a:pPr>
            <a:r>
              <a:rPr lang="en-US" dirty="0"/>
              <a:t>Test Automation Engineer</a:t>
            </a:r>
          </a:p>
          <a:p>
            <a:pPr marL="457200" indent="-457200" algn="l">
              <a:buFont typeface="Wingdings" panose="05000000000000000000" pitchFamily="2" charset="2"/>
              <a:buChar char="Ø"/>
            </a:pPr>
            <a:r>
              <a:rPr lang="en-US" dirty="0" smtClean="0"/>
              <a:t>Technical Test Analyst</a:t>
            </a:r>
          </a:p>
          <a:p>
            <a:pPr marL="457200" indent="-457200">
              <a:buFont typeface="Wingdings" panose="05000000000000000000" pitchFamily="2" charset="2"/>
              <a:buChar char="Ø"/>
            </a:pPr>
            <a:r>
              <a:rPr lang="en-US" dirty="0" smtClean="0"/>
              <a:t>Test </a:t>
            </a:r>
            <a:r>
              <a:rPr lang="en-US" dirty="0"/>
              <a:t>Manager</a:t>
            </a:r>
          </a:p>
          <a:p>
            <a:pPr marL="457200" indent="-457200">
              <a:buFont typeface="Wingdings" panose="05000000000000000000" pitchFamily="2" charset="2"/>
              <a:buChar char="Ø"/>
            </a:pPr>
            <a:r>
              <a:rPr lang="en-US" dirty="0" smtClean="0"/>
              <a:t>Security Tester</a:t>
            </a:r>
          </a:p>
          <a:p>
            <a:pPr marL="457200" indent="-457200">
              <a:buFont typeface="Wingdings" panose="05000000000000000000" pitchFamily="2" charset="2"/>
              <a:buChar char="Ø"/>
            </a:pPr>
            <a:r>
              <a:rPr lang="en-US" dirty="0" smtClean="0"/>
              <a:t>QA Architect (Test Architect) – consultant about improvement in test process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96375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Мениджърски позиции</a:t>
            </a:r>
            <a:endParaRPr lang="bg-BG" dirty="0"/>
          </a:p>
        </p:txBody>
      </p:sp>
      <p:sp>
        <p:nvSpPr>
          <p:cNvPr id="3" name="Subtitle 2"/>
          <p:cNvSpPr>
            <a:spLocks noGrp="1"/>
          </p:cNvSpPr>
          <p:nvPr>
            <p:ph type="subTitle" idx="1"/>
          </p:nvPr>
        </p:nvSpPr>
        <p:spPr>
          <a:xfrm>
            <a:off x="1403648" y="3140968"/>
            <a:ext cx="6400800" cy="3024336"/>
          </a:xfrm>
        </p:spPr>
        <p:txBody>
          <a:bodyPr>
            <a:normAutofit/>
          </a:bodyPr>
          <a:lstStyle/>
          <a:p>
            <a:pPr marL="457200" indent="-457200" algn="l">
              <a:buFont typeface="Wingdings" panose="05000000000000000000" pitchFamily="2" charset="2"/>
              <a:buChar char="q"/>
            </a:pPr>
            <a:r>
              <a:rPr lang="en-US" dirty="0" smtClean="0"/>
              <a:t>QA Lead / QA Manager</a:t>
            </a:r>
            <a:endParaRPr lang="bg-BG" dirty="0" smtClean="0"/>
          </a:p>
          <a:p>
            <a:pPr marL="914400" lvl="1" indent="-457200" algn="l">
              <a:buFont typeface="Wingdings" panose="05000000000000000000" pitchFamily="2" charset="2"/>
              <a:buChar char="q"/>
            </a:pPr>
            <a:r>
              <a:rPr lang="en-US" dirty="0" smtClean="0"/>
              <a:t>Test Leader / Test Manager</a:t>
            </a:r>
            <a:endParaRPr lang="bg-BG" dirty="0" smtClean="0"/>
          </a:p>
          <a:p>
            <a:pPr marL="914400" lvl="1" indent="-457200" algn="l">
              <a:buFont typeface="Wingdings" panose="05000000000000000000" pitchFamily="2" charset="2"/>
              <a:buChar char="q"/>
            </a:pPr>
            <a:r>
              <a:rPr lang="en-US" dirty="0" smtClean="0"/>
              <a:t>Manual QA Lead</a:t>
            </a:r>
          </a:p>
          <a:p>
            <a:pPr marL="914400" lvl="1" indent="-457200" algn="l">
              <a:buFont typeface="Wingdings" panose="05000000000000000000" pitchFamily="2" charset="2"/>
              <a:buChar char="q"/>
            </a:pPr>
            <a:r>
              <a:rPr lang="en-US" dirty="0" smtClean="0"/>
              <a:t>Automation QA Lead</a:t>
            </a:r>
            <a:endParaRPr lang="bg-BG" dirty="0" smtClean="0"/>
          </a:p>
          <a:p>
            <a:pPr marL="457200" indent="-457200">
              <a:buFont typeface="Wingdings" panose="05000000000000000000" pitchFamily="2" charset="2"/>
              <a:buChar char="q"/>
            </a:pPr>
            <a:r>
              <a:rPr lang="en-US" dirty="0" smtClean="0"/>
              <a:t>Security Tester Lead</a:t>
            </a:r>
            <a:r>
              <a:rPr lang="bg-BG" dirty="0" smtClean="0"/>
              <a:t> / </a:t>
            </a:r>
            <a:r>
              <a:rPr lang="en-US" dirty="0"/>
              <a:t>Penetration Testing </a:t>
            </a:r>
            <a:r>
              <a:rPr lang="en-US" dirty="0" smtClean="0"/>
              <a:t>Lead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851035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Ръчно тестване</a:t>
            </a:r>
            <a:endParaRPr lang="bg-BG" dirty="0"/>
          </a:p>
        </p:txBody>
      </p:sp>
      <p:sp>
        <p:nvSpPr>
          <p:cNvPr id="3" name="Subtitle 2"/>
          <p:cNvSpPr>
            <a:spLocks noGrp="1"/>
          </p:cNvSpPr>
          <p:nvPr>
            <p:ph type="subTitle" idx="1"/>
          </p:nvPr>
        </p:nvSpPr>
        <p:spPr>
          <a:xfrm>
            <a:off x="1331640" y="3635325"/>
            <a:ext cx="3672408" cy="2376264"/>
          </a:xfrm>
        </p:spPr>
        <p:txBody>
          <a:bodyPr>
            <a:normAutofit/>
          </a:bodyPr>
          <a:lstStyle/>
          <a:p>
            <a:pPr marL="457200" indent="-457200" algn="l">
              <a:buFont typeface="Wingdings" panose="05000000000000000000" pitchFamily="2" charset="2"/>
              <a:buChar char="q"/>
            </a:pPr>
            <a:r>
              <a:rPr lang="en-US" dirty="0" smtClean="0"/>
              <a:t>Tester</a:t>
            </a:r>
          </a:p>
          <a:p>
            <a:pPr marL="457200" indent="-457200">
              <a:buFont typeface="Wingdings" panose="05000000000000000000" pitchFamily="2" charset="2"/>
              <a:buChar char="q"/>
            </a:pPr>
            <a:r>
              <a:rPr lang="en-US" dirty="0"/>
              <a:t>Test Software Specialist</a:t>
            </a:r>
          </a:p>
          <a:p>
            <a:pPr marL="457200" indent="-457200">
              <a:buFont typeface="Wingdings" panose="05000000000000000000" pitchFamily="2" charset="2"/>
              <a:buChar char="q"/>
            </a:pPr>
            <a:r>
              <a:rPr lang="en-US" dirty="0"/>
              <a:t>Validation Test Engineer</a:t>
            </a:r>
          </a:p>
          <a:p>
            <a:pPr marL="457200" indent="-457200" algn="l">
              <a:buFont typeface="Wingdings" panose="05000000000000000000" pitchFamily="2" charset="2"/>
              <a:buChar char="q"/>
            </a:pPr>
            <a:r>
              <a:rPr lang="en-US" dirty="0" smtClean="0"/>
              <a:t>Quality Assurance (QA)</a:t>
            </a:r>
          </a:p>
          <a:p>
            <a:pPr marL="457200" indent="-457200" algn="l">
              <a:buFont typeface="Wingdings" panose="05000000000000000000" pitchFamily="2" charset="2"/>
              <a:buChar char="q"/>
            </a:pPr>
            <a:r>
              <a:rPr lang="en-US" dirty="0" smtClean="0"/>
              <a:t>Quality Engineer (QE)</a:t>
            </a:r>
            <a:endParaRPr lang="bg-BG" dirty="0" smtClean="0"/>
          </a:p>
        </p:txBody>
      </p:sp>
      <p:sp>
        <p:nvSpPr>
          <p:cNvPr id="8" name="Subtitle 2"/>
          <p:cNvSpPr txBox="1">
            <a:spLocks/>
          </p:cNvSpPr>
          <p:nvPr/>
        </p:nvSpPr>
        <p:spPr>
          <a:xfrm>
            <a:off x="5299055" y="3140968"/>
            <a:ext cx="3312368" cy="1836204"/>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pPr marL="457200" indent="-457200">
              <a:buFont typeface="Wingdings" panose="05000000000000000000" pitchFamily="2" charset="2"/>
              <a:buChar char="ü"/>
            </a:pPr>
            <a:r>
              <a:rPr lang="en-US" dirty="0" smtClean="0"/>
              <a:t>Test Analyst</a:t>
            </a:r>
          </a:p>
          <a:p>
            <a:pPr marL="457200" indent="-457200">
              <a:buFont typeface="Wingdings" panose="05000000000000000000" pitchFamily="2" charset="2"/>
              <a:buChar char="ü"/>
            </a:pPr>
            <a:r>
              <a:rPr lang="en-US" dirty="0" smtClean="0"/>
              <a:t>Test Designer</a:t>
            </a:r>
          </a:p>
          <a:p>
            <a:pPr marL="457200" indent="-457200">
              <a:buFont typeface="Wingdings" panose="05000000000000000000" pitchFamily="2" charset="2"/>
              <a:buChar char="ü"/>
            </a:pPr>
            <a:r>
              <a:rPr lang="en-US" dirty="0" smtClean="0"/>
              <a:t>Test Auditor</a:t>
            </a:r>
          </a:p>
          <a:p>
            <a:pPr marL="457200" indent="-457200">
              <a:buFont typeface="Wingdings" panose="05000000000000000000" pitchFamily="2" charset="2"/>
              <a:buChar char="ü"/>
            </a:pPr>
            <a:r>
              <a:rPr lang="en-US" dirty="0" smtClean="0"/>
              <a:t>Test Reviewer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851035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92997"/>
            <a:ext cx="7772400" cy="936104"/>
          </a:xfrm>
        </p:spPr>
        <p:txBody>
          <a:bodyPr>
            <a:normAutofit fontScale="90000"/>
          </a:bodyPr>
          <a:lstStyle/>
          <a:p>
            <a:r>
              <a:rPr lang="bg-BG" dirty="0"/>
              <a:t>Предварителна подготовка</a:t>
            </a:r>
          </a:p>
        </p:txBody>
      </p:sp>
      <p:sp>
        <p:nvSpPr>
          <p:cNvPr id="3" name="Subtitle 2"/>
          <p:cNvSpPr>
            <a:spLocks noGrp="1"/>
          </p:cNvSpPr>
          <p:nvPr>
            <p:ph type="subTitle" idx="1"/>
          </p:nvPr>
        </p:nvSpPr>
        <p:spPr>
          <a:xfrm>
            <a:off x="683568" y="1412776"/>
            <a:ext cx="7704856" cy="4824536"/>
          </a:xfrm>
        </p:spPr>
        <p:txBody>
          <a:bodyPr>
            <a:noAutofit/>
          </a:bodyPr>
          <a:lstStyle/>
          <a:p>
            <a:r>
              <a:rPr lang="bg-BG" sz="2000" dirty="0"/>
              <a:t>Прости </a:t>
            </a:r>
            <a:r>
              <a:rPr lang="en-US" sz="2000" dirty="0"/>
              <a:t>SQL </a:t>
            </a:r>
            <a:r>
              <a:rPr lang="bg-BG" sz="2000" dirty="0"/>
              <a:t>заявки (</a:t>
            </a:r>
            <a:r>
              <a:rPr lang="en-US" sz="2000" dirty="0"/>
              <a:t>Select, Insert, Update,  Delete, </a:t>
            </a:r>
            <a:r>
              <a:rPr lang="en-US" sz="2000" dirty="0" smtClean="0"/>
              <a:t>Join)</a:t>
            </a:r>
          </a:p>
          <a:p>
            <a:endParaRPr lang="en-US" sz="1800" dirty="0" smtClean="0"/>
          </a:p>
          <a:p>
            <a:r>
              <a:rPr lang="en-US" sz="1800" dirty="0" smtClean="0">
                <a:hlinkClick r:id="rId2"/>
              </a:rPr>
              <a:t>w3schools</a:t>
            </a:r>
            <a:endParaRPr lang="en-US" sz="1800" dirty="0" smtClean="0"/>
          </a:p>
          <a:p>
            <a:r>
              <a:rPr lang="en-US" sz="1800" dirty="0" smtClean="0">
                <a:hlinkClick r:id="rId3"/>
              </a:rPr>
              <a:t>Khan Academy</a:t>
            </a:r>
            <a:endParaRPr lang="en-US" sz="1800" dirty="0" smtClean="0"/>
          </a:p>
          <a:p>
            <a:endParaRPr lang="en-US" sz="1800" dirty="0" smtClean="0"/>
          </a:p>
          <a:p>
            <a:r>
              <a:rPr lang="bg-BG" sz="2000" dirty="0" smtClean="0"/>
              <a:t>Основни </a:t>
            </a:r>
            <a:r>
              <a:rPr lang="bg-BG" sz="2000" dirty="0"/>
              <a:t>познания по настройките на различни браузъри </a:t>
            </a:r>
            <a:r>
              <a:rPr lang="bg-BG" sz="2000" dirty="0" smtClean="0"/>
              <a:t>(</a:t>
            </a:r>
            <a:r>
              <a:rPr lang="en-US" sz="2000" dirty="0" smtClean="0"/>
              <a:t>Chrome</a:t>
            </a:r>
            <a:r>
              <a:rPr lang="en-US" sz="2000" dirty="0"/>
              <a:t>, </a:t>
            </a:r>
            <a:r>
              <a:rPr lang="en-US" sz="2000" dirty="0" smtClean="0"/>
              <a:t>Firefox, UC, IE, Safari, Opera </a:t>
            </a:r>
            <a:r>
              <a:rPr lang="bg-BG" sz="2000" dirty="0" smtClean="0"/>
              <a:t>и </a:t>
            </a:r>
            <a:r>
              <a:rPr lang="bg-BG" sz="2000" dirty="0"/>
              <a:t>др</a:t>
            </a:r>
            <a:r>
              <a:rPr lang="bg-BG" sz="2000" dirty="0" smtClean="0"/>
              <a:t>.)</a:t>
            </a:r>
            <a:endParaRPr lang="en-US" sz="2000" dirty="0" smtClean="0"/>
          </a:p>
          <a:p>
            <a:endParaRPr lang="en-US" sz="1800" dirty="0" smtClean="0"/>
          </a:p>
          <a:p>
            <a:r>
              <a:rPr lang="en-US" sz="1800" dirty="0" smtClean="0">
                <a:hlinkClick r:id="rId4"/>
              </a:rPr>
              <a:t>Browsers Market Share (1)</a:t>
            </a:r>
            <a:endParaRPr lang="en-US" sz="1800" dirty="0" smtClean="0"/>
          </a:p>
          <a:p>
            <a:r>
              <a:rPr lang="en-US" sz="1800" dirty="0">
                <a:hlinkClick r:id="rId5"/>
              </a:rPr>
              <a:t>Browsers Market Share </a:t>
            </a:r>
            <a:r>
              <a:rPr lang="en-US" sz="1800" dirty="0" smtClean="0">
                <a:hlinkClick r:id="rId5"/>
              </a:rPr>
              <a:t>(2)</a:t>
            </a:r>
            <a:r>
              <a:rPr lang="en-US" sz="1800" dirty="0" smtClean="0"/>
              <a:t>			</a:t>
            </a:r>
            <a:r>
              <a:rPr lang="en-US" sz="1800" dirty="0">
                <a:hlinkClick r:id="rId6"/>
              </a:rPr>
              <a:t>Firefox</a:t>
            </a:r>
            <a:endParaRPr lang="en-US" sz="1800" dirty="0"/>
          </a:p>
          <a:p>
            <a:r>
              <a:rPr lang="en-US" sz="1800" dirty="0" smtClean="0">
                <a:hlinkClick r:id="rId7"/>
              </a:rPr>
              <a:t>Chrome</a:t>
            </a:r>
            <a:r>
              <a:rPr lang="en-US" sz="1800" dirty="0" smtClean="0"/>
              <a:t>					</a:t>
            </a:r>
            <a:r>
              <a:rPr lang="en-US" sz="1800" dirty="0">
                <a:hlinkClick r:id="rId8"/>
              </a:rPr>
              <a:t>Opera</a:t>
            </a:r>
            <a:endParaRPr lang="en-US" sz="1800" dirty="0"/>
          </a:p>
          <a:p>
            <a:r>
              <a:rPr lang="en-US" sz="1800" dirty="0" smtClean="0">
                <a:hlinkClick r:id="rId9"/>
              </a:rPr>
              <a:t>Safari</a:t>
            </a:r>
            <a:r>
              <a:rPr lang="en-US" sz="1800" dirty="0" smtClean="0"/>
              <a:t>					</a:t>
            </a:r>
            <a:r>
              <a:rPr lang="en-US" sz="1800" dirty="0">
                <a:hlinkClick r:id="rId10"/>
              </a:rPr>
              <a:t>IE</a:t>
            </a:r>
            <a:endParaRPr lang="en-US" sz="1800" dirty="0"/>
          </a:p>
          <a:p>
            <a:r>
              <a:rPr lang="en-US" sz="1800" dirty="0" smtClean="0">
                <a:hlinkClick r:id="rId11"/>
              </a:rPr>
              <a:t>UC (1)</a:t>
            </a:r>
            <a:r>
              <a:rPr lang="en-US" sz="1800" dirty="0" smtClean="0"/>
              <a:t>					</a:t>
            </a:r>
            <a:r>
              <a:rPr lang="en-US" sz="1800" dirty="0">
                <a:hlinkClick r:id="rId12"/>
              </a:rPr>
              <a:t>Edge</a:t>
            </a:r>
            <a:endParaRPr lang="en-US" sz="1800" dirty="0">
              <a:hlinkClick r:id="rId8"/>
            </a:endParaRPr>
          </a:p>
          <a:p>
            <a:r>
              <a:rPr lang="en-US" sz="1800" dirty="0" smtClean="0">
                <a:hlinkClick r:id="rId13"/>
              </a:rPr>
              <a:t>UC (2)</a:t>
            </a:r>
            <a:endParaRPr lang="en-US" sz="1800" dirty="0" smtClean="0"/>
          </a:p>
        </p:txBody>
      </p:sp>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1286262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Ръчно тестване</a:t>
            </a:r>
            <a:endParaRPr lang="bg-BG" dirty="0"/>
          </a:p>
        </p:txBody>
      </p:sp>
      <p:sp>
        <p:nvSpPr>
          <p:cNvPr id="3" name="Subtitle 2"/>
          <p:cNvSpPr>
            <a:spLocks noGrp="1"/>
          </p:cNvSpPr>
          <p:nvPr>
            <p:ph type="subTitle" idx="1"/>
          </p:nvPr>
        </p:nvSpPr>
        <p:spPr>
          <a:xfrm>
            <a:off x="876134" y="3429000"/>
            <a:ext cx="4055906" cy="3024336"/>
          </a:xfrm>
        </p:spPr>
        <p:txBody>
          <a:bodyPr>
            <a:normAutofit/>
          </a:bodyPr>
          <a:lstStyle/>
          <a:p>
            <a:pPr marL="457200" indent="-457200">
              <a:buFont typeface="Wingdings" panose="05000000000000000000" pitchFamily="2" charset="2"/>
              <a:buChar char="q"/>
            </a:pPr>
            <a:r>
              <a:rPr lang="bg-BG" sz="2100" dirty="0" smtClean="0"/>
              <a:t>Според използваната методология в софтуерния девелопмънт процес</a:t>
            </a:r>
            <a:endParaRPr lang="en-US" sz="2100" dirty="0"/>
          </a:p>
          <a:p>
            <a:pPr marL="914400" lvl="1" indent="-457200" algn="l">
              <a:buFont typeface="Wingdings" panose="05000000000000000000" pitchFamily="2" charset="2"/>
              <a:buChar char="q"/>
            </a:pPr>
            <a:r>
              <a:rPr lang="en-US" dirty="0"/>
              <a:t>Agile Tester</a:t>
            </a:r>
          </a:p>
          <a:p>
            <a:pPr marL="914400" lvl="1" indent="-457200" algn="l">
              <a:buFont typeface="Wingdings" panose="05000000000000000000" pitchFamily="2" charset="2"/>
              <a:buChar char="q"/>
            </a:pPr>
            <a:r>
              <a:rPr lang="en-US" dirty="0" smtClean="0"/>
              <a:t>CMMI Tester</a:t>
            </a:r>
          </a:p>
          <a:p>
            <a:pPr marL="914400" lvl="1" indent="-457200" algn="l">
              <a:buFont typeface="Wingdings" panose="05000000000000000000" pitchFamily="2" charset="2"/>
              <a:buChar char="q"/>
            </a:pPr>
            <a:r>
              <a:rPr lang="en-US" dirty="0" smtClean="0"/>
              <a:t>Lean </a:t>
            </a:r>
            <a:r>
              <a:rPr lang="en-US" dirty="0"/>
              <a:t>Tester</a:t>
            </a:r>
          </a:p>
          <a:p>
            <a:pPr marL="914400" lvl="1" indent="-457200" algn="l">
              <a:buFont typeface="Wingdings" panose="05000000000000000000" pitchFamily="2" charset="2"/>
              <a:buChar char="q"/>
            </a:pPr>
            <a:r>
              <a:rPr lang="en-US" dirty="0"/>
              <a:t>V-Model </a:t>
            </a:r>
            <a:r>
              <a:rPr lang="en-US" dirty="0" smtClean="0"/>
              <a:t>Tester</a:t>
            </a:r>
            <a:endParaRPr lang="en-US" dirty="0"/>
          </a:p>
        </p:txBody>
      </p:sp>
      <p:sp>
        <p:nvSpPr>
          <p:cNvPr id="7" name="Subtitle 2"/>
          <p:cNvSpPr txBox="1">
            <a:spLocks/>
          </p:cNvSpPr>
          <p:nvPr/>
        </p:nvSpPr>
        <p:spPr>
          <a:xfrm>
            <a:off x="4932040" y="3005336"/>
            <a:ext cx="3744416" cy="3672408"/>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pPr marL="457200" indent="-457200">
              <a:buFont typeface="Wingdings" panose="05000000000000000000" pitchFamily="2" charset="2"/>
              <a:buChar char="q"/>
            </a:pPr>
            <a:endParaRPr lang="en-US" dirty="0" smtClean="0"/>
          </a:p>
        </p:txBody>
      </p:sp>
      <p:sp>
        <p:nvSpPr>
          <p:cNvPr id="5" name="Subtitle 2"/>
          <p:cNvSpPr txBox="1">
            <a:spLocks/>
          </p:cNvSpPr>
          <p:nvPr/>
        </p:nvSpPr>
        <p:spPr>
          <a:xfrm>
            <a:off x="4943769" y="3005336"/>
            <a:ext cx="3720958" cy="2736304"/>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pPr marL="457200" indent="-457200">
              <a:buFont typeface="Wingdings" panose="05000000000000000000" pitchFamily="2" charset="2"/>
              <a:buChar char="v"/>
            </a:pPr>
            <a:r>
              <a:rPr lang="bg-BG" dirty="0" smtClean="0"/>
              <a:t>Според типа на софтуера</a:t>
            </a:r>
            <a:endParaRPr lang="en-US" dirty="0" smtClean="0"/>
          </a:p>
          <a:p>
            <a:pPr marL="914400" lvl="1" indent="-457200" algn="l">
              <a:buFont typeface="Wingdings" panose="05000000000000000000" pitchFamily="2" charset="2"/>
              <a:buChar char="v"/>
            </a:pPr>
            <a:r>
              <a:rPr lang="en-US" dirty="0" smtClean="0"/>
              <a:t>Automotive Tester (Vehicle Tester)</a:t>
            </a:r>
          </a:p>
          <a:p>
            <a:pPr marL="914400" lvl="1" indent="-457200" algn="l">
              <a:buFont typeface="Wingdings" panose="05000000000000000000" pitchFamily="2" charset="2"/>
              <a:buChar char="v"/>
            </a:pPr>
            <a:r>
              <a:rPr lang="en-US" dirty="0" smtClean="0"/>
              <a:t>Electronic Tester</a:t>
            </a:r>
          </a:p>
          <a:p>
            <a:pPr marL="914400" lvl="1" indent="-457200" algn="l">
              <a:buFont typeface="Wingdings" panose="05000000000000000000" pitchFamily="2" charset="2"/>
              <a:buChar char="v"/>
            </a:pPr>
            <a:r>
              <a:rPr lang="en-US" dirty="0" smtClean="0"/>
              <a:t>Mobile Application Tester</a:t>
            </a:r>
          </a:p>
          <a:p>
            <a:pPr marL="914400" lvl="1" indent="-457200" algn="l">
              <a:buFont typeface="Wingdings" panose="05000000000000000000" pitchFamily="2" charset="2"/>
              <a:buChar char="v"/>
            </a:pPr>
            <a:r>
              <a:rPr lang="en-US" dirty="0" smtClean="0"/>
              <a:t>Gambling Industry Tester</a:t>
            </a:r>
            <a:endParaRPr lang="bg-BG" dirty="0" smtClean="0"/>
          </a:p>
          <a:p>
            <a:pPr marL="914400" lvl="1" indent="-457200" algn="l">
              <a:buFont typeface="Wingdings" panose="05000000000000000000" pitchFamily="2" charset="2"/>
              <a:buChar char="v"/>
            </a:pPr>
            <a:r>
              <a:rPr lang="en-US" dirty="0" smtClean="0"/>
              <a:t>Web Tester</a:t>
            </a:r>
          </a:p>
          <a:p>
            <a:pPr marL="914400" lvl="1" indent="-457200" algn="l">
              <a:buFont typeface="Wingdings" panose="05000000000000000000" pitchFamily="2" charset="2"/>
              <a:buChar char="v"/>
            </a:pPr>
            <a:r>
              <a:rPr lang="en-US" dirty="0" smtClean="0"/>
              <a:t>Flash Tester</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9512116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Ръчно тестване</a:t>
            </a:r>
            <a:endParaRPr lang="bg-BG" dirty="0"/>
          </a:p>
        </p:txBody>
      </p:sp>
      <p:sp>
        <p:nvSpPr>
          <p:cNvPr id="3" name="Subtitle 2"/>
          <p:cNvSpPr>
            <a:spLocks noGrp="1"/>
          </p:cNvSpPr>
          <p:nvPr>
            <p:ph type="subTitle" idx="1"/>
          </p:nvPr>
        </p:nvSpPr>
        <p:spPr>
          <a:xfrm>
            <a:off x="1259632" y="3545396"/>
            <a:ext cx="5904656" cy="2592288"/>
          </a:xfrm>
        </p:spPr>
        <p:txBody>
          <a:bodyPr>
            <a:normAutofit/>
          </a:bodyPr>
          <a:lstStyle/>
          <a:p>
            <a:pPr marL="457200" indent="-457200">
              <a:buFont typeface="Wingdings" panose="05000000000000000000" pitchFamily="2" charset="2"/>
              <a:buChar char="q"/>
            </a:pPr>
            <a:r>
              <a:rPr lang="bg-BG" dirty="0" smtClean="0"/>
              <a:t>Според целта на тестовия процес</a:t>
            </a:r>
            <a:endParaRPr lang="en-US" dirty="0"/>
          </a:p>
          <a:p>
            <a:pPr marL="914400" lvl="1" indent="-457200" algn="l">
              <a:buFont typeface="Wingdings" panose="05000000000000000000" pitchFamily="2" charset="2"/>
              <a:buChar char="q"/>
            </a:pPr>
            <a:r>
              <a:rPr lang="en-US" dirty="0" smtClean="0"/>
              <a:t>Usability Tester</a:t>
            </a:r>
          </a:p>
          <a:p>
            <a:pPr marL="914400" lvl="1" indent="-457200" algn="l">
              <a:buFont typeface="Wingdings" panose="05000000000000000000" pitchFamily="2" charset="2"/>
              <a:buChar char="q"/>
            </a:pPr>
            <a:r>
              <a:rPr lang="en-US" dirty="0" smtClean="0"/>
              <a:t>Cyber Security Tester</a:t>
            </a:r>
          </a:p>
          <a:p>
            <a:pPr marL="914400" lvl="1" indent="-457200" algn="l">
              <a:buFont typeface="Wingdings" panose="05000000000000000000" pitchFamily="2" charset="2"/>
              <a:buChar char="q"/>
            </a:pPr>
            <a:r>
              <a:rPr lang="en-US" dirty="0" smtClean="0"/>
              <a:t>Functional Tester</a:t>
            </a:r>
          </a:p>
          <a:p>
            <a:pPr marL="914400" lvl="1" indent="-457200" algn="l">
              <a:buFont typeface="Wingdings" panose="05000000000000000000" pitchFamily="2" charset="2"/>
              <a:buChar char="q"/>
            </a:pPr>
            <a:r>
              <a:rPr lang="en-US" dirty="0" smtClean="0"/>
              <a:t>Non-Functional Tester</a:t>
            </a:r>
          </a:p>
          <a:p>
            <a:pPr marL="914400" lvl="1" indent="-457200" algn="l">
              <a:buFont typeface="Wingdings" panose="05000000000000000000" pitchFamily="2" charset="2"/>
              <a:buChar char="q"/>
            </a:pPr>
            <a:r>
              <a:rPr lang="en-US" dirty="0" smtClean="0"/>
              <a:t>Performance Tester</a:t>
            </a:r>
            <a:endParaRPr lang="en-US" dirty="0"/>
          </a:p>
        </p:txBody>
      </p:sp>
      <p:sp>
        <p:nvSpPr>
          <p:cNvPr id="7" name="Subtitle 2"/>
          <p:cNvSpPr txBox="1">
            <a:spLocks/>
          </p:cNvSpPr>
          <p:nvPr/>
        </p:nvSpPr>
        <p:spPr>
          <a:xfrm>
            <a:off x="4932040" y="3005336"/>
            <a:ext cx="3744416" cy="3672408"/>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pPr marL="457200" indent="-457200">
              <a:buFont typeface="Wingdings" panose="05000000000000000000" pitchFamily="2" charset="2"/>
              <a:buChar char="q"/>
            </a:pPr>
            <a:endParaRPr lang="en-US" dirty="0" smtClean="0"/>
          </a:p>
        </p:txBody>
      </p:sp>
      <p:sp>
        <p:nvSpPr>
          <p:cNvPr id="5" name="Subtitle 2"/>
          <p:cNvSpPr txBox="1">
            <a:spLocks/>
          </p:cNvSpPr>
          <p:nvPr/>
        </p:nvSpPr>
        <p:spPr>
          <a:xfrm>
            <a:off x="5364088" y="3005336"/>
            <a:ext cx="3312368" cy="3672408"/>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pPr marL="457200" indent="-457200">
              <a:buFont typeface="Wingdings" panose="05000000000000000000" pitchFamily="2" charset="2"/>
              <a:buChar char="q"/>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799312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Автоматизирано тестване</a:t>
            </a:r>
            <a:endParaRPr lang="bg-BG" dirty="0"/>
          </a:p>
        </p:txBody>
      </p:sp>
      <p:sp>
        <p:nvSpPr>
          <p:cNvPr id="3" name="Subtitle 2"/>
          <p:cNvSpPr>
            <a:spLocks noGrp="1"/>
          </p:cNvSpPr>
          <p:nvPr>
            <p:ph type="subTitle" idx="1"/>
          </p:nvPr>
        </p:nvSpPr>
        <p:spPr>
          <a:xfrm>
            <a:off x="1403648" y="3429000"/>
            <a:ext cx="6400800" cy="3024336"/>
          </a:xfrm>
        </p:spPr>
        <p:txBody>
          <a:bodyPr>
            <a:normAutofit fontScale="92500" lnSpcReduction="20000"/>
          </a:bodyPr>
          <a:lstStyle/>
          <a:p>
            <a:pPr marL="457200" indent="-457200" algn="l">
              <a:buFont typeface="Wingdings" panose="05000000000000000000" pitchFamily="2" charset="2"/>
              <a:buChar char="v"/>
            </a:pPr>
            <a:r>
              <a:rPr lang="en-US" dirty="0" smtClean="0"/>
              <a:t>Automation Quality Specialist</a:t>
            </a:r>
          </a:p>
          <a:p>
            <a:pPr marL="457200" indent="-457200" algn="l">
              <a:buFont typeface="Wingdings" panose="05000000000000000000" pitchFamily="2" charset="2"/>
              <a:buChar char="v"/>
            </a:pPr>
            <a:r>
              <a:rPr lang="en-US" dirty="0" smtClean="0"/>
              <a:t>Performance Tester</a:t>
            </a:r>
          </a:p>
          <a:p>
            <a:pPr marL="457200" indent="-457200" algn="l">
              <a:buFont typeface="Wingdings" panose="05000000000000000000" pitchFamily="2" charset="2"/>
              <a:buChar char="v"/>
            </a:pPr>
            <a:r>
              <a:rPr lang="en-US" dirty="0" smtClean="0"/>
              <a:t>Automation Test Analyst</a:t>
            </a:r>
          </a:p>
          <a:p>
            <a:pPr algn="l"/>
            <a:endParaRPr lang="en-US" dirty="0" smtClean="0"/>
          </a:p>
          <a:p>
            <a:pPr marL="457200" indent="-457200" algn="l">
              <a:buFont typeface="Wingdings" panose="05000000000000000000" pitchFamily="2" charset="2"/>
              <a:buChar char="q"/>
            </a:pPr>
            <a:r>
              <a:rPr lang="bg-BG" dirty="0" smtClean="0"/>
              <a:t>Според използвания софтуер за автоматизация</a:t>
            </a:r>
            <a:endParaRPr lang="en-US" dirty="0" smtClean="0"/>
          </a:p>
          <a:p>
            <a:pPr marL="914400" lvl="1" indent="-457200" algn="l">
              <a:buFont typeface="Wingdings" panose="05000000000000000000" pitchFamily="2" charset="2"/>
              <a:buChar char="q"/>
            </a:pPr>
            <a:r>
              <a:rPr lang="en-US" dirty="0" smtClean="0"/>
              <a:t>Selenium Tester</a:t>
            </a:r>
          </a:p>
          <a:p>
            <a:pPr marL="914400" lvl="1" indent="-457200" algn="l">
              <a:buFont typeface="Wingdings" panose="05000000000000000000" pitchFamily="2" charset="2"/>
              <a:buChar char="q"/>
            </a:pPr>
            <a:r>
              <a:rPr lang="en-US" dirty="0" err="1" smtClean="0"/>
              <a:t>Sikuli</a:t>
            </a:r>
            <a:r>
              <a:rPr lang="en-US" dirty="0" smtClean="0"/>
              <a:t> Tester</a:t>
            </a:r>
          </a:p>
          <a:p>
            <a:pPr marL="914400" lvl="1" indent="-457200" algn="l">
              <a:buFont typeface="Wingdings" panose="05000000000000000000" pitchFamily="2" charset="2"/>
              <a:buChar char="q"/>
            </a:pPr>
            <a:r>
              <a:rPr lang="en-US" dirty="0" smtClean="0"/>
              <a:t>QTP Tester</a:t>
            </a:r>
            <a:endParaRPr lang="bg-BG" dirty="0" smtClean="0"/>
          </a:p>
          <a:p>
            <a:pPr marL="914400" lvl="1" indent="-457200" algn="l">
              <a:buFont typeface="Wingdings" panose="05000000000000000000" pitchFamily="2" charset="2"/>
              <a:buChar char="q"/>
            </a:pPr>
            <a:r>
              <a:rPr lang="en-US" dirty="0" smtClean="0"/>
              <a:t>Rational Robot Tester</a:t>
            </a:r>
          </a:p>
          <a:p>
            <a:pPr marL="914400" lvl="1" indent="-457200" algn="l">
              <a:buFont typeface="Wingdings" panose="05000000000000000000" pitchFamily="2" charset="2"/>
              <a:buChar char="q"/>
            </a:pPr>
            <a:r>
              <a:rPr lang="en-US" dirty="0" smtClean="0"/>
              <a:t>SOAPUI Tester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851035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en-US" dirty="0" smtClean="0"/>
              <a:t>Cyber Security </a:t>
            </a:r>
            <a:r>
              <a:rPr lang="bg-BG" dirty="0" smtClean="0"/>
              <a:t>тестване</a:t>
            </a:r>
            <a:endParaRPr lang="bg-BG" dirty="0"/>
          </a:p>
        </p:txBody>
      </p:sp>
      <p:sp>
        <p:nvSpPr>
          <p:cNvPr id="3" name="Subtitle 2"/>
          <p:cNvSpPr>
            <a:spLocks noGrp="1"/>
          </p:cNvSpPr>
          <p:nvPr>
            <p:ph type="subTitle" idx="1"/>
          </p:nvPr>
        </p:nvSpPr>
        <p:spPr>
          <a:xfrm>
            <a:off x="1331640" y="3717032"/>
            <a:ext cx="6400800" cy="1944216"/>
          </a:xfrm>
        </p:spPr>
        <p:txBody>
          <a:bodyPr>
            <a:normAutofit/>
          </a:bodyPr>
          <a:lstStyle/>
          <a:p>
            <a:pPr marL="457200" indent="-457200">
              <a:buFont typeface="Wingdings" panose="05000000000000000000" pitchFamily="2" charset="2"/>
              <a:buChar char="q"/>
            </a:pPr>
            <a:r>
              <a:rPr lang="en-US" dirty="0" smtClean="0"/>
              <a:t>Security Tester / </a:t>
            </a:r>
            <a:r>
              <a:rPr lang="en-US" dirty="0"/>
              <a:t>Penetration Tester</a:t>
            </a:r>
          </a:p>
          <a:p>
            <a:pPr marL="457200" indent="-457200" algn="l">
              <a:buFont typeface="Wingdings" panose="05000000000000000000" pitchFamily="2" charset="2"/>
              <a:buChar char="q"/>
            </a:pPr>
            <a:r>
              <a:rPr lang="en-US" dirty="0" smtClean="0"/>
              <a:t>Cyber Security Analyst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8510031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836712"/>
            <a:ext cx="7772400" cy="1872208"/>
          </a:xfrm>
        </p:spPr>
        <p:txBody>
          <a:bodyPr>
            <a:normAutofit fontScale="90000"/>
          </a:bodyPr>
          <a:lstStyle/>
          <a:p>
            <a:r>
              <a:rPr lang="bg-BG" dirty="0" smtClean="0"/>
              <a:t>Роли и отговорности на лидера на екип от тестери</a:t>
            </a:r>
            <a:r>
              <a:rPr lang="en-US" dirty="0" smtClean="0"/>
              <a:t/>
            </a:r>
            <a:br>
              <a:rPr lang="en-US" dirty="0" smtClean="0"/>
            </a:br>
            <a:r>
              <a:rPr lang="bg-BG" dirty="0" smtClean="0"/>
              <a:t/>
            </a:r>
            <a:br>
              <a:rPr lang="bg-BG" dirty="0" smtClean="0"/>
            </a:br>
            <a:r>
              <a:rPr lang="en-US" sz="3100" dirty="0" smtClean="0"/>
              <a:t>Test Leader</a:t>
            </a:r>
            <a:endParaRPr lang="bg-BG" sz="3100" dirty="0"/>
          </a:p>
        </p:txBody>
      </p:sp>
      <p:sp>
        <p:nvSpPr>
          <p:cNvPr id="3" name="Subtitle 2"/>
          <p:cNvSpPr>
            <a:spLocks noGrp="1"/>
          </p:cNvSpPr>
          <p:nvPr>
            <p:ph type="subTitle" idx="1"/>
          </p:nvPr>
        </p:nvSpPr>
        <p:spPr>
          <a:xfrm>
            <a:off x="1331640" y="3284984"/>
            <a:ext cx="6400800" cy="2232248"/>
          </a:xfrm>
        </p:spPr>
        <p:txBody>
          <a:bodyPr>
            <a:noAutofit/>
          </a:bodyPr>
          <a:lstStyle/>
          <a:p>
            <a:pPr marL="342900" indent="-342900">
              <a:buFont typeface="Wingdings" panose="05000000000000000000" pitchFamily="2" charset="2"/>
              <a:buChar char="ü"/>
            </a:pPr>
            <a:r>
              <a:rPr lang="bg-BG" sz="1600" dirty="0" smtClean="0"/>
              <a:t>Планиране, наблюдение и контрол на тестовите дейности и задачи</a:t>
            </a:r>
            <a:endParaRPr lang="en-US" sz="1600" dirty="0" smtClean="0"/>
          </a:p>
          <a:p>
            <a:pPr marL="342900" indent="-342900">
              <a:buFont typeface="Wingdings" panose="05000000000000000000" pitchFamily="2" charset="2"/>
              <a:buChar char="ü"/>
            </a:pPr>
            <a:r>
              <a:rPr lang="bg-BG" sz="1600" dirty="0" smtClean="0"/>
              <a:t>Сътрудничество с останалите колеги от екипа по проекта, определя тестовите цели, организационните тестови политики, тестовите стратегии и тестовите планове</a:t>
            </a:r>
            <a:endParaRPr lang="en-US" sz="1600" dirty="0" smtClean="0"/>
          </a:p>
          <a:p>
            <a:pPr marL="342900" indent="-342900">
              <a:buFont typeface="Wingdings" panose="05000000000000000000" pitchFamily="2" charset="2"/>
              <a:buChar char="ü"/>
            </a:pPr>
            <a:r>
              <a:rPr lang="bg-BG" sz="1600" dirty="0" smtClean="0"/>
              <a:t>Оценява тестването кога трябва да е готово и преговаря с мениджмънта за необходимите му ресурси</a:t>
            </a: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4291544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764704"/>
            <a:ext cx="7772400" cy="1872208"/>
          </a:xfrm>
        </p:spPr>
        <p:txBody>
          <a:bodyPr>
            <a:normAutofit fontScale="90000"/>
          </a:bodyPr>
          <a:lstStyle/>
          <a:p>
            <a:r>
              <a:rPr lang="bg-BG" dirty="0" smtClean="0"/>
              <a:t>Роли и отговорности на лидера на екип от тестери</a:t>
            </a:r>
            <a:r>
              <a:rPr lang="en-US" dirty="0" smtClean="0"/>
              <a:t/>
            </a:r>
            <a:br>
              <a:rPr lang="en-US" dirty="0" smtClean="0"/>
            </a:br>
            <a:r>
              <a:rPr lang="bg-BG" dirty="0" smtClean="0"/>
              <a:t/>
            </a:r>
            <a:br>
              <a:rPr lang="bg-BG" dirty="0" smtClean="0"/>
            </a:br>
            <a:r>
              <a:rPr lang="en-US" sz="3100" dirty="0" smtClean="0"/>
              <a:t>Test Leader</a:t>
            </a:r>
            <a:endParaRPr lang="bg-BG" sz="3100" dirty="0"/>
          </a:p>
        </p:txBody>
      </p:sp>
      <p:sp>
        <p:nvSpPr>
          <p:cNvPr id="3" name="Subtitle 2"/>
          <p:cNvSpPr>
            <a:spLocks noGrp="1"/>
          </p:cNvSpPr>
          <p:nvPr>
            <p:ph type="subTitle" idx="1"/>
          </p:nvPr>
        </p:nvSpPr>
        <p:spPr>
          <a:xfrm>
            <a:off x="1259632" y="3068960"/>
            <a:ext cx="6400800" cy="1800200"/>
          </a:xfrm>
        </p:spPr>
        <p:txBody>
          <a:bodyPr>
            <a:noAutofit/>
          </a:bodyPr>
          <a:lstStyle/>
          <a:p>
            <a:pPr marL="342900" indent="-342900">
              <a:buFont typeface="Wingdings" panose="05000000000000000000" pitchFamily="2" charset="2"/>
              <a:buChar char="ü"/>
            </a:pPr>
            <a:r>
              <a:rPr lang="bg-BG" sz="1600" dirty="0" smtClean="0"/>
              <a:t>Преценява кога автоматизирано тестване е необходимо, след което ако е нужно,  планира ресурси, време, тулове, които ще се ползват и обучение на тест екипа. </a:t>
            </a:r>
            <a:endParaRPr lang="en-US" sz="1600" dirty="0" smtClean="0"/>
          </a:p>
          <a:p>
            <a:pPr marL="342900" indent="-342900">
              <a:buFont typeface="Wingdings" panose="05000000000000000000" pitchFamily="2" charset="2"/>
              <a:buChar char="ü"/>
            </a:pPr>
            <a:r>
              <a:rPr lang="bg-BG" sz="1600" dirty="0" smtClean="0"/>
              <a:t>Консултира се с други екипи (тестери, програмисти и др.) да помогнат в процеса на разработка на автоматизираните тестове или с тестване от тяхна страна</a:t>
            </a:r>
          </a:p>
          <a:p>
            <a:pPr marL="342900" indent="-342900">
              <a:buFont typeface="Wingdings" panose="05000000000000000000" pitchFamily="2" charset="2"/>
              <a:buChar char="ü"/>
            </a:pPr>
            <a:r>
              <a:rPr lang="bg-BG" sz="1600" dirty="0"/>
              <a:t>Подсигурява правилна конфигурация на използваните тест </a:t>
            </a:r>
            <a:r>
              <a:rPr lang="bg-BG" sz="1600" dirty="0" smtClean="0"/>
              <a:t>тулове </a:t>
            </a:r>
            <a:r>
              <a:rPr lang="bg-BG" sz="1600" dirty="0"/>
              <a:t>и проследимост на тестовете, преди, по време на и след изпълнението им</a:t>
            </a:r>
            <a:endParaRPr lang="en-US" sz="1600" dirty="0"/>
          </a:p>
          <a:p>
            <a:pPr marL="342900" indent="-342900">
              <a:buFont typeface="Wingdings" panose="05000000000000000000" pitchFamily="2" charset="2"/>
              <a:buChar char="ü"/>
            </a:pPr>
            <a:r>
              <a:rPr lang="bg-BG" sz="1600" dirty="0"/>
              <a:t>Непосредствено преди изпълнението на тестовете, подсигурява стабилна тестова среда и я поддържа по време на изпълнението им</a:t>
            </a:r>
            <a:endParaRPr lang="en-US" sz="1600" dirty="0"/>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3609354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980728"/>
            <a:ext cx="7772400" cy="1872208"/>
          </a:xfrm>
        </p:spPr>
        <p:txBody>
          <a:bodyPr>
            <a:normAutofit fontScale="90000"/>
          </a:bodyPr>
          <a:lstStyle/>
          <a:p>
            <a:r>
              <a:rPr lang="bg-BG" dirty="0" smtClean="0"/>
              <a:t>Роли и отговорности на лидера на екип от тестери</a:t>
            </a:r>
            <a:r>
              <a:rPr lang="en-US" dirty="0" smtClean="0"/>
              <a:t/>
            </a:r>
            <a:br>
              <a:rPr lang="en-US" dirty="0" smtClean="0"/>
            </a:br>
            <a:r>
              <a:rPr lang="en-US" dirty="0"/>
              <a:t/>
            </a:r>
            <a:br>
              <a:rPr lang="en-US" dirty="0"/>
            </a:br>
            <a:r>
              <a:rPr lang="en-US" sz="3600" dirty="0" smtClean="0"/>
              <a:t>Test Leader</a:t>
            </a:r>
            <a:endParaRPr lang="bg-BG" sz="3600" dirty="0"/>
          </a:p>
        </p:txBody>
      </p:sp>
      <p:sp>
        <p:nvSpPr>
          <p:cNvPr id="3" name="Subtitle 2"/>
          <p:cNvSpPr>
            <a:spLocks noGrp="1"/>
          </p:cNvSpPr>
          <p:nvPr>
            <p:ph type="subTitle" idx="1"/>
          </p:nvPr>
        </p:nvSpPr>
        <p:spPr>
          <a:xfrm>
            <a:off x="1403648" y="3284984"/>
            <a:ext cx="6400800" cy="2600698"/>
          </a:xfrm>
        </p:spPr>
        <p:txBody>
          <a:bodyPr>
            <a:noAutofit/>
          </a:bodyPr>
          <a:lstStyle/>
          <a:p>
            <a:pPr marL="342900" indent="-342900">
              <a:buFont typeface="Wingdings" panose="05000000000000000000" pitchFamily="2" charset="2"/>
              <a:buChar char="ü"/>
            </a:pPr>
            <a:r>
              <a:rPr lang="bg-BG" sz="1600" dirty="0" smtClean="0"/>
              <a:t>Ръководи, насочва и наблюдава анализа, дизайна, имплементацията и изпълнението на тест кейсовете, тест процедурите и тест суитите</a:t>
            </a:r>
            <a:endParaRPr lang="en-US" sz="1600" dirty="0" smtClean="0"/>
          </a:p>
          <a:p>
            <a:pPr marL="342900" indent="-342900">
              <a:buFont typeface="Wingdings" panose="05000000000000000000" pitchFamily="2" charset="2"/>
              <a:buChar char="ü"/>
            </a:pPr>
            <a:r>
              <a:rPr lang="bg-BG" sz="1600" dirty="0" smtClean="0"/>
              <a:t>Изготвя </a:t>
            </a:r>
            <a:r>
              <a:rPr lang="bg-BG" sz="1600" dirty="0"/>
              <a:t>доклади за техния прогрес, статуса за качеството на продукта и тестовите </a:t>
            </a:r>
            <a:r>
              <a:rPr lang="bg-BG" sz="1600" dirty="0" smtClean="0"/>
              <a:t>резултати</a:t>
            </a:r>
          </a:p>
          <a:p>
            <a:pPr marL="342900" indent="-342900">
              <a:buFont typeface="Wingdings" panose="05000000000000000000" pitchFamily="2" charset="2"/>
              <a:buChar char="ü"/>
            </a:pPr>
            <a:r>
              <a:rPr lang="bg-BG" sz="1600" dirty="0"/>
              <a:t>Адаптира тестовия план съгласно текущия тестови анализ и  балансира, ако е нужно, за да се приспособи към променящите се </a:t>
            </a:r>
            <a:r>
              <a:rPr lang="bg-BG" sz="1600" dirty="0" smtClean="0"/>
              <a:t>условия</a:t>
            </a:r>
          </a:p>
          <a:p>
            <a:pPr marL="342900" indent="-342900">
              <a:buFont typeface="Wingdings" panose="05000000000000000000" pitchFamily="2" charset="2"/>
              <a:buChar char="ü"/>
            </a:pPr>
            <a:r>
              <a:rPr lang="bg-BG" sz="1600" dirty="0"/>
              <a:t>Когато по време на изпълнението на тестовете, има много критични бъгове, изготвя обобщен доклад за статуса на тестването и прекратява тестването</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42515538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836712"/>
            <a:ext cx="7772400" cy="1872208"/>
          </a:xfrm>
        </p:spPr>
        <p:txBody>
          <a:bodyPr>
            <a:normAutofit fontScale="90000"/>
          </a:bodyPr>
          <a:lstStyle/>
          <a:p>
            <a:r>
              <a:rPr lang="bg-BG" dirty="0" smtClean="0"/>
              <a:t>Роли и отговорности на лидера на екип от тестери</a:t>
            </a:r>
            <a:br>
              <a:rPr lang="bg-BG" dirty="0" smtClean="0"/>
            </a:br>
            <a:r>
              <a:rPr lang="bg-BG" dirty="0"/>
              <a:t/>
            </a:r>
            <a:br>
              <a:rPr lang="bg-BG" dirty="0"/>
            </a:br>
            <a:r>
              <a:rPr lang="en-US" sz="3600" dirty="0" smtClean="0"/>
              <a:t>Test Leader</a:t>
            </a:r>
            <a:endParaRPr lang="bg-BG" sz="3600" dirty="0"/>
          </a:p>
        </p:txBody>
      </p:sp>
      <p:sp>
        <p:nvSpPr>
          <p:cNvPr id="3" name="Subtitle 2"/>
          <p:cNvSpPr>
            <a:spLocks noGrp="1"/>
          </p:cNvSpPr>
          <p:nvPr>
            <p:ph type="subTitle" idx="1"/>
          </p:nvPr>
        </p:nvSpPr>
        <p:spPr>
          <a:xfrm>
            <a:off x="1331640" y="3429000"/>
            <a:ext cx="6400800" cy="1872208"/>
          </a:xfrm>
        </p:spPr>
        <p:txBody>
          <a:bodyPr>
            <a:noAutofit/>
          </a:bodyPr>
          <a:lstStyle/>
          <a:p>
            <a:pPr marL="342900" indent="-342900">
              <a:buFont typeface="Wingdings" panose="05000000000000000000" pitchFamily="2" charset="2"/>
              <a:buChar char="ü"/>
            </a:pPr>
            <a:r>
              <a:rPr lang="en-US" sz="1600" dirty="0" smtClean="0"/>
              <a:t>Test Leader </a:t>
            </a:r>
            <a:r>
              <a:rPr lang="bg-BG" sz="1600" dirty="0" smtClean="0"/>
              <a:t>може да се срещне още като</a:t>
            </a:r>
            <a:r>
              <a:rPr lang="en-US" sz="1600" dirty="0" smtClean="0"/>
              <a:t> </a:t>
            </a:r>
            <a:r>
              <a:rPr lang="bg-BG" sz="1600" dirty="0" smtClean="0"/>
              <a:t>наименование </a:t>
            </a:r>
            <a:r>
              <a:rPr lang="en-US" sz="1600" dirty="0" smtClean="0"/>
              <a:t>Test Manager, Test Coordinator, </a:t>
            </a:r>
            <a:r>
              <a:rPr lang="bg-BG" sz="1600" dirty="0" smtClean="0"/>
              <a:t>или тази роля може да бъде взета от</a:t>
            </a:r>
            <a:r>
              <a:rPr lang="en-US" sz="1600" dirty="0" smtClean="0"/>
              <a:t> Project Manager, Development </a:t>
            </a:r>
            <a:r>
              <a:rPr lang="en-US" sz="1600" dirty="0"/>
              <a:t>M</a:t>
            </a:r>
            <a:r>
              <a:rPr lang="en-US" sz="1600" dirty="0" smtClean="0"/>
              <a:t>anager, Quality Assurance Manager</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2506684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836712"/>
            <a:ext cx="7772400" cy="1872208"/>
          </a:xfrm>
        </p:spPr>
        <p:txBody>
          <a:bodyPr>
            <a:normAutofit fontScale="90000"/>
          </a:bodyPr>
          <a:lstStyle/>
          <a:p>
            <a:r>
              <a:rPr lang="bg-BG" dirty="0" smtClean="0"/>
              <a:t>Роли и отговорности на самия тестер</a:t>
            </a:r>
            <a:r>
              <a:rPr lang="en-US" dirty="0" smtClean="0"/>
              <a:t/>
            </a:r>
            <a:br>
              <a:rPr lang="en-US" dirty="0" smtClean="0"/>
            </a:br>
            <a:r>
              <a:rPr lang="en-US" dirty="0"/>
              <a:t/>
            </a:r>
            <a:br>
              <a:rPr lang="en-US" dirty="0"/>
            </a:br>
            <a:r>
              <a:rPr lang="en-US" sz="3600" dirty="0" smtClean="0"/>
              <a:t>Tester</a:t>
            </a:r>
            <a:endParaRPr lang="bg-BG" sz="3600" dirty="0"/>
          </a:p>
        </p:txBody>
      </p:sp>
      <p:sp>
        <p:nvSpPr>
          <p:cNvPr id="3" name="Subtitle 2"/>
          <p:cNvSpPr>
            <a:spLocks noGrp="1"/>
          </p:cNvSpPr>
          <p:nvPr>
            <p:ph type="subTitle" idx="1"/>
          </p:nvPr>
        </p:nvSpPr>
        <p:spPr>
          <a:xfrm>
            <a:off x="1331640" y="3284984"/>
            <a:ext cx="6400800" cy="2520280"/>
          </a:xfrm>
        </p:spPr>
        <p:txBody>
          <a:bodyPr>
            <a:noAutofit/>
          </a:bodyPr>
          <a:lstStyle/>
          <a:p>
            <a:pPr marL="342900" indent="-342900">
              <a:buFont typeface="Wingdings" panose="05000000000000000000" pitchFamily="2" charset="2"/>
              <a:buChar char="Ø"/>
            </a:pPr>
            <a:r>
              <a:rPr lang="bg-BG" sz="1600" dirty="0"/>
              <a:t>Анализира, проверява, и оценява софтуерните изисквания и дизайн спецификациите</a:t>
            </a:r>
            <a:endParaRPr lang="en-US" sz="1600" dirty="0"/>
          </a:p>
          <a:p>
            <a:pPr marL="342900" indent="-342900">
              <a:buFont typeface="Wingdings" panose="05000000000000000000" pitchFamily="2" charset="2"/>
              <a:buChar char="Ø"/>
            </a:pPr>
            <a:r>
              <a:rPr lang="bg-BG" sz="1600" dirty="0" smtClean="0"/>
              <a:t>Идентифицира </a:t>
            </a:r>
            <a:r>
              <a:rPr lang="bg-BG" sz="1600" dirty="0"/>
              <a:t>тестовите условия и създава спецификации за тест дизайна, тест кейсовете, тест процедурите и тестовите данни</a:t>
            </a:r>
            <a:endParaRPr lang="en-US" sz="1600" dirty="0"/>
          </a:p>
          <a:p>
            <a:pPr marL="342900" indent="-342900">
              <a:buFont typeface="Wingdings" panose="05000000000000000000" pitchFamily="2" charset="2"/>
              <a:buChar char="Ø"/>
            </a:pPr>
            <a:r>
              <a:rPr lang="bg-BG" sz="1600" dirty="0" smtClean="0"/>
              <a:t>Проверява и спомага за разработката на тестовия план</a:t>
            </a:r>
          </a:p>
          <a:p>
            <a:pPr marL="342900" indent="-342900">
              <a:buFont typeface="Wingdings" panose="05000000000000000000" pitchFamily="2" charset="2"/>
              <a:buChar char="Ø"/>
            </a:pPr>
            <a:r>
              <a:rPr lang="bg-BG" sz="1600" dirty="0" smtClean="0"/>
              <a:t>Автоматизира или помага да се автоматизират тестовете</a:t>
            </a:r>
          </a:p>
          <a:p>
            <a:pPr marL="342900" indent="-342900">
              <a:buFont typeface="Wingdings" panose="05000000000000000000" pitchFamily="2" charset="2"/>
              <a:buChar char="Ø"/>
            </a:pPr>
            <a:r>
              <a:rPr lang="bg-BG" sz="1600" dirty="0" smtClean="0"/>
              <a:t>При възникнал проблем, не от неговата компетенция, търси решение от компетентния затова член на екипа по проекта</a:t>
            </a: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3326499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836712"/>
            <a:ext cx="7772400" cy="1872208"/>
          </a:xfrm>
        </p:spPr>
        <p:txBody>
          <a:bodyPr>
            <a:normAutofit fontScale="90000"/>
          </a:bodyPr>
          <a:lstStyle/>
          <a:p>
            <a:r>
              <a:rPr lang="bg-BG" dirty="0" smtClean="0"/>
              <a:t>Роли и отговорности на самия тестер</a:t>
            </a:r>
            <a:r>
              <a:rPr lang="en-US" dirty="0" smtClean="0"/>
              <a:t/>
            </a:r>
            <a:br>
              <a:rPr lang="en-US" dirty="0" smtClean="0"/>
            </a:br>
            <a:r>
              <a:rPr lang="en-US" dirty="0"/>
              <a:t/>
            </a:r>
            <a:br>
              <a:rPr lang="en-US" dirty="0"/>
            </a:br>
            <a:r>
              <a:rPr lang="en-US" sz="3600" dirty="0" smtClean="0"/>
              <a:t>Tester</a:t>
            </a:r>
            <a:endParaRPr lang="bg-BG" sz="3600" dirty="0"/>
          </a:p>
        </p:txBody>
      </p:sp>
      <p:sp>
        <p:nvSpPr>
          <p:cNvPr id="3" name="Subtitle 2"/>
          <p:cNvSpPr>
            <a:spLocks noGrp="1"/>
          </p:cNvSpPr>
          <p:nvPr>
            <p:ph type="subTitle" idx="1"/>
          </p:nvPr>
        </p:nvSpPr>
        <p:spPr>
          <a:xfrm>
            <a:off x="1331640" y="2996952"/>
            <a:ext cx="6400800" cy="3672408"/>
          </a:xfrm>
        </p:spPr>
        <p:txBody>
          <a:bodyPr>
            <a:noAutofit/>
          </a:bodyPr>
          <a:lstStyle/>
          <a:p>
            <a:pPr marL="342900" indent="-342900">
              <a:buFont typeface="Wingdings" panose="05000000000000000000" pitchFamily="2" charset="2"/>
              <a:buChar char="Ø"/>
            </a:pPr>
            <a:r>
              <a:rPr lang="bg-BG" sz="1600" dirty="0" smtClean="0"/>
              <a:t>Настройва тестовата среда или </a:t>
            </a:r>
            <a:r>
              <a:rPr lang="en-US" sz="1600" dirty="0" smtClean="0"/>
              <a:t>System Administrator</a:t>
            </a:r>
            <a:r>
              <a:rPr lang="bg-BG" sz="1600" dirty="0" smtClean="0"/>
              <a:t>, </a:t>
            </a:r>
            <a:r>
              <a:rPr lang="en-US" sz="1600" dirty="0" smtClean="0"/>
              <a:t>Network </a:t>
            </a:r>
            <a:r>
              <a:rPr lang="en-US" sz="1600" dirty="0"/>
              <a:t>M</a:t>
            </a:r>
            <a:r>
              <a:rPr lang="en-US" sz="1600" dirty="0" smtClean="0"/>
              <a:t>anagement </a:t>
            </a:r>
            <a:r>
              <a:rPr lang="en-US" sz="1600" dirty="0"/>
              <a:t>S</a:t>
            </a:r>
            <a:r>
              <a:rPr lang="en-US" sz="1600" dirty="0" smtClean="0"/>
              <a:t>taff </a:t>
            </a:r>
            <a:r>
              <a:rPr lang="bg-BG" sz="1600" dirty="0" smtClean="0"/>
              <a:t>и/или друг </a:t>
            </a:r>
            <a:r>
              <a:rPr lang="en-US" sz="1600" dirty="0" smtClean="0"/>
              <a:t>QA </a:t>
            </a:r>
            <a:r>
              <a:rPr lang="bg-BG" sz="1600" dirty="0" smtClean="0"/>
              <a:t>му помагат да я настрой</a:t>
            </a:r>
            <a:endParaRPr lang="en-US" sz="1600" dirty="0" smtClean="0"/>
          </a:p>
          <a:p>
            <a:pPr marL="342900" indent="-342900">
              <a:buFont typeface="Wingdings" panose="05000000000000000000" pitchFamily="2" charset="2"/>
              <a:buChar char="Ø"/>
            </a:pPr>
            <a:r>
              <a:rPr lang="bg-BG" sz="1600" dirty="0" smtClean="0"/>
              <a:t>Изпълнява и логва тестове, оценява резултатите и документира откритите проблеми (бъгове)</a:t>
            </a:r>
            <a:endParaRPr lang="en-US" sz="1600" dirty="0" smtClean="0"/>
          </a:p>
          <a:p>
            <a:pPr marL="342900" indent="-342900">
              <a:buFont typeface="Wingdings" panose="05000000000000000000" pitchFamily="2" charset="2"/>
              <a:buChar char="Ø"/>
            </a:pPr>
            <a:r>
              <a:rPr lang="bg-BG" sz="1600" dirty="0" smtClean="0"/>
              <a:t>Наблюдава тестовия процес и тестовата среда, често използва тулове за тази цел, и често събира данни за експлоатационните качества на средата (</a:t>
            </a:r>
            <a:r>
              <a:rPr lang="en-US" sz="1600" dirty="0" smtClean="0"/>
              <a:t>performance metrics</a:t>
            </a:r>
            <a:r>
              <a:rPr lang="bg-BG" sz="1600" dirty="0" smtClean="0"/>
              <a:t>)</a:t>
            </a:r>
            <a:endParaRPr lang="en-US" sz="1600" dirty="0" smtClean="0"/>
          </a:p>
          <a:p>
            <a:pPr marL="342900" indent="-342900">
              <a:buFont typeface="Wingdings" panose="05000000000000000000" pitchFamily="2" charset="2"/>
              <a:buChar char="Ø"/>
            </a:pPr>
            <a:r>
              <a:rPr lang="bg-BG" sz="1600" dirty="0" smtClean="0"/>
              <a:t>Преглежда работата на всеки тестер, включително</a:t>
            </a:r>
            <a:r>
              <a:rPr lang="en-US" sz="1600" dirty="0" smtClean="0"/>
              <a:t> </a:t>
            </a:r>
            <a:r>
              <a:rPr lang="bg-BG" sz="1600" dirty="0" smtClean="0"/>
              <a:t>тест кейси, тестовите спецификации, дефект докладите и тестовите резултати</a:t>
            </a: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092247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7199"/>
            <a:ext cx="7772400" cy="936104"/>
          </a:xfrm>
        </p:spPr>
        <p:txBody>
          <a:bodyPr>
            <a:normAutofit fontScale="90000"/>
          </a:bodyPr>
          <a:lstStyle/>
          <a:p>
            <a:r>
              <a:rPr lang="bg-BG" dirty="0"/>
              <a:t>Предварителна подготовка</a:t>
            </a:r>
          </a:p>
        </p:txBody>
      </p:sp>
      <p:sp>
        <p:nvSpPr>
          <p:cNvPr id="3" name="Subtitle 2"/>
          <p:cNvSpPr>
            <a:spLocks noGrp="1"/>
          </p:cNvSpPr>
          <p:nvPr>
            <p:ph type="subTitle" idx="1"/>
          </p:nvPr>
        </p:nvSpPr>
        <p:spPr>
          <a:xfrm>
            <a:off x="638175" y="1484784"/>
            <a:ext cx="7704856" cy="3600400"/>
          </a:xfrm>
        </p:spPr>
        <p:txBody>
          <a:bodyPr>
            <a:noAutofit/>
          </a:bodyPr>
          <a:lstStyle/>
          <a:p>
            <a:r>
              <a:rPr lang="bg-BG" sz="2000" dirty="0" smtClean="0"/>
              <a:t>Основни </a:t>
            </a:r>
            <a:r>
              <a:rPr lang="bg-BG" sz="2000" dirty="0"/>
              <a:t>познания по </a:t>
            </a:r>
            <a:r>
              <a:rPr lang="en-US" sz="2000" dirty="0"/>
              <a:t>Windows </a:t>
            </a:r>
            <a:r>
              <a:rPr lang="bg-BG" sz="2000" dirty="0"/>
              <a:t>настройки, </a:t>
            </a:r>
            <a:r>
              <a:rPr lang="en-US" sz="2000" dirty="0"/>
              <a:t>Remote </a:t>
            </a:r>
            <a:r>
              <a:rPr lang="en-US" sz="2000" dirty="0" smtClean="0"/>
              <a:t>Connection</a:t>
            </a:r>
          </a:p>
          <a:p>
            <a:endParaRPr lang="en-US" sz="1600" dirty="0" smtClean="0"/>
          </a:p>
          <a:p>
            <a:r>
              <a:rPr lang="en-US" sz="1600" dirty="0" smtClean="0">
                <a:hlinkClick r:id="rId2"/>
              </a:rPr>
              <a:t>Team Viewer</a:t>
            </a:r>
            <a:endParaRPr lang="bg-BG" sz="1600" dirty="0" smtClean="0"/>
          </a:p>
          <a:p>
            <a:r>
              <a:rPr lang="en-US" sz="1600" dirty="0" smtClean="0">
                <a:hlinkClick r:id="rId3"/>
              </a:rPr>
              <a:t>Best VPN Services</a:t>
            </a:r>
            <a:endParaRPr lang="en-US" sz="1600" dirty="0" smtClean="0"/>
          </a:p>
          <a:p>
            <a:r>
              <a:rPr lang="en-US" sz="1600" dirty="0" smtClean="0">
                <a:hlinkClick r:id="rId4"/>
              </a:rPr>
              <a:t>IVPN Client</a:t>
            </a:r>
            <a:endParaRPr lang="en-US" sz="1600" dirty="0" smtClean="0"/>
          </a:p>
          <a:p>
            <a:r>
              <a:rPr lang="en-US" sz="1600" dirty="0" smtClean="0">
                <a:hlinkClick r:id="rId5"/>
              </a:rPr>
              <a:t>Cisco VPN and Endpoint Security Clients</a:t>
            </a:r>
            <a:endParaRPr lang="en-US" sz="1600" dirty="0" smtClean="0"/>
          </a:p>
          <a:p>
            <a:r>
              <a:rPr lang="bg-BG" sz="1600" dirty="0" smtClean="0">
                <a:hlinkClick r:id="rId6"/>
              </a:rPr>
              <a:t>Русенски Университет – </a:t>
            </a:r>
            <a:r>
              <a:rPr lang="en-US" sz="1600" dirty="0" smtClean="0">
                <a:hlinkClick r:id="rId6"/>
              </a:rPr>
              <a:t>VPN</a:t>
            </a:r>
            <a:endParaRPr lang="en-US" sz="1600" dirty="0" smtClean="0"/>
          </a:p>
          <a:p>
            <a:r>
              <a:rPr lang="en-US" sz="1600" dirty="0" smtClean="0">
                <a:hlinkClick r:id="rId7"/>
              </a:rPr>
              <a:t>PCMag - How to set up and use VPN?</a:t>
            </a:r>
            <a:endParaRPr lang="en-US" sz="1600" dirty="0" smtClean="0"/>
          </a:p>
          <a:p>
            <a:r>
              <a:rPr lang="en-US" sz="1600" dirty="0">
                <a:hlinkClick r:id="rId8"/>
              </a:rPr>
              <a:t>How to use Remote </a:t>
            </a:r>
            <a:r>
              <a:rPr lang="en-US" sz="1600" dirty="0" smtClean="0">
                <a:hlinkClick r:id="rId8"/>
              </a:rPr>
              <a:t>Desktop?</a:t>
            </a:r>
            <a:endParaRPr lang="en-US" sz="1600" dirty="0" smtClean="0"/>
          </a:p>
          <a:p>
            <a:r>
              <a:rPr lang="en-US" sz="1600" dirty="0">
                <a:hlinkClick r:id="rId9"/>
              </a:rPr>
              <a:t>Connect to another computer using Remote Desktop </a:t>
            </a:r>
            <a:r>
              <a:rPr lang="en-US" sz="1600" dirty="0" smtClean="0">
                <a:hlinkClick r:id="rId9"/>
              </a:rPr>
              <a:t>Connection</a:t>
            </a:r>
            <a:endParaRPr lang="en-US" sz="1600" dirty="0" smtClean="0"/>
          </a:p>
          <a:p>
            <a:r>
              <a:rPr lang="en-US" sz="1600" dirty="0" smtClean="0">
                <a:hlinkClick r:id="rId10"/>
              </a:rPr>
              <a:t>Windows 10 Settings – menu the system tab</a:t>
            </a:r>
            <a:endParaRPr lang="en-US" sz="1600" dirty="0" smtClean="0"/>
          </a:p>
          <a:p>
            <a:r>
              <a:rPr lang="en-US" sz="1600" dirty="0" smtClean="0">
                <a:hlinkClick r:id="rId11"/>
              </a:rPr>
              <a:t>Windows Privacy Settings</a:t>
            </a:r>
            <a:endParaRPr lang="en-US" sz="1600" dirty="0" smtClean="0"/>
          </a:p>
          <a:p>
            <a:r>
              <a:rPr lang="en-US" sz="1600" dirty="0" smtClean="0">
                <a:hlinkClick r:id="rId12"/>
              </a:rPr>
              <a:t>New Settings app for Windows 10</a:t>
            </a:r>
            <a:endParaRPr lang="en-US" sz="1600" dirty="0" smtClean="0"/>
          </a:p>
          <a:p>
            <a:r>
              <a:rPr lang="en-US" sz="1600" dirty="0" smtClean="0">
                <a:hlinkClick r:id="rId13"/>
              </a:rPr>
              <a:t>Hidden Windows Settings</a:t>
            </a:r>
            <a:endParaRPr lang="en-US" sz="1600" dirty="0"/>
          </a:p>
          <a:p>
            <a:r>
              <a:rPr lang="en-US" sz="1600" dirty="0" smtClean="0">
                <a:hlinkClick r:id="rId14"/>
              </a:rPr>
              <a:t>How to fix problems with language settings in all versions of windows?</a:t>
            </a:r>
            <a:endParaRPr lang="en-US" sz="1600" dirty="0" smtClean="0"/>
          </a:p>
          <a:p>
            <a:r>
              <a:rPr lang="en-US" sz="1600" dirty="0" smtClean="0">
                <a:hlinkClick r:id="rId15"/>
              </a:rPr>
              <a:t>Windows 10 changing keyboard settings</a:t>
            </a:r>
            <a:endParaRPr lang="en-US" sz="1600" dirty="0" smtClean="0"/>
          </a:p>
          <a:p>
            <a:r>
              <a:rPr lang="en-US" sz="1600" dirty="0" smtClean="0">
                <a:hlinkClick r:id="rId16"/>
              </a:rPr>
              <a:t>How to change main search engine in Windows 10?</a:t>
            </a:r>
            <a:endParaRPr lang="en-US" sz="1600" dirty="0" smtClean="0"/>
          </a:p>
        </p:txBody>
      </p:sp>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5873230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fontScale="90000"/>
          </a:bodyPr>
          <a:lstStyle/>
          <a:p>
            <a:r>
              <a:rPr lang="bg-BG" dirty="0" smtClean="0"/>
              <a:t>Тест Стратегии</a:t>
            </a:r>
            <a:br>
              <a:rPr lang="bg-BG" dirty="0" smtClean="0"/>
            </a:br>
            <a:r>
              <a:rPr lang="bg-BG" dirty="0" smtClean="0"/>
              <a:t/>
            </a:r>
            <a:br>
              <a:rPr lang="bg-BG" dirty="0" smtClean="0"/>
            </a:br>
            <a:r>
              <a:rPr lang="bg-BG" sz="3100" dirty="0" smtClean="0"/>
              <a:t>Дефиниция</a:t>
            </a:r>
            <a:endParaRPr lang="bg-BG" sz="3100" dirty="0"/>
          </a:p>
        </p:txBody>
      </p:sp>
      <p:sp>
        <p:nvSpPr>
          <p:cNvPr id="3" name="Subtitle 2"/>
          <p:cNvSpPr>
            <a:spLocks noGrp="1"/>
          </p:cNvSpPr>
          <p:nvPr>
            <p:ph type="subTitle" idx="1"/>
          </p:nvPr>
        </p:nvSpPr>
        <p:spPr>
          <a:xfrm>
            <a:off x="1259632" y="3284984"/>
            <a:ext cx="6400800" cy="2592288"/>
          </a:xfrm>
        </p:spPr>
        <p:txBody>
          <a:bodyPr>
            <a:noAutofit/>
          </a:bodyPr>
          <a:lstStyle/>
          <a:p>
            <a:pPr marL="342900" indent="-342900">
              <a:buFont typeface="Wingdings" panose="05000000000000000000" pitchFamily="2" charset="2"/>
              <a:buChar char="v"/>
            </a:pPr>
            <a:r>
              <a:rPr lang="bg-BG" sz="2000" b="1" dirty="0" smtClean="0"/>
              <a:t>Тестовата стратегия</a:t>
            </a:r>
            <a:r>
              <a:rPr lang="bg-BG" sz="2000" dirty="0" smtClean="0"/>
              <a:t> е документ, който описва подхода в софтуерното тестване за постигане на тестовите цели. Той включва информация за структурата на екипа, нужните ресурси, приоритети при тестването. </a:t>
            </a:r>
          </a:p>
          <a:p>
            <a:pPr marL="342900" indent="-342900">
              <a:buFont typeface="Wingdings" panose="05000000000000000000" pitchFamily="2" charset="2"/>
              <a:buChar char="v"/>
            </a:pPr>
            <a:r>
              <a:rPr lang="bg-BG" sz="2000" b="1" dirty="0" smtClean="0"/>
              <a:t>Тестовата стратегия</a:t>
            </a:r>
            <a:r>
              <a:rPr lang="bg-BG" sz="2000" dirty="0" smtClean="0"/>
              <a:t> се определя за целия период на разработката.</a:t>
            </a:r>
            <a:endParaRPr lang="en-US" sz="2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8176802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fontScale="90000"/>
          </a:bodyPr>
          <a:lstStyle/>
          <a:p>
            <a:r>
              <a:rPr lang="bg-BG" dirty="0" smtClean="0"/>
              <a:t>Тест Стратегии</a:t>
            </a:r>
            <a:br>
              <a:rPr lang="bg-BG" dirty="0" smtClean="0"/>
            </a:br>
            <a:r>
              <a:rPr lang="bg-BG" dirty="0"/>
              <a:t/>
            </a:r>
            <a:br>
              <a:rPr lang="bg-BG" dirty="0"/>
            </a:br>
            <a:r>
              <a:rPr lang="bg-BG" sz="3100" dirty="0" smtClean="0"/>
              <a:t>Подход</a:t>
            </a:r>
            <a:endParaRPr lang="bg-BG" sz="3100" dirty="0"/>
          </a:p>
        </p:txBody>
      </p:sp>
      <p:sp>
        <p:nvSpPr>
          <p:cNvPr id="3" name="Subtitle 2"/>
          <p:cNvSpPr>
            <a:spLocks noGrp="1"/>
          </p:cNvSpPr>
          <p:nvPr>
            <p:ph type="subTitle" idx="1"/>
          </p:nvPr>
        </p:nvSpPr>
        <p:spPr>
          <a:xfrm>
            <a:off x="1259632" y="3284984"/>
            <a:ext cx="6400800" cy="2592288"/>
          </a:xfrm>
        </p:spPr>
        <p:txBody>
          <a:bodyPr>
            <a:noAutofit/>
          </a:bodyPr>
          <a:lstStyle/>
          <a:p>
            <a:pPr marL="342900" indent="-342900">
              <a:buFont typeface="Wingdings" panose="05000000000000000000" pitchFamily="2" charset="2"/>
              <a:buChar char="v"/>
            </a:pPr>
            <a:r>
              <a:rPr lang="bg-BG" sz="2000" dirty="0" smtClean="0"/>
              <a:t>Събиране на информация</a:t>
            </a:r>
          </a:p>
          <a:p>
            <a:pPr marL="342900" indent="-342900">
              <a:buFont typeface="Wingdings" panose="05000000000000000000" pitchFamily="2" charset="2"/>
              <a:buChar char="v"/>
            </a:pPr>
            <a:r>
              <a:rPr lang="bg-BG" sz="2000" dirty="0" smtClean="0"/>
              <a:t>Анализ на информацията</a:t>
            </a:r>
          </a:p>
          <a:p>
            <a:pPr marL="342900" indent="-342900">
              <a:buFont typeface="Wingdings" panose="05000000000000000000" pitchFamily="2" charset="2"/>
              <a:buChar char="v"/>
            </a:pPr>
            <a:r>
              <a:rPr lang="bg-BG" sz="2000" dirty="0" smtClean="0"/>
              <a:t>Вземане на решение</a:t>
            </a:r>
          </a:p>
          <a:p>
            <a:pPr marL="342900" indent="-342900">
              <a:buFont typeface="Wingdings" panose="05000000000000000000" pitchFamily="2" charset="2"/>
              <a:buChar char="v"/>
            </a:pPr>
            <a:r>
              <a:rPr lang="bg-BG" sz="2000" dirty="0" smtClean="0"/>
              <a:t>Презентация</a:t>
            </a:r>
            <a:endParaRPr lang="en-US" sz="2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7867209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61049"/>
            <a:ext cx="7772400" cy="1872208"/>
          </a:xfrm>
        </p:spPr>
        <p:txBody>
          <a:bodyPr>
            <a:normAutofit fontScale="90000"/>
          </a:bodyPr>
          <a:lstStyle/>
          <a:p>
            <a:r>
              <a:rPr lang="bg-BG" dirty="0" smtClean="0"/>
              <a:t>Тест Стратегии</a:t>
            </a:r>
            <a:br>
              <a:rPr lang="bg-BG" dirty="0" smtClean="0"/>
            </a:br>
            <a:r>
              <a:rPr lang="bg-BG" dirty="0"/>
              <a:t/>
            </a:r>
            <a:br>
              <a:rPr lang="bg-BG" dirty="0"/>
            </a:br>
            <a:r>
              <a:rPr lang="en-US" sz="2800" dirty="0"/>
              <a:t>HTSM </a:t>
            </a:r>
            <a:r>
              <a:rPr lang="bg-BG" sz="2800" dirty="0" smtClean="0"/>
              <a:t>модел</a:t>
            </a:r>
            <a:r>
              <a:rPr lang="en-US" sz="2800" dirty="0" smtClean="0"/>
              <a:t> (</a:t>
            </a:r>
            <a:r>
              <a:rPr lang="en-US" sz="2400" dirty="0"/>
              <a:t>Heuristic Test Strategy </a:t>
            </a:r>
            <a:r>
              <a:rPr lang="en-US" sz="2400" dirty="0" smtClean="0"/>
              <a:t>Model</a:t>
            </a:r>
            <a:r>
              <a:rPr lang="en-US" sz="2800" dirty="0" smtClean="0"/>
              <a:t>)</a:t>
            </a:r>
            <a:endParaRPr lang="bg-BG" sz="3100" dirty="0"/>
          </a:p>
        </p:txBody>
      </p:sp>
      <p:sp>
        <p:nvSpPr>
          <p:cNvPr id="3" name="Subtitle 2"/>
          <p:cNvSpPr>
            <a:spLocks noGrp="1"/>
          </p:cNvSpPr>
          <p:nvPr>
            <p:ph type="subTitle" idx="1"/>
          </p:nvPr>
        </p:nvSpPr>
        <p:spPr>
          <a:xfrm>
            <a:off x="1259632" y="3212976"/>
            <a:ext cx="6400800" cy="2592288"/>
          </a:xfrm>
        </p:spPr>
        <p:txBody>
          <a:bodyPr>
            <a:noAutofit/>
          </a:bodyPr>
          <a:lstStyle/>
          <a:p>
            <a:pPr marL="342900" indent="-342900">
              <a:buFont typeface="Courier New" panose="02070309020205020404" pitchFamily="49" charset="0"/>
              <a:buChar char="o"/>
            </a:pPr>
            <a:r>
              <a:rPr lang="bg-BG" sz="2000" dirty="0" smtClean="0"/>
              <a:t>Продуктова среда</a:t>
            </a:r>
          </a:p>
          <a:p>
            <a:pPr marL="342900" indent="-342900">
              <a:buFont typeface="Courier New" panose="02070309020205020404" pitchFamily="49" charset="0"/>
              <a:buChar char="o"/>
            </a:pPr>
            <a:r>
              <a:rPr lang="bg-BG" sz="2000" dirty="0" smtClean="0"/>
              <a:t>Продуктови елементи</a:t>
            </a:r>
          </a:p>
          <a:p>
            <a:pPr marL="342900" indent="-342900">
              <a:buFont typeface="Courier New" panose="02070309020205020404" pitchFamily="49" charset="0"/>
              <a:buChar char="o"/>
            </a:pPr>
            <a:r>
              <a:rPr lang="bg-BG" sz="2000" dirty="0" smtClean="0"/>
              <a:t>Критерии за качество</a:t>
            </a:r>
          </a:p>
          <a:p>
            <a:pPr marL="342900" indent="-342900">
              <a:buFont typeface="Courier New" panose="02070309020205020404" pitchFamily="49" charset="0"/>
              <a:buChar char="o"/>
            </a:pPr>
            <a:r>
              <a:rPr lang="bg-BG" sz="2000" dirty="0" smtClean="0"/>
              <a:t>Тестови техники</a:t>
            </a:r>
          </a:p>
          <a:p>
            <a:pPr marL="342900" indent="-342900">
              <a:buFont typeface="Courier New" panose="02070309020205020404" pitchFamily="49" charset="0"/>
              <a:buChar char="o"/>
            </a:pPr>
            <a:r>
              <a:rPr lang="bg-BG" sz="2000" dirty="0" smtClean="0"/>
              <a:t>Възприемане на качеството</a:t>
            </a:r>
            <a:endParaRPr lang="en-US" sz="2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328566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61049"/>
            <a:ext cx="7772400" cy="1872208"/>
          </a:xfrm>
        </p:spPr>
        <p:txBody>
          <a:bodyPr>
            <a:normAutofit fontScale="90000"/>
          </a:bodyPr>
          <a:lstStyle/>
          <a:p>
            <a:r>
              <a:rPr lang="bg-BG" dirty="0" smtClean="0"/>
              <a:t>Тест Стратегии</a:t>
            </a:r>
            <a:br>
              <a:rPr lang="bg-BG" dirty="0" smtClean="0"/>
            </a:br>
            <a:r>
              <a:rPr lang="bg-BG" dirty="0" smtClean="0"/>
              <a:t/>
            </a:r>
            <a:br>
              <a:rPr lang="bg-BG" dirty="0" smtClean="0"/>
            </a:br>
            <a:r>
              <a:rPr lang="bg-BG" sz="3600" dirty="0" smtClean="0"/>
              <a:t>Елементи на </a:t>
            </a:r>
            <a:r>
              <a:rPr lang="en-US" sz="3600" dirty="0" smtClean="0"/>
              <a:t>HTSM </a:t>
            </a:r>
            <a:r>
              <a:rPr lang="bg-BG" sz="3600" dirty="0" smtClean="0"/>
              <a:t>модел</a:t>
            </a:r>
            <a:r>
              <a:rPr lang="en-US" sz="3600" dirty="0" smtClean="0"/>
              <a:t> </a:t>
            </a:r>
            <a:r>
              <a:rPr lang="bg-BG" dirty="0" smtClean="0"/>
              <a:t/>
            </a:r>
            <a:br>
              <a:rPr lang="bg-BG" dirty="0" smtClean="0"/>
            </a:br>
            <a:r>
              <a:rPr lang="bg-BG" sz="2800" dirty="0" smtClean="0"/>
              <a:t>Продуктова среда</a:t>
            </a:r>
            <a:endParaRPr lang="bg-BG" sz="2800" dirty="0"/>
          </a:p>
        </p:txBody>
      </p:sp>
      <p:sp>
        <p:nvSpPr>
          <p:cNvPr id="3" name="Subtitle 2"/>
          <p:cNvSpPr>
            <a:spLocks noGrp="1"/>
          </p:cNvSpPr>
          <p:nvPr>
            <p:ph type="subTitle" idx="1"/>
          </p:nvPr>
        </p:nvSpPr>
        <p:spPr>
          <a:xfrm>
            <a:off x="1331640" y="3068960"/>
            <a:ext cx="6400800" cy="2592288"/>
          </a:xfrm>
        </p:spPr>
        <p:txBody>
          <a:bodyPr>
            <a:noAutofit/>
          </a:bodyPr>
          <a:lstStyle/>
          <a:p>
            <a:pPr marL="342900" indent="-342900">
              <a:buFont typeface="Courier New" panose="02070309020205020404" pitchFamily="49" charset="0"/>
              <a:buChar char="o"/>
            </a:pPr>
            <a:r>
              <a:rPr lang="bg-BG" sz="2000" dirty="0" smtClean="0"/>
              <a:t>Мисия на продукта</a:t>
            </a:r>
          </a:p>
          <a:p>
            <a:pPr marL="342900" indent="-342900">
              <a:buFont typeface="Courier New" panose="02070309020205020404" pitchFamily="49" charset="0"/>
              <a:buChar char="o"/>
            </a:pPr>
            <a:r>
              <a:rPr lang="bg-BG" sz="2000" dirty="0" smtClean="0"/>
              <a:t>Информация за продукта</a:t>
            </a:r>
          </a:p>
          <a:p>
            <a:pPr marL="342900" indent="-342900">
              <a:buFont typeface="Courier New" panose="02070309020205020404" pitchFamily="49" charset="0"/>
              <a:buChar char="o"/>
            </a:pPr>
            <a:r>
              <a:rPr lang="bg-BG" sz="2000" dirty="0" smtClean="0"/>
              <a:t>Взаимоотношения с програмистите</a:t>
            </a:r>
          </a:p>
          <a:p>
            <a:pPr marL="342900" indent="-342900">
              <a:buFont typeface="Courier New" panose="02070309020205020404" pitchFamily="49" charset="0"/>
              <a:buChar char="o"/>
            </a:pPr>
            <a:r>
              <a:rPr lang="bg-BG" sz="2000" dirty="0" smtClean="0"/>
              <a:t>Тестовия екип</a:t>
            </a:r>
          </a:p>
          <a:p>
            <a:pPr marL="342900" indent="-342900">
              <a:buFont typeface="Courier New" panose="02070309020205020404" pitchFamily="49" charset="0"/>
              <a:buChar char="o"/>
            </a:pPr>
            <a:r>
              <a:rPr lang="bg-BG" sz="2000" dirty="0" smtClean="0"/>
              <a:t>Оборудване и инструменти</a:t>
            </a:r>
          </a:p>
          <a:p>
            <a:pPr marL="342900" indent="-342900">
              <a:buFont typeface="Courier New" panose="02070309020205020404" pitchFamily="49" charset="0"/>
              <a:buChar char="o"/>
            </a:pPr>
            <a:r>
              <a:rPr lang="bg-BG" sz="2000" dirty="0" smtClean="0"/>
              <a:t>Насрочени събития по проекта</a:t>
            </a:r>
            <a:endParaRPr lang="en-US" sz="2000" dirty="0"/>
          </a:p>
          <a:p>
            <a:pPr marL="342900" indent="-342900">
              <a:buFont typeface="Courier New" panose="02070309020205020404" pitchFamily="49" charset="0"/>
              <a:buChar char="o"/>
            </a:pPr>
            <a:r>
              <a:rPr lang="bg-BG" sz="2000" dirty="0" smtClean="0"/>
              <a:t>Обсег на тестване</a:t>
            </a:r>
          </a:p>
          <a:p>
            <a:pPr marL="342900" indent="-342900">
              <a:buFont typeface="Courier New" panose="02070309020205020404" pitchFamily="49" charset="0"/>
              <a:buChar char="o"/>
            </a:pPr>
            <a:r>
              <a:rPr lang="bg-BG" sz="2000" dirty="0" smtClean="0"/>
              <a:t>Крайни доставени продукти</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7217435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61049"/>
            <a:ext cx="7772400" cy="1872208"/>
          </a:xfrm>
        </p:spPr>
        <p:txBody>
          <a:bodyPr>
            <a:normAutofit fontScale="90000"/>
          </a:bodyPr>
          <a:lstStyle/>
          <a:p>
            <a:r>
              <a:rPr lang="bg-BG" dirty="0" smtClean="0"/>
              <a:t>Тест Стратегии</a:t>
            </a:r>
            <a:br>
              <a:rPr lang="bg-BG" dirty="0" smtClean="0"/>
            </a:br>
            <a:r>
              <a:rPr lang="bg-BG" sz="4000" dirty="0"/>
              <a:t/>
            </a:r>
            <a:br>
              <a:rPr lang="bg-BG" sz="4000" dirty="0"/>
            </a:br>
            <a:r>
              <a:rPr lang="bg-BG" sz="4000" dirty="0"/>
              <a:t>Елементи на </a:t>
            </a:r>
            <a:r>
              <a:rPr lang="en-US" sz="4000" dirty="0"/>
              <a:t>HTSM </a:t>
            </a:r>
            <a:r>
              <a:rPr lang="bg-BG" sz="4000" dirty="0"/>
              <a:t>модел</a:t>
            </a:r>
            <a:r>
              <a:rPr lang="en-US" sz="4000" dirty="0"/>
              <a:t> </a:t>
            </a:r>
            <a:r>
              <a:rPr lang="bg-BG" sz="4000" dirty="0"/>
              <a:t/>
            </a:r>
            <a:br>
              <a:rPr lang="bg-BG" sz="4000" dirty="0"/>
            </a:br>
            <a:r>
              <a:rPr lang="bg-BG" sz="2800" dirty="0" smtClean="0"/>
              <a:t>Продуктови елементи</a:t>
            </a:r>
            <a:endParaRPr lang="bg-BG" sz="2800" dirty="0"/>
          </a:p>
        </p:txBody>
      </p:sp>
      <p:sp>
        <p:nvSpPr>
          <p:cNvPr id="3" name="Subtitle 2"/>
          <p:cNvSpPr>
            <a:spLocks noGrp="1"/>
          </p:cNvSpPr>
          <p:nvPr>
            <p:ph type="subTitle" idx="1"/>
          </p:nvPr>
        </p:nvSpPr>
        <p:spPr>
          <a:xfrm>
            <a:off x="1259632" y="3284984"/>
            <a:ext cx="6400800" cy="2592288"/>
          </a:xfrm>
        </p:spPr>
        <p:txBody>
          <a:bodyPr>
            <a:noAutofit/>
          </a:bodyPr>
          <a:lstStyle/>
          <a:p>
            <a:pPr marL="342900" indent="-342900">
              <a:buFont typeface="Courier New" panose="02070309020205020404" pitchFamily="49" charset="0"/>
              <a:buChar char="o"/>
            </a:pPr>
            <a:r>
              <a:rPr lang="bg-BG" sz="2000" dirty="0" smtClean="0"/>
              <a:t>Структура на продукта</a:t>
            </a:r>
          </a:p>
          <a:p>
            <a:pPr marL="342900" indent="-342900">
              <a:buFont typeface="Courier New" panose="02070309020205020404" pitchFamily="49" charset="0"/>
              <a:buChar char="o"/>
            </a:pPr>
            <a:r>
              <a:rPr lang="bg-BG" sz="2000" dirty="0" smtClean="0"/>
              <a:t>Функционалности на продукта</a:t>
            </a:r>
          </a:p>
          <a:p>
            <a:pPr marL="342900" indent="-342900">
              <a:buFont typeface="Courier New" panose="02070309020205020404" pitchFamily="49" charset="0"/>
              <a:buChar char="o"/>
            </a:pPr>
            <a:r>
              <a:rPr lang="bg-BG" sz="2000" dirty="0" smtClean="0"/>
              <a:t>Данни обработвани от продукта</a:t>
            </a:r>
          </a:p>
          <a:p>
            <a:pPr marL="342900" indent="-342900">
              <a:buFont typeface="Courier New" panose="02070309020205020404" pitchFamily="49" charset="0"/>
              <a:buChar char="o"/>
            </a:pPr>
            <a:r>
              <a:rPr lang="bg-BG" sz="2000" dirty="0" smtClean="0"/>
              <a:t>Интерфейси</a:t>
            </a:r>
          </a:p>
          <a:p>
            <a:pPr marL="342900" indent="-342900">
              <a:buFont typeface="Courier New" panose="02070309020205020404" pitchFamily="49" charset="0"/>
              <a:buChar char="o"/>
            </a:pPr>
            <a:r>
              <a:rPr lang="bg-BG" sz="2000" dirty="0" smtClean="0"/>
              <a:t>Платформи</a:t>
            </a:r>
          </a:p>
          <a:p>
            <a:pPr marL="342900" indent="-342900">
              <a:buFont typeface="Courier New" panose="02070309020205020404" pitchFamily="49" charset="0"/>
              <a:buChar char="o"/>
            </a:pPr>
            <a:r>
              <a:rPr lang="bg-BG" sz="2000" dirty="0" smtClean="0"/>
              <a:t>Експлоатация</a:t>
            </a:r>
          </a:p>
          <a:p>
            <a:pPr marL="342900" indent="-342900">
              <a:buFont typeface="Courier New" panose="02070309020205020404" pitchFamily="49" charset="0"/>
              <a:buChar char="o"/>
            </a:pPr>
            <a:r>
              <a:rPr lang="bg-BG" sz="2000" dirty="0" smtClean="0"/>
              <a:t>Времеви изисквания за продукта</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331120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661049"/>
            <a:ext cx="7772400" cy="1872208"/>
          </a:xfrm>
        </p:spPr>
        <p:txBody>
          <a:bodyPr>
            <a:normAutofit fontScale="90000"/>
          </a:bodyPr>
          <a:lstStyle/>
          <a:p>
            <a:r>
              <a:rPr lang="bg-BG" dirty="0" smtClean="0"/>
              <a:t>Тест Стратегии</a:t>
            </a:r>
            <a:br>
              <a:rPr lang="bg-BG" dirty="0" smtClean="0"/>
            </a:br>
            <a:r>
              <a:rPr lang="bg-BG" sz="4000" dirty="0" smtClean="0"/>
              <a:t/>
            </a:r>
            <a:br>
              <a:rPr lang="bg-BG" sz="4000" dirty="0" smtClean="0"/>
            </a:br>
            <a:r>
              <a:rPr lang="bg-BG" sz="4000" dirty="0" smtClean="0"/>
              <a:t>Елементи на </a:t>
            </a:r>
            <a:r>
              <a:rPr lang="en-US" sz="4000" dirty="0" smtClean="0"/>
              <a:t>HTSM </a:t>
            </a:r>
            <a:r>
              <a:rPr lang="bg-BG" sz="4000" dirty="0" smtClean="0"/>
              <a:t>модел</a:t>
            </a:r>
            <a:r>
              <a:rPr lang="en-US" sz="4000" dirty="0" smtClean="0"/>
              <a:t> </a:t>
            </a:r>
            <a:r>
              <a:rPr lang="bg-BG" dirty="0" smtClean="0"/>
              <a:t/>
            </a:r>
            <a:br>
              <a:rPr lang="bg-BG" dirty="0" smtClean="0"/>
            </a:br>
            <a:r>
              <a:rPr lang="bg-BG" sz="2800" dirty="0" smtClean="0"/>
              <a:t>Критерии </a:t>
            </a:r>
            <a:r>
              <a:rPr lang="bg-BG" sz="2800" dirty="0"/>
              <a:t>за </a:t>
            </a:r>
            <a:r>
              <a:rPr lang="bg-BG" sz="2800" dirty="0" smtClean="0"/>
              <a:t>качество</a:t>
            </a:r>
            <a:endParaRPr lang="bg-BG" sz="2800" dirty="0"/>
          </a:p>
        </p:txBody>
      </p:sp>
      <p:sp>
        <p:nvSpPr>
          <p:cNvPr id="3" name="Subtitle 2"/>
          <p:cNvSpPr>
            <a:spLocks noGrp="1"/>
          </p:cNvSpPr>
          <p:nvPr>
            <p:ph type="subTitle" idx="1"/>
          </p:nvPr>
        </p:nvSpPr>
        <p:spPr>
          <a:xfrm>
            <a:off x="971600" y="2924944"/>
            <a:ext cx="4176464" cy="2592288"/>
          </a:xfrm>
        </p:spPr>
        <p:txBody>
          <a:bodyPr>
            <a:noAutofit/>
          </a:bodyPr>
          <a:lstStyle/>
          <a:p>
            <a:pPr marL="342900" indent="-342900">
              <a:buFont typeface="Courier New" panose="02070309020205020404" pitchFamily="49" charset="0"/>
              <a:buChar char="o"/>
            </a:pPr>
            <a:r>
              <a:rPr lang="bg-BG" sz="2000" dirty="0" smtClean="0"/>
              <a:t>Способност / функционалност</a:t>
            </a:r>
            <a:endParaRPr lang="en-US" sz="2000" dirty="0"/>
          </a:p>
          <a:p>
            <a:pPr marL="342900" indent="-342900">
              <a:buFont typeface="Courier New" panose="02070309020205020404" pitchFamily="49" charset="0"/>
              <a:buChar char="o"/>
            </a:pPr>
            <a:r>
              <a:rPr lang="bg-BG" sz="2000" dirty="0" smtClean="0"/>
              <a:t>Свързаност</a:t>
            </a:r>
          </a:p>
          <a:p>
            <a:pPr marL="800100" lvl="1" indent="-342900" algn="l">
              <a:buFont typeface="Courier New" panose="02070309020205020404" pitchFamily="49" charset="0"/>
              <a:buChar char="o"/>
            </a:pPr>
            <a:r>
              <a:rPr lang="bg-BG" sz="1600" dirty="0" smtClean="0"/>
              <a:t>Здравина</a:t>
            </a:r>
          </a:p>
          <a:p>
            <a:pPr marL="800100" lvl="1" indent="-342900" algn="l">
              <a:buFont typeface="Courier New" panose="02070309020205020404" pitchFamily="49" charset="0"/>
              <a:buChar char="o"/>
            </a:pPr>
            <a:r>
              <a:rPr lang="bg-BG" sz="1600" dirty="0" smtClean="0"/>
              <a:t>Управление на грешките</a:t>
            </a:r>
          </a:p>
          <a:p>
            <a:pPr marL="800100" lvl="1" indent="-342900" algn="l">
              <a:buFont typeface="Courier New" panose="02070309020205020404" pitchFamily="49" charset="0"/>
              <a:buChar char="o"/>
            </a:pPr>
            <a:r>
              <a:rPr lang="bg-BG" sz="1600" dirty="0" smtClean="0"/>
              <a:t>Цялостност на данните</a:t>
            </a:r>
          </a:p>
          <a:p>
            <a:pPr marL="800100" lvl="1" indent="-342900" algn="l">
              <a:buFont typeface="Courier New" panose="02070309020205020404" pitchFamily="49" charset="0"/>
              <a:buChar char="o"/>
            </a:pPr>
            <a:r>
              <a:rPr lang="bg-BG" sz="1600" dirty="0" smtClean="0"/>
              <a:t>Сигурност</a:t>
            </a:r>
            <a:endParaRPr lang="en-US" sz="1600" dirty="0"/>
          </a:p>
        </p:txBody>
      </p:sp>
      <p:sp>
        <p:nvSpPr>
          <p:cNvPr id="4" name="Subtitle 2"/>
          <p:cNvSpPr txBox="1">
            <a:spLocks/>
          </p:cNvSpPr>
          <p:nvPr/>
        </p:nvSpPr>
        <p:spPr>
          <a:xfrm>
            <a:off x="5364088" y="3356992"/>
            <a:ext cx="3384376" cy="2592288"/>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pPr marL="342900" indent="-342900">
              <a:buFont typeface="Courier New" panose="02070309020205020404" pitchFamily="49" charset="0"/>
              <a:buChar char="o"/>
            </a:pPr>
            <a:r>
              <a:rPr lang="bg-BG" sz="2000" dirty="0"/>
              <a:t>Използваемост</a:t>
            </a:r>
          </a:p>
          <a:p>
            <a:pPr marL="800100" lvl="1" indent="-342900" algn="l">
              <a:buFont typeface="Courier New" panose="02070309020205020404" pitchFamily="49" charset="0"/>
              <a:buChar char="o"/>
            </a:pPr>
            <a:r>
              <a:rPr lang="bg-BG" sz="1600" dirty="0"/>
              <a:t>Изучаемост</a:t>
            </a:r>
          </a:p>
          <a:p>
            <a:pPr marL="800100" lvl="1" indent="-342900" algn="l">
              <a:buFont typeface="Courier New" panose="02070309020205020404" pitchFamily="49" charset="0"/>
              <a:buChar char="o"/>
            </a:pPr>
            <a:r>
              <a:rPr lang="bg-BG" sz="1600" dirty="0"/>
              <a:t>Оперативност</a:t>
            </a:r>
          </a:p>
          <a:p>
            <a:pPr marL="800100" lvl="1" indent="-342900" algn="l">
              <a:buFont typeface="Courier New" panose="02070309020205020404" pitchFamily="49" charset="0"/>
              <a:buChar char="o"/>
            </a:pPr>
            <a:r>
              <a:rPr lang="bg-BG" sz="1600" dirty="0"/>
              <a:t>Достъпност</a:t>
            </a:r>
            <a:endParaRPr lang="en-US" sz="1600" dirty="0"/>
          </a:p>
          <a:p>
            <a:pPr marL="342900" indent="-342900">
              <a:buFont typeface="Courier New" panose="02070309020205020404" pitchFamily="49" charset="0"/>
              <a:buChar char="o"/>
            </a:pPr>
            <a:r>
              <a:rPr lang="bg-BG" sz="2000" dirty="0" smtClean="0"/>
              <a:t>Изключителни  черти</a:t>
            </a:r>
          </a:p>
          <a:p>
            <a:pPr marL="800100" lvl="1" indent="-342900" algn="l">
              <a:buFont typeface="Courier New" panose="02070309020205020404" pitchFamily="49" charset="0"/>
              <a:buChar char="o"/>
            </a:pPr>
            <a:r>
              <a:rPr lang="bg-BG" sz="1600" dirty="0" smtClean="0"/>
              <a:t>Естетика</a:t>
            </a:r>
          </a:p>
          <a:p>
            <a:pPr marL="800100" lvl="1" indent="-342900" algn="l">
              <a:buFont typeface="Courier New" panose="02070309020205020404" pitchFamily="49" charset="0"/>
              <a:buChar char="o"/>
            </a:pPr>
            <a:r>
              <a:rPr lang="bg-BG" sz="1600" dirty="0" smtClean="0"/>
              <a:t>Уникалност</a:t>
            </a:r>
          </a:p>
          <a:p>
            <a:pPr marL="800100" lvl="1" indent="-342900" algn="l">
              <a:buFont typeface="Courier New" panose="02070309020205020404" pitchFamily="49" charset="0"/>
              <a:buChar char="o"/>
            </a:pPr>
            <a:r>
              <a:rPr lang="bg-BG" sz="1600" dirty="0" smtClean="0"/>
              <a:t>Необходимост</a:t>
            </a:r>
          </a:p>
          <a:p>
            <a:pPr marL="800100" lvl="1" indent="-342900" algn="l">
              <a:buFont typeface="Courier New" panose="02070309020205020404" pitchFamily="49" charset="0"/>
              <a:buChar char="o"/>
            </a:pPr>
            <a:r>
              <a:rPr lang="bg-BG" sz="1600" dirty="0" smtClean="0"/>
              <a:t>Възторг</a:t>
            </a:r>
          </a:p>
          <a:p>
            <a:pPr marL="800100" lvl="1" indent="-342900" algn="l">
              <a:buFont typeface="Courier New" panose="02070309020205020404" pitchFamily="49" charset="0"/>
              <a:buChar char="o"/>
            </a:pPr>
            <a:r>
              <a:rPr lang="bg-BG" sz="1600" dirty="0" smtClean="0"/>
              <a:t>Картина</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331120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661049"/>
            <a:ext cx="7772400" cy="1872208"/>
          </a:xfrm>
        </p:spPr>
        <p:txBody>
          <a:bodyPr>
            <a:normAutofit fontScale="90000"/>
          </a:bodyPr>
          <a:lstStyle/>
          <a:p>
            <a:r>
              <a:rPr lang="bg-BG" dirty="0" smtClean="0"/>
              <a:t>Тест Стратегии</a:t>
            </a:r>
            <a:br>
              <a:rPr lang="bg-BG" dirty="0" smtClean="0"/>
            </a:br>
            <a:r>
              <a:rPr lang="bg-BG" sz="4000" dirty="0" smtClean="0"/>
              <a:t/>
            </a:r>
            <a:br>
              <a:rPr lang="bg-BG" sz="4000" dirty="0" smtClean="0"/>
            </a:br>
            <a:r>
              <a:rPr lang="bg-BG" sz="4000" dirty="0" smtClean="0"/>
              <a:t>Елементи на </a:t>
            </a:r>
            <a:r>
              <a:rPr lang="en-US" sz="4000" dirty="0" smtClean="0"/>
              <a:t>HTSM </a:t>
            </a:r>
            <a:r>
              <a:rPr lang="bg-BG" sz="4000" dirty="0" smtClean="0"/>
              <a:t>модел</a:t>
            </a:r>
            <a:r>
              <a:rPr lang="en-US" sz="4000" dirty="0" smtClean="0"/>
              <a:t> </a:t>
            </a:r>
            <a:r>
              <a:rPr lang="bg-BG" dirty="0" smtClean="0"/>
              <a:t/>
            </a:r>
            <a:br>
              <a:rPr lang="bg-BG" dirty="0" smtClean="0"/>
            </a:br>
            <a:r>
              <a:rPr lang="bg-BG" sz="2800" dirty="0" smtClean="0"/>
              <a:t>Критерии </a:t>
            </a:r>
            <a:r>
              <a:rPr lang="bg-BG" sz="2800" dirty="0"/>
              <a:t>за </a:t>
            </a:r>
            <a:r>
              <a:rPr lang="bg-BG" sz="2800" dirty="0" smtClean="0"/>
              <a:t>качество</a:t>
            </a:r>
            <a:endParaRPr lang="bg-BG" sz="2800" dirty="0"/>
          </a:p>
        </p:txBody>
      </p:sp>
      <p:sp>
        <p:nvSpPr>
          <p:cNvPr id="3" name="Subtitle 2"/>
          <p:cNvSpPr>
            <a:spLocks noGrp="1"/>
          </p:cNvSpPr>
          <p:nvPr>
            <p:ph type="subTitle" idx="1"/>
          </p:nvPr>
        </p:nvSpPr>
        <p:spPr>
          <a:xfrm>
            <a:off x="1043608" y="3342746"/>
            <a:ext cx="3240360" cy="2592288"/>
          </a:xfrm>
        </p:spPr>
        <p:txBody>
          <a:bodyPr>
            <a:noAutofit/>
          </a:bodyPr>
          <a:lstStyle/>
          <a:p>
            <a:pPr marL="342900" indent="-342900">
              <a:buFont typeface="Courier New" panose="02070309020205020404" pitchFamily="49" charset="0"/>
              <a:buChar char="o"/>
            </a:pPr>
            <a:r>
              <a:rPr lang="bg-BG" sz="2000" dirty="0" smtClean="0"/>
              <a:t>Сигурност</a:t>
            </a:r>
          </a:p>
          <a:p>
            <a:pPr marL="800100" lvl="1" indent="-342900" algn="l">
              <a:buFont typeface="Courier New" panose="02070309020205020404" pitchFamily="49" charset="0"/>
              <a:buChar char="o"/>
            </a:pPr>
            <a:r>
              <a:rPr lang="bg-BG" sz="1600" dirty="0" smtClean="0"/>
              <a:t>Идентификация</a:t>
            </a:r>
          </a:p>
          <a:p>
            <a:pPr marL="800100" lvl="1" indent="-342900" algn="l">
              <a:buFont typeface="Courier New" panose="02070309020205020404" pitchFamily="49" charset="0"/>
              <a:buChar char="o"/>
            </a:pPr>
            <a:r>
              <a:rPr lang="bg-BG" sz="1600" dirty="0" smtClean="0"/>
              <a:t>Упълномощаване</a:t>
            </a:r>
          </a:p>
          <a:p>
            <a:pPr marL="800100" lvl="1" indent="-342900" algn="l">
              <a:buFont typeface="Courier New" panose="02070309020205020404" pitchFamily="49" charset="0"/>
              <a:buChar char="o"/>
            </a:pPr>
            <a:r>
              <a:rPr lang="bg-BG" sz="1600" dirty="0" smtClean="0"/>
              <a:t>Поверителност</a:t>
            </a:r>
          </a:p>
          <a:p>
            <a:pPr marL="800100" lvl="1" indent="-342900" algn="l">
              <a:buFont typeface="Courier New" panose="02070309020205020404" pitchFamily="49" charset="0"/>
              <a:buChar char="o"/>
            </a:pPr>
            <a:r>
              <a:rPr lang="bg-BG" sz="1600" dirty="0" smtClean="0"/>
              <a:t>Дупки в сигурността</a:t>
            </a:r>
            <a:endParaRPr lang="en-US" sz="1600" dirty="0"/>
          </a:p>
          <a:p>
            <a:pPr marL="342900" indent="-342900">
              <a:buFont typeface="Courier New" panose="02070309020205020404" pitchFamily="49" charset="0"/>
              <a:buChar char="o"/>
            </a:pPr>
            <a:r>
              <a:rPr lang="bg-BG" sz="2000" dirty="0" smtClean="0"/>
              <a:t>Мащабируемост</a:t>
            </a:r>
          </a:p>
        </p:txBody>
      </p:sp>
      <p:sp>
        <p:nvSpPr>
          <p:cNvPr id="4" name="Subtitle 2"/>
          <p:cNvSpPr txBox="1">
            <a:spLocks/>
          </p:cNvSpPr>
          <p:nvPr/>
        </p:nvSpPr>
        <p:spPr>
          <a:xfrm>
            <a:off x="4735338" y="3429000"/>
            <a:ext cx="3797101" cy="2592288"/>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pPr marL="342900" indent="-342900">
              <a:buFont typeface="Courier New" panose="02070309020205020404" pitchFamily="49" charset="0"/>
              <a:buChar char="o"/>
            </a:pPr>
            <a:r>
              <a:rPr lang="bg-BG" sz="2000" dirty="0"/>
              <a:t>Съвместимост</a:t>
            </a:r>
            <a:endParaRPr lang="en-US" sz="2000" dirty="0"/>
          </a:p>
          <a:p>
            <a:pPr marL="800100" lvl="1" indent="-342900" algn="l">
              <a:buFont typeface="Courier New" panose="02070309020205020404" pitchFamily="49" charset="0"/>
              <a:buChar char="o"/>
            </a:pPr>
            <a:r>
              <a:rPr lang="bg-BG" sz="1600" dirty="0"/>
              <a:t>Други приложения</a:t>
            </a:r>
          </a:p>
          <a:p>
            <a:pPr marL="800100" lvl="1" indent="-342900" algn="l">
              <a:buFont typeface="Courier New" panose="02070309020205020404" pitchFamily="49" charset="0"/>
              <a:buChar char="o"/>
            </a:pPr>
            <a:r>
              <a:rPr lang="bg-BG" sz="1600" dirty="0"/>
              <a:t>Операционна система</a:t>
            </a:r>
          </a:p>
          <a:p>
            <a:pPr marL="800100" lvl="1" indent="-342900" algn="l">
              <a:buFont typeface="Courier New" panose="02070309020205020404" pitchFamily="49" charset="0"/>
              <a:buChar char="o"/>
            </a:pPr>
            <a:r>
              <a:rPr lang="bg-BG" sz="1600" dirty="0"/>
              <a:t>Хардуер</a:t>
            </a:r>
          </a:p>
          <a:p>
            <a:pPr marL="800100" lvl="1" indent="-342900" algn="l">
              <a:buFont typeface="Courier New" panose="02070309020205020404" pitchFamily="49" charset="0"/>
              <a:buChar char="o"/>
            </a:pPr>
            <a:r>
              <a:rPr lang="bg-BG" sz="1600" dirty="0"/>
              <a:t>Други версии на софтуера</a:t>
            </a:r>
          </a:p>
          <a:p>
            <a:pPr marL="800100" lvl="1" indent="-342900" algn="l">
              <a:buFont typeface="Courier New" panose="02070309020205020404" pitchFamily="49" charset="0"/>
              <a:buChar char="o"/>
            </a:pPr>
            <a:r>
              <a:rPr lang="bg-BG" sz="1600" dirty="0"/>
              <a:t>Употреба на </a:t>
            </a:r>
            <a:r>
              <a:rPr lang="bg-BG" sz="1600" dirty="0" smtClean="0"/>
              <a:t>ресурсите</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1486128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661049"/>
            <a:ext cx="7772400" cy="1872208"/>
          </a:xfrm>
        </p:spPr>
        <p:txBody>
          <a:bodyPr>
            <a:normAutofit fontScale="90000"/>
          </a:bodyPr>
          <a:lstStyle/>
          <a:p>
            <a:r>
              <a:rPr lang="bg-BG" dirty="0" smtClean="0"/>
              <a:t>Тест Стратегии</a:t>
            </a:r>
            <a:br>
              <a:rPr lang="bg-BG" dirty="0" smtClean="0"/>
            </a:br>
            <a:r>
              <a:rPr lang="bg-BG" sz="4000" dirty="0" smtClean="0"/>
              <a:t/>
            </a:r>
            <a:br>
              <a:rPr lang="bg-BG" sz="4000" dirty="0" smtClean="0"/>
            </a:br>
            <a:r>
              <a:rPr lang="bg-BG" sz="4000" dirty="0" smtClean="0"/>
              <a:t>Елементи на </a:t>
            </a:r>
            <a:r>
              <a:rPr lang="en-US" sz="4000" dirty="0" smtClean="0"/>
              <a:t>HTSM </a:t>
            </a:r>
            <a:r>
              <a:rPr lang="bg-BG" sz="4000" dirty="0" smtClean="0"/>
              <a:t>модел</a:t>
            </a:r>
            <a:r>
              <a:rPr lang="en-US" sz="4000" dirty="0" smtClean="0"/>
              <a:t> </a:t>
            </a:r>
            <a:r>
              <a:rPr lang="bg-BG" dirty="0" smtClean="0"/>
              <a:t/>
            </a:r>
            <a:br>
              <a:rPr lang="bg-BG" dirty="0" smtClean="0"/>
            </a:br>
            <a:r>
              <a:rPr lang="bg-BG" sz="2800" dirty="0" smtClean="0"/>
              <a:t>Критерии </a:t>
            </a:r>
            <a:r>
              <a:rPr lang="bg-BG" sz="2800" dirty="0"/>
              <a:t>за </a:t>
            </a:r>
            <a:r>
              <a:rPr lang="bg-BG" sz="2800" dirty="0" smtClean="0"/>
              <a:t>качество</a:t>
            </a:r>
            <a:endParaRPr lang="bg-BG" sz="2800" dirty="0"/>
          </a:p>
        </p:txBody>
      </p:sp>
      <p:sp>
        <p:nvSpPr>
          <p:cNvPr id="3" name="Subtitle 2"/>
          <p:cNvSpPr>
            <a:spLocks noGrp="1"/>
          </p:cNvSpPr>
          <p:nvPr>
            <p:ph type="subTitle" idx="1"/>
          </p:nvPr>
        </p:nvSpPr>
        <p:spPr>
          <a:xfrm>
            <a:off x="1043608" y="3284984"/>
            <a:ext cx="3096344" cy="2592288"/>
          </a:xfrm>
        </p:spPr>
        <p:txBody>
          <a:bodyPr>
            <a:noAutofit/>
          </a:bodyPr>
          <a:lstStyle/>
          <a:p>
            <a:pPr marL="342900" indent="-342900">
              <a:buFont typeface="Courier New" panose="02070309020205020404" pitchFamily="49" charset="0"/>
              <a:buChar char="o"/>
            </a:pPr>
            <a:r>
              <a:rPr lang="bg-BG" sz="2000" dirty="0"/>
              <a:t>Изпълнение</a:t>
            </a:r>
            <a:endParaRPr lang="en-US" sz="2000" dirty="0"/>
          </a:p>
          <a:p>
            <a:pPr marL="342900" indent="-342900">
              <a:buFont typeface="Courier New" panose="02070309020205020404" pitchFamily="49" charset="0"/>
              <a:buChar char="o"/>
            </a:pPr>
            <a:r>
              <a:rPr lang="bg-BG" sz="2000" dirty="0" smtClean="0"/>
              <a:t>Инсталация</a:t>
            </a:r>
          </a:p>
          <a:p>
            <a:pPr marL="800100" lvl="1" indent="-342900" algn="l">
              <a:buFont typeface="Courier New" panose="02070309020205020404" pitchFamily="49" charset="0"/>
              <a:buChar char="o"/>
            </a:pPr>
            <a:r>
              <a:rPr lang="bg-BG" sz="1600" dirty="0" smtClean="0"/>
              <a:t>Системни изисквания</a:t>
            </a:r>
          </a:p>
          <a:p>
            <a:pPr marL="800100" lvl="1" indent="-342900" algn="l">
              <a:buFont typeface="Courier New" panose="02070309020205020404" pitchFamily="49" charset="0"/>
              <a:buChar char="o"/>
            </a:pPr>
            <a:r>
              <a:rPr lang="bg-BG" sz="1600" dirty="0" smtClean="0"/>
              <a:t>Конфигурации</a:t>
            </a:r>
          </a:p>
          <a:p>
            <a:pPr marL="800100" lvl="1" indent="-342900" algn="l">
              <a:buFont typeface="Courier New" panose="02070309020205020404" pitchFamily="49" charset="0"/>
              <a:buChar char="o"/>
            </a:pPr>
            <a:r>
              <a:rPr lang="bg-BG" sz="1600" dirty="0" smtClean="0"/>
              <a:t>Деинсталация</a:t>
            </a:r>
          </a:p>
          <a:p>
            <a:pPr marL="800100" lvl="1" indent="-342900" algn="l">
              <a:buFont typeface="Courier New" panose="02070309020205020404" pitchFamily="49" charset="0"/>
              <a:buChar char="o"/>
            </a:pPr>
            <a:r>
              <a:rPr lang="bg-BG" sz="1600" dirty="0" smtClean="0"/>
              <a:t>Обновяване / кръпки</a:t>
            </a:r>
          </a:p>
          <a:p>
            <a:pPr marL="800100" lvl="1" indent="-342900" algn="l">
              <a:buFont typeface="Courier New" panose="02070309020205020404" pitchFamily="49" charset="0"/>
              <a:buChar char="o"/>
            </a:pPr>
            <a:r>
              <a:rPr lang="bg-BG" sz="1600" dirty="0" smtClean="0"/>
              <a:t>Администрация</a:t>
            </a:r>
          </a:p>
        </p:txBody>
      </p:sp>
      <p:sp>
        <p:nvSpPr>
          <p:cNvPr id="4" name="Subtitle 2"/>
          <p:cNvSpPr txBox="1">
            <a:spLocks/>
          </p:cNvSpPr>
          <p:nvPr/>
        </p:nvSpPr>
        <p:spPr>
          <a:xfrm>
            <a:off x="4628518" y="3212976"/>
            <a:ext cx="2736304" cy="2592288"/>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pPr marL="342900" indent="-342900">
              <a:buFont typeface="Courier New" panose="02070309020205020404" pitchFamily="49" charset="0"/>
              <a:buChar char="o"/>
            </a:pPr>
            <a:r>
              <a:rPr lang="bg-BG" sz="2000" dirty="0" smtClean="0"/>
              <a:t>Разработка</a:t>
            </a:r>
          </a:p>
          <a:p>
            <a:pPr marL="800100" lvl="1" indent="-342900" algn="l">
              <a:buFont typeface="Courier New" panose="02070309020205020404" pitchFamily="49" charset="0"/>
              <a:buChar char="o"/>
            </a:pPr>
            <a:r>
              <a:rPr lang="bg-BG" sz="1600" dirty="0" smtClean="0"/>
              <a:t>Помощ</a:t>
            </a:r>
          </a:p>
          <a:p>
            <a:pPr marL="800100" lvl="1" indent="-342900" algn="l">
              <a:buFont typeface="Courier New" panose="02070309020205020404" pitchFamily="49" charset="0"/>
              <a:buChar char="o"/>
            </a:pPr>
            <a:r>
              <a:rPr lang="bg-BG" sz="1600" dirty="0" smtClean="0"/>
              <a:t>Проверяемост</a:t>
            </a:r>
          </a:p>
          <a:p>
            <a:pPr marL="800100" lvl="1" indent="-342900" algn="l">
              <a:buFont typeface="Courier New" panose="02070309020205020404" pitchFamily="49" charset="0"/>
              <a:buChar char="o"/>
            </a:pPr>
            <a:r>
              <a:rPr lang="bg-BG" sz="1600" dirty="0" smtClean="0"/>
              <a:t>Поддръжка</a:t>
            </a:r>
          </a:p>
          <a:p>
            <a:pPr marL="800100" lvl="1" indent="-342900" algn="l">
              <a:buFont typeface="Courier New" panose="02070309020205020404" pitchFamily="49" charset="0"/>
              <a:buChar char="o"/>
            </a:pPr>
            <a:r>
              <a:rPr lang="bg-BG" sz="1600" dirty="0" smtClean="0"/>
              <a:t>Преносимост</a:t>
            </a:r>
          </a:p>
          <a:p>
            <a:pPr marL="800100" lvl="1" indent="-342900" algn="l">
              <a:buFont typeface="Courier New" panose="02070309020205020404" pitchFamily="49" charset="0"/>
              <a:buChar char="o"/>
            </a:pPr>
            <a:r>
              <a:rPr lang="bg-BG" sz="1600" dirty="0" smtClean="0"/>
              <a:t>Локализация</a:t>
            </a:r>
            <a:endParaRPr lang="en-US" sz="16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1486128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661049"/>
            <a:ext cx="7772400" cy="1872208"/>
          </a:xfrm>
        </p:spPr>
        <p:txBody>
          <a:bodyPr>
            <a:normAutofit fontScale="90000"/>
          </a:bodyPr>
          <a:lstStyle/>
          <a:p>
            <a:r>
              <a:rPr lang="bg-BG" dirty="0" smtClean="0"/>
              <a:t>Тест Стратегии</a:t>
            </a:r>
            <a:br>
              <a:rPr lang="bg-BG" dirty="0" smtClean="0"/>
            </a:br>
            <a:r>
              <a:rPr lang="bg-BG" sz="4000" dirty="0"/>
              <a:t/>
            </a:r>
            <a:br>
              <a:rPr lang="bg-BG" sz="4000" dirty="0"/>
            </a:br>
            <a:r>
              <a:rPr lang="bg-BG" sz="4000" dirty="0"/>
              <a:t>Елементи на </a:t>
            </a:r>
            <a:r>
              <a:rPr lang="en-US" sz="4000" dirty="0"/>
              <a:t>HTSM </a:t>
            </a:r>
            <a:r>
              <a:rPr lang="bg-BG" sz="4000" dirty="0"/>
              <a:t>модел</a:t>
            </a:r>
            <a:r>
              <a:rPr lang="en-US" sz="4000" dirty="0"/>
              <a:t> </a:t>
            </a:r>
            <a:r>
              <a:rPr lang="bg-BG" sz="4000" dirty="0"/>
              <a:t/>
            </a:r>
            <a:br>
              <a:rPr lang="bg-BG" sz="4000" dirty="0"/>
            </a:br>
            <a:r>
              <a:rPr lang="bg-BG" sz="2800" dirty="0" smtClean="0"/>
              <a:t>Тестови техники</a:t>
            </a:r>
            <a:endParaRPr lang="bg-BG" sz="2800" dirty="0"/>
          </a:p>
        </p:txBody>
      </p:sp>
      <p:sp>
        <p:nvSpPr>
          <p:cNvPr id="3" name="Subtitle 2"/>
          <p:cNvSpPr>
            <a:spLocks noGrp="1"/>
          </p:cNvSpPr>
          <p:nvPr>
            <p:ph type="subTitle" idx="1"/>
          </p:nvPr>
        </p:nvSpPr>
        <p:spPr>
          <a:xfrm>
            <a:off x="1259632" y="2996952"/>
            <a:ext cx="6400800" cy="2592288"/>
          </a:xfrm>
        </p:spPr>
        <p:txBody>
          <a:bodyPr>
            <a:noAutofit/>
          </a:bodyPr>
          <a:lstStyle/>
          <a:p>
            <a:pPr marL="342900" indent="-342900">
              <a:buFont typeface="Courier New" panose="02070309020205020404" pitchFamily="49" charset="0"/>
              <a:buChar char="o"/>
            </a:pPr>
            <a:r>
              <a:rPr lang="bg-BG" sz="2000" dirty="0" smtClean="0"/>
              <a:t>Функционално тестване</a:t>
            </a:r>
          </a:p>
          <a:p>
            <a:pPr marL="342900" indent="-342900">
              <a:buFont typeface="Courier New" panose="02070309020205020404" pitchFamily="49" charset="0"/>
              <a:buChar char="o"/>
            </a:pPr>
            <a:r>
              <a:rPr lang="bg-BG" sz="2000" dirty="0" smtClean="0"/>
              <a:t>Тестване на данните</a:t>
            </a:r>
          </a:p>
          <a:p>
            <a:pPr marL="342900" indent="-342900">
              <a:buFont typeface="Courier New" panose="02070309020205020404" pitchFamily="49" charset="0"/>
              <a:buChar char="o"/>
            </a:pPr>
            <a:r>
              <a:rPr lang="bg-BG" sz="2000" dirty="0" smtClean="0"/>
              <a:t>Стрес тестване</a:t>
            </a:r>
          </a:p>
          <a:p>
            <a:pPr marL="342900" indent="-342900">
              <a:buFont typeface="Courier New" panose="02070309020205020404" pitchFamily="49" charset="0"/>
              <a:buChar char="o"/>
            </a:pPr>
            <a:r>
              <a:rPr lang="bg-BG" sz="2000" dirty="0" smtClean="0"/>
              <a:t>Тестване натовареността на системата</a:t>
            </a:r>
          </a:p>
          <a:p>
            <a:pPr marL="342900" indent="-342900">
              <a:buFont typeface="Courier New" panose="02070309020205020404" pitchFamily="49" charset="0"/>
              <a:buChar char="o"/>
            </a:pPr>
            <a:r>
              <a:rPr lang="bg-BG" sz="2000" dirty="0" smtClean="0"/>
              <a:t>Тестване на различни сценарии</a:t>
            </a:r>
          </a:p>
          <a:p>
            <a:pPr marL="342900" indent="-342900">
              <a:buFont typeface="Courier New" panose="02070309020205020404" pitchFamily="49" charset="0"/>
              <a:buChar char="o"/>
            </a:pPr>
            <a:r>
              <a:rPr lang="bg-BG" sz="2000" dirty="0" smtClean="0"/>
              <a:t>Тестване на оплакванията</a:t>
            </a:r>
          </a:p>
          <a:p>
            <a:pPr marL="342900" indent="-342900">
              <a:buFont typeface="Courier New" panose="02070309020205020404" pitchFamily="49" charset="0"/>
              <a:buChar char="o"/>
            </a:pPr>
            <a:r>
              <a:rPr lang="bg-BG" sz="2000" dirty="0" smtClean="0"/>
              <a:t>Тестване на потребителите</a:t>
            </a:r>
          </a:p>
          <a:p>
            <a:pPr marL="342900" indent="-342900">
              <a:buFont typeface="Courier New" panose="02070309020205020404" pitchFamily="49" charset="0"/>
              <a:buChar char="o"/>
            </a:pPr>
            <a:r>
              <a:rPr lang="bg-BG" sz="2000" dirty="0" smtClean="0"/>
              <a:t>Тестване на риска</a:t>
            </a:r>
          </a:p>
          <a:p>
            <a:pPr marL="342900" indent="-342900">
              <a:buFont typeface="Courier New" panose="02070309020205020404" pitchFamily="49" charset="0"/>
              <a:buChar char="o"/>
            </a:pPr>
            <a:r>
              <a:rPr lang="bg-BG" sz="2000" dirty="0" smtClean="0"/>
              <a:t>Тестване чрез автоматизация</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331120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1124744"/>
            <a:ext cx="8824913" cy="1872208"/>
          </a:xfrm>
        </p:spPr>
        <p:txBody>
          <a:bodyPr>
            <a:normAutofit fontScale="90000"/>
          </a:bodyPr>
          <a:lstStyle/>
          <a:p>
            <a:r>
              <a:rPr lang="bg-BG" dirty="0" smtClean="0"/>
              <a:t>Тест Стратегии</a:t>
            </a:r>
            <a:br>
              <a:rPr lang="bg-BG" dirty="0" smtClean="0"/>
            </a:br>
            <a:r>
              <a:rPr lang="bg-BG" sz="4000" dirty="0"/>
              <a:t/>
            </a:r>
            <a:br>
              <a:rPr lang="bg-BG" sz="4000" dirty="0"/>
            </a:br>
            <a:r>
              <a:rPr lang="bg-BG" sz="4000" dirty="0"/>
              <a:t>Елементи на </a:t>
            </a:r>
            <a:r>
              <a:rPr lang="en-US" sz="4000" dirty="0"/>
              <a:t>HTSM </a:t>
            </a:r>
            <a:r>
              <a:rPr lang="bg-BG" sz="4000" dirty="0"/>
              <a:t>модел</a:t>
            </a:r>
            <a:r>
              <a:rPr lang="en-US" sz="4000" dirty="0"/>
              <a:t> </a:t>
            </a:r>
            <a:r>
              <a:rPr lang="bg-BG" dirty="0"/>
              <a:t/>
            </a:r>
            <a:br>
              <a:rPr lang="bg-BG" dirty="0"/>
            </a:br>
            <a:r>
              <a:rPr lang="bg-BG" sz="2800" dirty="0" smtClean="0"/>
              <a:t>Възприемане </a:t>
            </a:r>
            <a:r>
              <a:rPr lang="bg-BG" sz="2800" dirty="0"/>
              <a:t>на </a:t>
            </a:r>
            <a:r>
              <a:rPr lang="bg-BG" sz="2800" dirty="0" smtClean="0"/>
              <a:t>качеството </a:t>
            </a:r>
            <a:r>
              <a:rPr lang="bg-BG" sz="2800" i="1" dirty="0" smtClean="0"/>
              <a:t>(история на тестването)</a:t>
            </a:r>
            <a:endParaRPr lang="bg-BG" sz="2800" i="1" dirty="0"/>
          </a:p>
        </p:txBody>
      </p:sp>
      <p:sp>
        <p:nvSpPr>
          <p:cNvPr id="3" name="Subtitle 2"/>
          <p:cNvSpPr>
            <a:spLocks noGrp="1"/>
          </p:cNvSpPr>
          <p:nvPr>
            <p:ph type="subTitle" idx="1"/>
          </p:nvPr>
        </p:nvSpPr>
        <p:spPr>
          <a:xfrm>
            <a:off x="1259632" y="3645024"/>
            <a:ext cx="6400800" cy="2592288"/>
          </a:xfrm>
        </p:spPr>
        <p:txBody>
          <a:bodyPr>
            <a:noAutofit/>
          </a:bodyPr>
          <a:lstStyle/>
          <a:p>
            <a:pPr marL="342900" indent="-342900">
              <a:buFont typeface="Courier New" panose="02070309020205020404" pitchFamily="49" charset="0"/>
              <a:buChar char="o"/>
            </a:pPr>
            <a:r>
              <a:rPr lang="bg-BG" sz="2000" dirty="0" smtClean="0"/>
              <a:t>Продукт</a:t>
            </a:r>
          </a:p>
          <a:p>
            <a:pPr marL="342900" indent="-342900">
              <a:buFont typeface="Courier New" panose="02070309020205020404" pitchFamily="49" charset="0"/>
              <a:buChar char="o"/>
            </a:pPr>
            <a:r>
              <a:rPr lang="bg-BG" sz="2000" dirty="0" smtClean="0"/>
              <a:t>Тестване</a:t>
            </a:r>
          </a:p>
          <a:p>
            <a:pPr marL="342900" indent="-342900">
              <a:buFont typeface="Courier New" panose="02070309020205020404" pitchFamily="49" charset="0"/>
              <a:buChar char="o"/>
            </a:pPr>
            <a:r>
              <a:rPr lang="bg-BG" sz="2000" dirty="0" smtClean="0"/>
              <a:t>Качество на тестването</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331120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7199"/>
            <a:ext cx="7772400" cy="936104"/>
          </a:xfrm>
        </p:spPr>
        <p:txBody>
          <a:bodyPr>
            <a:normAutofit fontScale="90000"/>
          </a:bodyPr>
          <a:lstStyle/>
          <a:p>
            <a:r>
              <a:rPr lang="bg-BG" dirty="0"/>
              <a:t>Предварителна подготовка</a:t>
            </a:r>
          </a:p>
        </p:txBody>
      </p:sp>
      <p:sp>
        <p:nvSpPr>
          <p:cNvPr id="3" name="Subtitle 2"/>
          <p:cNvSpPr>
            <a:spLocks noGrp="1"/>
          </p:cNvSpPr>
          <p:nvPr>
            <p:ph type="subTitle" idx="1"/>
          </p:nvPr>
        </p:nvSpPr>
        <p:spPr>
          <a:xfrm>
            <a:off x="638175" y="1772816"/>
            <a:ext cx="7704856" cy="4320480"/>
          </a:xfrm>
        </p:spPr>
        <p:txBody>
          <a:bodyPr>
            <a:noAutofit/>
          </a:bodyPr>
          <a:lstStyle/>
          <a:p>
            <a:r>
              <a:rPr lang="bg-BG" sz="2000" dirty="0" smtClean="0"/>
              <a:t>Основни </a:t>
            </a:r>
            <a:r>
              <a:rPr lang="bg-BG" sz="2000" dirty="0"/>
              <a:t>познания по </a:t>
            </a:r>
            <a:r>
              <a:rPr lang="en-US" sz="2000" dirty="0"/>
              <a:t>HTML, CSS, XML, JSON, HTTP, HTTPS, REST services (GET, PUT, POST, DELETE</a:t>
            </a:r>
            <a:r>
              <a:rPr lang="en-US" sz="2000" dirty="0" smtClean="0"/>
              <a:t>)</a:t>
            </a:r>
          </a:p>
          <a:p>
            <a:endParaRPr lang="en-US" sz="2000" dirty="0" smtClean="0"/>
          </a:p>
          <a:p>
            <a:r>
              <a:rPr lang="en-US" sz="2000" dirty="0">
                <a:hlinkClick r:id="rId2"/>
              </a:rPr>
              <a:t>Tutorials Point </a:t>
            </a:r>
            <a:r>
              <a:rPr lang="en-US" sz="2000" dirty="0" smtClean="0">
                <a:hlinkClick r:id="rId3"/>
              </a:rPr>
              <a:t>–</a:t>
            </a:r>
            <a:r>
              <a:rPr lang="en-US" sz="2000" dirty="0" smtClean="0">
                <a:hlinkClick r:id="rId2"/>
              </a:rPr>
              <a:t> HTML</a:t>
            </a:r>
            <a:r>
              <a:rPr lang="en-US" sz="2000" dirty="0" smtClean="0"/>
              <a:t>		</a:t>
            </a:r>
            <a:r>
              <a:rPr lang="en-US" sz="2000" dirty="0" smtClean="0">
                <a:hlinkClick r:id="rId4"/>
              </a:rPr>
              <a:t>Tutorials </a:t>
            </a:r>
            <a:r>
              <a:rPr lang="en-US" sz="2000" dirty="0">
                <a:hlinkClick r:id="rId4"/>
              </a:rPr>
              <a:t>Point </a:t>
            </a:r>
            <a:r>
              <a:rPr lang="en-US" sz="2000" dirty="0">
                <a:hlinkClick r:id="rId3"/>
              </a:rPr>
              <a:t>–</a:t>
            </a:r>
            <a:r>
              <a:rPr lang="en-US" sz="2000" dirty="0">
                <a:hlinkClick r:id="rId4"/>
              </a:rPr>
              <a:t> </a:t>
            </a:r>
            <a:r>
              <a:rPr lang="en-US" sz="2000" dirty="0" smtClean="0">
                <a:hlinkClick r:id="rId4"/>
              </a:rPr>
              <a:t>XPath</a:t>
            </a:r>
            <a:endParaRPr lang="en-US" sz="2000" dirty="0">
              <a:hlinkClick r:id="rId3"/>
            </a:endParaRPr>
          </a:p>
          <a:p>
            <a:r>
              <a:rPr lang="en-US" sz="2000" dirty="0">
                <a:hlinkClick r:id="rId5"/>
              </a:rPr>
              <a:t>w3schools </a:t>
            </a:r>
            <a:r>
              <a:rPr lang="en-US" sz="2000" dirty="0" smtClean="0">
                <a:hlinkClick r:id="rId5"/>
              </a:rPr>
              <a:t>– HTML</a:t>
            </a:r>
            <a:r>
              <a:rPr lang="en-US" sz="2000" dirty="0" smtClean="0"/>
              <a:t>		</a:t>
            </a:r>
            <a:r>
              <a:rPr lang="en-US" sz="2000" dirty="0" smtClean="0">
                <a:hlinkClick r:id="rId6"/>
              </a:rPr>
              <a:t>Site </a:t>
            </a:r>
            <a:r>
              <a:rPr lang="en-US" sz="2000" dirty="0">
                <a:hlinkClick r:id="rId6"/>
              </a:rPr>
              <a:t>Ground - FTP </a:t>
            </a:r>
            <a:r>
              <a:rPr lang="en-US" sz="2000" dirty="0" smtClean="0">
                <a:hlinkClick r:id="rId6"/>
              </a:rPr>
              <a:t>Client</a:t>
            </a:r>
            <a:endParaRPr lang="en-US" sz="2000" dirty="0">
              <a:hlinkClick r:id="rId5"/>
            </a:endParaRPr>
          </a:p>
          <a:p>
            <a:r>
              <a:rPr lang="en-US" sz="2000" dirty="0">
                <a:hlinkClick r:id="rId7"/>
              </a:rPr>
              <a:t>Tutorials Point - CSS </a:t>
            </a:r>
            <a:r>
              <a:rPr lang="en-US" sz="2000" dirty="0" smtClean="0"/>
              <a:t>		</a:t>
            </a:r>
            <a:r>
              <a:rPr lang="en-US" sz="2000" dirty="0">
                <a:hlinkClick r:id="rId8"/>
              </a:rPr>
              <a:t>w3resource – Linux </a:t>
            </a:r>
            <a:r>
              <a:rPr lang="en-US" sz="2000" dirty="0" smtClean="0">
                <a:hlinkClick r:id="rId8"/>
              </a:rPr>
              <a:t>Commands</a:t>
            </a:r>
            <a:endParaRPr lang="en-US" sz="2000" dirty="0"/>
          </a:p>
          <a:p>
            <a:r>
              <a:rPr lang="en-US" sz="2000" dirty="0">
                <a:hlinkClick r:id="rId9"/>
              </a:rPr>
              <a:t>Tutorials Point </a:t>
            </a:r>
            <a:r>
              <a:rPr lang="en-US" sz="2000" dirty="0" smtClean="0">
                <a:hlinkClick r:id="rId3"/>
              </a:rPr>
              <a:t>–</a:t>
            </a:r>
            <a:r>
              <a:rPr lang="en-US" sz="2000" dirty="0" smtClean="0">
                <a:hlinkClick r:id="rId9"/>
              </a:rPr>
              <a:t> XML</a:t>
            </a:r>
            <a:r>
              <a:rPr lang="en-US" sz="2000" dirty="0" smtClean="0"/>
              <a:t>		</a:t>
            </a:r>
            <a:r>
              <a:rPr lang="en-US" sz="2000" dirty="0">
                <a:hlinkClick r:id="rId10"/>
              </a:rPr>
              <a:t>Tutorials Point – Unix </a:t>
            </a:r>
            <a:r>
              <a:rPr lang="en-US" sz="2000" dirty="0" smtClean="0">
                <a:hlinkClick r:id="rId10"/>
              </a:rPr>
              <a:t>Commands</a:t>
            </a:r>
            <a:endParaRPr lang="en-US" sz="2000" dirty="0">
              <a:hlinkClick r:id="rId3"/>
            </a:endParaRPr>
          </a:p>
          <a:p>
            <a:r>
              <a:rPr lang="en-US" sz="2000" dirty="0">
                <a:hlinkClick r:id="rId3"/>
              </a:rPr>
              <a:t>w3schools – </a:t>
            </a:r>
            <a:r>
              <a:rPr lang="en-US" sz="2000" dirty="0" smtClean="0">
                <a:hlinkClick r:id="rId3"/>
              </a:rPr>
              <a:t>XML</a:t>
            </a:r>
            <a:r>
              <a:rPr lang="en-US" sz="2000" dirty="0" smtClean="0"/>
              <a:t>		</a:t>
            </a:r>
            <a:r>
              <a:rPr lang="en-US" sz="2000" dirty="0" smtClean="0">
                <a:hlinkClick r:id="rId11"/>
              </a:rPr>
              <a:t>Shell Script</a:t>
            </a:r>
            <a:endParaRPr lang="en-US" sz="2000" dirty="0"/>
          </a:p>
          <a:p>
            <a:r>
              <a:rPr lang="en-US" sz="2000" dirty="0">
                <a:hlinkClick r:id="rId12"/>
              </a:rPr>
              <a:t>Tutorials Point - JSON</a:t>
            </a:r>
            <a:endParaRPr lang="en-US" sz="2000" dirty="0">
              <a:hlinkClick r:id="rId7"/>
            </a:endParaRPr>
          </a:p>
          <a:p>
            <a:r>
              <a:rPr lang="en-US" sz="2000" dirty="0">
                <a:hlinkClick r:id="rId13"/>
              </a:rPr>
              <a:t>Tutorials Point </a:t>
            </a:r>
            <a:r>
              <a:rPr lang="en-US" sz="2000" dirty="0">
                <a:hlinkClick r:id="rId14"/>
              </a:rPr>
              <a:t>–</a:t>
            </a:r>
            <a:r>
              <a:rPr lang="en-US" sz="2000" dirty="0">
                <a:hlinkClick r:id="rId13"/>
              </a:rPr>
              <a:t> HTTP</a:t>
            </a:r>
            <a:endParaRPr lang="en-US" sz="2000" dirty="0"/>
          </a:p>
          <a:p>
            <a:r>
              <a:rPr lang="en-US" sz="2000" dirty="0">
                <a:hlinkClick r:id="rId14"/>
              </a:rPr>
              <a:t>Geeks For Geeks – difference between HTTP and HTTPS</a:t>
            </a:r>
            <a:endParaRPr lang="en-US" sz="2000" dirty="0"/>
          </a:p>
          <a:p>
            <a:r>
              <a:rPr lang="en-US" sz="2000" dirty="0" smtClean="0">
                <a:hlinkClick r:id="rId15"/>
              </a:rPr>
              <a:t>Tutorials Point - RESTful</a:t>
            </a:r>
            <a:endParaRPr lang="en-US" sz="2000" dirty="0" smtClean="0"/>
          </a:p>
        </p:txBody>
      </p:sp>
      <p:pic>
        <p:nvPicPr>
          <p:cNvPr id="4" name="Picture 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40236699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Верификация</a:t>
            </a:r>
            <a:endParaRPr lang="bg-BG" dirty="0"/>
          </a:p>
        </p:txBody>
      </p:sp>
      <p:sp>
        <p:nvSpPr>
          <p:cNvPr id="3" name="Subtitle 2"/>
          <p:cNvSpPr>
            <a:spLocks noGrp="1"/>
          </p:cNvSpPr>
          <p:nvPr>
            <p:ph type="subTitle" idx="1"/>
          </p:nvPr>
        </p:nvSpPr>
        <p:spPr>
          <a:xfrm>
            <a:off x="1331640" y="3501008"/>
            <a:ext cx="6400800" cy="2880320"/>
          </a:xfrm>
        </p:spPr>
        <p:txBody>
          <a:bodyPr>
            <a:noAutofit/>
          </a:bodyPr>
          <a:lstStyle/>
          <a:p>
            <a:pPr marL="342900" indent="-342900">
              <a:buFont typeface="Wingdings" panose="05000000000000000000" pitchFamily="2" charset="2"/>
              <a:buChar char="Ø"/>
            </a:pPr>
            <a:r>
              <a:rPr lang="bg-BG" sz="2000" dirty="0" smtClean="0"/>
              <a:t>Цели да подсигури дали продукта доставя всички функционалности на клиента.</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9418502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Верификация</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pPr marL="342900" indent="-342900">
              <a:buFont typeface="Wingdings" panose="05000000000000000000" pitchFamily="2" charset="2"/>
              <a:buChar char="q"/>
            </a:pPr>
            <a:r>
              <a:rPr lang="bg-BG" sz="2000" dirty="0" smtClean="0"/>
              <a:t>Изпълнява се в началото на разработката на софтуера</a:t>
            </a:r>
          </a:p>
          <a:p>
            <a:pPr marL="800100" lvl="1" indent="-342900" algn="l">
              <a:buFont typeface="Wingdings" panose="05000000000000000000" pitchFamily="2" charset="2"/>
              <a:buChar char="q"/>
            </a:pPr>
            <a:r>
              <a:rPr lang="en-US" sz="1600" dirty="0" smtClean="0"/>
              <a:t>Reviews</a:t>
            </a:r>
          </a:p>
          <a:p>
            <a:pPr marL="800100" lvl="1" indent="-342900" algn="l">
              <a:buFont typeface="Wingdings" panose="05000000000000000000" pitchFamily="2" charset="2"/>
              <a:buChar char="q"/>
            </a:pPr>
            <a:r>
              <a:rPr lang="en-US" sz="1600" dirty="0" smtClean="0"/>
              <a:t>Meetings</a:t>
            </a:r>
            <a:r>
              <a:rPr lang="en-US" sz="1600" dirty="0"/>
              <a:t> </a:t>
            </a:r>
            <a:r>
              <a:rPr lang="en-US" sz="1600" dirty="0" smtClean="0"/>
              <a:t>- mentor feedbacks, training etc.</a:t>
            </a:r>
          </a:p>
          <a:p>
            <a:pPr marL="800100" lvl="1" indent="-342900" algn="l">
              <a:buFont typeface="Wingdings" panose="05000000000000000000" pitchFamily="2" charset="2"/>
              <a:buChar char="q"/>
            </a:pPr>
            <a:r>
              <a:rPr lang="en-US" sz="1600" dirty="0" smtClean="0"/>
              <a:t>checklists</a:t>
            </a:r>
          </a:p>
          <a:p>
            <a:pPr marL="800100" lvl="1" indent="-342900" algn="l">
              <a:buFont typeface="Wingdings" panose="05000000000000000000" pitchFamily="2" charset="2"/>
              <a:buChar char="q"/>
            </a:pPr>
            <a:r>
              <a:rPr lang="en-US" sz="1600" dirty="0" smtClean="0"/>
              <a:t>walk-throughs</a:t>
            </a:r>
          </a:p>
          <a:p>
            <a:pPr marL="800100" lvl="1" indent="-342900" algn="l">
              <a:buFont typeface="Wingdings" panose="05000000000000000000" pitchFamily="2" charset="2"/>
              <a:buChar char="q"/>
            </a:pPr>
            <a:r>
              <a:rPr lang="en-US" sz="1600" dirty="0" smtClean="0"/>
              <a:t>Inspections</a:t>
            </a:r>
          </a:p>
          <a:p>
            <a:pPr marL="800100" lvl="1" indent="-342900" algn="l">
              <a:buFont typeface="Wingdings" panose="05000000000000000000" pitchFamily="2" charset="2"/>
              <a:buChar char="q"/>
            </a:pPr>
            <a:r>
              <a:rPr lang="en-US" sz="1600" dirty="0" smtClean="0"/>
              <a:t>standards</a:t>
            </a:r>
            <a:endParaRPr lang="bg-BG" sz="1600" dirty="0" smtClean="0"/>
          </a:p>
          <a:p>
            <a:pPr marL="342900" indent="-342900">
              <a:buFont typeface="Wingdings" panose="05000000000000000000" pitchFamily="2" charset="2"/>
              <a:buChar char="q"/>
            </a:pPr>
            <a:r>
              <a:rPr lang="bg-BG" sz="2000" dirty="0" smtClean="0"/>
              <a:t>Оценява документи, планове, код, изисквания, спецификации</a:t>
            </a:r>
          </a:p>
          <a:p>
            <a:pPr marL="342900" indent="-342900">
              <a:buFont typeface="Wingdings" panose="05000000000000000000" pitchFamily="2" charset="2"/>
              <a:buChar char="q"/>
            </a:pPr>
            <a:r>
              <a:rPr lang="bg-BG" sz="2000" dirty="0" smtClean="0"/>
              <a:t>Изчиства неяснотите</a:t>
            </a:r>
          </a:p>
          <a:p>
            <a:pPr marL="342900" indent="-342900">
              <a:buFont typeface="Wingdings" panose="05000000000000000000" pitchFamily="2" charset="2"/>
              <a:buChar char="q"/>
            </a:pPr>
            <a:endParaRPr lang="bg-BG" sz="2000" dirty="0" smtClean="0"/>
          </a:p>
          <a:p>
            <a:pPr marL="342900" indent="-342900">
              <a:buFont typeface="Wingdings" panose="05000000000000000000" pitchFamily="2" charset="2"/>
              <a:buChar char="q"/>
            </a:pP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238752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Верификация</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pPr marL="342900" indent="-342900">
              <a:buFont typeface="Wingdings" panose="05000000000000000000" pitchFamily="2" charset="2"/>
              <a:buChar char="q"/>
            </a:pPr>
            <a:r>
              <a:rPr lang="bg-BG" sz="2000" dirty="0" smtClean="0"/>
              <a:t>Предимства</a:t>
            </a:r>
          </a:p>
          <a:p>
            <a:pPr marL="800100" lvl="1" indent="-342900" algn="l">
              <a:buFont typeface="Wingdings" panose="05000000000000000000" pitchFamily="2" charset="2"/>
              <a:buChar char="q"/>
            </a:pPr>
            <a:r>
              <a:rPr lang="bg-BG" sz="1600" dirty="0" smtClean="0"/>
              <a:t>Намалява дефектите</a:t>
            </a:r>
          </a:p>
          <a:p>
            <a:pPr marL="800100" lvl="1" indent="-342900" algn="l">
              <a:buFont typeface="Wingdings" panose="05000000000000000000" pitchFamily="2" charset="2"/>
              <a:buChar char="q"/>
            </a:pPr>
            <a:r>
              <a:rPr lang="bg-BG" sz="1600" dirty="0" smtClean="0"/>
              <a:t>Помага да се разбере продукта по-добре</a:t>
            </a:r>
          </a:p>
          <a:p>
            <a:pPr marL="800100" lvl="1" indent="-342900" algn="l">
              <a:buFont typeface="Wingdings" panose="05000000000000000000" pitchFamily="2" charset="2"/>
              <a:buChar char="q"/>
            </a:pPr>
            <a:r>
              <a:rPr lang="bg-BG" sz="1600" dirty="0" smtClean="0"/>
              <a:t>Намалява вероятноста за провал в софтуера</a:t>
            </a:r>
          </a:p>
          <a:p>
            <a:pPr marL="800100" lvl="1" indent="-342900" algn="l">
              <a:buFont typeface="Wingdings" panose="05000000000000000000" pitchFamily="2" charset="2"/>
              <a:buChar char="q"/>
            </a:pPr>
            <a:r>
              <a:rPr lang="bg-BG" sz="1600" dirty="0" smtClean="0"/>
              <a:t>Помага при разработката на софтуера по клиентските изисквания и нужди</a:t>
            </a:r>
          </a:p>
          <a:p>
            <a:pPr marL="342900" indent="-342900">
              <a:buFont typeface="Wingdings" panose="05000000000000000000" pitchFamily="2" charset="2"/>
              <a:buChar char="q"/>
            </a:pPr>
            <a:r>
              <a:rPr lang="bg-BG" sz="2000" dirty="0" smtClean="0"/>
              <a:t>Оценява документи, планове, код, изисквания, спецификации</a:t>
            </a:r>
          </a:p>
          <a:p>
            <a:pPr marL="342900" indent="-342900">
              <a:buFont typeface="Wingdings" panose="05000000000000000000" pitchFamily="2" charset="2"/>
              <a:buChar char="q"/>
            </a:pPr>
            <a:endParaRPr lang="bg-BG" sz="2000" dirty="0" smtClean="0"/>
          </a:p>
          <a:p>
            <a:pPr marL="342900" indent="-342900">
              <a:buFont typeface="Wingdings" panose="05000000000000000000" pitchFamily="2" charset="2"/>
              <a:buChar char="q"/>
            </a:pP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4291414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Верификация</a:t>
            </a:r>
            <a:endParaRPr lang="bg-BG" dirty="0"/>
          </a:p>
        </p:txBody>
      </p:sp>
      <p:sp>
        <p:nvSpPr>
          <p:cNvPr id="3" name="Subtitle 2"/>
          <p:cNvSpPr>
            <a:spLocks noGrp="1"/>
          </p:cNvSpPr>
          <p:nvPr>
            <p:ph type="subTitle" idx="1"/>
          </p:nvPr>
        </p:nvSpPr>
        <p:spPr>
          <a:xfrm>
            <a:off x="1331640" y="3501008"/>
            <a:ext cx="6400800" cy="2880320"/>
          </a:xfrm>
        </p:spPr>
        <p:txBody>
          <a:bodyPr>
            <a:noAutofit/>
          </a:bodyPr>
          <a:lstStyle/>
          <a:p>
            <a:pPr marL="342900" indent="-342900">
              <a:buFont typeface="Wingdings" panose="05000000000000000000" pitchFamily="2" charset="2"/>
              <a:buChar char="q"/>
            </a:pPr>
            <a:r>
              <a:rPr lang="bg-BG" sz="2000" dirty="0" smtClean="0"/>
              <a:t>Изпълнява се на всеки етап от разработка и оценява</a:t>
            </a:r>
          </a:p>
          <a:p>
            <a:pPr marL="800100" lvl="1" indent="-342900" algn="l">
              <a:buFont typeface="Wingdings" panose="05000000000000000000" pitchFamily="2" charset="2"/>
              <a:buChar char="q"/>
            </a:pPr>
            <a:r>
              <a:rPr lang="bg-BG" sz="1600" dirty="0" smtClean="0"/>
              <a:t>съвместимост</a:t>
            </a:r>
            <a:endParaRPr lang="en-US" sz="1600" dirty="0" smtClean="0"/>
          </a:p>
          <a:p>
            <a:pPr marL="800100" lvl="1" indent="-342900" algn="l">
              <a:buFont typeface="Wingdings" panose="05000000000000000000" pitchFamily="2" charset="2"/>
              <a:buChar char="q"/>
            </a:pPr>
            <a:r>
              <a:rPr lang="bg-BG" sz="1600" dirty="0" smtClean="0"/>
              <a:t>допълване</a:t>
            </a:r>
            <a:endParaRPr lang="en-US" sz="1600" dirty="0" smtClean="0"/>
          </a:p>
          <a:p>
            <a:pPr marL="800100" lvl="1" indent="-342900" algn="l">
              <a:buFont typeface="Wingdings" panose="05000000000000000000" pitchFamily="2" charset="2"/>
              <a:buChar char="q"/>
            </a:pPr>
            <a:r>
              <a:rPr lang="bg-BG" sz="1600" dirty="0" smtClean="0"/>
              <a:t>правилност</a:t>
            </a:r>
            <a:endParaRPr lang="en-US" sz="1600" dirty="0" smtClean="0"/>
          </a:p>
          <a:p>
            <a:endParaRPr lang="bg-BG" sz="2000" dirty="0" smtClean="0"/>
          </a:p>
          <a:p>
            <a:pPr marL="342900" indent="-342900">
              <a:buFont typeface="Wingdings" panose="05000000000000000000" pitchFamily="2" charset="2"/>
              <a:buChar char="q"/>
            </a:pP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770423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Валидация</a:t>
            </a:r>
            <a:endParaRPr lang="bg-BG" dirty="0"/>
          </a:p>
        </p:txBody>
      </p:sp>
      <p:sp>
        <p:nvSpPr>
          <p:cNvPr id="3" name="Subtitle 2"/>
          <p:cNvSpPr>
            <a:spLocks noGrp="1"/>
          </p:cNvSpPr>
          <p:nvPr>
            <p:ph type="subTitle" idx="1"/>
          </p:nvPr>
        </p:nvSpPr>
        <p:spPr>
          <a:xfrm>
            <a:off x="1259632" y="2996952"/>
            <a:ext cx="6400800" cy="3096344"/>
          </a:xfrm>
        </p:spPr>
        <p:txBody>
          <a:bodyPr>
            <a:noAutofit/>
          </a:bodyPr>
          <a:lstStyle/>
          <a:p>
            <a:pPr marL="342900" indent="-342900">
              <a:buFont typeface="Wingdings" panose="05000000000000000000" pitchFamily="2" charset="2"/>
              <a:buChar char="q"/>
            </a:pPr>
            <a:r>
              <a:rPr lang="bg-BG" sz="2000" dirty="0" smtClean="0"/>
              <a:t>Прави се в края на разработката на софтуер</a:t>
            </a:r>
          </a:p>
          <a:p>
            <a:pPr marL="342900" indent="-342900">
              <a:buFont typeface="Wingdings" panose="05000000000000000000" pitchFamily="2" charset="2"/>
              <a:buChar char="q"/>
            </a:pPr>
            <a:r>
              <a:rPr lang="bg-BG" sz="2000" dirty="0" smtClean="0"/>
              <a:t>Цели </a:t>
            </a:r>
            <a:r>
              <a:rPr lang="bg-BG" sz="2000" dirty="0"/>
              <a:t>проверка  на системата </a:t>
            </a:r>
            <a:r>
              <a:rPr lang="bg-BG" sz="2000" dirty="0" smtClean="0"/>
              <a:t> според изискванията на клиента и нуждите му:</a:t>
            </a:r>
          </a:p>
          <a:p>
            <a:pPr marL="800100" lvl="1" indent="-342900" algn="l">
              <a:buFont typeface="Wingdings" panose="05000000000000000000" pitchFamily="2" charset="2"/>
              <a:buChar char="q"/>
            </a:pPr>
            <a:r>
              <a:rPr lang="bg-BG" sz="1600" dirty="0" smtClean="0"/>
              <a:t>Правилно ли е създаден продукта?</a:t>
            </a:r>
          </a:p>
          <a:p>
            <a:pPr marL="800100" lvl="1" indent="-342900" algn="l">
              <a:buFont typeface="Wingdings" panose="05000000000000000000" pitchFamily="2" charset="2"/>
              <a:buChar char="q"/>
            </a:pPr>
            <a:r>
              <a:rPr lang="bg-BG" sz="1600" dirty="0" smtClean="0"/>
              <a:t>Правилните данни ли се достъпват?</a:t>
            </a:r>
          </a:p>
          <a:p>
            <a:pPr marL="800100" lvl="1" indent="-342900" algn="l">
              <a:buFont typeface="Wingdings" panose="05000000000000000000" pitchFamily="2" charset="2"/>
              <a:buChar char="q"/>
            </a:pPr>
            <a:r>
              <a:rPr lang="bg-BG" sz="1600" dirty="0" smtClean="0"/>
              <a:t>Откриването на разлики в очакваните и действителните тестови резултати</a:t>
            </a:r>
          </a:p>
          <a:p>
            <a:pPr marL="342900" indent="-342900">
              <a:buFont typeface="Wingdings" panose="05000000000000000000" pitchFamily="2" charset="2"/>
              <a:buChar char="q"/>
            </a:pPr>
            <a:r>
              <a:rPr lang="bg-BG" sz="2000" dirty="0" smtClean="0"/>
              <a:t>Прави се по време на </a:t>
            </a:r>
            <a:r>
              <a:rPr lang="en-US" sz="2000" dirty="0"/>
              <a:t>feature testing, integration testing, system testing, load testing, compatibility testing, stress testing, etc.</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238752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13349"/>
            <a:ext cx="7772400" cy="1480893"/>
          </a:xfrm>
        </p:spPr>
        <p:txBody>
          <a:bodyPr>
            <a:normAutofit/>
          </a:bodyPr>
          <a:lstStyle/>
          <a:p>
            <a:r>
              <a:rPr lang="bg-BG" dirty="0" smtClean="0"/>
              <a:t>Откриване на </a:t>
            </a:r>
            <a:r>
              <a:rPr lang="bg-BG" dirty="0"/>
              <a:t>дефект</a:t>
            </a:r>
          </a:p>
        </p:txBody>
      </p:sp>
      <p:sp>
        <p:nvSpPr>
          <p:cNvPr id="3" name="Subtitle 2"/>
          <p:cNvSpPr>
            <a:spLocks noGrp="1"/>
          </p:cNvSpPr>
          <p:nvPr>
            <p:ph type="subTitle" idx="1"/>
          </p:nvPr>
        </p:nvSpPr>
        <p:spPr>
          <a:xfrm>
            <a:off x="638175" y="1988840"/>
            <a:ext cx="8208911" cy="3672408"/>
          </a:xfrm>
        </p:spPr>
        <p:txBody>
          <a:bodyPr>
            <a:noAutofit/>
          </a:bodyPr>
          <a:lstStyle/>
          <a:p>
            <a:r>
              <a:rPr lang="en-US" sz="2000" dirty="0" smtClean="0">
                <a:solidFill>
                  <a:srgbClr val="00B050"/>
                </a:solidFill>
              </a:rPr>
              <a:t>Subject </a:t>
            </a:r>
            <a:r>
              <a:rPr lang="bg-BG" sz="2000" i="1" dirty="0" smtClean="0"/>
              <a:t>(кратко описание на проблема)</a:t>
            </a:r>
          </a:p>
          <a:p>
            <a:endParaRPr lang="bg-BG" sz="2000" i="1" dirty="0" smtClean="0"/>
          </a:p>
          <a:p>
            <a:r>
              <a:rPr lang="en-US" sz="2000" dirty="0" smtClean="0">
                <a:solidFill>
                  <a:srgbClr val="00B050"/>
                </a:solidFill>
              </a:rPr>
              <a:t>Description </a:t>
            </a:r>
            <a:r>
              <a:rPr lang="bg-BG" sz="2000" i="1" dirty="0" smtClean="0"/>
              <a:t>(стъпки за възпроизвеждане с тестови и очаквани резултати)</a:t>
            </a:r>
          </a:p>
          <a:p>
            <a:endParaRPr lang="bg-BG" sz="2000" i="1" dirty="0" smtClean="0">
              <a:solidFill>
                <a:srgbClr val="00B050"/>
              </a:solidFill>
            </a:endParaRPr>
          </a:p>
          <a:p>
            <a:r>
              <a:rPr lang="en-US" sz="2000" dirty="0" smtClean="0">
                <a:solidFill>
                  <a:srgbClr val="00B050"/>
                </a:solidFill>
              </a:rPr>
              <a:t>Test environment</a:t>
            </a:r>
            <a:r>
              <a:rPr lang="bg-BG" sz="2000" dirty="0" smtClean="0">
                <a:solidFill>
                  <a:srgbClr val="00B050"/>
                </a:solidFill>
              </a:rPr>
              <a:t> </a:t>
            </a:r>
            <a:r>
              <a:rPr lang="bg-BG" sz="2000" i="1" dirty="0" smtClean="0"/>
              <a:t>(тестова среда - къде е възпроизведен? С какви входни данни? Операционна система, браузер и версията му)</a:t>
            </a:r>
          </a:p>
          <a:p>
            <a:endParaRPr lang="bg-BG" sz="2000" i="1" dirty="0"/>
          </a:p>
          <a:p>
            <a:r>
              <a:rPr lang="en-US" sz="2000" dirty="0" smtClean="0">
                <a:solidFill>
                  <a:srgbClr val="00B050"/>
                </a:solidFill>
              </a:rPr>
              <a:t>Version Found </a:t>
            </a:r>
            <a:r>
              <a:rPr lang="bg-BG" sz="2000" i="1" dirty="0" smtClean="0"/>
              <a:t>(версия на софтуера, при която е възпроизведен)</a:t>
            </a:r>
          </a:p>
          <a:p>
            <a:endParaRPr lang="bg-BG" sz="2000" i="1" dirty="0"/>
          </a:p>
          <a:p>
            <a:r>
              <a:rPr lang="en-US" sz="2000" dirty="0" smtClean="0">
                <a:solidFill>
                  <a:srgbClr val="00B050"/>
                </a:solidFill>
              </a:rPr>
              <a:t>Reproducible</a:t>
            </a:r>
            <a:r>
              <a:rPr lang="en-US" sz="2000" i="1" dirty="0" smtClean="0">
                <a:solidFill>
                  <a:srgbClr val="00B050"/>
                </a:solidFill>
              </a:rPr>
              <a:t> </a:t>
            </a:r>
            <a:r>
              <a:rPr lang="en-US" sz="2000" i="1" dirty="0" smtClean="0"/>
              <a:t>(</a:t>
            </a:r>
            <a:r>
              <a:rPr lang="bg-BG" sz="2000" i="1" dirty="0" smtClean="0"/>
              <a:t>честота на възпроизвеждане - </a:t>
            </a:r>
            <a:r>
              <a:rPr lang="en-US" sz="2000" i="1" dirty="0"/>
              <a:t>Always, sometimes, </a:t>
            </a:r>
            <a:r>
              <a:rPr lang="en-US" sz="2000" i="1" dirty="0" smtClean="0"/>
              <a:t>etc.)</a:t>
            </a:r>
            <a:endParaRPr lang="bg-BG" sz="2000" i="1" dirty="0"/>
          </a:p>
          <a:p>
            <a:endParaRPr lang="en-US" sz="2000" i="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806560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Откриване на </a:t>
            </a:r>
            <a:r>
              <a:rPr lang="bg-BG" dirty="0"/>
              <a:t>дефект</a:t>
            </a:r>
          </a:p>
        </p:txBody>
      </p:sp>
      <p:sp>
        <p:nvSpPr>
          <p:cNvPr id="3" name="Subtitle 2"/>
          <p:cNvSpPr>
            <a:spLocks noGrp="1"/>
          </p:cNvSpPr>
          <p:nvPr>
            <p:ph type="subTitle" idx="1"/>
          </p:nvPr>
        </p:nvSpPr>
        <p:spPr>
          <a:xfrm>
            <a:off x="755576" y="2708920"/>
            <a:ext cx="8208911" cy="3672408"/>
          </a:xfrm>
        </p:spPr>
        <p:txBody>
          <a:bodyPr>
            <a:noAutofit/>
          </a:bodyPr>
          <a:lstStyle/>
          <a:p>
            <a:endParaRPr lang="bg-BG" sz="2000" dirty="0" smtClean="0"/>
          </a:p>
          <a:p>
            <a:r>
              <a:rPr lang="en-US" sz="2000" dirty="0" smtClean="0">
                <a:solidFill>
                  <a:srgbClr val="00B050"/>
                </a:solidFill>
              </a:rPr>
              <a:t>Priority </a:t>
            </a:r>
            <a:r>
              <a:rPr lang="bg-BG" sz="2000" i="1" dirty="0" smtClean="0"/>
              <a:t>(приоритет за обработка)</a:t>
            </a:r>
          </a:p>
          <a:p>
            <a:endParaRPr lang="bg-BG" sz="2000" i="1" dirty="0" smtClean="0"/>
          </a:p>
          <a:p>
            <a:r>
              <a:rPr lang="en-US" sz="2000" dirty="0" smtClean="0">
                <a:solidFill>
                  <a:srgbClr val="00B050"/>
                </a:solidFill>
              </a:rPr>
              <a:t>Severity </a:t>
            </a:r>
            <a:r>
              <a:rPr lang="bg-BG" sz="2000" i="1" dirty="0" smtClean="0"/>
              <a:t>(степен на сложност на проблема)</a:t>
            </a:r>
          </a:p>
          <a:p>
            <a:endParaRPr lang="bg-BG" sz="2000" i="1" dirty="0" smtClean="0">
              <a:solidFill>
                <a:srgbClr val="00B050"/>
              </a:solidFill>
            </a:endParaRPr>
          </a:p>
          <a:p>
            <a:r>
              <a:rPr lang="en-US" sz="2000" dirty="0" smtClean="0">
                <a:solidFill>
                  <a:srgbClr val="00B050"/>
                </a:solidFill>
              </a:rPr>
              <a:t>Project </a:t>
            </a:r>
            <a:r>
              <a:rPr lang="bg-BG" sz="2000" i="1" dirty="0" smtClean="0"/>
              <a:t>(проекта, в който е намерен)</a:t>
            </a:r>
          </a:p>
          <a:p>
            <a:endParaRPr lang="bg-BG" sz="2000" i="1" dirty="0"/>
          </a:p>
          <a:p>
            <a:r>
              <a:rPr lang="en-US" sz="2000" i="1" dirty="0" smtClean="0">
                <a:solidFill>
                  <a:srgbClr val="00B050"/>
                </a:solidFill>
              </a:rPr>
              <a:t>Type</a:t>
            </a:r>
            <a:r>
              <a:rPr lang="en-US" sz="2000" i="1" dirty="0" smtClean="0"/>
              <a:t> (</a:t>
            </a:r>
            <a:r>
              <a:rPr lang="bg-BG" sz="2000" i="1" dirty="0" smtClean="0"/>
              <a:t>типа на проблема – функционален, </a:t>
            </a:r>
            <a:r>
              <a:rPr lang="en-US" sz="2000" i="1" dirty="0" smtClean="0"/>
              <a:t>UI </a:t>
            </a:r>
            <a:r>
              <a:rPr lang="bg-BG" sz="2000" i="1" dirty="0" smtClean="0"/>
              <a:t>и т.н. </a:t>
            </a:r>
            <a:r>
              <a:rPr lang="en-US" sz="2000" i="1"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0589821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Откриване на </a:t>
            </a:r>
            <a:r>
              <a:rPr lang="bg-BG" dirty="0"/>
              <a:t>дефект</a:t>
            </a:r>
          </a:p>
        </p:txBody>
      </p:sp>
      <p:sp>
        <p:nvSpPr>
          <p:cNvPr id="3" name="Subtitle 2"/>
          <p:cNvSpPr>
            <a:spLocks noGrp="1"/>
          </p:cNvSpPr>
          <p:nvPr>
            <p:ph type="subTitle" idx="1"/>
          </p:nvPr>
        </p:nvSpPr>
        <p:spPr>
          <a:xfrm>
            <a:off x="755576" y="2708920"/>
            <a:ext cx="8208911" cy="4032448"/>
          </a:xfrm>
        </p:spPr>
        <p:txBody>
          <a:bodyPr>
            <a:noAutofit/>
          </a:bodyPr>
          <a:lstStyle/>
          <a:p>
            <a:r>
              <a:rPr lang="en-US" sz="2000" dirty="0">
                <a:solidFill>
                  <a:srgbClr val="00B050"/>
                </a:solidFill>
              </a:rPr>
              <a:t>Components </a:t>
            </a:r>
            <a:r>
              <a:rPr lang="bg-BG" sz="2000" i="1" dirty="0"/>
              <a:t>(в кои модули, компоненти на софтуера е открит проблема)</a:t>
            </a:r>
          </a:p>
          <a:p>
            <a:endParaRPr lang="bg-BG" sz="2000" dirty="0" smtClean="0"/>
          </a:p>
          <a:p>
            <a:r>
              <a:rPr lang="en-US" sz="2000" dirty="0" smtClean="0">
                <a:solidFill>
                  <a:srgbClr val="00B050"/>
                </a:solidFill>
              </a:rPr>
              <a:t>Attachments </a:t>
            </a:r>
            <a:r>
              <a:rPr lang="bg-BG" sz="2000" i="1" dirty="0" smtClean="0"/>
              <a:t>(прикачени файлове за допълнителна информация – снимки, документация и др.)</a:t>
            </a:r>
          </a:p>
          <a:p>
            <a:endParaRPr lang="bg-BG" sz="2000" i="1" dirty="0" smtClean="0"/>
          </a:p>
          <a:p>
            <a:r>
              <a:rPr lang="en-US" sz="2000" dirty="0" smtClean="0">
                <a:solidFill>
                  <a:srgbClr val="00B050"/>
                </a:solidFill>
              </a:rPr>
              <a:t>Links </a:t>
            </a:r>
            <a:r>
              <a:rPr lang="bg-BG" sz="2000" i="1" dirty="0" smtClean="0"/>
              <a:t>(връзки към други бъгове, таскове, сторита свързани с открития проблем)</a:t>
            </a:r>
          </a:p>
          <a:p>
            <a:endParaRPr lang="bg-BG" sz="2000" i="1" dirty="0"/>
          </a:p>
          <a:p>
            <a:r>
              <a:rPr lang="en-US" sz="2000" dirty="0" smtClean="0">
                <a:solidFill>
                  <a:srgbClr val="00B050"/>
                </a:solidFill>
              </a:rPr>
              <a:t>Assigned </a:t>
            </a:r>
            <a:r>
              <a:rPr lang="bg-BG" sz="2000" i="1" dirty="0" smtClean="0"/>
              <a:t>(човекът, който е докладвал за бъга, или който работи текущо по него или ще работи по него)</a:t>
            </a:r>
            <a:endParaRPr lang="bg-BG" sz="20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362805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5565" y="337199"/>
            <a:ext cx="7772400" cy="1368152"/>
          </a:xfrm>
        </p:spPr>
        <p:txBody>
          <a:bodyPr>
            <a:normAutofit/>
          </a:bodyPr>
          <a:lstStyle/>
          <a:p>
            <a:r>
              <a:rPr lang="bg-BG" dirty="0" smtClean="0"/>
              <a:t>Откриване на </a:t>
            </a:r>
            <a:r>
              <a:rPr lang="bg-BG" dirty="0"/>
              <a:t>дефект</a:t>
            </a:r>
          </a:p>
        </p:txBody>
      </p:sp>
      <p:sp>
        <p:nvSpPr>
          <p:cNvPr id="3" name="Subtitle 2"/>
          <p:cNvSpPr>
            <a:spLocks noGrp="1"/>
          </p:cNvSpPr>
          <p:nvPr>
            <p:ph type="subTitle" idx="1"/>
          </p:nvPr>
        </p:nvSpPr>
        <p:spPr>
          <a:xfrm>
            <a:off x="638175" y="2132856"/>
            <a:ext cx="8208911" cy="4032448"/>
          </a:xfrm>
        </p:spPr>
        <p:txBody>
          <a:bodyPr>
            <a:noAutofit/>
          </a:bodyPr>
          <a:lstStyle/>
          <a:p>
            <a:r>
              <a:rPr lang="en-US" sz="2000" dirty="0" smtClean="0">
                <a:solidFill>
                  <a:srgbClr val="00B050"/>
                </a:solidFill>
              </a:rPr>
              <a:t>Tags</a:t>
            </a:r>
            <a:r>
              <a:rPr lang="bg-BG" sz="2000" dirty="0" smtClean="0">
                <a:solidFill>
                  <a:srgbClr val="00B050"/>
                </a:solidFill>
              </a:rPr>
              <a:t> </a:t>
            </a:r>
            <a:r>
              <a:rPr lang="bg-BG" sz="2000" i="1" dirty="0" smtClean="0"/>
              <a:t>(прикачени файлове за допълнителна информация – снимки, документация и др.)</a:t>
            </a:r>
          </a:p>
          <a:p>
            <a:endParaRPr lang="bg-BG" sz="2000" i="1" dirty="0" smtClean="0"/>
          </a:p>
          <a:p>
            <a:r>
              <a:rPr lang="en-US" sz="2000" dirty="0" smtClean="0">
                <a:solidFill>
                  <a:srgbClr val="00B050"/>
                </a:solidFill>
              </a:rPr>
              <a:t>Links </a:t>
            </a:r>
            <a:r>
              <a:rPr lang="bg-BG" sz="2000" i="1" dirty="0" smtClean="0"/>
              <a:t>(връзки към други бъгове, таскове, сторита свързани с открития проблем)</a:t>
            </a:r>
          </a:p>
          <a:p>
            <a:endParaRPr lang="bg-BG" sz="2000" i="1" dirty="0"/>
          </a:p>
          <a:p>
            <a:r>
              <a:rPr lang="en-US" sz="2000" dirty="0" smtClean="0">
                <a:solidFill>
                  <a:srgbClr val="00B050"/>
                </a:solidFill>
              </a:rPr>
              <a:t>Assigned </a:t>
            </a:r>
            <a:r>
              <a:rPr lang="bg-BG" sz="2000" i="1" dirty="0" smtClean="0"/>
              <a:t>(човекът, който е докладвал за бъга, или който работи текущо по</a:t>
            </a:r>
            <a:r>
              <a:rPr lang="bg-BG" sz="2000" i="1" dirty="0"/>
              <a:t> него или ще работи по него)</a:t>
            </a:r>
          </a:p>
          <a:p>
            <a:endParaRPr lang="bg-BG" sz="2000" i="1" dirty="0" smtClean="0"/>
          </a:p>
          <a:p>
            <a:r>
              <a:rPr lang="en-US" sz="2000" dirty="0">
                <a:solidFill>
                  <a:srgbClr val="00B050"/>
                </a:solidFill>
              </a:rPr>
              <a:t>Status</a:t>
            </a:r>
            <a:r>
              <a:rPr lang="bg-BG" sz="2000" dirty="0">
                <a:solidFill>
                  <a:srgbClr val="00B050"/>
                </a:solidFill>
              </a:rPr>
              <a:t> </a:t>
            </a:r>
            <a:r>
              <a:rPr lang="bg-BG" sz="2000" i="1" dirty="0"/>
              <a:t>(статус на обработка на бъга - </a:t>
            </a:r>
            <a:r>
              <a:rPr lang="en-US" sz="2000" i="1" dirty="0"/>
              <a:t>New, Open, </a:t>
            </a:r>
            <a:r>
              <a:rPr lang="en-US" sz="2000" i="1" dirty="0" smtClean="0"/>
              <a:t>in Progress, Closed</a:t>
            </a:r>
            <a:r>
              <a:rPr lang="bg-BG" sz="2000" i="1"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9925705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39143"/>
            <a:ext cx="7772400" cy="1584176"/>
          </a:xfrm>
        </p:spPr>
        <p:txBody>
          <a:bodyPr>
            <a:normAutofit/>
          </a:bodyPr>
          <a:lstStyle/>
          <a:p>
            <a:r>
              <a:rPr lang="bg-BG" dirty="0" smtClean="0"/>
              <a:t>Корегиране на </a:t>
            </a:r>
            <a:r>
              <a:rPr lang="bg-BG" dirty="0"/>
              <a:t>дефект</a:t>
            </a:r>
          </a:p>
        </p:txBody>
      </p:sp>
      <p:sp>
        <p:nvSpPr>
          <p:cNvPr id="3" name="Subtitle 2"/>
          <p:cNvSpPr>
            <a:spLocks noGrp="1"/>
          </p:cNvSpPr>
          <p:nvPr>
            <p:ph type="subTitle" idx="1"/>
          </p:nvPr>
        </p:nvSpPr>
        <p:spPr>
          <a:xfrm>
            <a:off x="638640" y="1916832"/>
            <a:ext cx="8208911" cy="4824536"/>
          </a:xfrm>
        </p:spPr>
        <p:txBody>
          <a:bodyPr>
            <a:noAutofit/>
          </a:bodyPr>
          <a:lstStyle/>
          <a:p>
            <a:r>
              <a:rPr lang="en-US" sz="2000" i="1" dirty="0" smtClean="0">
                <a:solidFill>
                  <a:srgbClr val="00B050"/>
                </a:solidFill>
              </a:rPr>
              <a:t>Resolution </a:t>
            </a:r>
            <a:r>
              <a:rPr lang="en-US" sz="2000" i="1" dirty="0" smtClean="0"/>
              <a:t>(</a:t>
            </a:r>
            <a:r>
              <a:rPr lang="bg-BG" sz="2000" i="1" dirty="0" smtClean="0"/>
              <a:t>статус на корекцията на бъга:</a:t>
            </a:r>
          </a:p>
          <a:p>
            <a:r>
              <a:rPr lang="bg-BG" sz="2000" i="1" dirty="0" smtClean="0"/>
              <a:t>	- </a:t>
            </a:r>
            <a:r>
              <a:rPr lang="en-US" sz="2000" i="1" dirty="0"/>
              <a:t>Resolution In </a:t>
            </a:r>
            <a:r>
              <a:rPr lang="en-US" sz="2000" i="1" dirty="0" smtClean="0"/>
              <a:t>Process</a:t>
            </a:r>
            <a:endParaRPr lang="bg-BG" sz="2000" i="1" dirty="0" smtClean="0"/>
          </a:p>
          <a:p>
            <a:r>
              <a:rPr lang="bg-BG" sz="2000" i="1" dirty="0"/>
              <a:t>	</a:t>
            </a:r>
            <a:r>
              <a:rPr lang="bg-BG" sz="2000" i="1" dirty="0" smtClean="0"/>
              <a:t>-</a:t>
            </a:r>
            <a:r>
              <a:rPr lang="en-US" sz="2000" i="1" dirty="0" smtClean="0"/>
              <a:t> </a:t>
            </a:r>
            <a:r>
              <a:rPr lang="en-US" sz="2000" i="1" dirty="0"/>
              <a:t>Fixed Pending </a:t>
            </a:r>
            <a:r>
              <a:rPr lang="en-US" sz="2000" i="1" dirty="0" smtClean="0"/>
              <a:t>Review</a:t>
            </a:r>
            <a:endParaRPr lang="bg-BG" sz="2000" i="1" dirty="0" smtClean="0"/>
          </a:p>
          <a:p>
            <a:r>
              <a:rPr lang="bg-BG" sz="2000" i="1" dirty="0"/>
              <a:t>	</a:t>
            </a:r>
            <a:r>
              <a:rPr lang="bg-BG" sz="2000" i="1" dirty="0" smtClean="0"/>
              <a:t>- </a:t>
            </a:r>
            <a:r>
              <a:rPr lang="en-US" sz="2000" i="1" dirty="0" smtClean="0"/>
              <a:t>Fixed</a:t>
            </a:r>
            <a:endParaRPr lang="bg-BG" sz="2000" i="1" dirty="0" smtClean="0"/>
          </a:p>
          <a:p>
            <a:r>
              <a:rPr lang="bg-BG" sz="2000" i="1" dirty="0"/>
              <a:t>	</a:t>
            </a:r>
            <a:r>
              <a:rPr lang="bg-BG" sz="2000" i="1" dirty="0" smtClean="0"/>
              <a:t>- </a:t>
            </a:r>
            <a:r>
              <a:rPr lang="en-US" sz="2000" i="1" dirty="0" smtClean="0"/>
              <a:t>Resubmit</a:t>
            </a:r>
            <a:endParaRPr lang="bg-BG" sz="2000" i="1" dirty="0" smtClean="0"/>
          </a:p>
          <a:p>
            <a:r>
              <a:rPr lang="bg-BG" sz="2000" i="1" dirty="0"/>
              <a:t>	</a:t>
            </a:r>
            <a:r>
              <a:rPr lang="bg-BG" sz="2000" i="1" dirty="0" smtClean="0"/>
              <a:t>-</a:t>
            </a:r>
            <a:r>
              <a:rPr lang="en-US" sz="2000" i="1" dirty="0" smtClean="0"/>
              <a:t> </a:t>
            </a:r>
            <a:r>
              <a:rPr lang="en-US" sz="2000" i="1" dirty="0"/>
              <a:t>By </a:t>
            </a:r>
            <a:r>
              <a:rPr lang="en-US" sz="2000" i="1" dirty="0" smtClean="0"/>
              <a:t>Design</a:t>
            </a:r>
            <a:endParaRPr lang="bg-BG" sz="2000" i="1" dirty="0" smtClean="0"/>
          </a:p>
          <a:p>
            <a:r>
              <a:rPr lang="bg-BG" sz="2000" i="1" dirty="0"/>
              <a:t>	</a:t>
            </a:r>
            <a:r>
              <a:rPr lang="bg-BG" sz="2000" i="1" dirty="0" smtClean="0"/>
              <a:t>- </a:t>
            </a:r>
            <a:r>
              <a:rPr lang="en-US" sz="2000" i="1" dirty="0" smtClean="0"/>
              <a:t>No Fix</a:t>
            </a:r>
            <a:endParaRPr lang="bg-BG" sz="2000" i="1" dirty="0" smtClean="0"/>
          </a:p>
          <a:p>
            <a:r>
              <a:rPr lang="bg-BG" sz="2000" i="1" dirty="0"/>
              <a:t>	</a:t>
            </a:r>
            <a:r>
              <a:rPr lang="bg-BG" sz="2000" i="1" dirty="0" smtClean="0"/>
              <a:t>-</a:t>
            </a:r>
            <a:r>
              <a:rPr lang="en-US" sz="2000" i="1" dirty="0" smtClean="0"/>
              <a:t> </a:t>
            </a:r>
            <a:r>
              <a:rPr lang="en-US" sz="2000" i="1" dirty="0"/>
              <a:t>User </a:t>
            </a:r>
            <a:r>
              <a:rPr lang="en-US" sz="2000" i="1" dirty="0" smtClean="0"/>
              <a:t>Error</a:t>
            </a:r>
            <a:endParaRPr lang="bg-BG" sz="2000" i="1" dirty="0" smtClean="0"/>
          </a:p>
          <a:p>
            <a:r>
              <a:rPr lang="bg-BG" sz="2000" i="1" dirty="0"/>
              <a:t>	</a:t>
            </a:r>
            <a:r>
              <a:rPr lang="bg-BG" sz="2000" i="1" dirty="0" smtClean="0"/>
              <a:t>- </a:t>
            </a:r>
            <a:r>
              <a:rPr lang="en-US" sz="2000" i="1" dirty="0" smtClean="0"/>
              <a:t>Need </a:t>
            </a:r>
            <a:r>
              <a:rPr lang="en-US" sz="2000" i="1" dirty="0"/>
              <a:t>More </a:t>
            </a:r>
            <a:r>
              <a:rPr lang="en-US" sz="2000" i="1" dirty="0" smtClean="0"/>
              <a:t>Information</a:t>
            </a:r>
            <a:endParaRPr lang="bg-BG" sz="2000" i="1" dirty="0" smtClean="0"/>
          </a:p>
          <a:p>
            <a:r>
              <a:rPr lang="bg-BG" sz="2000" i="1" dirty="0"/>
              <a:t>	</a:t>
            </a:r>
            <a:r>
              <a:rPr lang="bg-BG" sz="2000" i="1" dirty="0" smtClean="0"/>
              <a:t>- </a:t>
            </a:r>
            <a:r>
              <a:rPr lang="en-US" sz="2000" i="1" dirty="0" smtClean="0"/>
              <a:t>QA Investigation</a:t>
            </a:r>
            <a:endParaRPr lang="bg-BG" sz="2000" i="1" dirty="0" smtClean="0"/>
          </a:p>
          <a:p>
            <a:r>
              <a:rPr lang="bg-BG" sz="2000" i="1" dirty="0"/>
              <a:t>	</a:t>
            </a:r>
            <a:r>
              <a:rPr lang="bg-BG" sz="2000" i="1" dirty="0" smtClean="0"/>
              <a:t>- </a:t>
            </a:r>
            <a:r>
              <a:rPr lang="en-US" sz="2000" i="1" dirty="0" smtClean="0"/>
              <a:t>Not Reproducible</a:t>
            </a:r>
            <a:endParaRPr lang="bg-BG" sz="2000" i="1" dirty="0" smtClean="0"/>
          </a:p>
          <a:p>
            <a:r>
              <a:rPr lang="bg-BG" sz="2000" i="1" dirty="0"/>
              <a:t>	</a:t>
            </a:r>
            <a:r>
              <a:rPr lang="bg-BG" sz="2000" i="1" dirty="0" smtClean="0"/>
              <a:t>- </a:t>
            </a:r>
            <a:r>
              <a:rPr lang="en-US" sz="2000" i="1" dirty="0" smtClean="0"/>
              <a:t>Software Limitation</a:t>
            </a:r>
            <a:endParaRPr lang="bg-BG" sz="2000" i="1" dirty="0" smtClean="0"/>
          </a:p>
          <a:p>
            <a:r>
              <a:rPr lang="bg-BG" sz="2000" i="1" dirty="0"/>
              <a:t>	</a:t>
            </a:r>
            <a:r>
              <a:rPr lang="bg-BG" sz="2000" i="1" dirty="0" smtClean="0"/>
              <a:t>- </a:t>
            </a:r>
            <a:r>
              <a:rPr lang="en-US" sz="2000" i="1" dirty="0" smtClean="0"/>
              <a:t>Hardware Limitation</a:t>
            </a:r>
            <a:r>
              <a:rPr lang="bg-BG" sz="2000" i="1" dirty="0" smtClean="0"/>
              <a:t> и др.</a:t>
            </a:r>
            <a:r>
              <a:rPr lang="en-US" sz="2000" i="1" dirty="0" smtClean="0"/>
              <a:t>)</a:t>
            </a:r>
            <a:endParaRPr lang="bg-BG" sz="20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6561578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7199"/>
            <a:ext cx="7772400" cy="936104"/>
          </a:xfrm>
        </p:spPr>
        <p:txBody>
          <a:bodyPr>
            <a:normAutofit fontScale="90000"/>
          </a:bodyPr>
          <a:lstStyle/>
          <a:p>
            <a:r>
              <a:rPr lang="bg-BG" dirty="0"/>
              <a:t>Предварителна подготовка</a:t>
            </a:r>
          </a:p>
        </p:txBody>
      </p:sp>
      <p:sp>
        <p:nvSpPr>
          <p:cNvPr id="3" name="Subtitle 2"/>
          <p:cNvSpPr>
            <a:spLocks noGrp="1"/>
          </p:cNvSpPr>
          <p:nvPr>
            <p:ph type="subTitle" idx="1"/>
          </p:nvPr>
        </p:nvSpPr>
        <p:spPr>
          <a:xfrm>
            <a:off x="683568" y="1412776"/>
            <a:ext cx="7704856" cy="4824536"/>
          </a:xfrm>
        </p:spPr>
        <p:txBody>
          <a:bodyPr>
            <a:noAutofit/>
          </a:bodyPr>
          <a:lstStyle/>
          <a:p>
            <a:r>
              <a:rPr lang="bg-BG" sz="2000" dirty="0" smtClean="0"/>
              <a:t>Основни </a:t>
            </a:r>
            <a:r>
              <a:rPr lang="bg-BG" sz="2000" dirty="0"/>
              <a:t>познания по </a:t>
            </a:r>
            <a:r>
              <a:rPr lang="en-US" sz="2000" dirty="0"/>
              <a:t>Office Word, Excel, </a:t>
            </a:r>
            <a:r>
              <a:rPr lang="en-US" sz="2000" dirty="0" smtClean="0"/>
              <a:t>PowerPoint</a:t>
            </a:r>
            <a:r>
              <a:rPr lang="en-US" sz="2000" dirty="0"/>
              <a:t>, </a:t>
            </a:r>
            <a:r>
              <a:rPr lang="en-US" sz="2000" dirty="0" smtClean="0"/>
              <a:t>Outlook</a:t>
            </a:r>
          </a:p>
          <a:p>
            <a:endParaRPr lang="en-US" sz="2000" dirty="0"/>
          </a:p>
          <a:p>
            <a:r>
              <a:rPr lang="en-US" sz="2000" dirty="0" smtClean="0">
                <a:hlinkClick r:id="rId2"/>
              </a:rPr>
              <a:t>Best Presentation Tools</a:t>
            </a:r>
            <a:endParaRPr lang="en-US" sz="2000" dirty="0" smtClean="0"/>
          </a:p>
          <a:p>
            <a:r>
              <a:rPr lang="en-US" sz="2000" dirty="0">
                <a:hlinkClick r:id="rId3"/>
              </a:rPr>
              <a:t>Best Document Creation Software</a:t>
            </a:r>
            <a:endParaRPr lang="en-US" sz="2000" dirty="0"/>
          </a:p>
          <a:p>
            <a:r>
              <a:rPr lang="en-US" sz="2000" dirty="0">
                <a:hlinkClick r:id="rId4"/>
              </a:rPr>
              <a:t>Presentation </a:t>
            </a:r>
            <a:r>
              <a:rPr lang="en-US" sz="2000" dirty="0" smtClean="0">
                <a:hlinkClick r:id="rId4"/>
              </a:rPr>
              <a:t>Tool – Prezi</a:t>
            </a:r>
            <a:endParaRPr lang="en-US" sz="2000" dirty="0" smtClean="0"/>
          </a:p>
          <a:p>
            <a:r>
              <a:rPr lang="en-US" sz="2000" dirty="0">
                <a:hlinkClick r:id="rId5"/>
              </a:rPr>
              <a:t>Presentation Tool </a:t>
            </a:r>
            <a:r>
              <a:rPr lang="en-US" sz="2000" dirty="0" smtClean="0">
                <a:hlinkClick r:id="rId5"/>
              </a:rPr>
              <a:t>– Google Slides</a:t>
            </a:r>
            <a:endParaRPr lang="en-US" sz="2000" dirty="0" smtClean="0"/>
          </a:p>
          <a:p>
            <a:r>
              <a:rPr lang="en-US" sz="2000" dirty="0" smtClean="0">
                <a:hlinkClick r:id="rId6"/>
              </a:rPr>
              <a:t>Doc Tool </a:t>
            </a:r>
            <a:r>
              <a:rPr lang="en-US" sz="2000" dirty="0">
                <a:hlinkClick r:id="rId6"/>
              </a:rPr>
              <a:t>– Google </a:t>
            </a:r>
            <a:r>
              <a:rPr lang="en-US" sz="2000" dirty="0" smtClean="0">
                <a:hlinkClick r:id="rId6"/>
              </a:rPr>
              <a:t>Docs</a:t>
            </a:r>
            <a:endParaRPr lang="en-US" sz="2000" dirty="0"/>
          </a:p>
          <a:p>
            <a:r>
              <a:rPr lang="en-US" sz="2000" dirty="0" smtClean="0">
                <a:hlinkClick r:id="rId7"/>
              </a:rPr>
              <a:t>Sheet </a:t>
            </a:r>
            <a:r>
              <a:rPr lang="en-US" sz="2000" dirty="0">
                <a:hlinkClick r:id="rId7"/>
              </a:rPr>
              <a:t>Tool – Google </a:t>
            </a:r>
            <a:r>
              <a:rPr lang="en-US" sz="2000" dirty="0" smtClean="0">
                <a:hlinkClick r:id="rId7"/>
              </a:rPr>
              <a:t>Sheets</a:t>
            </a:r>
            <a:endParaRPr lang="en-US" sz="2000" dirty="0" smtClean="0"/>
          </a:p>
          <a:p>
            <a:r>
              <a:rPr lang="en-US" sz="2000" dirty="0" smtClean="0">
                <a:hlinkClick r:id="rId8"/>
              </a:rPr>
              <a:t>Online Document Creation Tool - Conga Composer</a:t>
            </a:r>
            <a:endParaRPr lang="en-US" sz="2000" dirty="0" smtClean="0"/>
          </a:p>
          <a:p>
            <a:r>
              <a:rPr lang="en-US" sz="2000" dirty="0" smtClean="0">
                <a:hlinkClick r:id="rId9"/>
              </a:rPr>
              <a:t>Online Document Creation Tool - ZOHO</a:t>
            </a:r>
            <a:endParaRPr lang="en-US" sz="2000" dirty="0"/>
          </a:p>
          <a:p>
            <a:r>
              <a:rPr lang="en-US" sz="2000" dirty="0" smtClean="0">
                <a:hlinkClick r:id="rId10"/>
              </a:rPr>
              <a:t>Microsoft Office 365 or Office 2016 - Word</a:t>
            </a:r>
            <a:endParaRPr lang="en-US" sz="2000" dirty="0" smtClean="0"/>
          </a:p>
          <a:p>
            <a:r>
              <a:rPr lang="en-US" sz="2000" dirty="0">
                <a:hlinkClick r:id="rId11"/>
              </a:rPr>
              <a:t>Microsoft Office 365 or Office </a:t>
            </a:r>
            <a:r>
              <a:rPr lang="en-US" sz="2000" dirty="0" smtClean="0">
                <a:hlinkClick r:id="rId11"/>
              </a:rPr>
              <a:t>2016 - Excel</a:t>
            </a:r>
            <a:endParaRPr lang="en-US" sz="2000" dirty="0"/>
          </a:p>
          <a:p>
            <a:r>
              <a:rPr lang="en-US" sz="2000" dirty="0">
                <a:hlinkClick r:id="rId12"/>
              </a:rPr>
              <a:t>Microsoft Office 365 or Office </a:t>
            </a:r>
            <a:r>
              <a:rPr lang="en-US" sz="2000" dirty="0" smtClean="0">
                <a:hlinkClick r:id="rId12"/>
              </a:rPr>
              <a:t>2016 - PowerPoint</a:t>
            </a:r>
            <a:endParaRPr lang="en-US" sz="2000" dirty="0"/>
          </a:p>
          <a:p>
            <a:r>
              <a:rPr lang="en-US" sz="2000" dirty="0">
                <a:hlinkClick r:id="rId13"/>
              </a:rPr>
              <a:t>Microsoft Office 365 or Office 2016 - </a:t>
            </a:r>
            <a:r>
              <a:rPr lang="en-US" sz="2000" dirty="0" smtClean="0">
                <a:hlinkClick r:id="rId13"/>
              </a:rPr>
              <a:t>Outlook</a:t>
            </a:r>
            <a:endParaRPr lang="en-US" sz="2000" dirty="0"/>
          </a:p>
          <a:p>
            <a:endParaRPr lang="en-US" sz="2000" dirty="0" smtClean="0"/>
          </a:p>
        </p:txBody>
      </p:sp>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9390185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39143"/>
            <a:ext cx="7772400" cy="1584176"/>
          </a:xfrm>
        </p:spPr>
        <p:txBody>
          <a:bodyPr>
            <a:normAutofit/>
          </a:bodyPr>
          <a:lstStyle/>
          <a:p>
            <a:r>
              <a:rPr lang="bg-BG" dirty="0" smtClean="0"/>
              <a:t>Корегиране на </a:t>
            </a:r>
            <a:r>
              <a:rPr lang="bg-BG" dirty="0"/>
              <a:t>дефект</a:t>
            </a:r>
          </a:p>
        </p:txBody>
      </p:sp>
      <p:sp>
        <p:nvSpPr>
          <p:cNvPr id="3" name="Subtitle 2"/>
          <p:cNvSpPr>
            <a:spLocks noGrp="1"/>
          </p:cNvSpPr>
          <p:nvPr>
            <p:ph type="subTitle" idx="1"/>
          </p:nvPr>
        </p:nvSpPr>
        <p:spPr>
          <a:xfrm>
            <a:off x="638640" y="1916832"/>
            <a:ext cx="8208911" cy="4032448"/>
          </a:xfrm>
        </p:spPr>
        <p:txBody>
          <a:bodyPr>
            <a:noAutofit/>
          </a:bodyPr>
          <a:lstStyle/>
          <a:p>
            <a:endParaRPr lang="bg-BG" sz="2000" i="1" dirty="0" smtClean="0"/>
          </a:p>
          <a:p>
            <a:r>
              <a:rPr lang="en-US" sz="2000" dirty="0" smtClean="0">
                <a:solidFill>
                  <a:srgbClr val="00B050"/>
                </a:solidFill>
              </a:rPr>
              <a:t>Version Fixed </a:t>
            </a:r>
            <a:r>
              <a:rPr lang="bg-BG" sz="2000" i="1" dirty="0" smtClean="0"/>
              <a:t>(версия на софтуера, в която е корегиран проблем)</a:t>
            </a:r>
          </a:p>
          <a:p>
            <a:endParaRPr lang="bg-BG" sz="2000" i="1" dirty="0" smtClean="0">
              <a:solidFill>
                <a:srgbClr val="00B050"/>
              </a:solidFill>
            </a:endParaRPr>
          </a:p>
          <a:p>
            <a:r>
              <a:rPr lang="en-US" sz="2000" dirty="0" smtClean="0">
                <a:solidFill>
                  <a:srgbClr val="00B050"/>
                </a:solidFill>
              </a:rPr>
              <a:t>Regression </a:t>
            </a:r>
            <a:r>
              <a:rPr lang="bg-BG" sz="2000" i="1" dirty="0" smtClean="0"/>
              <a:t>(къде се очаква, че може да се появят проблеми след корекция на бъга?)</a:t>
            </a:r>
          </a:p>
          <a:p>
            <a:endParaRPr lang="bg-BG" sz="20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2185092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smtClean="0"/>
              <a:t>Основни </a:t>
            </a:r>
            <a:r>
              <a:rPr lang="ru-RU" dirty="0"/>
              <a:t>видове софтуерно тестване</a:t>
            </a:r>
            <a:endParaRPr lang="bg-BG" dirty="0"/>
          </a:p>
        </p:txBody>
      </p:sp>
      <p:sp>
        <p:nvSpPr>
          <p:cNvPr id="3" name="Subtitle 2"/>
          <p:cNvSpPr>
            <a:spLocks noGrp="1"/>
          </p:cNvSpPr>
          <p:nvPr>
            <p:ph type="subTitle" idx="1"/>
          </p:nvPr>
        </p:nvSpPr>
        <p:spPr>
          <a:xfrm>
            <a:off x="1331640" y="2924944"/>
            <a:ext cx="6400800" cy="3528392"/>
          </a:xfrm>
        </p:spPr>
        <p:txBody>
          <a:bodyPr>
            <a:normAutofit fontScale="92500" lnSpcReduction="20000"/>
          </a:bodyPr>
          <a:lstStyle/>
          <a:p>
            <a:r>
              <a:rPr lang="en-US" sz="2600" b="1" dirty="0" smtClean="0"/>
              <a:t>Functional testing </a:t>
            </a:r>
            <a:endParaRPr lang="bg-BG" sz="2600" b="1" dirty="0" smtClean="0"/>
          </a:p>
          <a:p>
            <a:r>
              <a:rPr lang="bg-BG" dirty="0"/>
              <a:t>	</a:t>
            </a:r>
            <a:r>
              <a:rPr lang="en-US" dirty="0" smtClean="0"/>
              <a:t>– </a:t>
            </a:r>
            <a:r>
              <a:rPr lang="bg-BG" dirty="0" smtClean="0"/>
              <a:t>функционалното тестване обхваща всички действия верифициращи определени действия или функции на приложението и кода, описани в документацията за софтуерните изисквания или функционалните изисквания.</a:t>
            </a:r>
          </a:p>
          <a:p>
            <a:endParaRPr lang="en-US" dirty="0" smtClean="0"/>
          </a:p>
          <a:p>
            <a:r>
              <a:rPr lang="en-US" sz="2600" b="1" dirty="0" smtClean="0"/>
              <a:t>Non-functional testing</a:t>
            </a:r>
            <a:r>
              <a:rPr lang="bg-BG" sz="2600" b="1" dirty="0" smtClean="0"/>
              <a:t> </a:t>
            </a:r>
          </a:p>
          <a:p>
            <a:r>
              <a:rPr lang="bg-BG" dirty="0"/>
              <a:t>	</a:t>
            </a:r>
            <a:r>
              <a:rPr lang="bg-BG" dirty="0" smtClean="0"/>
              <a:t>– нефункционалното тестване обхваща всички качествени характеристики на приложението като мащабируемост и сигурност, бързина на изпълнение и издържливост на натоварване</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41458694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27457"/>
            <a:ext cx="7772400" cy="1872208"/>
          </a:xfrm>
        </p:spPr>
        <p:txBody>
          <a:bodyPr>
            <a:normAutofit/>
          </a:bodyPr>
          <a:lstStyle/>
          <a:p>
            <a:r>
              <a:rPr lang="ru-RU" dirty="0" smtClean="0"/>
              <a:t>Основни </a:t>
            </a:r>
            <a:r>
              <a:rPr lang="ru-RU" dirty="0"/>
              <a:t>видове софтуерно тестване</a:t>
            </a:r>
            <a:endParaRPr lang="bg-BG" dirty="0"/>
          </a:p>
        </p:txBody>
      </p:sp>
      <p:sp>
        <p:nvSpPr>
          <p:cNvPr id="3" name="Subtitle 2"/>
          <p:cNvSpPr>
            <a:spLocks noGrp="1"/>
          </p:cNvSpPr>
          <p:nvPr>
            <p:ph type="subTitle" idx="1"/>
          </p:nvPr>
        </p:nvSpPr>
        <p:spPr>
          <a:xfrm>
            <a:off x="467544" y="2132856"/>
            <a:ext cx="8352928" cy="4536504"/>
          </a:xfrm>
        </p:spPr>
        <p:txBody>
          <a:bodyPr>
            <a:noAutofit/>
          </a:bodyPr>
          <a:lstStyle/>
          <a:p>
            <a:r>
              <a:rPr lang="en-US" sz="2400" b="1" dirty="0" smtClean="0"/>
              <a:t>Non-functional </a:t>
            </a:r>
            <a:r>
              <a:rPr lang="en-US" sz="2400" b="1" dirty="0"/>
              <a:t>testing includes</a:t>
            </a:r>
            <a:r>
              <a:rPr lang="en-US" sz="2400" b="1" dirty="0" smtClean="0"/>
              <a:t>:</a:t>
            </a:r>
            <a:endParaRPr lang="bg-BG" sz="2400" b="1" dirty="0" smtClean="0"/>
          </a:p>
          <a:p>
            <a:endParaRPr lang="en-US" sz="1800" dirty="0"/>
          </a:p>
          <a:p>
            <a:r>
              <a:rPr lang="en-US" sz="1800" b="1" dirty="0"/>
              <a:t>Reliability </a:t>
            </a:r>
            <a:r>
              <a:rPr lang="en-US" sz="1800" b="1" dirty="0" smtClean="0"/>
              <a:t>testing</a:t>
            </a:r>
            <a:r>
              <a:rPr lang="bg-BG" sz="1800" dirty="0" smtClean="0"/>
              <a:t>		</a:t>
            </a:r>
            <a:r>
              <a:rPr lang="en-US" sz="1800" dirty="0" smtClean="0"/>
              <a:t>      	</a:t>
            </a:r>
            <a:r>
              <a:rPr lang="en-US" sz="1800" b="1" dirty="0" smtClean="0"/>
              <a:t>Usability testing</a:t>
            </a:r>
            <a:r>
              <a:rPr lang="bg-BG" sz="1800" b="1" dirty="0" smtClean="0"/>
              <a:t> </a:t>
            </a:r>
            <a:endParaRPr lang="en-US" sz="1800" b="1" dirty="0" smtClean="0"/>
          </a:p>
          <a:p>
            <a:r>
              <a:rPr lang="en-US" sz="1800" dirty="0" smtClean="0"/>
              <a:t>	</a:t>
            </a:r>
            <a:r>
              <a:rPr lang="bg-BG" sz="1800" dirty="0" smtClean="0"/>
              <a:t>(</a:t>
            </a:r>
            <a:r>
              <a:rPr lang="en-US" sz="1800" dirty="0"/>
              <a:t>missing failures</a:t>
            </a:r>
            <a:r>
              <a:rPr lang="bg-BG" sz="1800" dirty="0" smtClean="0"/>
              <a:t>)</a:t>
            </a:r>
            <a:r>
              <a:rPr lang="en-US" sz="1800" dirty="0"/>
              <a:t>	</a:t>
            </a:r>
            <a:r>
              <a:rPr lang="en-US" sz="1800" dirty="0" smtClean="0"/>
              <a:t>			</a:t>
            </a:r>
            <a:r>
              <a:rPr lang="bg-BG" sz="1800" dirty="0" smtClean="0"/>
              <a:t>(</a:t>
            </a:r>
            <a:r>
              <a:rPr lang="en-US" sz="1800" dirty="0"/>
              <a:t>user-friendly</a:t>
            </a:r>
            <a:r>
              <a:rPr lang="bg-BG" sz="1800" dirty="0" smtClean="0"/>
              <a:t>)</a:t>
            </a:r>
            <a:endParaRPr lang="en-US" sz="1800" dirty="0" smtClean="0"/>
          </a:p>
          <a:p>
            <a:r>
              <a:rPr lang="en-US" sz="1800" b="1" dirty="0" smtClean="0"/>
              <a:t>Efficiency testing</a:t>
            </a:r>
            <a:r>
              <a:rPr lang="bg-BG" sz="1800" dirty="0" smtClean="0"/>
              <a:t>		</a:t>
            </a:r>
            <a:r>
              <a:rPr lang="en-US" sz="1800" dirty="0" smtClean="0"/>
              <a:t>     	</a:t>
            </a:r>
            <a:r>
              <a:rPr lang="en-US" sz="1800" b="1" dirty="0" smtClean="0"/>
              <a:t>Maintainability testing </a:t>
            </a:r>
          </a:p>
          <a:p>
            <a:r>
              <a:rPr lang="en-US" sz="1800" dirty="0" smtClean="0"/>
              <a:t>	(</a:t>
            </a:r>
            <a:r>
              <a:rPr lang="en-US" sz="1800" dirty="0"/>
              <a:t>test efficiency</a:t>
            </a:r>
            <a:r>
              <a:rPr lang="en-US" sz="1800" dirty="0" smtClean="0"/>
              <a:t>)				(</a:t>
            </a:r>
            <a:r>
              <a:rPr lang="en-US" sz="1800" dirty="0"/>
              <a:t>ease of maintenance</a:t>
            </a:r>
            <a:r>
              <a:rPr lang="en-US" sz="1800" dirty="0" smtClean="0"/>
              <a:t>)</a:t>
            </a:r>
          </a:p>
          <a:p>
            <a:r>
              <a:rPr lang="en-US" sz="1800" b="1" dirty="0" smtClean="0"/>
              <a:t>Portability testing</a:t>
            </a:r>
            <a:r>
              <a:rPr lang="bg-BG" sz="1800" dirty="0" smtClean="0"/>
              <a:t>			</a:t>
            </a:r>
            <a:r>
              <a:rPr lang="en-US" sz="1800" b="1" dirty="0" smtClean="0"/>
              <a:t>Baseline testing</a:t>
            </a:r>
            <a:endParaRPr lang="en-US" sz="1800" b="1" dirty="0"/>
          </a:p>
          <a:p>
            <a:r>
              <a:rPr lang="en-US" sz="1800" dirty="0" smtClean="0"/>
              <a:t>	(</a:t>
            </a:r>
            <a:r>
              <a:rPr lang="en-US" sz="1800" dirty="0"/>
              <a:t>ease of </a:t>
            </a:r>
            <a:r>
              <a:rPr lang="en-US" sz="1800" dirty="0" smtClean="0"/>
              <a:t>environment / 			(</a:t>
            </a:r>
            <a:r>
              <a:rPr lang="en-US" sz="1800" dirty="0"/>
              <a:t>requirement specification 	</a:t>
            </a:r>
            <a:r>
              <a:rPr lang="en-US" sz="1800" dirty="0" smtClean="0"/>
              <a:t>documentation </a:t>
            </a:r>
            <a:r>
              <a:rPr lang="en-US" sz="1800" dirty="0"/>
              <a:t>change</a:t>
            </a:r>
            <a:r>
              <a:rPr lang="en-US" sz="1800" dirty="0" smtClean="0"/>
              <a:t>)		</a:t>
            </a:r>
            <a:r>
              <a:rPr lang="en-US" sz="1800" dirty="0"/>
              <a:t>	validation -  </a:t>
            </a:r>
            <a:r>
              <a:rPr lang="en-US" sz="1800" dirty="0" smtClean="0"/>
              <a:t>Contract etc.)</a:t>
            </a:r>
          </a:p>
          <a:p>
            <a:r>
              <a:rPr lang="en-US" sz="1800" b="1" dirty="0" smtClean="0"/>
              <a:t>Compliance testing</a:t>
            </a:r>
            <a:r>
              <a:rPr lang="bg-BG" sz="1800" dirty="0" smtClean="0"/>
              <a:t>		</a:t>
            </a:r>
            <a:r>
              <a:rPr lang="en-US" sz="1800" dirty="0" smtClean="0"/>
              <a:t>	</a:t>
            </a:r>
            <a:r>
              <a:rPr lang="en-US" sz="1800" b="1" dirty="0" smtClean="0"/>
              <a:t>Documentation testing</a:t>
            </a:r>
          </a:p>
          <a:p>
            <a:r>
              <a:rPr lang="en-US" sz="1800" dirty="0"/>
              <a:t>	</a:t>
            </a:r>
            <a:r>
              <a:rPr lang="en-US" sz="1800" dirty="0" smtClean="0"/>
              <a:t>(</a:t>
            </a:r>
            <a:r>
              <a:rPr lang="en-US" sz="1800" dirty="0"/>
              <a:t>deviations from </a:t>
            </a:r>
            <a:r>
              <a:rPr lang="en-US" sz="1800" dirty="0" smtClean="0"/>
              <a:t>				(test documentation</a:t>
            </a:r>
          </a:p>
          <a:p>
            <a:r>
              <a:rPr lang="en-US" sz="1800" dirty="0" smtClean="0"/>
              <a:t>	the company prescribed			</a:t>
            </a:r>
            <a:r>
              <a:rPr lang="en-US" sz="1800" dirty="0"/>
              <a:t> – test case, plan etc</a:t>
            </a:r>
            <a:r>
              <a:rPr lang="en-US" sz="1800" dirty="0" smtClean="0"/>
              <a:t>.)</a:t>
            </a:r>
          </a:p>
          <a:p>
            <a:r>
              <a:rPr lang="en-US" sz="1800" dirty="0"/>
              <a:t>	</a:t>
            </a:r>
            <a:r>
              <a:rPr lang="en-US" sz="1800" dirty="0" smtClean="0"/>
              <a:t>standards)</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7235908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27457"/>
            <a:ext cx="7772400" cy="1872208"/>
          </a:xfrm>
        </p:spPr>
        <p:txBody>
          <a:bodyPr>
            <a:normAutofit/>
          </a:bodyPr>
          <a:lstStyle/>
          <a:p>
            <a:r>
              <a:rPr lang="ru-RU" dirty="0" smtClean="0"/>
              <a:t>Основни </a:t>
            </a:r>
            <a:r>
              <a:rPr lang="ru-RU" dirty="0"/>
              <a:t>видове софтуерно тестване</a:t>
            </a:r>
            <a:endParaRPr lang="bg-BG" dirty="0"/>
          </a:p>
        </p:txBody>
      </p:sp>
      <p:sp>
        <p:nvSpPr>
          <p:cNvPr id="3" name="Subtitle 2"/>
          <p:cNvSpPr>
            <a:spLocks noGrp="1"/>
          </p:cNvSpPr>
          <p:nvPr>
            <p:ph type="subTitle" idx="1"/>
          </p:nvPr>
        </p:nvSpPr>
        <p:spPr>
          <a:xfrm>
            <a:off x="467544" y="2132856"/>
            <a:ext cx="8352928" cy="3528392"/>
          </a:xfrm>
        </p:spPr>
        <p:txBody>
          <a:bodyPr>
            <a:noAutofit/>
          </a:bodyPr>
          <a:lstStyle/>
          <a:p>
            <a:r>
              <a:rPr lang="en-US" sz="2400" b="1" dirty="0" smtClean="0"/>
              <a:t>Non-functional </a:t>
            </a:r>
            <a:r>
              <a:rPr lang="en-US" sz="2400" b="1" dirty="0"/>
              <a:t>testing includes</a:t>
            </a:r>
            <a:r>
              <a:rPr lang="en-US" sz="2400" b="1" dirty="0" smtClean="0"/>
              <a:t>:</a:t>
            </a:r>
            <a:endParaRPr lang="bg-BG" sz="2400" b="1" dirty="0" smtClean="0"/>
          </a:p>
          <a:p>
            <a:endParaRPr lang="en-US" sz="1800" dirty="0"/>
          </a:p>
          <a:p>
            <a:r>
              <a:rPr lang="en-US" sz="1800" b="1" dirty="0" smtClean="0"/>
              <a:t>Endurance testing</a:t>
            </a:r>
            <a:r>
              <a:rPr lang="bg-BG" sz="1800" dirty="0" smtClean="0"/>
              <a:t>		</a:t>
            </a:r>
            <a:r>
              <a:rPr lang="en-US" sz="1800" b="1" dirty="0" smtClean="0"/>
              <a:t>Load testing</a:t>
            </a:r>
          </a:p>
          <a:p>
            <a:r>
              <a:rPr lang="en-US" sz="1800" dirty="0"/>
              <a:t>	</a:t>
            </a:r>
            <a:r>
              <a:rPr lang="en-US" sz="1800" dirty="0" smtClean="0"/>
              <a:t>(</a:t>
            </a:r>
            <a:r>
              <a:rPr lang="en-US" sz="1800" dirty="0"/>
              <a:t>d</a:t>
            </a:r>
            <a:r>
              <a:rPr lang="en-US" sz="1800" dirty="0" smtClean="0"/>
              <a:t>efined load for			(different load </a:t>
            </a:r>
          </a:p>
          <a:p>
            <a:r>
              <a:rPr lang="en-US" sz="1800" dirty="0"/>
              <a:t>	</a:t>
            </a:r>
            <a:r>
              <a:rPr lang="en-US" sz="1800" dirty="0" smtClean="0"/>
              <a:t> different period of time)		</a:t>
            </a:r>
            <a:r>
              <a:rPr lang="en-US" sz="1800" dirty="0"/>
              <a:t>in one moment of time</a:t>
            </a:r>
            <a:r>
              <a:rPr lang="en-US" sz="1800" dirty="0" smtClean="0"/>
              <a:t>)</a:t>
            </a:r>
            <a:endParaRPr lang="en-US" sz="1800" dirty="0"/>
          </a:p>
          <a:p>
            <a:r>
              <a:rPr lang="en-US" sz="1800" b="1" dirty="0"/>
              <a:t>Performance </a:t>
            </a:r>
            <a:r>
              <a:rPr lang="en-US" sz="1800" b="1" dirty="0" smtClean="0"/>
              <a:t>testing</a:t>
            </a:r>
            <a:r>
              <a:rPr lang="bg-BG" sz="1800" dirty="0" smtClean="0"/>
              <a:t>		</a:t>
            </a:r>
            <a:r>
              <a:rPr lang="en-US" sz="1800" b="1" dirty="0" smtClean="0"/>
              <a:t>Compatibility testing</a:t>
            </a:r>
          </a:p>
          <a:p>
            <a:r>
              <a:rPr lang="en-US" sz="1800" dirty="0"/>
              <a:t>	</a:t>
            </a:r>
            <a:r>
              <a:rPr lang="en-US" sz="1800" dirty="0" smtClean="0"/>
              <a:t>(speed of system			(OS, DB, hardware, etc.)</a:t>
            </a:r>
          </a:p>
          <a:p>
            <a:r>
              <a:rPr lang="en-US" sz="1800" dirty="0"/>
              <a:t>	</a:t>
            </a:r>
            <a:r>
              <a:rPr lang="en-US" sz="1800" dirty="0" smtClean="0"/>
              <a:t> under specified workload)</a:t>
            </a:r>
            <a:endParaRPr lang="en-US" sz="1800" dirty="0"/>
          </a:p>
          <a:p>
            <a:r>
              <a:rPr lang="en-US" sz="1800" b="1" dirty="0"/>
              <a:t>Security </a:t>
            </a:r>
            <a:r>
              <a:rPr lang="en-US" sz="1800" b="1" dirty="0" smtClean="0"/>
              <a:t>testing</a:t>
            </a:r>
            <a:r>
              <a:rPr lang="bg-BG" sz="1800" dirty="0" smtClean="0"/>
              <a:t>			</a:t>
            </a:r>
            <a:r>
              <a:rPr lang="en-US" sz="1800" b="1" dirty="0" smtClean="0"/>
              <a:t>Scalability testing</a:t>
            </a:r>
          </a:p>
          <a:p>
            <a:r>
              <a:rPr lang="en-US" sz="1800" dirty="0"/>
              <a:t>	</a:t>
            </a:r>
            <a:r>
              <a:rPr lang="en-US" sz="1800" dirty="0" smtClean="0"/>
              <a:t>(protection)			(</a:t>
            </a:r>
            <a:r>
              <a:rPr lang="en-US" sz="1800" dirty="0"/>
              <a:t>non-functional capability</a:t>
            </a:r>
            <a:r>
              <a:rPr lang="en-US" sz="1800" dirty="0" smtClean="0"/>
              <a:t>)</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9330021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217" y="41059"/>
            <a:ext cx="7772400" cy="1639017"/>
          </a:xfrm>
        </p:spPr>
        <p:txBody>
          <a:bodyPr>
            <a:normAutofit/>
          </a:bodyPr>
          <a:lstStyle/>
          <a:p>
            <a:r>
              <a:rPr lang="ru-RU" dirty="0" smtClean="0"/>
              <a:t>Основни </a:t>
            </a:r>
            <a:r>
              <a:rPr lang="ru-RU" dirty="0"/>
              <a:t>видове софтуерно тестване</a:t>
            </a:r>
            <a:endParaRPr lang="bg-BG" dirty="0"/>
          </a:p>
        </p:txBody>
      </p:sp>
      <p:sp>
        <p:nvSpPr>
          <p:cNvPr id="3" name="Subtitle 2"/>
          <p:cNvSpPr>
            <a:spLocks noGrp="1"/>
          </p:cNvSpPr>
          <p:nvPr>
            <p:ph type="subTitle" idx="1"/>
          </p:nvPr>
        </p:nvSpPr>
        <p:spPr>
          <a:xfrm>
            <a:off x="467544" y="1916832"/>
            <a:ext cx="8496944" cy="3528392"/>
          </a:xfrm>
        </p:spPr>
        <p:txBody>
          <a:bodyPr>
            <a:noAutofit/>
          </a:bodyPr>
          <a:lstStyle/>
          <a:p>
            <a:r>
              <a:rPr lang="en-US" sz="2400" b="1" dirty="0" smtClean="0"/>
              <a:t>Non-functional </a:t>
            </a:r>
            <a:r>
              <a:rPr lang="en-US" sz="2400" b="1" dirty="0"/>
              <a:t>testing includes</a:t>
            </a:r>
            <a:r>
              <a:rPr lang="en-US" sz="2400" b="1" dirty="0" smtClean="0"/>
              <a:t>:</a:t>
            </a:r>
            <a:endParaRPr lang="bg-BG" sz="2400" b="1" dirty="0" smtClean="0"/>
          </a:p>
          <a:p>
            <a:endParaRPr lang="en-US" sz="1800" dirty="0"/>
          </a:p>
          <a:p>
            <a:r>
              <a:rPr lang="en-US" sz="1800" b="1" dirty="0" smtClean="0"/>
              <a:t>Volume testing</a:t>
            </a:r>
            <a:r>
              <a:rPr lang="bg-BG" sz="1800" dirty="0" smtClean="0"/>
              <a:t>			</a:t>
            </a:r>
            <a:r>
              <a:rPr lang="en-US" sz="1800" dirty="0" smtClean="0"/>
              <a:t>	</a:t>
            </a:r>
            <a:r>
              <a:rPr lang="en-US" sz="1800" b="1" dirty="0" smtClean="0"/>
              <a:t>Stress / </a:t>
            </a:r>
            <a:r>
              <a:rPr lang="en-US" sz="1800" b="1" dirty="0"/>
              <a:t>Crash</a:t>
            </a:r>
            <a:r>
              <a:rPr lang="en-US" sz="1800" b="1" dirty="0" smtClean="0"/>
              <a:t> testing</a:t>
            </a:r>
          </a:p>
          <a:p>
            <a:r>
              <a:rPr lang="en-US" sz="1800" dirty="0" smtClean="0"/>
              <a:t>	(performance 				(</a:t>
            </a:r>
            <a:r>
              <a:rPr lang="en-US" sz="1800" dirty="0"/>
              <a:t>heavy </a:t>
            </a:r>
            <a:r>
              <a:rPr lang="en-US" sz="1800" dirty="0" smtClean="0"/>
              <a:t>load beyond normal </a:t>
            </a:r>
          </a:p>
          <a:p>
            <a:r>
              <a:rPr lang="en-US" sz="1800" dirty="0"/>
              <a:t>	</a:t>
            </a:r>
            <a:r>
              <a:rPr lang="en-US" sz="1800" dirty="0" smtClean="0"/>
              <a:t>with different DB data size)			 operational </a:t>
            </a:r>
            <a:r>
              <a:rPr lang="en-US" sz="1800" dirty="0"/>
              <a:t>capacity) </a:t>
            </a:r>
            <a:r>
              <a:rPr lang="en-US" sz="1800" dirty="0" smtClean="0"/>
              <a:t>	</a:t>
            </a:r>
            <a:endParaRPr lang="en-US" sz="1800" dirty="0"/>
          </a:p>
          <a:p>
            <a:r>
              <a:rPr lang="en-US" sz="1800" b="1" dirty="0"/>
              <a:t>Recovery </a:t>
            </a:r>
            <a:r>
              <a:rPr lang="en-US" sz="1800" b="1" dirty="0" smtClean="0"/>
              <a:t>testing</a:t>
            </a:r>
            <a:r>
              <a:rPr lang="bg-BG" sz="1800" dirty="0" smtClean="0"/>
              <a:t>		</a:t>
            </a:r>
            <a:r>
              <a:rPr lang="en-US" sz="1800" dirty="0" smtClean="0"/>
              <a:t>	</a:t>
            </a:r>
            <a:r>
              <a:rPr lang="en-US" sz="1800" b="1" dirty="0" smtClean="0"/>
              <a:t>Internationalization / 		</a:t>
            </a:r>
            <a:r>
              <a:rPr lang="en-US" sz="1800" dirty="0"/>
              <a:t> </a:t>
            </a:r>
            <a:r>
              <a:rPr lang="en-US" sz="1800" dirty="0" smtClean="0"/>
              <a:t>	(</a:t>
            </a:r>
            <a:r>
              <a:rPr lang="en-US" sz="1800" dirty="0"/>
              <a:t>recovery after crash </a:t>
            </a:r>
            <a:r>
              <a:rPr lang="en-US" sz="1800" b="1" dirty="0" smtClean="0"/>
              <a:t>		Globalization testing</a:t>
            </a:r>
          </a:p>
          <a:p>
            <a:r>
              <a:rPr lang="en-US" sz="1800" dirty="0" smtClean="0"/>
              <a:t>	  </a:t>
            </a:r>
            <a:r>
              <a:rPr lang="en-US" sz="1800" dirty="0"/>
              <a:t>or hardware failure etc.) </a:t>
            </a:r>
            <a:r>
              <a:rPr lang="en-US" sz="1800" dirty="0" smtClean="0"/>
              <a:t>		      (</a:t>
            </a:r>
            <a:r>
              <a:rPr lang="en-US" sz="1800" dirty="0"/>
              <a:t>UI and content </a:t>
            </a:r>
            <a:r>
              <a:rPr lang="en-US" sz="1800" dirty="0" smtClean="0"/>
              <a:t>for </a:t>
            </a:r>
            <a:r>
              <a:rPr lang="en-US" sz="1800" u="sng" dirty="0"/>
              <a:t>all</a:t>
            </a:r>
            <a:r>
              <a:rPr lang="en-US" sz="1800" dirty="0"/>
              <a:t> culture</a:t>
            </a:r>
          </a:p>
          <a:p>
            <a:r>
              <a:rPr lang="en-US" sz="1800" dirty="0"/>
              <a:t>	</a:t>
            </a:r>
            <a:r>
              <a:rPr lang="en-US" sz="1800" dirty="0" smtClean="0"/>
              <a:t> 				       </a:t>
            </a:r>
            <a:r>
              <a:rPr lang="en-US" sz="1800" dirty="0"/>
              <a:t>or locale settings - time </a:t>
            </a:r>
            <a:r>
              <a:rPr lang="en-US" sz="1800" dirty="0" smtClean="0"/>
              <a:t>zones 						       GMT</a:t>
            </a:r>
            <a:r>
              <a:rPr lang="en-US" sz="1800" dirty="0"/>
              <a:t>, </a:t>
            </a:r>
            <a:r>
              <a:rPr lang="en-US" sz="1800" dirty="0" smtClean="0"/>
              <a:t>UMT; </a:t>
            </a:r>
            <a:r>
              <a:rPr lang="en-US" sz="1800" dirty="0"/>
              <a:t>languages</a:t>
            </a:r>
            <a:r>
              <a:rPr lang="en-US" sz="1800" dirty="0" smtClean="0"/>
              <a:t>) 	</a:t>
            </a:r>
            <a:endParaRPr lang="bg-BG" sz="1800" dirty="0" smtClean="0"/>
          </a:p>
          <a:p>
            <a:r>
              <a:rPr lang="en-US" sz="1800" b="1" dirty="0" smtClean="0"/>
              <a:t>Localization testing</a:t>
            </a:r>
          </a:p>
          <a:p>
            <a:r>
              <a:rPr lang="en-US" sz="1800" dirty="0"/>
              <a:t>	</a:t>
            </a:r>
            <a:r>
              <a:rPr lang="en-US" sz="1800" dirty="0" smtClean="0"/>
              <a:t>(UI and content for </a:t>
            </a:r>
            <a:r>
              <a:rPr lang="en-US" sz="1800" u="sng" dirty="0"/>
              <a:t>particular</a:t>
            </a:r>
            <a:r>
              <a:rPr lang="en-US" sz="1800" dirty="0"/>
              <a:t> culture</a:t>
            </a:r>
          </a:p>
          <a:p>
            <a:r>
              <a:rPr lang="en-US" sz="1800" dirty="0" smtClean="0"/>
              <a:t> </a:t>
            </a:r>
            <a:r>
              <a:rPr lang="en-US" sz="1800" dirty="0"/>
              <a:t>	</a:t>
            </a:r>
            <a:r>
              <a:rPr lang="en-US" sz="1800" dirty="0" smtClean="0"/>
              <a:t> </a:t>
            </a:r>
            <a:r>
              <a:rPr lang="en-US" sz="1800" dirty="0"/>
              <a:t>or locale </a:t>
            </a:r>
            <a:r>
              <a:rPr lang="en-US" sz="1800" dirty="0" smtClean="0"/>
              <a:t>settings - </a:t>
            </a:r>
            <a:r>
              <a:rPr lang="en-US" sz="1800" dirty="0"/>
              <a:t>time zones 						</a:t>
            </a:r>
            <a:r>
              <a:rPr lang="en-US" sz="1800" dirty="0" smtClean="0"/>
              <a:t> </a:t>
            </a:r>
            <a:r>
              <a:rPr lang="en-US" sz="1800" dirty="0"/>
              <a:t>GMT, </a:t>
            </a:r>
            <a:r>
              <a:rPr lang="en-US" sz="1800" dirty="0" smtClean="0"/>
              <a:t>UMT; language)</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9325553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smtClean="0"/>
              <a:t>Основни </a:t>
            </a:r>
            <a:r>
              <a:rPr lang="ru-RU" dirty="0"/>
              <a:t>видове софтуерно тестване</a:t>
            </a:r>
            <a:endParaRPr lang="bg-BG" dirty="0"/>
          </a:p>
        </p:txBody>
      </p:sp>
      <p:sp>
        <p:nvSpPr>
          <p:cNvPr id="3" name="Subtitle 2"/>
          <p:cNvSpPr>
            <a:spLocks noGrp="1"/>
          </p:cNvSpPr>
          <p:nvPr>
            <p:ph type="subTitle" idx="1"/>
          </p:nvPr>
        </p:nvSpPr>
        <p:spPr>
          <a:xfrm>
            <a:off x="1331640" y="2924944"/>
            <a:ext cx="6400800" cy="3528392"/>
          </a:xfrm>
        </p:spPr>
        <p:txBody>
          <a:bodyPr>
            <a:normAutofit/>
          </a:bodyPr>
          <a:lstStyle/>
          <a:p>
            <a:r>
              <a:rPr lang="en-US" dirty="0" smtClean="0"/>
              <a:t>Integration testing</a:t>
            </a:r>
          </a:p>
          <a:p>
            <a:r>
              <a:rPr lang="en-US" dirty="0" smtClean="0"/>
              <a:t>Unit Testing</a:t>
            </a:r>
          </a:p>
          <a:p>
            <a:r>
              <a:rPr lang="en-US" dirty="0" smtClean="0"/>
              <a:t>Regression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422279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smtClean="0"/>
              <a:t>Основни </a:t>
            </a:r>
            <a:r>
              <a:rPr lang="ru-RU" dirty="0"/>
              <a:t>видове софтуерно тестване</a:t>
            </a:r>
            <a:endParaRPr lang="bg-BG" dirty="0"/>
          </a:p>
        </p:txBody>
      </p:sp>
      <p:sp>
        <p:nvSpPr>
          <p:cNvPr id="3" name="Subtitle 2"/>
          <p:cNvSpPr>
            <a:spLocks noGrp="1"/>
          </p:cNvSpPr>
          <p:nvPr>
            <p:ph type="subTitle" idx="1"/>
          </p:nvPr>
        </p:nvSpPr>
        <p:spPr>
          <a:xfrm>
            <a:off x="1331640" y="2924944"/>
            <a:ext cx="6400800" cy="3528392"/>
          </a:xfrm>
        </p:spPr>
        <p:txBody>
          <a:bodyPr>
            <a:normAutofit/>
          </a:bodyPr>
          <a:lstStyle/>
          <a:p>
            <a:r>
              <a:rPr lang="en-US" dirty="0" smtClean="0"/>
              <a:t>Sanity check testing</a:t>
            </a:r>
          </a:p>
          <a:p>
            <a:r>
              <a:rPr lang="en-US" dirty="0" smtClean="0"/>
              <a:t>Smoke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8261746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smtClean="0"/>
              <a:t>Основни </a:t>
            </a:r>
            <a:r>
              <a:rPr lang="ru-RU" dirty="0"/>
              <a:t>видове софтуерно тестване</a:t>
            </a:r>
            <a:endParaRPr lang="bg-BG" dirty="0"/>
          </a:p>
        </p:txBody>
      </p:sp>
      <p:sp>
        <p:nvSpPr>
          <p:cNvPr id="3" name="Subtitle 2"/>
          <p:cNvSpPr>
            <a:spLocks noGrp="1"/>
          </p:cNvSpPr>
          <p:nvPr>
            <p:ph type="subTitle" idx="1"/>
          </p:nvPr>
        </p:nvSpPr>
        <p:spPr>
          <a:xfrm>
            <a:off x="1331640" y="2924944"/>
            <a:ext cx="6400800" cy="3528392"/>
          </a:xfrm>
        </p:spPr>
        <p:txBody>
          <a:bodyPr>
            <a:normAutofit/>
          </a:bodyPr>
          <a:lstStyle/>
          <a:p>
            <a:r>
              <a:rPr lang="en-US" dirty="0"/>
              <a:t>Installation </a:t>
            </a:r>
            <a:r>
              <a:rPr lang="en-US" dirty="0" smtClean="0"/>
              <a:t>testing </a:t>
            </a:r>
            <a:r>
              <a:rPr lang="ru-RU" dirty="0" smtClean="0"/>
              <a:t>(</a:t>
            </a:r>
            <a:r>
              <a:rPr lang="ru-RU" dirty="0"/>
              <a:t>тестване на процеса на инсталация)</a:t>
            </a:r>
            <a:endParaRPr lang="en-US" dirty="0"/>
          </a:p>
          <a:p>
            <a:r>
              <a:rPr lang="en-US" dirty="0" smtClean="0"/>
              <a:t>Exploratory testing</a:t>
            </a:r>
          </a:p>
          <a:p>
            <a:r>
              <a:rPr lang="en-US" dirty="0"/>
              <a:t>UAT (User Acceptance Testing)</a:t>
            </a:r>
          </a:p>
          <a:p>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42449148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smtClean="0"/>
              <a:t>Основни </a:t>
            </a:r>
            <a:r>
              <a:rPr lang="ru-RU" dirty="0"/>
              <a:t>видове софтуерно тестване</a:t>
            </a:r>
            <a:endParaRPr lang="bg-BG" dirty="0"/>
          </a:p>
        </p:txBody>
      </p:sp>
      <p:sp>
        <p:nvSpPr>
          <p:cNvPr id="3" name="Subtitle 2"/>
          <p:cNvSpPr>
            <a:spLocks noGrp="1"/>
          </p:cNvSpPr>
          <p:nvPr>
            <p:ph type="subTitle" idx="1"/>
          </p:nvPr>
        </p:nvSpPr>
        <p:spPr>
          <a:xfrm>
            <a:off x="1331640" y="2924944"/>
            <a:ext cx="6400800" cy="3528392"/>
          </a:xfrm>
        </p:spPr>
        <p:txBody>
          <a:bodyPr>
            <a:normAutofit/>
          </a:bodyPr>
          <a:lstStyle/>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273297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en-US" dirty="0"/>
              <a:t>API</a:t>
            </a:r>
            <a:endParaRPr lang="bg-BG" dirty="0"/>
          </a:p>
        </p:txBody>
      </p:sp>
      <p:sp>
        <p:nvSpPr>
          <p:cNvPr id="3" name="Subtitle 2"/>
          <p:cNvSpPr>
            <a:spLocks noGrp="1"/>
          </p:cNvSpPr>
          <p:nvPr>
            <p:ph type="subTitle" idx="1"/>
          </p:nvPr>
        </p:nvSpPr>
        <p:spPr>
          <a:xfrm>
            <a:off x="1331640" y="2924944"/>
            <a:ext cx="6400800" cy="3744416"/>
          </a:xfrm>
        </p:spPr>
        <p:txBody>
          <a:bodyPr>
            <a:normAutofit fontScale="70000" lnSpcReduction="20000"/>
          </a:bodyPr>
          <a:lstStyle/>
          <a:p>
            <a:r>
              <a:rPr lang="bg-BG" b="1" dirty="0" smtClean="0"/>
              <a:t>	</a:t>
            </a:r>
            <a:r>
              <a:rPr lang="en-US" b="1" dirty="0" smtClean="0"/>
              <a:t>API </a:t>
            </a:r>
            <a:r>
              <a:rPr lang="en-US" b="1" dirty="0"/>
              <a:t>(</a:t>
            </a:r>
            <a:r>
              <a:rPr lang="en-US" b="1" dirty="0" smtClean="0"/>
              <a:t>Application Programming Interface</a:t>
            </a:r>
            <a:r>
              <a:rPr lang="en-US" b="1" dirty="0"/>
              <a:t>) </a:t>
            </a:r>
            <a:r>
              <a:rPr lang="bg-BG" dirty="0" smtClean="0"/>
              <a:t>свързва приложението към мрежата и други </a:t>
            </a:r>
            <a:r>
              <a:rPr lang="en-US" dirty="0" smtClean="0"/>
              <a:t>APIs. </a:t>
            </a:r>
            <a:r>
              <a:rPr lang="bg-BG" dirty="0" smtClean="0"/>
              <a:t>То е съвкупност от тулове, протоколи, стандарти и код, който обединява нашия дигитален свят.</a:t>
            </a:r>
            <a:r>
              <a:rPr lang="en-US" dirty="0" smtClean="0"/>
              <a:t> </a:t>
            </a:r>
            <a:r>
              <a:rPr lang="en-US" dirty="0"/>
              <a:t>APIs </a:t>
            </a:r>
            <a:r>
              <a:rPr lang="bg-BG" dirty="0" smtClean="0"/>
              <a:t>позволяват на компаниите да станат по-гъвкави, нещата да вървят гладко, и всичко да работи  заедно в един поток и по един интегриран начин.</a:t>
            </a:r>
          </a:p>
          <a:p>
            <a:r>
              <a:rPr lang="bg-BG" dirty="0"/>
              <a:t>	</a:t>
            </a:r>
            <a:r>
              <a:rPr lang="bg-BG" dirty="0" smtClean="0"/>
              <a:t> Състои се от :</a:t>
            </a:r>
          </a:p>
          <a:p>
            <a:endParaRPr lang="bg-BG" dirty="0" smtClean="0"/>
          </a:p>
          <a:p>
            <a:pPr marL="342900" indent="-342900">
              <a:buFont typeface="Wingdings" panose="05000000000000000000" pitchFamily="2" charset="2"/>
              <a:buChar char="q"/>
            </a:pPr>
            <a:r>
              <a:rPr lang="en-US" dirty="0" smtClean="0"/>
              <a:t>Data Tier</a:t>
            </a:r>
            <a:r>
              <a:rPr lang="bg-BG" dirty="0" smtClean="0"/>
              <a:t> (ниво на данни)</a:t>
            </a:r>
          </a:p>
          <a:p>
            <a:pPr marL="800100" lvl="1" indent="-342900" algn="l">
              <a:buFont typeface="Wingdings" panose="05000000000000000000" pitchFamily="2" charset="2"/>
              <a:buChar char="q"/>
            </a:pPr>
            <a:r>
              <a:rPr lang="bg-BG" dirty="0" smtClean="0"/>
              <a:t>Тук данните се откриват от базата от данни и файловата система и след това се съхраняват</a:t>
            </a:r>
          </a:p>
          <a:p>
            <a:pPr marL="342900" indent="-342900">
              <a:buFont typeface="Wingdings" panose="05000000000000000000" pitchFamily="2" charset="2"/>
              <a:buChar char="q"/>
            </a:pPr>
            <a:r>
              <a:rPr lang="en-US" dirty="0" smtClean="0"/>
              <a:t>Logic Tier</a:t>
            </a:r>
            <a:r>
              <a:rPr lang="bg-BG" dirty="0" smtClean="0"/>
              <a:t> (логическо ниво)</a:t>
            </a:r>
          </a:p>
          <a:p>
            <a:pPr marL="800100" lvl="1" indent="-342900" algn="l">
              <a:buFont typeface="Wingdings" panose="05000000000000000000" pitchFamily="2" charset="2"/>
              <a:buChar char="q"/>
            </a:pPr>
            <a:r>
              <a:rPr lang="bg-BG" dirty="0" smtClean="0"/>
              <a:t>Мозъка на приложението - тук се обработват данните между нивата, синхронизира се приложението, обработват се командите и се взимат логически решения</a:t>
            </a:r>
          </a:p>
          <a:p>
            <a:pPr marL="342900" indent="-342900">
              <a:buFont typeface="Wingdings" panose="05000000000000000000" pitchFamily="2" charset="2"/>
              <a:buChar char="q"/>
            </a:pPr>
            <a:r>
              <a:rPr lang="en-US" dirty="0" smtClean="0"/>
              <a:t>Presentation Tier</a:t>
            </a:r>
            <a:r>
              <a:rPr lang="bg-BG" dirty="0" smtClean="0"/>
              <a:t> (ниво на представяне)</a:t>
            </a:r>
          </a:p>
          <a:p>
            <a:pPr marL="800100" lvl="1" indent="-342900" algn="l">
              <a:buFont typeface="Wingdings" panose="05000000000000000000" pitchFamily="2" charset="2"/>
              <a:buChar char="q"/>
            </a:pPr>
            <a:r>
              <a:rPr lang="bg-BG" dirty="0" smtClean="0"/>
              <a:t>Потребителски интерфейс - тук се обработват задачите по подходящ начин, за да са разбираеми за потребителя</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4751585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92997"/>
            <a:ext cx="7772400" cy="936104"/>
          </a:xfrm>
        </p:spPr>
        <p:txBody>
          <a:bodyPr>
            <a:normAutofit fontScale="90000"/>
          </a:bodyPr>
          <a:lstStyle/>
          <a:p>
            <a:r>
              <a:rPr lang="bg-BG" dirty="0"/>
              <a:t>Предварителна подготовка</a:t>
            </a:r>
          </a:p>
        </p:txBody>
      </p:sp>
      <p:sp>
        <p:nvSpPr>
          <p:cNvPr id="3" name="Subtitle 2"/>
          <p:cNvSpPr>
            <a:spLocks noGrp="1"/>
          </p:cNvSpPr>
          <p:nvPr>
            <p:ph type="subTitle" idx="1"/>
          </p:nvPr>
        </p:nvSpPr>
        <p:spPr>
          <a:xfrm>
            <a:off x="755576" y="1412776"/>
            <a:ext cx="7704856" cy="4824536"/>
          </a:xfrm>
        </p:spPr>
        <p:txBody>
          <a:bodyPr>
            <a:noAutofit/>
          </a:bodyPr>
          <a:lstStyle/>
          <a:p>
            <a:r>
              <a:rPr lang="bg-BG" sz="2000" dirty="0" smtClean="0"/>
              <a:t>Основни </a:t>
            </a:r>
            <a:r>
              <a:rPr lang="bg-BG" sz="2000" dirty="0"/>
              <a:t>познания при използването на </a:t>
            </a:r>
            <a:r>
              <a:rPr lang="en-US" sz="2000" dirty="0"/>
              <a:t>FTP client (FileZilla </a:t>
            </a:r>
            <a:r>
              <a:rPr lang="bg-BG" sz="2000" dirty="0"/>
              <a:t>и др.), </a:t>
            </a:r>
            <a:r>
              <a:rPr lang="en-US" sz="2000" dirty="0"/>
              <a:t>Email client (Gmail, Yahoo, Spark, Outlook, Mozilla Thunderbird </a:t>
            </a:r>
            <a:r>
              <a:rPr lang="bg-BG" sz="2000" dirty="0"/>
              <a:t>и др</a:t>
            </a:r>
            <a:r>
              <a:rPr lang="bg-BG" sz="2000" dirty="0" smtClean="0"/>
              <a:t>.)</a:t>
            </a:r>
            <a:endParaRPr lang="en-US" sz="2000" dirty="0" smtClean="0"/>
          </a:p>
          <a:p>
            <a:endParaRPr lang="en-US" sz="2000" dirty="0" smtClean="0"/>
          </a:p>
          <a:p>
            <a:r>
              <a:rPr lang="en-US" sz="2000" dirty="0" smtClean="0">
                <a:hlinkClick r:id="rId2"/>
              </a:rPr>
              <a:t>Best FTP Clients</a:t>
            </a:r>
            <a:endParaRPr lang="en-US" sz="2000" dirty="0" smtClean="0"/>
          </a:p>
          <a:p>
            <a:r>
              <a:rPr lang="en-US" sz="2000" dirty="0" smtClean="0">
                <a:hlinkClick r:id="rId3"/>
              </a:rPr>
              <a:t>Set  up FTP Client</a:t>
            </a:r>
            <a:endParaRPr lang="en-US" sz="2000" dirty="0" smtClean="0"/>
          </a:p>
          <a:p>
            <a:r>
              <a:rPr lang="en-US" sz="2000" dirty="0" smtClean="0">
                <a:hlinkClick r:id="rId4"/>
              </a:rPr>
              <a:t>FileZilla Client Tutorial</a:t>
            </a:r>
            <a:endParaRPr lang="en-US" sz="2000" dirty="0" smtClean="0"/>
          </a:p>
          <a:p>
            <a:r>
              <a:rPr lang="en-US" sz="2000" dirty="0" smtClean="0">
                <a:hlinkClick r:id="rId5"/>
              </a:rPr>
              <a:t>Best Email Clients</a:t>
            </a:r>
            <a:endParaRPr lang="en-US" sz="2000" dirty="0" smtClean="0"/>
          </a:p>
          <a:p>
            <a:r>
              <a:rPr lang="en-US" sz="2000" dirty="0" smtClean="0">
                <a:hlinkClick r:id="rId6"/>
              </a:rPr>
              <a:t>Email Client Configuration</a:t>
            </a:r>
            <a:endParaRPr lang="en-US" sz="2000" dirty="0" smtClean="0"/>
          </a:p>
          <a:p>
            <a:r>
              <a:rPr lang="en-US" sz="2000" dirty="0">
                <a:hlinkClick r:id="rId7"/>
              </a:rPr>
              <a:t>Configure Exchange Server to Send and Receive Outside </a:t>
            </a:r>
            <a:r>
              <a:rPr lang="en-US" sz="2000" dirty="0" smtClean="0">
                <a:hlinkClick r:id="rId7"/>
              </a:rPr>
              <a:t>Email</a:t>
            </a:r>
            <a:endParaRPr lang="en-US" sz="2000" dirty="0" smtClean="0"/>
          </a:p>
          <a:p>
            <a:r>
              <a:rPr lang="en-US" sz="2000" dirty="0" smtClean="0">
                <a:hlinkClick r:id="rId8"/>
              </a:rPr>
              <a:t>What is an account for Microsoft Exchange?</a:t>
            </a:r>
            <a:endParaRPr lang="en-US" sz="2000" dirty="0" smtClean="0"/>
          </a:p>
          <a:p>
            <a:r>
              <a:rPr lang="en-US" sz="2000" dirty="0">
                <a:hlinkClick r:id="rId9"/>
              </a:rPr>
              <a:t>How Do I Configure Outlook 2016 To Connect To </a:t>
            </a:r>
            <a:r>
              <a:rPr lang="en-US" sz="2000" dirty="0" smtClean="0">
                <a:hlinkClick r:id="rId9"/>
              </a:rPr>
              <a:t>Exchange?</a:t>
            </a:r>
            <a:endParaRPr lang="en-US" sz="2000" dirty="0" smtClean="0"/>
          </a:p>
          <a:p>
            <a:r>
              <a:rPr lang="en-US" sz="2000" dirty="0">
                <a:hlinkClick r:id="rId10"/>
              </a:rPr>
              <a:t>Email client protocols and port </a:t>
            </a:r>
            <a:r>
              <a:rPr lang="en-US" sz="2000" dirty="0" smtClean="0">
                <a:hlinkClick r:id="rId10"/>
              </a:rPr>
              <a:t>numbers</a:t>
            </a:r>
            <a:endParaRPr lang="en-US" sz="2000" dirty="0" smtClean="0"/>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1117847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en-US" dirty="0" smtClean="0"/>
              <a:t>API </a:t>
            </a:r>
            <a:r>
              <a:rPr lang="bg-BG" dirty="0" smtClean="0"/>
              <a:t>тестване</a:t>
            </a:r>
            <a:endParaRPr lang="bg-BG" dirty="0"/>
          </a:p>
        </p:txBody>
      </p:sp>
      <p:sp>
        <p:nvSpPr>
          <p:cNvPr id="3" name="Subtitle 2"/>
          <p:cNvSpPr>
            <a:spLocks noGrp="1"/>
          </p:cNvSpPr>
          <p:nvPr>
            <p:ph type="subTitle" idx="1"/>
          </p:nvPr>
        </p:nvSpPr>
        <p:spPr>
          <a:xfrm>
            <a:off x="1331640" y="3717032"/>
            <a:ext cx="6400800" cy="1944216"/>
          </a:xfrm>
        </p:spPr>
        <p:txBody>
          <a:bodyPr>
            <a:normAutofit/>
          </a:bodyPr>
          <a:lstStyle/>
          <a:p>
            <a:r>
              <a:rPr lang="bg-BG" dirty="0" smtClean="0"/>
              <a:t>Цели да открие бъгове: несъвместимости или отклонения от очакваното поведение.</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5879243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a:t>Основни видове софтуерно тестване</a:t>
            </a:r>
            <a:endParaRPr lang="bg-BG" dirty="0"/>
          </a:p>
        </p:txBody>
      </p:sp>
      <p:sp>
        <p:nvSpPr>
          <p:cNvPr id="3" name="Subtitle 2"/>
          <p:cNvSpPr>
            <a:spLocks noGrp="1"/>
          </p:cNvSpPr>
          <p:nvPr>
            <p:ph type="subTitle" idx="1"/>
          </p:nvPr>
        </p:nvSpPr>
        <p:spPr>
          <a:xfrm>
            <a:off x="1331640" y="2780928"/>
            <a:ext cx="6400800" cy="3672408"/>
          </a:xfrm>
        </p:spPr>
        <p:txBody>
          <a:bodyPr>
            <a:noAutofit/>
          </a:bodyPr>
          <a:lstStyle/>
          <a:p>
            <a:r>
              <a:rPr lang="en-US" sz="2000" dirty="0" smtClean="0"/>
              <a:t>GUI testing (</a:t>
            </a:r>
            <a:r>
              <a:rPr lang="bg-BG" sz="2000" dirty="0" smtClean="0"/>
              <a:t>тестване</a:t>
            </a:r>
            <a:r>
              <a:rPr lang="bg-BG" sz="2000" dirty="0"/>
              <a:t> </a:t>
            </a:r>
            <a:r>
              <a:rPr lang="bg-BG" sz="2000" dirty="0" smtClean="0"/>
              <a:t>на графичния потребителски интерфейс)</a:t>
            </a:r>
          </a:p>
          <a:p>
            <a:r>
              <a:rPr lang="en-US" sz="2000" dirty="0" smtClean="0"/>
              <a:t>Code Coverage </a:t>
            </a:r>
            <a:r>
              <a:rPr lang="bg-BG" sz="2000" dirty="0" smtClean="0"/>
              <a:t>(Покритие на кода)</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41458694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a:t>Основни видове софтуерно тестване</a:t>
            </a:r>
            <a:endParaRPr lang="bg-BG" dirty="0"/>
          </a:p>
        </p:txBody>
      </p:sp>
      <p:sp>
        <p:nvSpPr>
          <p:cNvPr id="3" name="Subtitle 2"/>
          <p:cNvSpPr>
            <a:spLocks noGrp="1"/>
          </p:cNvSpPr>
          <p:nvPr>
            <p:ph type="subTitle" idx="1"/>
          </p:nvPr>
        </p:nvSpPr>
        <p:spPr>
          <a:xfrm>
            <a:off x="1331640" y="2852936"/>
            <a:ext cx="6400800" cy="3672408"/>
          </a:xfrm>
        </p:spPr>
        <p:txBody>
          <a:bodyPr>
            <a:noAutofit/>
          </a:bodyPr>
          <a:lstStyle/>
          <a:p>
            <a:r>
              <a:rPr lang="en-US" sz="2000" dirty="0" smtClean="0"/>
              <a:t>Alpha testing</a:t>
            </a:r>
          </a:p>
          <a:p>
            <a:r>
              <a:rPr lang="en-US" sz="2000" dirty="0" smtClean="0"/>
              <a:t>Beta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2188522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a:t>Основни видове софтуерно тестване</a:t>
            </a:r>
            <a:endParaRPr lang="bg-BG" dirty="0"/>
          </a:p>
        </p:txBody>
      </p:sp>
      <p:sp>
        <p:nvSpPr>
          <p:cNvPr id="3" name="Subtitle 2"/>
          <p:cNvSpPr>
            <a:spLocks noGrp="1"/>
          </p:cNvSpPr>
          <p:nvPr>
            <p:ph type="subTitle" idx="1"/>
          </p:nvPr>
        </p:nvSpPr>
        <p:spPr>
          <a:xfrm>
            <a:off x="1331640" y="2924944"/>
            <a:ext cx="6400800" cy="3672408"/>
          </a:xfrm>
        </p:spPr>
        <p:txBody>
          <a:bodyPr>
            <a:noAutofit/>
          </a:bodyPr>
          <a:lstStyle/>
          <a:p>
            <a:r>
              <a:rPr lang="en-US" sz="2000" dirty="0" smtClean="0"/>
              <a:t>Environmental access testing (user rights)</a:t>
            </a:r>
          </a:p>
          <a:p>
            <a:r>
              <a:rPr lang="en-US" sz="2000" dirty="0" err="1" smtClean="0"/>
              <a:t>WhiteBox</a:t>
            </a:r>
            <a:r>
              <a:rPr lang="en-US" sz="2000" dirty="0" smtClean="0"/>
              <a:t> Testing</a:t>
            </a:r>
          </a:p>
          <a:p>
            <a:r>
              <a:rPr lang="en-US" sz="2000" dirty="0" err="1" smtClean="0"/>
              <a:t>GreyBox</a:t>
            </a:r>
            <a:r>
              <a:rPr lang="en-US" sz="2000" dirty="0" smtClean="0"/>
              <a:t> Testing</a:t>
            </a:r>
          </a:p>
          <a:p>
            <a:r>
              <a:rPr lang="en-US" sz="2000" dirty="0" err="1" smtClean="0"/>
              <a:t>BlackBox</a:t>
            </a:r>
            <a:r>
              <a:rPr lang="en-US" sz="2000" dirty="0" smtClean="0"/>
              <a:t> Testing</a:t>
            </a:r>
          </a:p>
          <a:p>
            <a:endParaRPr lang="en-US" sz="2000" dirty="0" smtClean="0"/>
          </a:p>
          <a:p>
            <a:endParaRPr lang="bg-B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2188522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a:t>Основни видове софтуерно тестване</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r>
              <a:rPr lang="en-US" sz="2000" dirty="0" smtClean="0"/>
              <a:t>Development testing</a:t>
            </a:r>
            <a:endParaRPr lang="en-US" sz="2000" dirty="0"/>
          </a:p>
          <a:p>
            <a:r>
              <a:rPr lang="en-US" sz="2000" dirty="0" smtClean="0"/>
              <a:t>Error guessing</a:t>
            </a:r>
          </a:p>
          <a:p>
            <a:r>
              <a:rPr lang="en-US" sz="2000" dirty="0" smtClean="0"/>
              <a:t>Static testing</a:t>
            </a:r>
          </a:p>
          <a:p>
            <a:r>
              <a:rPr lang="en-US" sz="2000" dirty="0" smtClean="0"/>
              <a:t>Estimation techniques</a:t>
            </a:r>
          </a:p>
          <a:p>
            <a:r>
              <a:rPr lang="en-US" sz="2000" dirty="0" smtClean="0"/>
              <a:t>Informal / Formal reviews</a:t>
            </a:r>
            <a:endParaRPr lang="bg-BG" sz="2000" dirty="0" smtClean="0"/>
          </a:p>
          <a:p>
            <a:r>
              <a:rPr lang="en-US" sz="2000" dirty="0" smtClean="0"/>
              <a:t>Use case testing</a:t>
            </a:r>
          </a:p>
          <a:p>
            <a:r>
              <a:rPr lang="bg-BG" sz="2000" dirty="0" smtClean="0"/>
              <a:t>Тестване</a:t>
            </a:r>
          </a:p>
          <a:p>
            <a:r>
              <a:rPr lang="bg-BG" sz="2000" dirty="0" smtClean="0"/>
              <a:t>Дебъгване</a:t>
            </a:r>
          </a:p>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2188522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en-US" dirty="0" smtClean="0"/>
              <a:t>Exploratory testing</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pPr marL="342900" indent="-342900">
              <a:buFont typeface="Wingdings" panose="05000000000000000000" pitchFamily="2" charset="2"/>
              <a:buChar char="Ø"/>
            </a:pPr>
            <a:r>
              <a:rPr lang="bg-BG" sz="2000" dirty="0" smtClean="0"/>
              <a:t>Анализ на софтуера от потребителска и </a:t>
            </a:r>
            <a:r>
              <a:rPr lang="en-US" sz="2000" dirty="0" smtClean="0"/>
              <a:t>QA </a:t>
            </a:r>
            <a:r>
              <a:rPr lang="bg-BG" sz="2000" dirty="0" smtClean="0"/>
              <a:t>гледна точка</a:t>
            </a:r>
            <a:endParaRPr lang="en-US" sz="2000" dirty="0" smtClean="0"/>
          </a:p>
          <a:p>
            <a:pPr marL="342900" indent="-342900">
              <a:buFont typeface="Wingdings" panose="05000000000000000000" pitchFamily="2" charset="2"/>
              <a:buChar char="Ø"/>
            </a:pPr>
            <a:r>
              <a:rPr lang="en-US" sz="2000" dirty="0" smtClean="0"/>
              <a:t>QA </a:t>
            </a:r>
            <a:r>
              <a:rPr lang="bg-BG" sz="2000" dirty="0" smtClean="0"/>
              <a:t>опит</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333613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Анализ на софтуерните спецификации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pPr marL="285750" indent="-285750">
              <a:buFont typeface="Wingdings" panose="05000000000000000000" pitchFamily="2" charset="2"/>
              <a:buChar char="v"/>
            </a:pPr>
            <a:r>
              <a:rPr lang="bg-BG" sz="1800" dirty="0" smtClean="0"/>
              <a:t>Опит</a:t>
            </a:r>
          </a:p>
          <a:p>
            <a:pPr marL="285750" indent="-285750">
              <a:buFont typeface="Wingdings" panose="05000000000000000000" pitchFamily="2" charset="2"/>
              <a:buChar char="v"/>
            </a:pPr>
            <a:r>
              <a:rPr lang="bg-BG" sz="1800" dirty="0" smtClean="0"/>
              <a:t>Прочитане на спецификацията</a:t>
            </a:r>
          </a:p>
          <a:p>
            <a:pPr marL="285750" indent="-285750">
              <a:buFont typeface="Wingdings" panose="05000000000000000000" pitchFamily="2" charset="2"/>
              <a:buChar char="v"/>
            </a:pPr>
            <a:r>
              <a:rPr lang="bg-BG" sz="1800" dirty="0" smtClean="0"/>
              <a:t>Анализирането й от различни специалисти</a:t>
            </a:r>
          </a:p>
          <a:p>
            <a:pPr marL="285750" indent="-285750">
              <a:buFont typeface="Wingdings" panose="05000000000000000000" pitchFamily="2" charset="2"/>
              <a:buChar char="v"/>
            </a:pPr>
            <a:r>
              <a:rPr lang="bg-BG" sz="1800" dirty="0" smtClean="0"/>
              <a:t>Даване на мнение, идея за подобрение и реализация от всеки един участник в анализа според неговия опит</a:t>
            </a:r>
          </a:p>
          <a:p>
            <a:pPr marL="285750" indent="-285750">
              <a:buFont typeface="Wingdings" panose="05000000000000000000" pitchFamily="2" charset="2"/>
              <a:buChar char="v"/>
            </a:pPr>
            <a:r>
              <a:rPr lang="bg-BG" sz="1800" dirty="0" smtClean="0"/>
              <a:t>Постигане на консенсус по всяка една идея и цел в спецификацията</a:t>
            </a:r>
          </a:p>
          <a:p>
            <a:pPr marL="285750" indent="-285750">
              <a:buFont typeface="Wingdings" panose="05000000000000000000" pitchFamily="2" charset="2"/>
              <a:buChar char="v"/>
            </a:pPr>
            <a:r>
              <a:rPr lang="bg-BG" sz="1800" dirty="0" smtClean="0"/>
              <a:t>Допълнителен анализ, ако е необходим и последваща среща</a:t>
            </a:r>
            <a:endParaRPr lang="en-US" sz="1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5215421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Анализ на софтуерните спецификации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pPr marL="285750" indent="-285750">
              <a:buFont typeface="Wingdings" panose="05000000000000000000" pitchFamily="2" charset="2"/>
              <a:buChar char="v"/>
            </a:pPr>
            <a:r>
              <a:rPr lang="en-US" sz="1800" dirty="0" smtClean="0"/>
              <a:t>Static testing</a:t>
            </a:r>
          </a:p>
          <a:p>
            <a:pPr marL="285750" indent="-285750">
              <a:buFont typeface="Wingdings" panose="05000000000000000000" pitchFamily="2" charset="2"/>
              <a:buChar char="v"/>
            </a:pPr>
            <a:r>
              <a:rPr lang="en-US" sz="1800" dirty="0" smtClean="0"/>
              <a:t>Technical review</a:t>
            </a:r>
          </a:p>
          <a:p>
            <a:pPr marL="285750" indent="-285750">
              <a:buFont typeface="Wingdings" panose="05000000000000000000" pitchFamily="2" charset="2"/>
              <a:buChar char="v"/>
            </a:pPr>
            <a:r>
              <a:rPr lang="en-US" sz="1800" dirty="0" smtClean="0"/>
              <a:t>Informal review</a:t>
            </a:r>
          </a:p>
          <a:p>
            <a:pPr marL="285750" indent="-285750">
              <a:buFont typeface="Wingdings" panose="05000000000000000000" pitchFamily="2" charset="2"/>
              <a:buChar char="v"/>
            </a:pPr>
            <a:r>
              <a:rPr lang="en-US" sz="1800" dirty="0" smtClean="0"/>
              <a:t>Walkthrough</a:t>
            </a:r>
          </a:p>
          <a:p>
            <a:pPr marL="285750" indent="-285750">
              <a:buFont typeface="Wingdings" panose="05000000000000000000" pitchFamily="2" charset="2"/>
              <a:buChar char="v"/>
            </a:pPr>
            <a:r>
              <a:rPr lang="en-US" sz="1800" dirty="0" smtClean="0"/>
              <a:t>Inspection</a:t>
            </a:r>
          </a:p>
          <a:p>
            <a:pPr marL="285750" indent="-285750">
              <a:buFont typeface="Wingdings" panose="05000000000000000000" pitchFamily="2" charset="2"/>
              <a:buChar char="v"/>
            </a:pPr>
            <a:r>
              <a:rPr lang="en-US" sz="1800" dirty="0" smtClean="0"/>
              <a:t>Static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3342658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r>
              <a:rPr lang="en-US" sz="2000" dirty="0"/>
              <a:t>Error guessing</a:t>
            </a:r>
          </a:p>
          <a:p>
            <a:r>
              <a:rPr lang="en-US" sz="2000" dirty="0"/>
              <a:t>Static testing</a:t>
            </a:r>
          </a:p>
          <a:p>
            <a:r>
              <a:rPr lang="en-US" sz="2000" dirty="0"/>
              <a:t>Estimation techniques</a:t>
            </a:r>
          </a:p>
          <a:p>
            <a:r>
              <a:rPr lang="en-US" sz="2000" dirty="0"/>
              <a:t>Informal / Formal reviews</a:t>
            </a:r>
            <a:endParaRPr lang="bg-BG" sz="2000" dirty="0"/>
          </a:p>
          <a:p>
            <a:r>
              <a:rPr lang="en-US" sz="2000" dirty="0"/>
              <a:t>Use case testing</a:t>
            </a:r>
          </a:p>
          <a:p>
            <a:r>
              <a:rPr lang="bg-BG" sz="2000" dirty="0"/>
              <a:t>Тестване</a:t>
            </a:r>
          </a:p>
          <a:p>
            <a:r>
              <a:rPr lang="bg-BG" sz="2000" dirty="0"/>
              <a:t>Дебъгване</a:t>
            </a:r>
          </a:p>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5396986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337199"/>
            <a:ext cx="7772400" cy="1224136"/>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827584" y="1988840"/>
            <a:ext cx="6400800" cy="3672408"/>
          </a:xfrm>
        </p:spPr>
        <p:txBody>
          <a:bodyPr>
            <a:noAutofit/>
          </a:bodyPr>
          <a:lstStyle/>
          <a:p>
            <a:r>
              <a:rPr lang="en-US" sz="1800" dirty="0" smtClean="0"/>
              <a:t>Functional testing techniques</a:t>
            </a:r>
          </a:p>
          <a:p>
            <a:endParaRPr lang="en-US" sz="1800" dirty="0" smtClean="0"/>
          </a:p>
          <a:p>
            <a:r>
              <a:rPr lang="en-US" sz="1800" b="1" dirty="0" smtClean="0"/>
              <a:t>Requirement-based </a:t>
            </a:r>
            <a:r>
              <a:rPr lang="en-US" sz="1800" b="1" dirty="0"/>
              <a:t>testing: </a:t>
            </a:r>
            <a:r>
              <a:rPr lang="en-US" sz="1800" dirty="0"/>
              <a:t>In this type of testing the requirements are prioritized depending on the </a:t>
            </a:r>
            <a:r>
              <a:rPr lang="en-US" sz="1800" b="1" dirty="0">
                <a:hlinkClick r:id="rId2"/>
              </a:rPr>
              <a:t>risk criteria</a:t>
            </a:r>
            <a:r>
              <a:rPr lang="en-US" sz="1800" dirty="0"/>
              <a:t> and accordingly the tests are prioritized. This will ensure that the most important and most critical tests are included in the testing effort</a:t>
            </a:r>
            <a:r>
              <a:rPr lang="en-US" sz="1800" dirty="0" smtClean="0"/>
              <a:t>.</a:t>
            </a:r>
          </a:p>
          <a:p>
            <a:endParaRPr lang="en-US" sz="1800" b="1" dirty="0" smtClean="0"/>
          </a:p>
          <a:p>
            <a:r>
              <a:rPr lang="en-US" sz="1800" b="1" dirty="0" smtClean="0"/>
              <a:t>Business-process-based </a:t>
            </a:r>
            <a:r>
              <a:rPr lang="en-US" sz="1800" b="1" dirty="0"/>
              <a:t>testing: </a:t>
            </a:r>
            <a:r>
              <a:rPr lang="en-US" sz="1800" dirty="0"/>
              <a:t>In this type of testing the scenarios involved in the day-to-day business use of the system are described. It uses the knowledge of the business processes. For example, a personal and payroll system may have the business process along the lines of: someone joins the company, employee is paid on the regular basis and employee finally leaves the company.</a:t>
            </a:r>
          </a:p>
          <a:p>
            <a:endParaRPr lang="bg-BG" sz="1800" dirty="0"/>
          </a:p>
          <a:p>
            <a:endParaRPr lang="en-US" sz="1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9940407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92997"/>
            <a:ext cx="7772400" cy="936104"/>
          </a:xfrm>
        </p:spPr>
        <p:txBody>
          <a:bodyPr>
            <a:normAutofit fontScale="90000"/>
          </a:bodyPr>
          <a:lstStyle/>
          <a:p>
            <a:r>
              <a:rPr lang="bg-BG" dirty="0"/>
              <a:t>Предварителна подготовка</a:t>
            </a:r>
          </a:p>
        </p:txBody>
      </p:sp>
      <p:sp>
        <p:nvSpPr>
          <p:cNvPr id="3" name="Subtitle 2"/>
          <p:cNvSpPr>
            <a:spLocks noGrp="1"/>
          </p:cNvSpPr>
          <p:nvPr>
            <p:ph type="subTitle" idx="1"/>
          </p:nvPr>
        </p:nvSpPr>
        <p:spPr>
          <a:xfrm>
            <a:off x="755576" y="1412776"/>
            <a:ext cx="7704856" cy="4824536"/>
          </a:xfrm>
        </p:spPr>
        <p:txBody>
          <a:bodyPr>
            <a:noAutofit/>
          </a:bodyPr>
          <a:lstStyle/>
          <a:p>
            <a:r>
              <a:rPr lang="bg-BG" sz="2000" dirty="0" smtClean="0"/>
              <a:t>Досег </a:t>
            </a:r>
            <a:r>
              <a:rPr lang="bg-BG" sz="2000" dirty="0"/>
              <a:t>с мобилни устройства (да знае как се работи със смарт телефони, таблети с </a:t>
            </a:r>
            <a:r>
              <a:rPr lang="en-US" sz="2000" dirty="0"/>
              <a:t>Android, iOS </a:t>
            </a:r>
            <a:r>
              <a:rPr lang="bg-BG" sz="2000" dirty="0"/>
              <a:t>операционни системи</a:t>
            </a:r>
            <a:r>
              <a:rPr lang="bg-BG" sz="2000" dirty="0" smtClean="0"/>
              <a:t>)</a:t>
            </a:r>
            <a:endParaRPr lang="en-US" sz="2000" dirty="0" smtClean="0"/>
          </a:p>
          <a:p>
            <a:endParaRPr lang="en-US" sz="2000" dirty="0" smtClean="0"/>
          </a:p>
          <a:p>
            <a:r>
              <a:rPr lang="en-US" sz="2000" dirty="0" smtClean="0">
                <a:hlinkClick r:id="rId2"/>
              </a:rPr>
              <a:t>Basic Android Guide</a:t>
            </a:r>
            <a:endParaRPr lang="en-US" sz="2000" dirty="0" smtClean="0"/>
          </a:p>
          <a:p>
            <a:r>
              <a:rPr lang="en-US" sz="2000" dirty="0">
                <a:hlinkClick r:id="rId3"/>
              </a:rPr>
              <a:t>Set up your iPhone, iPad, or iPod touch</a:t>
            </a:r>
            <a:endParaRPr lang="en-US" sz="2000" dirty="0"/>
          </a:p>
          <a:p>
            <a:r>
              <a:rPr lang="en-US" sz="2000" dirty="0">
                <a:hlinkClick r:id="rId4"/>
              </a:rPr>
              <a:t>Move from Android to iPhone, iPad, or iPod touch</a:t>
            </a:r>
            <a:endParaRPr lang="en-US" sz="2000" dirty="0"/>
          </a:p>
          <a:p>
            <a:r>
              <a:rPr lang="en-US" sz="2000" dirty="0">
                <a:hlinkClick r:id="rId5"/>
              </a:rPr>
              <a:t>Switching from iOS to </a:t>
            </a:r>
            <a:r>
              <a:rPr lang="en-US" sz="2000" dirty="0" smtClean="0">
                <a:hlinkClick r:id="rId5"/>
              </a:rPr>
              <a:t>Android</a:t>
            </a:r>
            <a:endParaRPr lang="en-US" sz="2000" dirty="0" smtClean="0"/>
          </a:p>
          <a:p>
            <a:endParaRPr lang="bg-BG" sz="2000" dirty="0" smtClean="0"/>
          </a:p>
          <a:p>
            <a:r>
              <a:rPr lang="bg-BG" sz="2000" dirty="0" smtClean="0"/>
              <a:t>Протоколи</a:t>
            </a:r>
          </a:p>
          <a:p>
            <a:endParaRPr lang="bg-BG" sz="2000" dirty="0" smtClean="0"/>
          </a:p>
          <a:p>
            <a:r>
              <a:rPr lang="en-US" sz="2000" dirty="0">
                <a:hlinkClick r:id="rId6"/>
              </a:rPr>
              <a:t>An Introduction to Networking Terminology, Interfaces, and </a:t>
            </a:r>
            <a:r>
              <a:rPr lang="en-US" sz="2000" dirty="0" smtClean="0">
                <a:hlinkClick r:id="rId6"/>
              </a:rPr>
              <a:t>Protocols</a:t>
            </a:r>
            <a:endParaRPr lang="bg-BG" sz="2000" dirty="0" smtClean="0"/>
          </a:p>
          <a:p>
            <a:r>
              <a:rPr lang="en-US" sz="2000" dirty="0">
                <a:hlinkClick r:id="rId7"/>
              </a:rPr>
              <a:t>Network </a:t>
            </a:r>
            <a:r>
              <a:rPr lang="en-US" sz="2000" dirty="0" smtClean="0">
                <a:hlinkClick r:id="rId7"/>
              </a:rPr>
              <a:t>Protocols</a:t>
            </a:r>
            <a:endParaRPr lang="bg-BG" sz="2000" dirty="0" smtClean="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881244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3664604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a:t>Примерен Тест Репорт и Анализ</a:t>
            </a:r>
            <a:endParaRPr lang="bg-BG" dirty="0"/>
          </a:p>
        </p:txBody>
      </p:sp>
      <p:graphicFrame>
        <p:nvGraphicFramePr>
          <p:cNvPr id="4" name="Object 3"/>
          <p:cNvGraphicFramePr>
            <a:graphicFrameLocks noChangeAspect="1"/>
          </p:cNvGraphicFramePr>
          <p:nvPr>
            <p:extLst>
              <p:ext uri="{D42A27DB-BD31-4B8C-83A1-F6EECF244321}">
                <p14:modId xmlns:p14="http://schemas.microsoft.com/office/powerpoint/2010/main" val="1558432552"/>
              </p:ext>
            </p:extLst>
          </p:nvPr>
        </p:nvGraphicFramePr>
        <p:xfrm>
          <a:off x="1187623" y="2714798"/>
          <a:ext cx="4968553" cy="3882554"/>
        </p:xfrm>
        <a:graphic>
          <a:graphicData uri="http://schemas.openxmlformats.org/presentationml/2006/ole">
            <mc:AlternateContent xmlns:mc="http://schemas.openxmlformats.org/markup-compatibility/2006">
              <mc:Choice xmlns:v="urn:schemas-microsoft-com:vml" Requires="v">
                <p:oleObj spid="_x0000_s3677" name="Document" r:id="rId3" imgW="5985807" imgH="8844798" progId="Word.Document.12">
                  <p:link updateAutomatic="1"/>
                </p:oleObj>
              </mc:Choice>
              <mc:Fallback>
                <p:oleObj name="Document" r:id="rId3" imgW="5985807" imgH="8844798" progId="Word.Document.12">
                  <p:link updateAutomatic="1"/>
                  <p:pic>
                    <p:nvPicPr>
                      <p:cNvPr id="0" name=""/>
                      <p:cNvPicPr/>
                      <p:nvPr/>
                    </p:nvPicPr>
                    <p:blipFill>
                      <a:blip r:embed="rId4"/>
                      <a:stretch>
                        <a:fillRect/>
                      </a:stretch>
                    </p:blipFill>
                    <p:spPr>
                      <a:xfrm>
                        <a:off x="1187623" y="2714798"/>
                        <a:ext cx="4968553" cy="3882554"/>
                      </a:xfrm>
                      <a:prstGeom prst="rect">
                        <a:avLst/>
                      </a:prstGeom>
                      <a:solidFill>
                        <a:schemeClr val="tx1"/>
                      </a:solidFill>
                    </p:spPr>
                  </p:pic>
                </p:oleObj>
              </mc:Fallback>
            </mc:AlternateContent>
          </a:graphicData>
        </a:graphic>
      </p:graphicFrame>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5799022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Как се пише тест кейс?</a:t>
            </a:r>
            <a:endParaRPr lang="bg-BG" dirty="0"/>
          </a:p>
        </p:txBody>
      </p:sp>
      <p:sp>
        <p:nvSpPr>
          <p:cNvPr id="3" name="Subtitle 2"/>
          <p:cNvSpPr>
            <a:spLocks noGrp="1"/>
          </p:cNvSpPr>
          <p:nvPr>
            <p:ph type="subTitle" idx="1"/>
          </p:nvPr>
        </p:nvSpPr>
        <p:spPr>
          <a:xfrm>
            <a:off x="1331640" y="2780928"/>
            <a:ext cx="6400800" cy="3672408"/>
          </a:xfrm>
        </p:spPr>
        <p:txBody>
          <a:bodyPr>
            <a:noAutofit/>
          </a:bodyPr>
          <a:lstStyle/>
          <a:p>
            <a:r>
              <a:rPr lang="en-US" sz="2000" dirty="0" smtClean="0"/>
              <a:t>Login Form</a:t>
            </a:r>
          </a:p>
          <a:p>
            <a:r>
              <a:rPr lang="en-US" sz="2000" dirty="0" smtClean="0"/>
              <a:t>E-commerce site (buy a product)</a:t>
            </a:r>
          </a:p>
          <a:p>
            <a:r>
              <a:rPr lang="en-US" sz="2000" dirty="0" smtClean="0"/>
              <a:t>Play game</a:t>
            </a:r>
          </a:p>
          <a:p>
            <a:r>
              <a:rPr lang="en-US" sz="2000" dirty="0" smtClean="0"/>
              <a:t>Registration form</a:t>
            </a:r>
            <a:endParaRPr lang="bg-BG" sz="2000" dirty="0" smtClean="0"/>
          </a:p>
          <a:p>
            <a:r>
              <a:rPr lang="bg-BG" sz="2000" dirty="0" smtClean="0"/>
              <a:t>Е-Банкиране през сайт и телефон (направи превод, плати сметка)</a:t>
            </a:r>
          </a:p>
          <a:p>
            <a:r>
              <a:rPr lang="bg-BG" sz="2000" dirty="0" smtClean="0"/>
              <a:t>Настройки на система (</a:t>
            </a:r>
            <a:r>
              <a:rPr lang="en-US" sz="2000" dirty="0" smtClean="0"/>
              <a:t>email – </a:t>
            </a:r>
            <a:r>
              <a:rPr lang="bg-BG" sz="2000" dirty="0" smtClean="0"/>
              <a:t>смяна на изглед)</a:t>
            </a:r>
          </a:p>
          <a:p>
            <a:r>
              <a:rPr lang="bg-BG" sz="2000" dirty="0" smtClean="0"/>
              <a:t>Смяна на език на приложение</a:t>
            </a:r>
          </a:p>
          <a:p>
            <a:r>
              <a:rPr lang="bg-BG" sz="2000" dirty="0" smtClean="0"/>
              <a:t>Телевизионен канал (минал и текущ поток)</a:t>
            </a:r>
          </a:p>
          <a:p>
            <a:r>
              <a:rPr lang="bg-BG" sz="2000" dirty="0" smtClean="0"/>
              <a:t>Прикачване на файл в клауд пространство</a:t>
            </a:r>
          </a:p>
          <a:p>
            <a:r>
              <a:rPr lang="bg-BG" sz="2000" dirty="0" smtClean="0"/>
              <a:t>Навигация в таблица (празна, пълна)</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2728720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Как се пише тест кейс?</a:t>
            </a:r>
            <a:endParaRPr lang="bg-BG" dirty="0"/>
          </a:p>
        </p:txBody>
      </p:sp>
      <p:sp>
        <p:nvSpPr>
          <p:cNvPr id="3" name="Subtitle 2"/>
          <p:cNvSpPr>
            <a:spLocks noGrp="1"/>
          </p:cNvSpPr>
          <p:nvPr>
            <p:ph type="subTitle" idx="1"/>
          </p:nvPr>
        </p:nvSpPr>
        <p:spPr>
          <a:xfrm>
            <a:off x="1331640" y="2780928"/>
            <a:ext cx="6400800" cy="3672408"/>
          </a:xfrm>
        </p:spPr>
        <p:txBody>
          <a:bodyPr>
            <a:noAutofit/>
          </a:bodyPr>
          <a:lstStyle/>
          <a:p>
            <a:r>
              <a:rPr lang="bg-BG" sz="2000" dirty="0" smtClean="0"/>
              <a:t>Кафе машина</a:t>
            </a:r>
          </a:p>
          <a:p>
            <a:r>
              <a:rPr lang="bg-BG" sz="2000" dirty="0" smtClean="0"/>
              <a:t>Печка с керамичен плот</a:t>
            </a:r>
          </a:p>
          <a:p>
            <a:r>
              <a:rPr lang="bg-BG" sz="2000" dirty="0" smtClean="0"/>
              <a:t>Прахосмукачка</a:t>
            </a:r>
          </a:p>
          <a:p>
            <a:r>
              <a:rPr lang="bg-BG" sz="2000" dirty="0" smtClean="0"/>
              <a:t>Телефонен разговор през уредбата на колата</a:t>
            </a:r>
          </a:p>
          <a:p>
            <a:r>
              <a:rPr lang="bg-BG" sz="2000" dirty="0" smtClean="0"/>
              <a:t>Електрическо пиано</a:t>
            </a:r>
          </a:p>
          <a:p>
            <a:r>
              <a:rPr lang="bg-BG" sz="2000" dirty="0" smtClean="0"/>
              <a:t>Меню на кабелна телевизия</a:t>
            </a:r>
          </a:p>
          <a:p>
            <a:r>
              <a:rPr lang="bg-BG" sz="2000" dirty="0" smtClean="0"/>
              <a:t>Хладилник</a:t>
            </a:r>
          </a:p>
          <a:p>
            <a:r>
              <a:rPr lang="bg-BG" sz="2000" dirty="0" smtClean="0"/>
              <a:t>Легло</a:t>
            </a:r>
          </a:p>
          <a:p>
            <a:r>
              <a:rPr lang="bg-BG" sz="2000" dirty="0" smtClean="0"/>
              <a:t>Дограма с </a:t>
            </a:r>
            <a:r>
              <a:rPr lang="en-US" sz="2000" dirty="0" smtClean="0"/>
              <a:t>V</a:t>
            </a:r>
            <a:r>
              <a:rPr lang="bg-BG" sz="2000" dirty="0" smtClean="0"/>
              <a:t>-механизъм</a:t>
            </a:r>
          </a:p>
          <a:p>
            <a:r>
              <a:rPr lang="bg-BG" sz="2000" dirty="0" smtClean="0"/>
              <a:t>Конвектор</a:t>
            </a:r>
          </a:p>
          <a:p>
            <a:r>
              <a:rPr lang="bg-BG" sz="2000" dirty="0" smtClean="0"/>
              <a:t>Светофарна уредба</a:t>
            </a:r>
            <a:endParaRPr lang="en-US" sz="2000" dirty="0" smtClean="0"/>
          </a:p>
          <a:p>
            <a:endParaRPr lang="bg-BG"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8484602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084311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9904430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4653851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r>
              <a:rPr lang="en-US" sz="2000" dirty="0"/>
              <a:t>A </a:t>
            </a:r>
            <a:r>
              <a:rPr lang="en-US" sz="2000" b="1" dirty="0"/>
              <a:t>test plan</a:t>
            </a:r>
            <a:r>
              <a:rPr lang="en-US" sz="2000" dirty="0"/>
              <a:t> usually consists of one or two pages and describes what should be tested at a given moment. This document should contain:</a:t>
            </a:r>
          </a:p>
          <a:p>
            <a:r>
              <a:rPr lang="en-US" sz="2000" dirty="0"/>
              <a:t>The list of features to be tested</a:t>
            </a:r>
          </a:p>
          <a:p>
            <a:r>
              <a:rPr lang="en-US" sz="2000" dirty="0">
                <a:hlinkClick r:id="rId2"/>
              </a:rPr>
              <a:t>Testing methods</a:t>
            </a:r>
            <a:endParaRPr lang="en-US" sz="2000" dirty="0"/>
          </a:p>
          <a:p>
            <a:r>
              <a:rPr lang="en-US" sz="2000" dirty="0"/>
              <a:t>Timeframes</a:t>
            </a:r>
          </a:p>
          <a:p>
            <a:r>
              <a:rPr lang="en-US" sz="2000" dirty="0"/>
              <a:t>Roles and responsibilities (e.g. unit tests may be performed either by the QA team or by engineers)</a:t>
            </a:r>
          </a:p>
          <a:p>
            <a:endParaRPr lang="en-US" sz="2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887690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5887649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a:t>Анализ на тестовите резултати</a:t>
            </a:r>
          </a:p>
        </p:txBody>
      </p:sp>
      <p:sp>
        <p:nvSpPr>
          <p:cNvPr id="3" name="Subtitle 2"/>
          <p:cNvSpPr>
            <a:spLocks noGrp="1"/>
          </p:cNvSpPr>
          <p:nvPr>
            <p:ph type="subTitle" idx="1"/>
          </p:nvPr>
        </p:nvSpPr>
        <p:spPr>
          <a:xfrm>
            <a:off x="1331640" y="2780928"/>
            <a:ext cx="6400800" cy="3672408"/>
          </a:xfrm>
        </p:spPr>
        <p:txBody>
          <a:bodyPr>
            <a:noAutofit/>
          </a:bodyPr>
          <a:lstStyle/>
          <a:p>
            <a:pPr marL="342900" indent="-342900">
              <a:buFont typeface="Courier New" panose="02070309020205020404" pitchFamily="49" charset="0"/>
              <a:buChar char="o"/>
            </a:pPr>
            <a:r>
              <a:rPr lang="bg-BG" sz="2000" dirty="0" smtClean="0"/>
              <a:t>Минали и провалени тест кейсове след изпълненеито им с дадена версия групирани по функционалности</a:t>
            </a:r>
          </a:p>
          <a:p>
            <a:pPr marL="342900" indent="-342900">
              <a:buFont typeface="Courier New" panose="02070309020205020404" pitchFamily="49" charset="0"/>
              <a:buChar char="o"/>
            </a:pPr>
            <a:r>
              <a:rPr lang="bg-BG" sz="2000" dirty="0" smtClean="0"/>
              <a:t>Брой, Важност, Приоритет на бъговете</a:t>
            </a:r>
          </a:p>
          <a:p>
            <a:pPr marL="342900" indent="-342900">
              <a:buFont typeface="Courier New" panose="02070309020205020404" pitchFamily="49" charset="0"/>
              <a:buChar char="o"/>
            </a:pPr>
            <a:r>
              <a:rPr lang="bg-BG" sz="2000" dirty="0"/>
              <a:t>Верифицирани и </a:t>
            </a:r>
            <a:r>
              <a:rPr lang="bg-BG" sz="2000" dirty="0" smtClean="0"/>
              <a:t>неверифицирани сторита и бъгове</a:t>
            </a:r>
          </a:p>
          <a:p>
            <a:pPr marL="342900" indent="-342900">
              <a:buFont typeface="Courier New" panose="02070309020205020404" pitchFamily="49" charset="0"/>
              <a:buChar char="o"/>
            </a:pPr>
            <a:r>
              <a:rPr lang="bg-BG" sz="2000" dirty="0" smtClean="0"/>
              <a:t>Кои бъгове и сторита ще влезнат в рилийза и кои не</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8484602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92997"/>
            <a:ext cx="7772400" cy="936104"/>
          </a:xfrm>
        </p:spPr>
        <p:txBody>
          <a:bodyPr>
            <a:normAutofit fontScale="90000"/>
          </a:bodyPr>
          <a:lstStyle/>
          <a:p>
            <a:r>
              <a:rPr lang="bg-BG" dirty="0"/>
              <a:t>Предварителна подготовка</a:t>
            </a:r>
          </a:p>
        </p:txBody>
      </p:sp>
      <p:sp>
        <p:nvSpPr>
          <p:cNvPr id="3" name="Subtitle 2"/>
          <p:cNvSpPr>
            <a:spLocks noGrp="1"/>
          </p:cNvSpPr>
          <p:nvPr>
            <p:ph type="subTitle" idx="1"/>
          </p:nvPr>
        </p:nvSpPr>
        <p:spPr>
          <a:xfrm>
            <a:off x="657963" y="1641643"/>
            <a:ext cx="7704856" cy="4739685"/>
          </a:xfrm>
        </p:spPr>
        <p:txBody>
          <a:bodyPr>
            <a:noAutofit/>
          </a:bodyPr>
          <a:lstStyle/>
          <a:p>
            <a:r>
              <a:rPr lang="en-US" sz="2000" dirty="0" smtClean="0"/>
              <a:t>Test Management Tools</a:t>
            </a:r>
          </a:p>
          <a:p>
            <a:endParaRPr lang="en-US" sz="2000" dirty="0" smtClean="0"/>
          </a:p>
          <a:p>
            <a:r>
              <a:rPr lang="en-US" sz="2000" dirty="0" smtClean="0">
                <a:hlinkClick r:id="rId2"/>
              </a:rPr>
              <a:t>Kiwi TMS</a:t>
            </a:r>
            <a:endParaRPr lang="en-US" sz="2000" dirty="0" smtClean="0"/>
          </a:p>
          <a:p>
            <a:r>
              <a:rPr lang="en-US" sz="2000" dirty="0" smtClean="0">
                <a:hlinkClick r:id="rId3"/>
              </a:rPr>
              <a:t>Quality Center </a:t>
            </a:r>
            <a:r>
              <a:rPr lang="en-US" sz="2000" dirty="0" smtClean="0"/>
              <a:t>– </a:t>
            </a:r>
            <a:r>
              <a:rPr lang="en-US" sz="2000" dirty="0" smtClean="0">
                <a:hlinkClick r:id="rId4"/>
              </a:rPr>
              <a:t>QC – </a:t>
            </a:r>
            <a:r>
              <a:rPr lang="en-US" sz="2000" dirty="0" err="1" smtClean="0">
                <a:hlinkClick r:id="rId4"/>
              </a:rPr>
              <a:t>tutorialspoint</a:t>
            </a:r>
            <a:endParaRPr lang="en-US" sz="2000" dirty="0" smtClean="0"/>
          </a:p>
          <a:p>
            <a:r>
              <a:rPr lang="en-US" sz="2000" dirty="0" err="1" smtClean="0">
                <a:hlinkClick r:id="rId5"/>
              </a:rPr>
              <a:t>TestLink</a:t>
            </a:r>
            <a:endParaRPr lang="en-US" sz="2000" dirty="0" smtClean="0"/>
          </a:p>
          <a:p>
            <a:r>
              <a:rPr lang="en-US" sz="2000" dirty="0" err="1" smtClean="0">
                <a:hlinkClick r:id="rId6"/>
              </a:rPr>
              <a:t>ApTest</a:t>
            </a:r>
            <a:r>
              <a:rPr lang="en-US" sz="2000" dirty="0" smtClean="0">
                <a:hlinkClick r:id="rId6"/>
              </a:rPr>
              <a:t> Manager</a:t>
            </a:r>
            <a:endParaRPr lang="en-US" sz="2000" dirty="0" smtClean="0"/>
          </a:p>
          <a:p>
            <a:r>
              <a:rPr lang="en-US" sz="2000" dirty="0" err="1" smtClean="0">
                <a:hlinkClick r:id="rId7"/>
              </a:rPr>
              <a:t>BugZilla</a:t>
            </a:r>
            <a:r>
              <a:rPr lang="en-US" sz="2000" dirty="0" smtClean="0">
                <a:hlinkClick r:id="rId7"/>
              </a:rPr>
              <a:t> </a:t>
            </a:r>
            <a:r>
              <a:rPr lang="en-US" sz="2000" dirty="0" err="1" smtClean="0">
                <a:hlinkClick r:id="rId7"/>
              </a:rPr>
              <a:t>Testopia</a:t>
            </a:r>
            <a:endParaRPr lang="en-US" sz="2000" dirty="0" smtClean="0"/>
          </a:p>
          <a:p>
            <a:r>
              <a:rPr lang="en-US" sz="2000" dirty="0" smtClean="0">
                <a:hlinkClick r:id="rId8"/>
              </a:rPr>
              <a:t>Best Test </a:t>
            </a:r>
            <a:r>
              <a:rPr lang="en-US" sz="2000" dirty="0">
                <a:hlinkClick r:id="rId8"/>
              </a:rPr>
              <a:t>Management </a:t>
            </a:r>
            <a:r>
              <a:rPr lang="en-US" sz="2000" dirty="0" smtClean="0">
                <a:hlinkClick r:id="rId8"/>
              </a:rPr>
              <a:t>Tools (1)</a:t>
            </a:r>
            <a:endParaRPr lang="en-US" sz="2000" dirty="0"/>
          </a:p>
          <a:p>
            <a:r>
              <a:rPr lang="en-US" sz="2000" dirty="0" smtClean="0">
                <a:hlinkClick r:id="rId9"/>
              </a:rPr>
              <a:t>Best Test </a:t>
            </a:r>
            <a:r>
              <a:rPr lang="en-US" sz="2000" dirty="0">
                <a:hlinkClick r:id="rId9"/>
              </a:rPr>
              <a:t>Management </a:t>
            </a:r>
            <a:r>
              <a:rPr lang="en-US" sz="2000" dirty="0" smtClean="0">
                <a:hlinkClick r:id="rId9"/>
              </a:rPr>
              <a:t>Tools (2)</a:t>
            </a:r>
            <a:endParaRPr lang="en-US" sz="2000" dirty="0"/>
          </a:p>
          <a:p>
            <a:r>
              <a:rPr lang="en-US" sz="2000" dirty="0" smtClean="0">
                <a:hlinkClick r:id="rId10"/>
              </a:rPr>
              <a:t>Enov8</a:t>
            </a:r>
            <a:endParaRPr lang="en-US" sz="2000" dirty="0" smtClean="0"/>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5284858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fontScale="90000"/>
          </a:bodyPr>
          <a:lstStyle/>
          <a:p>
            <a:r>
              <a:rPr lang="ru-RU" dirty="0"/>
              <a:t>Взимане на решения за приключване на тестовия процес за даден рилийз</a:t>
            </a:r>
            <a:endParaRPr lang="bg-BG" dirty="0"/>
          </a:p>
        </p:txBody>
      </p:sp>
      <p:sp>
        <p:nvSpPr>
          <p:cNvPr id="3" name="Subtitle 2"/>
          <p:cNvSpPr>
            <a:spLocks noGrp="1"/>
          </p:cNvSpPr>
          <p:nvPr>
            <p:ph type="subTitle" idx="1"/>
          </p:nvPr>
        </p:nvSpPr>
        <p:spPr>
          <a:xfrm>
            <a:off x="1331640" y="2780928"/>
            <a:ext cx="6400800" cy="3672408"/>
          </a:xfrm>
        </p:spPr>
        <p:txBody>
          <a:bodyPr>
            <a:noAutofit/>
          </a:bodyPr>
          <a:lstStyle/>
          <a:p>
            <a:pPr marL="342900" indent="-342900">
              <a:buFont typeface="Wingdings" panose="05000000000000000000" pitchFamily="2" charset="2"/>
              <a:buChar char="v"/>
            </a:pPr>
            <a:r>
              <a:rPr lang="en-US" sz="2000" dirty="0"/>
              <a:t>main functionality which is required by client is </a:t>
            </a:r>
            <a:r>
              <a:rPr lang="en-US" sz="2000" dirty="0" smtClean="0"/>
              <a:t>implemented</a:t>
            </a:r>
            <a:endParaRPr lang="bg-BG" sz="2000" dirty="0" smtClean="0"/>
          </a:p>
          <a:p>
            <a:pPr marL="342900" indent="-342900">
              <a:buFont typeface="Wingdings" panose="05000000000000000000" pitchFamily="2" charset="2"/>
              <a:buChar char="v"/>
            </a:pPr>
            <a:r>
              <a:rPr lang="en-US" sz="2000" dirty="0"/>
              <a:t>The main found bugs which should be fixed before go to client </a:t>
            </a:r>
            <a:r>
              <a:rPr lang="en-US" sz="2000" dirty="0" smtClean="0"/>
              <a:t>are</a:t>
            </a:r>
            <a:endParaRPr lang="bg-BG" sz="2000" dirty="0" smtClean="0"/>
          </a:p>
          <a:p>
            <a:pPr marL="342900" indent="-342900">
              <a:buFont typeface="Wingdings" panose="05000000000000000000" pitchFamily="2" charset="2"/>
              <a:buChar char="v"/>
            </a:pPr>
            <a:r>
              <a:rPr lang="en-US" sz="2000" dirty="0"/>
              <a:t>The rest found bugs can be included in future versions because they are not mentioned in the client </a:t>
            </a:r>
            <a:r>
              <a:rPr lang="en-US" sz="2000" dirty="0" smtClean="0"/>
              <a:t>requirements</a:t>
            </a:r>
            <a:endParaRPr lang="bg-BG" sz="2000" dirty="0" smtClean="0"/>
          </a:p>
          <a:p>
            <a:pPr marL="342900" indent="-342900">
              <a:buFont typeface="Wingdings" panose="05000000000000000000" pitchFamily="2" charset="2"/>
              <a:buChar char="v"/>
            </a:pPr>
            <a:r>
              <a:rPr lang="en-US" sz="2000" dirty="0"/>
              <a:t>Suggestions for improvement</a:t>
            </a:r>
            <a:endParaRPr lang="bg-BG"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8484602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ru-RU" dirty="0"/>
              <a:t>Примерен Тест Репорт и Анализ</a:t>
            </a:r>
            <a:endParaRPr lang="bg-BG" dirty="0"/>
          </a:p>
        </p:txBody>
      </p:sp>
      <p:graphicFrame>
        <p:nvGraphicFramePr>
          <p:cNvPr id="4" name="Object 3"/>
          <p:cNvGraphicFramePr>
            <a:graphicFrameLocks noChangeAspect="1"/>
          </p:cNvGraphicFramePr>
          <p:nvPr>
            <p:extLst>
              <p:ext uri="{D42A27DB-BD31-4B8C-83A1-F6EECF244321}">
                <p14:modId xmlns:p14="http://schemas.microsoft.com/office/powerpoint/2010/main" val="638933034"/>
              </p:ext>
            </p:extLst>
          </p:nvPr>
        </p:nvGraphicFramePr>
        <p:xfrm>
          <a:off x="1187623" y="2714798"/>
          <a:ext cx="4968553" cy="3882554"/>
        </p:xfrm>
        <a:graphic>
          <a:graphicData uri="http://schemas.openxmlformats.org/presentationml/2006/ole">
            <mc:AlternateContent xmlns:mc="http://schemas.openxmlformats.org/markup-compatibility/2006">
              <mc:Choice xmlns:v="urn:schemas-microsoft-com:vml" Requires="v">
                <p:oleObj spid="_x0000_s2657" name="Document" r:id="rId3" imgW="5985807" imgH="8844798" progId="Word.Document.12">
                  <p:link updateAutomatic="1"/>
                </p:oleObj>
              </mc:Choice>
              <mc:Fallback>
                <p:oleObj name="Document" r:id="rId3" imgW="5985807" imgH="8844798" progId="Word.Document.12">
                  <p:link updateAutomatic="1"/>
                  <p:pic>
                    <p:nvPicPr>
                      <p:cNvPr id="0" name=""/>
                      <p:cNvPicPr/>
                      <p:nvPr/>
                    </p:nvPicPr>
                    <p:blipFill>
                      <a:blip r:embed="rId4"/>
                      <a:stretch>
                        <a:fillRect/>
                      </a:stretch>
                    </p:blipFill>
                    <p:spPr>
                      <a:xfrm>
                        <a:off x="1187623" y="2714798"/>
                        <a:ext cx="4968553" cy="3882554"/>
                      </a:xfrm>
                      <a:prstGeom prst="rect">
                        <a:avLst/>
                      </a:prstGeom>
                      <a:solidFill>
                        <a:schemeClr val="tx1"/>
                      </a:solidFill>
                    </p:spPr>
                  </p:pic>
                </p:oleObj>
              </mc:Fallback>
            </mc:AlternateContent>
          </a:graphicData>
        </a:graphic>
      </p:graphicFrame>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7926052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059298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Тест Стратегии</a:t>
            </a:r>
            <a:endParaRPr lang="bg-BG" dirty="0"/>
          </a:p>
        </p:txBody>
      </p:sp>
      <p:sp>
        <p:nvSpPr>
          <p:cNvPr id="3" name="Subtitle 2"/>
          <p:cNvSpPr>
            <a:spLocks noGrp="1"/>
          </p:cNvSpPr>
          <p:nvPr>
            <p:ph type="subTitle" idx="1"/>
          </p:nvPr>
        </p:nvSpPr>
        <p:spPr>
          <a:xfrm>
            <a:off x="1331640" y="2708920"/>
            <a:ext cx="6400800" cy="3672408"/>
          </a:xfrm>
        </p:spPr>
        <p:txBody>
          <a:bodyPr>
            <a:noAutofit/>
          </a:bodyPr>
          <a:lstStyle/>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9297925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fontScale="90000"/>
          </a:bodyPr>
          <a:lstStyle/>
          <a:p>
            <a:r>
              <a:rPr lang="bg-BG" dirty="0" smtClean="0"/>
              <a:t>Видове Методологии за Софтуерния </a:t>
            </a:r>
            <a:r>
              <a:rPr lang="bg-BG" dirty="0"/>
              <a:t>Д</a:t>
            </a:r>
            <a:r>
              <a:rPr lang="bg-BG" dirty="0" smtClean="0"/>
              <a:t>евелопмънт Процес</a:t>
            </a:r>
            <a:endParaRPr lang="bg-BG" dirty="0"/>
          </a:p>
        </p:txBody>
      </p:sp>
      <p:sp>
        <p:nvSpPr>
          <p:cNvPr id="3" name="Subtitle 2"/>
          <p:cNvSpPr>
            <a:spLocks noGrp="1"/>
          </p:cNvSpPr>
          <p:nvPr>
            <p:ph type="subTitle" idx="1"/>
          </p:nvPr>
        </p:nvSpPr>
        <p:spPr>
          <a:xfrm>
            <a:off x="1331640" y="2996952"/>
            <a:ext cx="6400800" cy="3672408"/>
          </a:xfrm>
        </p:spPr>
        <p:txBody>
          <a:bodyPr>
            <a:noAutofit/>
          </a:bodyPr>
          <a:lstStyle/>
          <a:p>
            <a:r>
              <a:rPr lang="en-US" sz="2000" dirty="0" smtClean="0"/>
              <a:t>Scrum</a:t>
            </a:r>
          </a:p>
          <a:p>
            <a:r>
              <a:rPr lang="en-US" sz="2000" dirty="0" smtClean="0"/>
              <a:t>Kanban</a:t>
            </a:r>
          </a:p>
          <a:p>
            <a:r>
              <a:rPr lang="en-US" sz="2000" dirty="0" smtClean="0"/>
              <a:t>Waterfall</a:t>
            </a:r>
          </a:p>
          <a:p>
            <a:r>
              <a:rPr lang="en-US" sz="2000" dirty="0" smtClean="0"/>
              <a:t>CMMI</a:t>
            </a:r>
          </a:p>
          <a:p>
            <a:r>
              <a:rPr lang="en-US" sz="2000" dirty="0" smtClean="0"/>
              <a:t>XP (Extreme Programming)</a:t>
            </a:r>
          </a:p>
          <a:p>
            <a:r>
              <a:rPr lang="en-US" sz="2000" dirty="0" err="1" smtClean="0"/>
              <a:t>Scrumban</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2188522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fontScale="90000"/>
          </a:bodyPr>
          <a:lstStyle/>
          <a:p>
            <a:r>
              <a:rPr lang="bg-BG" dirty="0" smtClean="0"/>
              <a:t>Видове Методологии за Софтуерния </a:t>
            </a:r>
            <a:r>
              <a:rPr lang="bg-BG" dirty="0"/>
              <a:t>Д</a:t>
            </a:r>
            <a:r>
              <a:rPr lang="bg-BG" dirty="0" smtClean="0"/>
              <a:t>евелопмънт Процес</a:t>
            </a:r>
            <a:endParaRPr lang="bg-BG" dirty="0"/>
          </a:p>
        </p:txBody>
      </p:sp>
      <p:sp>
        <p:nvSpPr>
          <p:cNvPr id="3" name="Subtitle 2"/>
          <p:cNvSpPr>
            <a:spLocks noGrp="1"/>
          </p:cNvSpPr>
          <p:nvPr>
            <p:ph type="subTitle" idx="1"/>
          </p:nvPr>
        </p:nvSpPr>
        <p:spPr>
          <a:xfrm>
            <a:off x="1331640" y="2996952"/>
            <a:ext cx="6400800" cy="3672408"/>
          </a:xfrm>
        </p:spPr>
        <p:txBody>
          <a:bodyPr>
            <a:noAutofit/>
          </a:bodyPr>
          <a:lstStyle/>
          <a:p>
            <a:r>
              <a:rPr lang="en-US" sz="2000" dirty="0" smtClean="0"/>
              <a:t>RAD</a:t>
            </a:r>
          </a:p>
          <a:p>
            <a:r>
              <a:rPr lang="en-US" sz="2000" dirty="0" smtClean="0"/>
              <a:t>Prototype</a:t>
            </a:r>
          </a:p>
          <a:p>
            <a:r>
              <a:rPr lang="en-US" sz="2000" dirty="0" smtClean="0"/>
              <a:t>Spiral</a:t>
            </a:r>
          </a:p>
          <a:p>
            <a:r>
              <a:rPr lang="en-US" sz="2000" dirty="0" smtClean="0"/>
              <a:t>V-Model</a:t>
            </a:r>
          </a:p>
          <a:p>
            <a:r>
              <a:rPr lang="en-US" sz="2000" dirty="0" smtClean="0"/>
              <a:t>Lean</a:t>
            </a:r>
          </a:p>
          <a:p>
            <a:r>
              <a:rPr lang="en-US" sz="2000" dirty="0" smtClean="0"/>
              <a:t>Dynamic Systems Development model</a:t>
            </a:r>
          </a:p>
          <a:p>
            <a:r>
              <a:rPr lang="en-US" sz="2000" dirty="0" smtClean="0"/>
              <a:t>Feature Driven Development model</a:t>
            </a:r>
          </a:p>
          <a:p>
            <a:r>
              <a:rPr lang="en-US" sz="2000" dirty="0" smtClean="0"/>
              <a:t>Rational Unified Process</a:t>
            </a:r>
          </a:p>
          <a:p>
            <a:r>
              <a:rPr lang="en-US" sz="2000" dirty="0" smtClean="0"/>
              <a:t>Joint Application Development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5675049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Термини в тестването</a:t>
            </a:r>
            <a:endParaRPr lang="bg-BG" dirty="0"/>
          </a:p>
        </p:txBody>
      </p:sp>
      <p:sp>
        <p:nvSpPr>
          <p:cNvPr id="3" name="Subtitle 2"/>
          <p:cNvSpPr>
            <a:spLocks noGrp="1"/>
          </p:cNvSpPr>
          <p:nvPr>
            <p:ph type="subTitle" idx="1"/>
          </p:nvPr>
        </p:nvSpPr>
        <p:spPr>
          <a:xfrm>
            <a:off x="1331640" y="2996952"/>
            <a:ext cx="6400800" cy="3672408"/>
          </a:xfrm>
        </p:spPr>
        <p:txBody>
          <a:bodyPr>
            <a:noAutofit/>
          </a:bodyPr>
          <a:lstStyle/>
          <a:p>
            <a:r>
              <a:rPr lang="en-US" sz="2000" dirty="0" smtClean="0"/>
              <a:t>Task</a:t>
            </a:r>
          </a:p>
          <a:p>
            <a:r>
              <a:rPr lang="en-US" sz="2000" dirty="0" smtClean="0"/>
              <a:t>Sub-task</a:t>
            </a:r>
          </a:p>
          <a:p>
            <a:r>
              <a:rPr lang="en-US" sz="2000" dirty="0" smtClean="0"/>
              <a:t>Epic</a:t>
            </a:r>
          </a:p>
          <a:p>
            <a:r>
              <a:rPr lang="en-US" sz="2000" dirty="0" smtClean="0"/>
              <a:t>User story</a:t>
            </a:r>
          </a:p>
          <a:p>
            <a:r>
              <a:rPr lang="en-US" sz="2000" dirty="0"/>
              <a:t>Change requests</a:t>
            </a:r>
          </a:p>
          <a:p>
            <a:r>
              <a:rPr lang="en-US" sz="2000" dirty="0" smtClean="0"/>
              <a:t>Use case</a:t>
            </a:r>
          </a:p>
          <a:p>
            <a:r>
              <a:rPr lang="en-US" sz="2000" dirty="0" smtClean="0"/>
              <a:t>Test case</a:t>
            </a:r>
          </a:p>
          <a:p>
            <a:r>
              <a:rPr lang="en-US" sz="2000" dirty="0" smtClean="0"/>
              <a:t>Test scenario</a:t>
            </a:r>
          </a:p>
          <a:p>
            <a:r>
              <a:rPr lang="en-US" sz="2000" dirty="0" smtClean="0"/>
              <a:t>Data-driven testing</a:t>
            </a:r>
          </a:p>
          <a:p>
            <a:r>
              <a:rPr lang="en-US" sz="2000" dirty="0" smtClean="0"/>
              <a:t>Behavior-driven testing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0823326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Термини в тестването</a:t>
            </a:r>
            <a:endParaRPr lang="bg-BG" dirty="0"/>
          </a:p>
        </p:txBody>
      </p:sp>
      <p:sp>
        <p:nvSpPr>
          <p:cNvPr id="3" name="Subtitle 2"/>
          <p:cNvSpPr>
            <a:spLocks noGrp="1"/>
          </p:cNvSpPr>
          <p:nvPr>
            <p:ph type="subTitle" idx="1"/>
          </p:nvPr>
        </p:nvSpPr>
        <p:spPr>
          <a:xfrm>
            <a:off x="1331640" y="2996952"/>
            <a:ext cx="6400800" cy="3672408"/>
          </a:xfrm>
        </p:spPr>
        <p:txBody>
          <a:bodyPr>
            <a:noAutofit/>
          </a:bodyPr>
          <a:lstStyle/>
          <a:p>
            <a:r>
              <a:rPr lang="en-US" sz="2000" dirty="0"/>
              <a:t>Test </a:t>
            </a:r>
            <a:r>
              <a:rPr lang="en-US" sz="2000" dirty="0" smtClean="0"/>
              <a:t>suite</a:t>
            </a:r>
          </a:p>
          <a:p>
            <a:r>
              <a:rPr lang="en-US" sz="2000" dirty="0" smtClean="0"/>
              <a:t>Check list</a:t>
            </a:r>
            <a:endParaRPr lang="en-US" sz="2000" dirty="0"/>
          </a:p>
          <a:p>
            <a:r>
              <a:rPr lang="en-US" sz="2000" dirty="0"/>
              <a:t>Test design</a:t>
            </a:r>
          </a:p>
          <a:p>
            <a:r>
              <a:rPr lang="en-US" sz="2000" dirty="0"/>
              <a:t>Test </a:t>
            </a:r>
            <a:r>
              <a:rPr lang="en-US" sz="2000" dirty="0" smtClean="0"/>
              <a:t>plan</a:t>
            </a:r>
          </a:p>
          <a:p>
            <a:r>
              <a:rPr lang="en-US" sz="2000" dirty="0" smtClean="0"/>
              <a:t>Risk analysis</a:t>
            </a:r>
          </a:p>
          <a:p>
            <a:r>
              <a:rPr lang="en-US" sz="2000" dirty="0" smtClean="0"/>
              <a:t>Proof-of-concept</a:t>
            </a:r>
          </a:p>
          <a:p>
            <a:r>
              <a:rPr lang="en-US" sz="2000" dirty="0" smtClean="0"/>
              <a:t>Boundary value analysis BVA</a:t>
            </a:r>
          </a:p>
          <a:p>
            <a:r>
              <a:rPr lang="en-US" sz="2000" dirty="0" smtClean="0"/>
              <a:t>Equivalence partition EP</a:t>
            </a:r>
          </a:p>
          <a:p>
            <a:r>
              <a:rPr lang="en-US" sz="2000" dirty="0" smtClean="0"/>
              <a:t>User friendly application</a:t>
            </a:r>
          </a:p>
          <a:p>
            <a:r>
              <a:rPr lang="bg-BG" sz="2000" dirty="0" smtClean="0"/>
              <a:t>Анализ на първичните и вторичните софтуерни спецификации</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38083106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Термини в тестването</a:t>
            </a:r>
            <a:endParaRPr lang="bg-BG" dirty="0"/>
          </a:p>
        </p:txBody>
      </p:sp>
      <p:sp>
        <p:nvSpPr>
          <p:cNvPr id="3" name="Subtitle 2"/>
          <p:cNvSpPr>
            <a:spLocks noGrp="1"/>
          </p:cNvSpPr>
          <p:nvPr>
            <p:ph type="subTitle" idx="1"/>
          </p:nvPr>
        </p:nvSpPr>
        <p:spPr>
          <a:xfrm>
            <a:off x="827584" y="2780928"/>
            <a:ext cx="6904856" cy="3672408"/>
          </a:xfrm>
        </p:spPr>
        <p:txBody>
          <a:bodyPr>
            <a:noAutofit/>
          </a:bodyPr>
          <a:lstStyle/>
          <a:p>
            <a:r>
              <a:rPr lang="en-US" sz="2000" dirty="0"/>
              <a:t>Stubs and drivers both are dummy modules and are only created for test purposes. </a:t>
            </a:r>
            <a:endParaRPr lang="en-US" sz="2000" dirty="0" smtClean="0"/>
          </a:p>
          <a:p>
            <a:r>
              <a:rPr lang="en-US" sz="2000" dirty="0" smtClean="0"/>
              <a:t>Stubs </a:t>
            </a:r>
            <a:r>
              <a:rPr lang="en-US" sz="2000" dirty="0"/>
              <a:t>are used in </a:t>
            </a:r>
            <a:r>
              <a:rPr lang="en-US" sz="2000" i="1" dirty="0"/>
              <a:t>top down testing approach</a:t>
            </a:r>
            <a:r>
              <a:rPr lang="en-US" sz="2000" dirty="0"/>
              <a:t>, when you have the major module ready to test, but the sub modules are still not ready yet. So in a simple language stubs are "called" programs, which are called in to test the major module's functionality. </a:t>
            </a:r>
            <a:endParaRPr lang="en-US" sz="2000" dirty="0" smtClean="0"/>
          </a:p>
          <a:p>
            <a:r>
              <a:rPr lang="en-US" sz="2000" dirty="0"/>
              <a:t>On the other hand, Drivers are the ones, which are the "calling" programs. Drivers are used in </a:t>
            </a:r>
            <a:r>
              <a:rPr lang="en-US" sz="2000" i="1" dirty="0"/>
              <a:t>bottom up testing approach</a:t>
            </a:r>
            <a:r>
              <a:rPr lang="en-US" sz="2000" dirty="0"/>
              <a:t>. Drivers are dummy code, which is used when the sub modules are ready but the main module is still not ready. </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1560380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2400" cy="1872208"/>
          </a:xfrm>
        </p:spPr>
        <p:txBody>
          <a:bodyPr>
            <a:normAutofit/>
          </a:bodyPr>
          <a:lstStyle/>
          <a:p>
            <a:r>
              <a:rPr lang="bg-BG" dirty="0" smtClean="0"/>
              <a:t>Термини в тестването</a:t>
            </a:r>
            <a:endParaRPr lang="bg-BG" dirty="0"/>
          </a:p>
        </p:txBody>
      </p:sp>
      <p:sp>
        <p:nvSpPr>
          <p:cNvPr id="3" name="Subtitle 2"/>
          <p:cNvSpPr>
            <a:spLocks noGrp="1"/>
          </p:cNvSpPr>
          <p:nvPr>
            <p:ph type="subTitle" idx="1"/>
          </p:nvPr>
        </p:nvSpPr>
        <p:spPr>
          <a:xfrm>
            <a:off x="1259632" y="2708920"/>
            <a:ext cx="6400800" cy="3672408"/>
          </a:xfrm>
        </p:spPr>
        <p:txBody>
          <a:bodyPr>
            <a:noAutofit/>
          </a:bodyPr>
          <a:lstStyle/>
          <a:p>
            <a:r>
              <a:rPr lang="en-US" sz="2000" dirty="0" smtClean="0"/>
              <a:t>Test strategy</a:t>
            </a:r>
          </a:p>
          <a:p>
            <a:r>
              <a:rPr lang="en-US" sz="2000" dirty="0" smtClean="0"/>
              <a:t>Incident</a:t>
            </a:r>
          </a:p>
          <a:p>
            <a:r>
              <a:rPr lang="en-US" sz="2000" dirty="0" smtClean="0"/>
              <a:t>Bug</a:t>
            </a:r>
          </a:p>
          <a:p>
            <a:r>
              <a:rPr lang="en-US" sz="2000" dirty="0" smtClean="0"/>
              <a:t>Feature</a:t>
            </a:r>
          </a:p>
          <a:p>
            <a:r>
              <a:rPr lang="en-US" sz="2000" dirty="0" smtClean="0"/>
              <a:t>Issue</a:t>
            </a:r>
          </a:p>
          <a:p>
            <a:r>
              <a:rPr lang="en-US" sz="2000" dirty="0" smtClean="0"/>
              <a:t>Test reports</a:t>
            </a:r>
          </a:p>
          <a:p>
            <a:r>
              <a:rPr lang="en-US" sz="2000" dirty="0" smtClean="0"/>
              <a:t>Test data</a:t>
            </a:r>
            <a:r>
              <a:rPr lang="en-US" sz="2000" dirty="0"/>
              <a:t> </a:t>
            </a:r>
            <a:r>
              <a:rPr lang="en-US" sz="2000" dirty="0" smtClean="0"/>
              <a:t>preparation</a:t>
            </a:r>
          </a:p>
          <a:p>
            <a:r>
              <a:rPr lang="en-US" sz="2000" dirty="0" smtClean="0"/>
              <a:t>Tools for text verification (ex. </a:t>
            </a:r>
            <a:r>
              <a:rPr lang="en-US" sz="2000" dirty="0" err="1" smtClean="0"/>
              <a:t>WinMerge</a:t>
            </a:r>
            <a:r>
              <a:rPr lang="en-US" sz="2000" dirty="0" smtClean="0"/>
              <a:t>)</a:t>
            </a:r>
          </a:p>
          <a:p>
            <a:r>
              <a:rPr lang="en-US" sz="2000" dirty="0" smtClean="0"/>
              <a:t>Impact analysis</a:t>
            </a:r>
          </a:p>
          <a:p>
            <a:r>
              <a:rPr lang="en-US" sz="2000" dirty="0" smtClean="0"/>
              <a:t>Penetration testing (</a:t>
            </a:r>
            <a:r>
              <a:rPr lang="en-US" sz="2000" dirty="0"/>
              <a:t>pen testing</a:t>
            </a:r>
            <a:r>
              <a:rPr lang="en-US" sz="2000" dirty="0" smtClean="0"/>
              <a:t>)</a:t>
            </a:r>
          </a:p>
          <a:p>
            <a:endParaRPr lang="en-US" sz="2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9"/>
            <a:ext cx="638175" cy="647700"/>
          </a:xfrm>
          <a:prstGeom prst="rect">
            <a:avLst/>
          </a:prstGeom>
        </p:spPr>
      </p:pic>
    </p:spTree>
    <p:extLst>
      <p:ext uri="{BB962C8B-B14F-4D97-AF65-F5344CB8AC3E}">
        <p14:creationId xmlns:p14="http://schemas.microsoft.com/office/powerpoint/2010/main" val="2748959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3648</TotalTime>
  <Words>9439</Words>
  <Application>Microsoft Office PowerPoint</Application>
  <PresentationFormat>Презентация на цял екран (4:3)</PresentationFormat>
  <Paragraphs>1574</Paragraphs>
  <Slides>112</Slides>
  <Notes>43</Notes>
  <HiddenSlides>0</HiddenSlides>
  <MMClips>0</MMClips>
  <ScaleCrop>false</ScaleCrop>
  <HeadingPairs>
    <vt:vector size="6" baseType="variant">
      <vt:variant>
        <vt:lpstr>Тема</vt:lpstr>
      </vt:variant>
      <vt:variant>
        <vt:i4>1</vt:i4>
      </vt:variant>
      <vt:variant>
        <vt:lpstr>Връзки</vt:lpstr>
      </vt:variant>
      <vt:variant>
        <vt:i4>3</vt:i4>
      </vt:variant>
      <vt:variant>
        <vt:lpstr>Заглавия на слайдовете</vt:lpstr>
      </vt:variant>
      <vt:variant>
        <vt:i4>112</vt:i4>
      </vt:variant>
    </vt:vector>
  </HeadingPairs>
  <TitlesOfParts>
    <vt:vector size="116" baseType="lpstr">
      <vt:lpstr>Perspective</vt:lpstr>
      <vt:lpstr>C:\Users\Petya\Desktop\Анкета за участниците.pptx</vt:lpstr>
      <vt:lpstr>C:\Users\Petya\Desktop\Test cases for User Accounts Table - Petya Nikolova.docx</vt:lpstr>
      <vt:lpstr>C:\Users\Petya\Desktop\Test cases for User Accounts Table - Petya Nikolova.docx</vt:lpstr>
      <vt:lpstr>Анкета за участниците   в курса за младши специалисти по ръчно тестване на софтуер</vt:lpstr>
      <vt:lpstr>Връзки за комуникация по време на презентацията</vt:lpstr>
      <vt:lpstr>Предварителна подготовка</vt:lpstr>
      <vt:lpstr>Предварителна подготовка</vt:lpstr>
      <vt:lpstr>Предварителна подготовка</vt:lpstr>
      <vt:lpstr>Предварителна подготовка</vt:lpstr>
      <vt:lpstr>Предварителна подготовка</vt:lpstr>
      <vt:lpstr>Предварителна подготовка</vt:lpstr>
      <vt:lpstr>Предварителна подготовка</vt:lpstr>
      <vt:lpstr>Предварителна подготовка</vt:lpstr>
      <vt:lpstr>Практически курс за младши специалисти по ръчно софтуерно тестване</vt:lpstr>
      <vt:lpstr>Понятие</vt:lpstr>
      <vt:lpstr>Цели</vt:lpstr>
      <vt:lpstr>Ползи</vt:lpstr>
      <vt:lpstr>Качество на софтуер</vt:lpstr>
      <vt:lpstr>Управление на риска при разработка на софтуер  Нива на контрол на качеството</vt:lpstr>
      <vt:lpstr> Видове тестване взависимост от подхода</vt:lpstr>
      <vt:lpstr> Опитност</vt:lpstr>
      <vt:lpstr> Опитност</vt:lpstr>
      <vt:lpstr> Опитност</vt:lpstr>
      <vt:lpstr> Опитност</vt:lpstr>
      <vt:lpstr> Опитност</vt:lpstr>
      <vt:lpstr> Опитност</vt:lpstr>
      <vt:lpstr> Опитност</vt:lpstr>
      <vt:lpstr> Опитност</vt:lpstr>
      <vt:lpstr> Опитност</vt:lpstr>
      <vt:lpstr> Йерархия на специалистите в софтуерното тестване</vt:lpstr>
      <vt:lpstr>Мениджърски позиции</vt:lpstr>
      <vt:lpstr>Ръчно тестване</vt:lpstr>
      <vt:lpstr>Ръчно тестване</vt:lpstr>
      <vt:lpstr>Ръчно тестване</vt:lpstr>
      <vt:lpstr>Автоматизирано тестване</vt:lpstr>
      <vt:lpstr>Cyber Security тестване</vt:lpstr>
      <vt:lpstr>Роли и отговорности на лидера на екип от тестери  Test Leader</vt:lpstr>
      <vt:lpstr>Роли и отговорности на лидера на екип от тестери  Test Leader</vt:lpstr>
      <vt:lpstr>Роли и отговорности на лидера на екип от тестери  Test Leader</vt:lpstr>
      <vt:lpstr>Роли и отговорности на лидера на екип от тестери  Test Leader</vt:lpstr>
      <vt:lpstr>Роли и отговорности на самия тестер  Tester</vt:lpstr>
      <vt:lpstr>Роли и отговорности на самия тестер  Tester</vt:lpstr>
      <vt:lpstr>Тест Стратегии  Дефиниция</vt:lpstr>
      <vt:lpstr>Тест Стратегии  Подход</vt:lpstr>
      <vt:lpstr>Тест Стратегии  HTSM модел (Heuristic Test Strategy Model)</vt:lpstr>
      <vt:lpstr>Тест Стратегии  Елементи на HTSM модел  Продуктова среда</vt:lpstr>
      <vt:lpstr>Тест Стратегии  Елементи на HTSM модел  Продуктови елементи</vt:lpstr>
      <vt:lpstr>Тест Стратегии  Елементи на HTSM модел  Критерии за качество</vt:lpstr>
      <vt:lpstr>Тест Стратегии  Елементи на HTSM модел  Критерии за качество</vt:lpstr>
      <vt:lpstr>Тест Стратегии  Елементи на HTSM модел  Критерии за качество</vt:lpstr>
      <vt:lpstr>Тест Стратегии  Елементи на HTSM модел  Тестови техники</vt:lpstr>
      <vt:lpstr>Тест Стратегии  Елементи на HTSM модел  Възприемане на качеството (история на тестването)</vt:lpstr>
      <vt:lpstr>Верификация</vt:lpstr>
      <vt:lpstr>Верификация</vt:lpstr>
      <vt:lpstr>Верификация</vt:lpstr>
      <vt:lpstr>Верификация</vt:lpstr>
      <vt:lpstr>Валидация</vt:lpstr>
      <vt:lpstr>Откриване на дефект</vt:lpstr>
      <vt:lpstr>Откриване на дефект</vt:lpstr>
      <vt:lpstr>Откриване на дефект</vt:lpstr>
      <vt:lpstr>Откриване на дефект</vt:lpstr>
      <vt:lpstr>Корегиране на дефект</vt:lpstr>
      <vt:lpstr>Корегиране на дефект</vt:lpstr>
      <vt:lpstr>Основни видове софтуерно тестване</vt:lpstr>
      <vt:lpstr>Основни видове софтуерно тестване</vt:lpstr>
      <vt:lpstr>Основни видове софтуерно тестване</vt:lpstr>
      <vt:lpstr>Основни видове софтуерно тестване</vt:lpstr>
      <vt:lpstr>Основни видове софтуерно тестване</vt:lpstr>
      <vt:lpstr>Основни видове софтуерно тестване</vt:lpstr>
      <vt:lpstr>Основни видове софтуерно тестване</vt:lpstr>
      <vt:lpstr>Основни видове софтуерно тестване</vt:lpstr>
      <vt:lpstr>API</vt:lpstr>
      <vt:lpstr>API тестване</vt:lpstr>
      <vt:lpstr>Основни видове софтуерно тестване</vt:lpstr>
      <vt:lpstr>Основни видове софтуерно тестване</vt:lpstr>
      <vt:lpstr>Основни видове софтуерно тестване</vt:lpstr>
      <vt:lpstr>Основни видове софтуерно тестване</vt:lpstr>
      <vt:lpstr>Exploratory testing</vt:lpstr>
      <vt:lpstr>Анализ на софтуерните спецификации</vt:lpstr>
      <vt:lpstr>Анализ на софтуерните спецификации</vt:lpstr>
      <vt:lpstr>Тест Стратегии</vt:lpstr>
      <vt:lpstr>Тест Стратегии</vt:lpstr>
      <vt:lpstr>Тест Стратегии</vt:lpstr>
      <vt:lpstr>Примерен Тест Репорт и Анализ</vt:lpstr>
      <vt:lpstr>Как се пише тест кейс?</vt:lpstr>
      <vt:lpstr>Как се пише тест кейс?</vt:lpstr>
      <vt:lpstr>Тест Стратегии</vt:lpstr>
      <vt:lpstr>Тест Стратегии</vt:lpstr>
      <vt:lpstr>Тест Стратегии</vt:lpstr>
      <vt:lpstr>Тест Стратегии</vt:lpstr>
      <vt:lpstr>Тест Стратегии</vt:lpstr>
      <vt:lpstr>Анализ на тестовите резултати</vt:lpstr>
      <vt:lpstr>Взимане на решения за приключване на тестовия процес за даден рилийз</vt:lpstr>
      <vt:lpstr>Примерен Тест Репорт и Анализ</vt:lpstr>
      <vt:lpstr>Тест Стратегии</vt:lpstr>
      <vt:lpstr>Тест Стратегии</vt:lpstr>
      <vt:lpstr>Видове Методологии за Софтуерния Девелопмънт Процес</vt:lpstr>
      <vt:lpstr>Видове Методологии за Софтуерния Девелопмънт Процес</vt:lpstr>
      <vt:lpstr>Термини в тестването</vt:lpstr>
      <vt:lpstr>Термини в тестването</vt:lpstr>
      <vt:lpstr>Термини в тестването</vt:lpstr>
      <vt:lpstr>Термини в тестването</vt:lpstr>
      <vt:lpstr>Термини в тестването</vt:lpstr>
      <vt:lpstr>Използвани материали</vt:lpstr>
      <vt:lpstr>Използвани материали</vt:lpstr>
      <vt:lpstr>Организация на девелопмънт процес в JIRA</vt:lpstr>
      <vt:lpstr>Testing Tools</vt:lpstr>
      <vt:lpstr>Организация на девелопмънт процес в JIRA</vt:lpstr>
      <vt:lpstr>Организация на девелопмънт процес в TFS</vt:lpstr>
      <vt:lpstr>Организация на девелопмънт процес в TFS</vt:lpstr>
      <vt:lpstr>Организация на девелопмънт процес в TFS</vt:lpstr>
      <vt:lpstr>Организация на девелопмънт процес в TFS</vt:lpstr>
      <vt:lpstr>Организация на девелопмънт процес в проект тул  Помощни материали</vt:lpstr>
      <vt:lpstr>Организация на девелопмънт процес в проект тул  Помощни материали</vt:lpstr>
      <vt:lpstr>Links for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Практически курс за младши специалисти по софтуерно тестване</dc:title>
  <dc:creator>Windows User</dc:creator>
  <cp:lastModifiedBy>User</cp:lastModifiedBy>
  <cp:revision>829</cp:revision>
  <dcterms:created xsi:type="dcterms:W3CDTF">2018-04-11T06:13:44Z</dcterms:created>
  <dcterms:modified xsi:type="dcterms:W3CDTF">2018-12-16T22:26:12Z</dcterms:modified>
</cp:coreProperties>
</file>