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Raleway 1" charset="1" panose="020B0503030101060003"/>
      <p:regular r:id="rId13"/>
    </p:embeddedFont>
    <p:embeddedFont>
      <p:font typeface="Raleway 1 Bold" charset="1" panose="020B0803030101060003"/>
      <p:regular r:id="rId14"/>
    </p:embeddedFont>
    <p:embeddedFont>
      <p:font typeface="Raleway 1 Thin" charset="1" panose="020B0203030101060003"/>
      <p:regular r:id="rId15"/>
    </p:embeddedFont>
    <p:embeddedFont>
      <p:font typeface="Open Sans Bold" charset="1" panose="020B0806030504020204"/>
      <p:regular r:id="rId16"/>
    </p:embeddedFont>
    <p:embeddedFont>
      <p:font typeface="Raleway 2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2005738" y="2260462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6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6" y="0"/>
                </a:lnTo>
                <a:lnTo>
                  <a:pt x="7641616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167260"/>
            <a:ext cx="11330431" cy="7952480"/>
            <a:chOff x="0" y="0"/>
            <a:chExt cx="15107241" cy="10603307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97155"/>
              <a:ext cx="4915988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59"/>
                </a:lnSpc>
              </a:pPr>
              <a:r>
                <a:rPr lang="en-US" sz="3049">
                  <a:solidFill>
                    <a:srgbClr val="10B5BF"/>
                  </a:solidFill>
                  <a:latin typeface="Raleway 1"/>
                  <a:ea typeface="Raleway 1"/>
                  <a:cs typeface="Raleway 1"/>
                  <a:sym typeface="Raleway 1"/>
                </a:rPr>
                <a:t>Work-case №1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98991"/>
              <a:ext cx="15107241" cy="64605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2540"/>
                </a:lnSpc>
              </a:pPr>
              <a:r>
                <a:rPr lang="en-US" sz="114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Початок роботи з </a:t>
              </a:r>
            </a:p>
            <a:p>
              <a:pPr algn="l">
                <a:lnSpc>
                  <a:spcPts val="12540"/>
                </a:lnSpc>
              </a:pPr>
              <a:r>
                <a:rPr lang="en-US" sz="114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 та GitHub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9312351"/>
              <a:ext cx="15107241" cy="12926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Raleway 1"/>
                  <a:ea typeface="Raleway 1"/>
                  <a:cs typeface="Raleway 1"/>
                  <a:sym typeface="Raleway 1"/>
                </a:rPr>
                <a:t>Виконали студенти групи </a:t>
              </a:r>
              <a:r>
                <a:rPr lang="en-US" sz="2799" spc="55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КСМ-33</a:t>
              </a:r>
            </a:p>
            <a:p>
              <a:pPr algn="l">
                <a:lnSpc>
                  <a:spcPts val="3919"/>
                </a:lnSpc>
              </a:pPr>
              <a:r>
                <a:rPr lang="en-US" sz="2799" spc="55">
                  <a:solidFill>
                    <a:srgbClr val="FFFFFF"/>
                  </a:solidFill>
                  <a:latin typeface="Raleway 1"/>
                  <a:ea typeface="Raleway 1"/>
                  <a:cs typeface="Raleway 1"/>
                  <a:sym typeface="Raleway 1"/>
                </a:rPr>
                <a:t>Кузьменко Денис та Коваль Іван</a:t>
              </a: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8120896" y="-716402"/>
            <a:ext cx="3586584" cy="2976864"/>
          </a:xfrm>
          <a:custGeom>
            <a:avLst/>
            <a:gdLst/>
            <a:ahLst/>
            <a:cxnLst/>
            <a:rect r="r" b="b" t="t" l="l"/>
            <a:pathLst>
              <a:path h="2976864" w="3586584">
                <a:moveTo>
                  <a:pt x="0" y="0"/>
                </a:moveTo>
                <a:lnTo>
                  <a:pt x="3586583" y="0"/>
                </a:lnTo>
                <a:lnTo>
                  <a:pt x="3586583" y="2976864"/>
                </a:lnTo>
                <a:lnTo>
                  <a:pt x="0" y="29768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595471" y="0"/>
            <a:ext cx="3282359" cy="3383875"/>
          </a:xfrm>
          <a:custGeom>
            <a:avLst/>
            <a:gdLst/>
            <a:ahLst/>
            <a:cxnLst/>
            <a:rect r="r" b="b" t="t" l="l"/>
            <a:pathLst>
              <a:path h="3383875" w="3282359">
                <a:moveTo>
                  <a:pt x="0" y="0"/>
                </a:moveTo>
                <a:lnTo>
                  <a:pt x="3282359" y="0"/>
                </a:lnTo>
                <a:lnTo>
                  <a:pt x="3282359" y="3383875"/>
                </a:lnTo>
                <a:lnTo>
                  <a:pt x="0" y="338387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1914361" y="1028700"/>
            <a:ext cx="4159154" cy="8229600"/>
            <a:chOff x="0" y="0"/>
            <a:chExt cx="2620010" cy="518414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53340" y="25400"/>
              <a:ext cx="2513330" cy="5132070"/>
            </a:xfrm>
            <a:custGeom>
              <a:avLst/>
              <a:gdLst/>
              <a:ahLst/>
              <a:cxnLst/>
              <a:rect r="r" b="b" t="t" l="l"/>
              <a:pathLst>
                <a:path h="5132070" w="2513330">
                  <a:moveTo>
                    <a:pt x="2159000" y="0"/>
                  </a:moveTo>
                  <a:lnTo>
                    <a:pt x="354330" y="0"/>
                  </a:lnTo>
                  <a:cubicBezTo>
                    <a:pt x="158750" y="0"/>
                    <a:pt x="0" y="158750"/>
                    <a:pt x="0" y="354330"/>
                  </a:cubicBezTo>
                  <a:lnTo>
                    <a:pt x="0" y="4777740"/>
                  </a:lnTo>
                  <a:cubicBezTo>
                    <a:pt x="0" y="4973320"/>
                    <a:pt x="158750" y="5132070"/>
                    <a:pt x="354330" y="5132070"/>
                  </a:cubicBezTo>
                  <a:lnTo>
                    <a:pt x="2159000" y="5132070"/>
                  </a:lnTo>
                  <a:cubicBezTo>
                    <a:pt x="2354580" y="5132070"/>
                    <a:pt x="2513330" y="4973320"/>
                    <a:pt x="2513330" y="4777740"/>
                  </a:cubicBezTo>
                  <a:lnTo>
                    <a:pt x="2513330" y="354330"/>
                  </a:lnTo>
                  <a:cubicBezTo>
                    <a:pt x="2513330" y="158750"/>
                    <a:pt x="2354580" y="0"/>
                    <a:pt x="2159000" y="0"/>
                  </a:cubicBezTo>
                  <a:close/>
                  <a:moveTo>
                    <a:pt x="1558290" y="162560"/>
                  </a:moveTo>
                  <a:cubicBezTo>
                    <a:pt x="1576070" y="162560"/>
                    <a:pt x="1590040" y="176530"/>
                    <a:pt x="1590040" y="194310"/>
                  </a:cubicBezTo>
                  <a:cubicBezTo>
                    <a:pt x="1590040" y="212090"/>
                    <a:pt x="1576070" y="226060"/>
                    <a:pt x="1558290" y="226060"/>
                  </a:cubicBezTo>
                  <a:cubicBezTo>
                    <a:pt x="1540510" y="226060"/>
                    <a:pt x="1526540" y="212090"/>
                    <a:pt x="1526540" y="194310"/>
                  </a:cubicBezTo>
                  <a:cubicBezTo>
                    <a:pt x="1526540" y="176530"/>
                    <a:pt x="1541780" y="162560"/>
                    <a:pt x="1558290" y="162560"/>
                  </a:cubicBezTo>
                  <a:close/>
                  <a:moveTo>
                    <a:pt x="1089660" y="172720"/>
                  </a:moveTo>
                  <a:lnTo>
                    <a:pt x="1394460" y="172720"/>
                  </a:lnTo>
                  <a:cubicBezTo>
                    <a:pt x="1405890" y="172720"/>
                    <a:pt x="1416050" y="181610"/>
                    <a:pt x="1416050" y="194310"/>
                  </a:cubicBezTo>
                  <a:cubicBezTo>
                    <a:pt x="1416050" y="207010"/>
                    <a:pt x="1405890" y="215900"/>
                    <a:pt x="1394460" y="215900"/>
                  </a:cubicBezTo>
                  <a:lnTo>
                    <a:pt x="1089660" y="215900"/>
                  </a:lnTo>
                  <a:cubicBezTo>
                    <a:pt x="1078230" y="215900"/>
                    <a:pt x="1068070" y="207010"/>
                    <a:pt x="1068070" y="194310"/>
                  </a:cubicBezTo>
                  <a:cubicBezTo>
                    <a:pt x="1068070" y="181610"/>
                    <a:pt x="1078230" y="172720"/>
                    <a:pt x="1089660" y="172720"/>
                  </a:cubicBezTo>
                  <a:close/>
                  <a:moveTo>
                    <a:pt x="2383790" y="4798060"/>
                  </a:moveTo>
                  <a:cubicBezTo>
                    <a:pt x="2383790" y="4913630"/>
                    <a:pt x="2289810" y="5007610"/>
                    <a:pt x="2174240" y="5007610"/>
                  </a:cubicBezTo>
                  <a:lnTo>
                    <a:pt x="341630" y="5007610"/>
                  </a:lnTo>
                  <a:cubicBezTo>
                    <a:pt x="226060" y="5007610"/>
                    <a:pt x="132080" y="4913630"/>
                    <a:pt x="132080" y="4798060"/>
                  </a:cubicBezTo>
                  <a:lnTo>
                    <a:pt x="132080" y="340360"/>
                  </a:lnTo>
                  <a:cubicBezTo>
                    <a:pt x="132080" y="224790"/>
                    <a:pt x="226060" y="130810"/>
                    <a:pt x="341630" y="130810"/>
                  </a:cubicBezTo>
                  <a:lnTo>
                    <a:pt x="614680" y="130810"/>
                  </a:lnTo>
                  <a:lnTo>
                    <a:pt x="614680" y="187960"/>
                  </a:lnTo>
                  <a:cubicBezTo>
                    <a:pt x="614680" y="252730"/>
                    <a:pt x="668020" y="306070"/>
                    <a:pt x="732790" y="306070"/>
                  </a:cubicBezTo>
                  <a:lnTo>
                    <a:pt x="1783080" y="306070"/>
                  </a:lnTo>
                  <a:cubicBezTo>
                    <a:pt x="1847850" y="306070"/>
                    <a:pt x="1901190" y="252730"/>
                    <a:pt x="1901190" y="187960"/>
                  </a:cubicBezTo>
                  <a:lnTo>
                    <a:pt x="1901190" y="130810"/>
                  </a:lnTo>
                  <a:lnTo>
                    <a:pt x="2172970" y="130810"/>
                  </a:lnTo>
                  <a:cubicBezTo>
                    <a:pt x="2288540" y="130810"/>
                    <a:pt x="2382520" y="224790"/>
                    <a:pt x="2382520" y="340360"/>
                  </a:cubicBezTo>
                  <a:lnTo>
                    <a:pt x="2382520" y="4798060"/>
                  </a:lnTo>
                  <a:close/>
                </a:path>
              </a:pathLst>
            </a:custGeom>
            <a:solidFill>
              <a:srgbClr val="141414"/>
            </a:solid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185420" y="156210"/>
              <a:ext cx="2251710" cy="4876800"/>
            </a:xfrm>
            <a:custGeom>
              <a:avLst/>
              <a:gdLst/>
              <a:ahLst/>
              <a:cxnLst/>
              <a:rect r="r" b="b" t="t" l="l"/>
              <a:pathLst>
                <a:path h="4876800" w="2251710">
                  <a:moveTo>
                    <a:pt x="2040890" y="0"/>
                  </a:moveTo>
                  <a:lnTo>
                    <a:pt x="1769110" y="0"/>
                  </a:lnTo>
                  <a:lnTo>
                    <a:pt x="1769110" y="57150"/>
                  </a:lnTo>
                  <a:cubicBezTo>
                    <a:pt x="1769110" y="121920"/>
                    <a:pt x="1715770" y="175260"/>
                    <a:pt x="1651000" y="175260"/>
                  </a:cubicBezTo>
                  <a:lnTo>
                    <a:pt x="601980" y="175260"/>
                  </a:lnTo>
                  <a:cubicBezTo>
                    <a:pt x="537210" y="175260"/>
                    <a:pt x="483870" y="121920"/>
                    <a:pt x="483870" y="57150"/>
                  </a:cubicBezTo>
                  <a:lnTo>
                    <a:pt x="483870" y="0"/>
                  </a:lnTo>
                  <a:lnTo>
                    <a:pt x="209550" y="0"/>
                  </a:lnTo>
                  <a:cubicBezTo>
                    <a:pt x="93980" y="0"/>
                    <a:pt x="0" y="93980"/>
                    <a:pt x="0" y="209550"/>
                  </a:cubicBezTo>
                  <a:lnTo>
                    <a:pt x="0" y="4667250"/>
                  </a:lnTo>
                  <a:cubicBezTo>
                    <a:pt x="0" y="4782820"/>
                    <a:pt x="93980" y="4876800"/>
                    <a:pt x="209550" y="4876800"/>
                  </a:cubicBezTo>
                  <a:lnTo>
                    <a:pt x="2040890" y="4876800"/>
                  </a:lnTo>
                  <a:cubicBezTo>
                    <a:pt x="2156460" y="4876800"/>
                    <a:pt x="2250440" y="4782820"/>
                    <a:pt x="2250440" y="4667250"/>
                  </a:cubicBezTo>
                  <a:lnTo>
                    <a:pt x="2250440" y="209550"/>
                  </a:lnTo>
                  <a:cubicBezTo>
                    <a:pt x="2251710" y="93980"/>
                    <a:pt x="2157730" y="0"/>
                    <a:pt x="2040890" y="0"/>
                  </a:cubicBezTo>
                  <a:close/>
                </a:path>
              </a:pathLst>
            </a:custGeom>
            <a:blipFill>
              <a:blip r:embed="rId3"/>
              <a:stretch>
                <a:fillRect l="-58351" t="0" r="-58351" b="0"/>
              </a:stretch>
            </a:blip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121410" y="198120"/>
              <a:ext cx="347980" cy="43180"/>
            </a:xfrm>
            <a:custGeom>
              <a:avLst/>
              <a:gdLst/>
              <a:ahLst/>
              <a:cxnLst/>
              <a:rect r="r" b="b" t="t" l="l"/>
              <a:pathLst>
                <a:path h="43180" w="347980">
                  <a:moveTo>
                    <a:pt x="326390" y="0"/>
                  </a:moveTo>
                  <a:lnTo>
                    <a:pt x="21590" y="0"/>
                  </a:lnTo>
                  <a:cubicBezTo>
                    <a:pt x="10160" y="0"/>
                    <a:pt x="0" y="8890"/>
                    <a:pt x="0" y="21590"/>
                  </a:cubicBezTo>
                  <a:cubicBezTo>
                    <a:pt x="0" y="34290"/>
                    <a:pt x="10160" y="43180"/>
                    <a:pt x="21590" y="43180"/>
                  </a:cubicBezTo>
                  <a:lnTo>
                    <a:pt x="326390" y="43180"/>
                  </a:lnTo>
                  <a:cubicBezTo>
                    <a:pt x="337820" y="43180"/>
                    <a:pt x="347980" y="34290"/>
                    <a:pt x="347980" y="21590"/>
                  </a:cubicBezTo>
                  <a:cubicBezTo>
                    <a:pt x="347980" y="8890"/>
                    <a:pt x="337820" y="0"/>
                    <a:pt x="32639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1578312" y="187909"/>
              <a:ext cx="66636" cy="63602"/>
            </a:xfrm>
            <a:custGeom>
              <a:avLst/>
              <a:gdLst/>
              <a:ahLst/>
              <a:cxnLst/>
              <a:rect r="r" b="b" t="t" l="l"/>
              <a:pathLst>
                <a:path h="63602" w="66636">
                  <a:moveTo>
                    <a:pt x="33318" y="51"/>
                  </a:moveTo>
                  <a:cubicBezTo>
                    <a:pt x="21941" y="0"/>
                    <a:pt x="11406" y="6040"/>
                    <a:pt x="5703" y="15885"/>
                  </a:cubicBezTo>
                  <a:cubicBezTo>
                    <a:pt x="0" y="25729"/>
                    <a:pt x="0" y="37873"/>
                    <a:pt x="5703" y="47717"/>
                  </a:cubicBezTo>
                  <a:cubicBezTo>
                    <a:pt x="11406" y="57562"/>
                    <a:pt x="21941" y="63602"/>
                    <a:pt x="33318" y="63551"/>
                  </a:cubicBezTo>
                  <a:cubicBezTo>
                    <a:pt x="44695" y="63602"/>
                    <a:pt x="55230" y="57562"/>
                    <a:pt x="60933" y="47717"/>
                  </a:cubicBezTo>
                  <a:cubicBezTo>
                    <a:pt x="66636" y="37873"/>
                    <a:pt x="66636" y="25729"/>
                    <a:pt x="60933" y="15885"/>
                  </a:cubicBezTo>
                  <a:cubicBezTo>
                    <a:pt x="55230" y="6040"/>
                    <a:pt x="44695" y="0"/>
                    <a:pt x="33318" y="5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8" id="8"/>
            <p:cNvSpPr/>
            <p:nvPr/>
          </p:nvSpPr>
          <p:spPr>
            <a:xfrm flipH="false" flipV="false" rot="0">
              <a:off x="0" y="685800"/>
              <a:ext cx="27940" cy="213360"/>
            </a:xfrm>
            <a:custGeom>
              <a:avLst/>
              <a:gdLst/>
              <a:ahLst/>
              <a:cxnLst/>
              <a:rect r="r" b="b" t="t" l="l"/>
              <a:pathLst>
                <a:path h="213360" w="27940">
                  <a:moveTo>
                    <a:pt x="0" y="26670"/>
                  </a:moveTo>
                  <a:lnTo>
                    <a:pt x="0" y="185420"/>
                  </a:lnTo>
                  <a:cubicBezTo>
                    <a:pt x="0" y="200660"/>
                    <a:pt x="12700" y="213360"/>
                    <a:pt x="27940" y="21336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1057910"/>
              <a:ext cx="27940" cy="384810"/>
            </a:xfrm>
            <a:custGeom>
              <a:avLst/>
              <a:gdLst/>
              <a:ahLst/>
              <a:cxnLst/>
              <a:rect r="r" b="b" t="t" l="l"/>
              <a:pathLst>
                <a:path h="384810" w="27940">
                  <a:moveTo>
                    <a:pt x="0" y="26670"/>
                  </a:moveTo>
                  <a:lnTo>
                    <a:pt x="0" y="356870"/>
                  </a:lnTo>
                  <a:cubicBezTo>
                    <a:pt x="0" y="372110"/>
                    <a:pt x="12700" y="384810"/>
                    <a:pt x="27940" y="384810"/>
                  </a:cubicBezTo>
                  <a:lnTo>
                    <a:pt x="27940" y="0"/>
                  </a:lnTo>
                  <a:cubicBezTo>
                    <a:pt x="12700" y="0"/>
                    <a:pt x="0" y="11430"/>
                    <a:pt x="0" y="2667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1526540"/>
              <a:ext cx="27940" cy="386080"/>
            </a:xfrm>
            <a:custGeom>
              <a:avLst/>
              <a:gdLst/>
              <a:ahLst/>
              <a:cxnLst/>
              <a:rect r="r" b="b" t="t" l="l"/>
              <a:pathLst>
                <a:path h="386080" w="27940">
                  <a:moveTo>
                    <a:pt x="0" y="27940"/>
                  </a:moveTo>
                  <a:lnTo>
                    <a:pt x="0" y="358140"/>
                  </a:lnTo>
                  <a:cubicBezTo>
                    <a:pt x="0" y="373380"/>
                    <a:pt x="12700" y="386080"/>
                    <a:pt x="27940" y="386080"/>
                  </a:cubicBezTo>
                  <a:lnTo>
                    <a:pt x="27940" y="0"/>
                  </a:lnTo>
                  <a:cubicBezTo>
                    <a:pt x="12700" y="0"/>
                    <a:pt x="0" y="12700"/>
                    <a:pt x="0" y="2794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1" id="11"/>
            <p:cNvSpPr/>
            <p:nvPr/>
          </p:nvSpPr>
          <p:spPr>
            <a:xfrm flipH="false" flipV="false" rot="0">
              <a:off x="2592070" y="1184910"/>
              <a:ext cx="27940" cy="618490"/>
            </a:xfrm>
            <a:custGeom>
              <a:avLst/>
              <a:gdLst/>
              <a:ahLst/>
              <a:cxnLst/>
              <a:rect r="r" b="b" t="t" l="l"/>
              <a:pathLst>
                <a:path h="618490" w="27940">
                  <a:moveTo>
                    <a:pt x="0" y="0"/>
                  </a:moveTo>
                  <a:lnTo>
                    <a:pt x="0" y="618490"/>
                  </a:lnTo>
                  <a:cubicBezTo>
                    <a:pt x="15240" y="618490"/>
                    <a:pt x="27940" y="605790"/>
                    <a:pt x="27940" y="590550"/>
                  </a:cubicBezTo>
                  <a:lnTo>
                    <a:pt x="27940" y="27940"/>
                  </a:lnTo>
                  <a:cubicBezTo>
                    <a:pt x="27940" y="12700"/>
                    <a:pt x="1524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2" id="12"/>
            <p:cNvSpPr/>
            <p:nvPr/>
          </p:nvSpPr>
          <p:spPr>
            <a:xfrm flipH="false" flipV="false" rot="0">
              <a:off x="27940" y="0"/>
              <a:ext cx="2564130" cy="5182870"/>
            </a:xfrm>
            <a:custGeom>
              <a:avLst/>
              <a:gdLst/>
              <a:ahLst/>
              <a:cxnLst/>
              <a:rect r="r" b="b" t="t" l="l"/>
              <a:pathLst>
                <a:path h="5182870" w="2564130">
                  <a:moveTo>
                    <a:pt x="2564130" y="1184910"/>
                  </a:moveTo>
                  <a:lnTo>
                    <a:pt x="2564130" y="379730"/>
                  </a:lnTo>
                  <a:cubicBezTo>
                    <a:pt x="2564130" y="353060"/>
                    <a:pt x="2561590" y="327660"/>
                    <a:pt x="2556510" y="303530"/>
                  </a:cubicBezTo>
                  <a:cubicBezTo>
                    <a:pt x="2553970" y="290830"/>
                    <a:pt x="2551430" y="279400"/>
                    <a:pt x="2547620" y="266700"/>
                  </a:cubicBezTo>
                  <a:cubicBezTo>
                    <a:pt x="2542540" y="248920"/>
                    <a:pt x="2534920" y="231140"/>
                    <a:pt x="2527300" y="214630"/>
                  </a:cubicBezTo>
                  <a:cubicBezTo>
                    <a:pt x="2522220" y="203200"/>
                    <a:pt x="2515870" y="193040"/>
                    <a:pt x="2509520" y="182880"/>
                  </a:cubicBezTo>
                  <a:cubicBezTo>
                    <a:pt x="2503170" y="172720"/>
                    <a:pt x="2496820" y="162560"/>
                    <a:pt x="2489200" y="152400"/>
                  </a:cubicBezTo>
                  <a:cubicBezTo>
                    <a:pt x="2477770" y="137160"/>
                    <a:pt x="2466340" y="124460"/>
                    <a:pt x="2453640" y="110490"/>
                  </a:cubicBezTo>
                  <a:cubicBezTo>
                    <a:pt x="2444750" y="101600"/>
                    <a:pt x="2435860" y="93980"/>
                    <a:pt x="2426970" y="86360"/>
                  </a:cubicBezTo>
                  <a:cubicBezTo>
                    <a:pt x="2360930" y="31750"/>
                    <a:pt x="2277110" y="0"/>
                    <a:pt x="2185670" y="0"/>
                  </a:cubicBezTo>
                  <a:lnTo>
                    <a:pt x="379730" y="0"/>
                  </a:lnTo>
                  <a:cubicBezTo>
                    <a:pt x="288290" y="0"/>
                    <a:pt x="203200" y="33020"/>
                    <a:pt x="138430" y="86360"/>
                  </a:cubicBezTo>
                  <a:cubicBezTo>
                    <a:pt x="129540" y="93980"/>
                    <a:pt x="120650" y="102870"/>
                    <a:pt x="111760" y="110490"/>
                  </a:cubicBezTo>
                  <a:cubicBezTo>
                    <a:pt x="99060" y="123190"/>
                    <a:pt x="86360" y="137160"/>
                    <a:pt x="76200" y="152400"/>
                  </a:cubicBezTo>
                  <a:cubicBezTo>
                    <a:pt x="68580" y="162560"/>
                    <a:pt x="62230" y="172720"/>
                    <a:pt x="55880" y="182880"/>
                  </a:cubicBezTo>
                  <a:cubicBezTo>
                    <a:pt x="49530" y="193040"/>
                    <a:pt x="43180" y="204470"/>
                    <a:pt x="38100" y="214630"/>
                  </a:cubicBezTo>
                  <a:cubicBezTo>
                    <a:pt x="29210" y="232410"/>
                    <a:pt x="22860" y="248920"/>
                    <a:pt x="16510" y="266700"/>
                  </a:cubicBezTo>
                  <a:cubicBezTo>
                    <a:pt x="12700" y="279400"/>
                    <a:pt x="10160" y="290830"/>
                    <a:pt x="7620" y="303530"/>
                  </a:cubicBezTo>
                  <a:cubicBezTo>
                    <a:pt x="2540" y="327660"/>
                    <a:pt x="0" y="354330"/>
                    <a:pt x="0" y="379730"/>
                  </a:cubicBezTo>
                  <a:lnTo>
                    <a:pt x="0" y="4803140"/>
                  </a:lnTo>
                  <a:cubicBezTo>
                    <a:pt x="0" y="5012690"/>
                    <a:pt x="170180" y="5182870"/>
                    <a:pt x="379730" y="5182870"/>
                  </a:cubicBezTo>
                  <a:lnTo>
                    <a:pt x="2184400" y="5182870"/>
                  </a:lnTo>
                  <a:cubicBezTo>
                    <a:pt x="2393950" y="5182870"/>
                    <a:pt x="2564130" y="5012690"/>
                    <a:pt x="2564130" y="4803140"/>
                  </a:cubicBezTo>
                  <a:lnTo>
                    <a:pt x="2564130" y="1184910"/>
                  </a:lnTo>
                  <a:close/>
                  <a:moveTo>
                    <a:pt x="2538730" y="1184910"/>
                  </a:moveTo>
                  <a:lnTo>
                    <a:pt x="2538730" y="4804410"/>
                  </a:lnTo>
                  <a:cubicBezTo>
                    <a:pt x="2538730" y="4999990"/>
                    <a:pt x="2379980" y="5158740"/>
                    <a:pt x="2184400" y="5158740"/>
                  </a:cubicBezTo>
                  <a:lnTo>
                    <a:pt x="379730" y="5158740"/>
                  </a:lnTo>
                  <a:cubicBezTo>
                    <a:pt x="184150" y="5158740"/>
                    <a:pt x="25400" y="4999990"/>
                    <a:pt x="25400" y="4804410"/>
                  </a:cubicBezTo>
                  <a:lnTo>
                    <a:pt x="25400" y="381000"/>
                  </a:lnTo>
                  <a:cubicBezTo>
                    <a:pt x="25400" y="184150"/>
                    <a:pt x="184150" y="25400"/>
                    <a:pt x="379730" y="25400"/>
                  </a:cubicBezTo>
                  <a:lnTo>
                    <a:pt x="2184400" y="25400"/>
                  </a:lnTo>
                  <a:cubicBezTo>
                    <a:pt x="2379980" y="25400"/>
                    <a:pt x="2538730" y="184150"/>
                    <a:pt x="2538730" y="379730"/>
                  </a:cubicBezTo>
                  <a:lnTo>
                    <a:pt x="2538730" y="1184910"/>
                  </a:lnTo>
                  <a:close/>
                </a:path>
              </a:pathLst>
            </a:custGeom>
            <a:solidFill>
              <a:srgbClr val="10B5BF"/>
            </a:soli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639050" y="2178806"/>
            <a:ext cx="8833319" cy="5929389"/>
            <a:chOff x="0" y="0"/>
            <a:chExt cx="11777759" cy="7905851"/>
          </a:xfrm>
        </p:grpSpPr>
        <p:sp>
          <p:nvSpPr>
            <p:cNvPr name="TextBox 14" id="14"/>
            <p:cNvSpPr txBox="true"/>
            <p:nvPr/>
          </p:nvSpPr>
          <p:spPr>
            <a:xfrm rot="0">
              <a:off x="0" y="-9525"/>
              <a:ext cx="11777759" cy="1838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10800"/>
                </a:lnSpc>
              </a:pPr>
              <a:r>
                <a:rPr lang="en-US" sz="90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Що таке Git?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2450355"/>
              <a:ext cx="11777759" cy="5455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40"/>
                </a:lnSpc>
              </a:pPr>
              <a:r>
                <a:rPr lang="en-US" sz="2600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Git — це розподілена система контролю версій, яка допомагає відстежувати зміни у файлах та коді, зберігаючи історію розробки, і спрощує співпрацю між розробниками над спільними проєктами. Вона дозволяє створювати "знімки" проєкту на різних етапах, що дає можливість легко повертатися до попередніх версій або скасовувати зміни у разі помилок. Git є безкоштовним, відкритим проєктом, створеним у 2005 році Лінусом Торвальдсом для керування розробкою ядра Linux. 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26285" y="1009650"/>
            <a:ext cx="14835430" cy="914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110"/>
              </a:lnSpc>
            </a:pPr>
            <a:r>
              <a:rPr lang="en-US" sz="5925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Осн</a:t>
            </a:r>
            <a:r>
              <a:rPr lang="en-US" sz="5925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овні дії та команди для роботи з  Git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726285" y="2896382"/>
            <a:ext cx="5832644" cy="2736900"/>
            <a:chOff x="0" y="0"/>
            <a:chExt cx="7776859" cy="3649201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-9525"/>
              <a:ext cx="7776859" cy="1228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ІНІЦІАЛІЗАЦІЯ ТА </a:t>
              </a: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ВІДСТЕЖЕННЯ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113982"/>
              <a:ext cx="7776859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F8FE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</a:t>
              </a:r>
              <a:r>
                <a:rPr lang="en-US" sz="2199" b="true">
                  <a:solidFill>
                    <a:srgbClr val="F8FE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 init </a:t>
              </a:r>
              <a:r>
                <a:rPr lang="en-US" sz="2199">
                  <a:solidFill>
                    <a:srgbClr val="F8FE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- створює новий репозиторій.</a:t>
              </a:r>
            </a:p>
            <a:p>
              <a:pPr algn="l">
                <a:lnSpc>
                  <a:spcPts val="3079"/>
                </a:lnSpc>
              </a:pPr>
              <a:r>
                <a:rPr lang="en-US" sz="2199">
                  <a:solidFill>
                    <a:srgbClr val="F8FE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git status - показує стан файлів.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AutoShape 6" id="6"/>
            <p:cNvSpPr/>
            <p:nvPr/>
          </p:nvSpPr>
          <p:spPr>
            <a:xfrm>
              <a:off x="0" y="1690404"/>
              <a:ext cx="7776859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grpSp>
        <p:nvGrpSpPr>
          <p:cNvPr name="Group 7" id="7"/>
          <p:cNvGrpSpPr/>
          <p:nvPr/>
        </p:nvGrpSpPr>
        <p:grpSpPr>
          <a:xfrm rot="0">
            <a:off x="10200306" y="6346680"/>
            <a:ext cx="5832644" cy="2279700"/>
            <a:chOff x="0" y="0"/>
            <a:chExt cx="7776859" cy="3039601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9525"/>
              <a:ext cx="7776859" cy="6191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600"/>
                </a:lnSpc>
              </a:pP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ПЕРЕГЛЯД </a:t>
              </a:r>
              <a:r>
                <a:rPr lang="en-US" b="true" sz="3000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ІСТОРІЇ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1504382"/>
              <a:ext cx="7776859" cy="153521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079"/>
                </a:lnSpc>
              </a:pPr>
              <a:r>
                <a:rPr lang="en-US" sz="2199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git</a:t>
              </a:r>
              <a:r>
                <a:rPr lang="en-US" sz="2199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 log </a:t>
              </a:r>
              <a:r>
                <a:rPr lang="en-US" sz="2199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- відображає всі коміти з детальною інформацією</a:t>
              </a:r>
            </a:p>
            <a:p>
              <a:pPr algn="l">
                <a:lnSpc>
                  <a:spcPts val="3079"/>
                </a:lnSpc>
              </a:pPr>
            </a:p>
          </p:txBody>
        </p:sp>
        <p:sp>
          <p:nvSpPr>
            <p:cNvPr name="AutoShape 10" id="10"/>
            <p:cNvSpPr/>
            <p:nvPr/>
          </p:nvSpPr>
          <p:spPr>
            <a:xfrm>
              <a:off x="0" y="1080804"/>
              <a:ext cx="7776859" cy="0"/>
            </a:xfrm>
            <a:prstGeom prst="line">
              <a:avLst/>
            </a:prstGeom>
            <a:ln cap="rnd" w="25400">
              <a:solidFill>
                <a:srgbClr val="10B5BF"/>
              </a:solidFill>
              <a:prstDash val="solid"/>
              <a:headEnd type="none" len="sm" w="sm"/>
              <a:tailEnd type="none" len="sm" w="sm"/>
            </a:ln>
          </p:spPr>
        </p:sp>
      </p:grpSp>
      <p:sp>
        <p:nvSpPr>
          <p:cNvPr name="TextBox 11" id="11"/>
          <p:cNvSpPr txBox="true"/>
          <p:nvPr/>
        </p:nvSpPr>
        <p:spPr>
          <a:xfrm rot="0">
            <a:off x="10105202" y="2886857"/>
            <a:ext cx="6022853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ПІДГОТОВКА ТА ФІКСАЦІЯ ЗМ</a:t>
            </a: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ІН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105202" y="4230860"/>
            <a:ext cx="6022853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add &lt;ім'я_файлу&gt; або git add .</a:t>
            </a: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 - додає файли до індексу.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git commit -m "повідомлення" - зберігає зміни.</a:t>
            </a:r>
          </a:p>
          <a:p>
            <a:pPr algn="l">
              <a:lnSpc>
                <a:spcPts val="3079"/>
              </a:lnSpc>
            </a:pPr>
          </a:p>
        </p:txBody>
      </p:sp>
      <p:sp>
        <p:nvSpPr>
          <p:cNvPr name="AutoShape 13" id="13"/>
          <p:cNvSpPr/>
          <p:nvPr/>
        </p:nvSpPr>
        <p:spPr>
          <a:xfrm>
            <a:off x="10105202" y="3925082"/>
            <a:ext cx="6022853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4" id="14"/>
          <p:cNvSpPr txBox="true"/>
          <p:nvPr/>
        </p:nvSpPr>
        <p:spPr>
          <a:xfrm rot="0">
            <a:off x="1726285" y="6014283"/>
            <a:ext cx="5816794" cy="923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РОБОТА З </a:t>
            </a:r>
            <a:r>
              <a:rPr lang="en-US" b="true" sz="3000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ВІДДАЛЕНИМ РЕПОЗИТОРІЄМ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26285" y="7348595"/>
            <a:ext cx="5816794" cy="1553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 b="true">
                <a:solidFill>
                  <a:srgbClr val="F8FE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remote add origin &lt;URL&gt;</a:t>
            </a:r>
            <a:r>
              <a:rPr lang="en-US" sz="2199">
                <a:solidFill>
                  <a:srgbClr val="F8FE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 - підключає віддалений репозиторій. </a:t>
            </a:r>
          </a:p>
          <a:p>
            <a:pPr algn="l">
              <a:lnSpc>
                <a:spcPts val="3079"/>
              </a:lnSpc>
            </a:pPr>
            <a:r>
              <a:rPr lang="en-US" b="true" sz="2199">
                <a:solidFill>
                  <a:srgbClr val="F8FE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git push origin main </a:t>
            </a:r>
            <a:r>
              <a:rPr lang="en-US" sz="2199">
                <a:solidFill>
                  <a:srgbClr val="F8FE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- відправляє зміни. git pull - отримує зміни.</a:t>
            </a:r>
          </a:p>
        </p:txBody>
      </p:sp>
      <p:sp>
        <p:nvSpPr>
          <p:cNvPr name="AutoShape 16" id="16"/>
          <p:cNvSpPr/>
          <p:nvPr/>
        </p:nvSpPr>
        <p:spPr>
          <a:xfrm>
            <a:off x="1726285" y="7167214"/>
            <a:ext cx="5832644" cy="0"/>
          </a:xfrm>
          <a:prstGeom prst="line">
            <a:avLst/>
          </a:prstGeom>
          <a:ln cap="rnd" w="19050">
            <a:solidFill>
              <a:srgbClr val="10B5BF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239104" y="3124066"/>
            <a:ext cx="8525573" cy="3634026"/>
          </a:xfrm>
          <a:custGeom>
            <a:avLst/>
            <a:gdLst/>
            <a:ahLst/>
            <a:cxnLst/>
            <a:rect r="r" b="b" t="t" l="l"/>
            <a:pathLst>
              <a:path h="3634026" w="8525573">
                <a:moveTo>
                  <a:pt x="0" y="0"/>
                </a:moveTo>
                <a:lnTo>
                  <a:pt x="8525574" y="0"/>
                </a:lnTo>
                <a:lnTo>
                  <a:pt x="8525574" y="3634026"/>
                </a:lnTo>
                <a:lnTo>
                  <a:pt x="0" y="363402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2548113"/>
            <a:ext cx="7594072" cy="5759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1"/>
              </a:lnSpc>
            </a:pPr>
            <a:r>
              <a:rPr lang="en-US" sz="3784">
                <a:solidFill>
                  <a:srgbClr val="10B5BF"/>
                </a:solidFill>
                <a:latin typeface="Raleway 1"/>
                <a:ea typeface="Raleway 1"/>
                <a:cs typeface="Raleway 1"/>
                <a:sym typeface="Raleway 1"/>
              </a:rPr>
              <a:t>Що міститься в комміті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009650"/>
            <a:ext cx="7594072" cy="1028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11"/>
              </a:lnSpc>
            </a:pPr>
            <a:r>
              <a:rPr lang="en-US" sz="6676" b="true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Що таке комміт?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3931065"/>
            <a:ext cx="7705027" cy="5459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Коміт (commit) — це зафіксовані зміни у репозиторії. У ньому зберігається інформація про зміни у файлі: автора, час змін, а також опис того, що було редаговано.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Кожен комміт містить: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Знімок змінених файлів (snapshot)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Унікальний ідентифікатор (hash)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Інформацію про автора та час зміни</a:t>
            </a:r>
          </a:p>
          <a:p>
            <a:pPr algn="l" marL="474979" indent="-237490" lvl="1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Повідомлення, що описує зміни</a:t>
            </a:r>
          </a:p>
          <a:p>
            <a:pPr algn="l">
              <a:lnSpc>
                <a:spcPts val="3079"/>
              </a:lnSpc>
            </a:p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Raleway 1 Thin"/>
                <a:ea typeface="Raleway 1 Thin"/>
                <a:cs typeface="Raleway 1 Thin"/>
                <a:sym typeface="Raleway 1 Thin"/>
              </a:rPr>
              <a:t>Саме завдяки коммітам ми можемо відстежувати історію змін, повертатися до будь-якої попередньої версії проекту та ефективно співпрацювати, розділяючи роботу на гілки. Це забезпечує надійність та прозорість у процесі розробки.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797708" y="7137762"/>
            <a:ext cx="7408366" cy="5638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 b="true">
                <a:solidFill>
                  <a:srgbClr val="80808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// git commit -m </a:t>
            </a:r>
            <a:r>
              <a:rPr lang="en-US" sz="3300" b="true">
                <a:solidFill>
                  <a:srgbClr val="80808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"commit message"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696" y="4826470"/>
            <a:ext cx="5116214" cy="3759214"/>
          </a:xfrm>
          <a:custGeom>
            <a:avLst/>
            <a:gdLst/>
            <a:ahLst/>
            <a:cxnLst/>
            <a:rect r="r" b="b" t="t" l="l"/>
            <a:pathLst>
              <a:path h="3759214" w="5116214">
                <a:moveTo>
                  <a:pt x="0" y="0"/>
                </a:moveTo>
                <a:lnTo>
                  <a:pt x="5116214" y="0"/>
                </a:lnTo>
                <a:lnTo>
                  <a:pt x="5116214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112276" b="-35784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16355" y="4826470"/>
            <a:ext cx="4913163" cy="3759214"/>
          </a:xfrm>
          <a:custGeom>
            <a:avLst/>
            <a:gdLst/>
            <a:ahLst/>
            <a:cxnLst/>
            <a:rect r="r" b="b" t="t" l="l"/>
            <a:pathLst>
              <a:path h="3759214" w="4913163">
                <a:moveTo>
                  <a:pt x="0" y="0"/>
                </a:moveTo>
                <a:lnTo>
                  <a:pt x="4913163" y="0"/>
                </a:lnTo>
                <a:lnTo>
                  <a:pt x="4913163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9062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67693" y="4826470"/>
            <a:ext cx="5116214" cy="3759214"/>
          </a:xfrm>
          <a:custGeom>
            <a:avLst/>
            <a:gdLst/>
            <a:ahLst/>
            <a:cxnLst/>
            <a:rect r="r" b="b" t="t" l="l"/>
            <a:pathLst>
              <a:path h="3759214" w="5116214">
                <a:moveTo>
                  <a:pt x="0" y="0"/>
                </a:moveTo>
                <a:lnTo>
                  <a:pt x="5116214" y="0"/>
                </a:lnTo>
                <a:lnTo>
                  <a:pt x="5116214" y="3759213"/>
                </a:lnTo>
                <a:lnTo>
                  <a:pt x="0" y="375921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36592" b="-4568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561571" y="374543"/>
            <a:ext cx="11164858" cy="162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Практи</a:t>
            </a: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чний кейс: Створення спільного репозиторію на GitHub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64696" y="3319463"/>
            <a:ext cx="514626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3359"/>
              </a:lnSpc>
              <a:buAutoNum type="arabicPeriod" startAt="1"/>
            </a:pPr>
            <a:r>
              <a:rPr lang="en-US" sz="2400">
                <a:solidFill>
                  <a:srgbClr val="C9CDC8"/>
                </a:solidFill>
                <a:latin typeface="Raleway 1"/>
                <a:ea typeface="Raleway 1"/>
                <a:cs typeface="Raleway 1"/>
                <a:sym typeface="Raleway 1"/>
              </a:rPr>
              <a:t> Натискаємо кнопку New та створюємо новий репозиторій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16355" y="3319463"/>
            <a:ext cx="4913163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2. Після створення натискаємо на кнопку Invite collaborators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967693" y="3529013"/>
            <a:ext cx="5116214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3. Invite collaborators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28700" y="4203229"/>
            <a:ext cx="7475708" cy="4046227"/>
          </a:xfrm>
          <a:custGeom>
            <a:avLst/>
            <a:gdLst/>
            <a:ahLst/>
            <a:cxnLst/>
            <a:rect r="r" b="b" t="t" l="l"/>
            <a:pathLst>
              <a:path h="4046227" w="7475708">
                <a:moveTo>
                  <a:pt x="0" y="0"/>
                </a:moveTo>
                <a:lnTo>
                  <a:pt x="7475708" y="0"/>
                </a:lnTo>
                <a:lnTo>
                  <a:pt x="7475708" y="4046226"/>
                </a:lnTo>
                <a:lnTo>
                  <a:pt x="0" y="40462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953825" y="4203229"/>
            <a:ext cx="7274116" cy="4046227"/>
          </a:xfrm>
          <a:custGeom>
            <a:avLst/>
            <a:gdLst/>
            <a:ahLst/>
            <a:cxnLst/>
            <a:rect r="r" b="b" t="t" l="l"/>
            <a:pathLst>
              <a:path h="4046227" w="7274116">
                <a:moveTo>
                  <a:pt x="0" y="0"/>
                </a:moveTo>
                <a:lnTo>
                  <a:pt x="7274115" y="0"/>
                </a:lnTo>
                <a:lnTo>
                  <a:pt x="7274115" y="4046226"/>
                </a:lnTo>
                <a:lnTo>
                  <a:pt x="0" y="40462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561571" y="374543"/>
            <a:ext cx="11164858" cy="16231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90"/>
              </a:lnSpc>
            </a:pP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Практи</a:t>
            </a:r>
            <a:r>
              <a:rPr lang="en-US" b="true" sz="5325">
                <a:solidFill>
                  <a:srgbClr val="FFFFFF"/>
                </a:solidFill>
                <a:latin typeface="Raleway 1 Bold"/>
                <a:ea typeface="Raleway 1 Bold"/>
                <a:cs typeface="Raleway 1 Bold"/>
                <a:sym typeface="Raleway 1 Bold"/>
              </a:rPr>
              <a:t>чний кейс: Створення спільного репозиторію на GitHub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181140"/>
            <a:ext cx="7475708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3.  Натискаємо кнопку аdd people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3825" y="3150660"/>
            <a:ext cx="7274116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C9CDC8"/>
                </a:solidFill>
                <a:latin typeface="Raleway 2"/>
                <a:ea typeface="Raleway 2"/>
                <a:cs typeface="Raleway 2"/>
                <a:sym typeface="Raleway 2"/>
              </a:rPr>
              <a:t>4.  Вписуємо нікнейм людини, котру хочемо додати до репозиторію і додаємо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09056" y="2720687"/>
            <a:ext cx="10964355" cy="4845626"/>
            <a:chOff x="0" y="0"/>
            <a:chExt cx="14619140" cy="646083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3580514"/>
              <a:ext cx="14619140" cy="577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00"/>
                </a:lnSpc>
              </a:pPr>
              <a:r>
                <a:rPr lang="en-US" sz="2750">
                  <a:solidFill>
                    <a:srgbClr val="10B5BF"/>
                  </a:solidFill>
                  <a:latin typeface="Raleway 1"/>
                  <a:ea typeface="Raleway 1"/>
                  <a:cs typeface="Raleway 1"/>
                  <a:sym typeface="Raleway 1"/>
                </a:rPr>
                <a:t>Опасения по поводу опасности 5G для здоровья необоснованны</a:t>
              </a: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-31750"/>
              <a:ext cx="14619140" cy="28638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8400"/>
                </a:lnSpc>
              </a:pPr>
              <a:r>
                <a:rPr lang="en-US" sz="7000" b="true">
                  <a:solidFill>
                    <a:srgbClr val="FFFFFF"/>
                  </a:solidFill>
                  <a:latin typeface="Raleway 1 Bold"/>
                  <a:ea typeface="Raleway 1 Bold"/>
                  <a:cs typeface="Raleway 1 Bold"/>
                  <a:sym typeface="Raleway 1 Bold"/>
                </a:rPr>
                <a:t>Несет ли технология 5G риск для здоровья?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4965197"/>
              <a:ext cx="14619140" cy="141181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800"/>
                </a:lnSpc>
              </a:pPr>
              <a:r>
                <a:rPr lang="en-US" sz="2000">
                  <a:solidFill>
                    <a:srgbClr val="FFFFFF"/>
                  </a:solidFill>
                  <a:latin typeface="Raleway 1 Thin"/>
                  <a:ea typeface="Raleway 1 Thin"/>
                  <a:cs typeface="Raleway 1 Thin"/>
                  <a:sym typeface="Raleway 1 Thin"/>
                </a:rPr>
                <a:t>Согласно экспертам, нет фактических оснований полагать, что 5G представляет опасность для здоровья людей, хотя дополнительные исследования в этой области могут быть ценными. Потребителей также необходимо больше информировать о том, как работает 5G.</a:t>
              </a: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2865622" y="1028700"/>
            <a:ext cx="7641615" cy="5845836"/>
          </a:xfrm>
          <a:custGeom>
            <a:avLst/>
            <a:gdLst/>
            <a:ahLst/>
            <a:cxnLst/>
            <a:rect r="r" b="b" t="t" l="l"/>
            <a:pathLst>
              <a:path h="5845836" w="7641615">
                <a:moveTo>
                  <a:pt x="7641615" y="5845836"/>
                </a:moveTo>
                <a:lnTo>
                  <a:pt x="0" y="5845836"/>
                </a:lnTo>
                <a:lnTo>
                  <a:pt x="0" y="0"/>
                </a:lnTo>
                <a:lnTo>
                  <a:pt x="7641615" y="0"/>
                </a:lnTo>
                <a:lnTo>
                  <a:pt x="7641615" y="5845836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581385" y="3951618"/>
            <a:ext cx="1343326" cy="4734190"/>
          </a:xfrm>
          <a:custGeom>
            <a:avLst/>
            <a:gdLst/>
            <a:ahLst/>
            <a:cxnLst/>
            <a:rect r="r" b="b" t="t" l="l"/>
            <a:pathLst>
              <a:path h="4734190" w="1343326">
                <a:moveTo>
                  <a:pt x="0" y="0"/>
                </a:moveTo>
                <a:lnTo>
                  <a:pt x="1343326" y="0"/>
                </a:lnTo>
                <a:lnTo>
                  <a:pt x="1343326" y="4734190"/>
                </a:lnTo>
                <a:lnTo>
                  <a:pt x="0" y="47341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DAGzKZo_OsI</dc:identifier>
  <dcterms:modified xsi:type="dcterms:W3CDTF">2011-08-01T06:04:30Z</dcterms:modified>
  <cp:revision>1</cp:revision>
  <dc:title>WORK-CASE №1</dc:title>
</cp:coreProperties>
</file>