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aleway 1" charset="1" panose="020B0503030101060003"/>
      <p:regular r:id="rId13"/>
    </p:embeddedFont>
    <p:embeddedFont>
      <p:font typeface="Raleway 1 Bold" charset="1" panose="020B0803030101060003"/>
      <p:regular r:id="rId14"/>
    </p:embeddedFont>
    <p:embeddedFont>
      <p:font typeface="Raleway 1 Thin" charset="1" panose="020B0203030101060003"/>
      <p:regular r:id="rId15"/>
    </p:embeddedFont>
    <p:embeddedFont>
      <p:font typeface="Open Sans Bold" charset="1" panose="020B0806030504020204"/>
      <p:regular r:id="rId16"/>
    </p:embeddedFont>
    <p:embeddedFont>
      <p:font typeface="Raleway 2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005738" y="2260462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6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6" y="0"/>
                </a:lnTo>
                <a:lnTo>
                  <a:pt x="7641616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167260"/>
            <a:ext cx="11330431" cy="7952480"/>
            <a:chOff x="0" y="0"/>
            <a:chExt cx="15107241" cy="1060330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7155"/>
              <a:ext cx="4915988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59"/>
                </a:lnSpc>
              </a:pPr>
              <a:r>
                <a:rPr lang="en-US" sz="3049">
                  <a:solidFill>
                    <a:srgbClr val="10B5BF"/>
                  </a:solidFill>
                  <a:latin typeface="Raleway 1"/>
                  <a:ea typeface="Raleway 1"/>
                  <a:cs typeface="Raleway 1"/>
                  <a:sym typeface="Raleway 1"/>
                </a:rPr>
                <a:t>Work-case №1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98991"/>
              <a:ext cx="15107241" cy="6460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540"/>
                </a:lnSpc>
              </a:pPr>
              <a:r>
                <a:rPr lang="en-US" sz="11400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Початок роботи з </a:t>
              </a:r>
            </a:p>
            <a:p>
              <a:pPr algn="l">
                <a:lnSpc>
                  <a:spcPts val="12540"/>
                </a:lnSpc>
              </a:pPr>
              <a:r>
                <a:rPr lang="en-US" sz="11400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Git та GitHub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312351"/>
              <a:ext cx="15107241" cy="129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spc="55">
                  <a:solidFill>
                    <a:srgbClr val="FFFFFF"/>
                  </a:solidFill>
                  <a:latin typeface="Raleway 1"/>
                  <a:ea typeface="Raleway 1"/>
                  <a:cs typeface="Raleway 1"/>
                  <a:sym typeface="Raleway 1"/>
                </a:rPr>
                <a:t>Виконали студенти групи </a:t>
              </a:r>
              <a:r>
                <a:rPr lang="en-US" sz="2799" spc="55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КСМ-33</a:t>
              </a:r>
            </a:p>
            <a:p>
              <a:pPr algn="l">
                <a:lnSpc>
                  <a:spcPts val="3919"/>
                </a:lnSpc>
              </a:pPr>
              <a:r>
                <a:rPr lang="en-US" sz="2799" spc="55">
                  <a:solidFill>
                    <a:srgbClr val="FFFFFF"/>
                  </a:solidFill>
                  <a:latin typeface="Raleway 1"/>
                  <a:ea typeface="Raleway 1"/>
                  <a:cs typeface="Raleway 1"/>
                  <a:sym typeface="Raleway 1"/>
                </a:rPr>
                <a:t>Кузьменко Денис та Коваль Іван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120896" y="-716402"/>
            <a:ext cx="3586584" cy="2976864"/>
          </a:xfrm>
          <a:custGeom>
            <a:avLst/>
            <a:gdLst/>
            <a:ahLst/>
            <a:cxnLst/>
            <a:rect r="r" b="b" t="t" l="l"/>
            <a:pathLst>
              <a:path h="2976864" w="3586584">
                <a:moveTo>
                  <a:pt x="0" y="0"/>
                </a:moveTo>
                <a:lnTo>
                  <a:pt x="3586583" y="0"/>
                </a:lnTo>
                <a:lnTo>
                  <a:pt x="3586583" y="2976864"/>
                </a:lnTo>
                <a:lnTo>
                  <a:pt x="0" y="2976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95471" y="0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914361" y="1028700"/>
            <a:ext cx="4159154" cy="8229600"/>
            <a:chOff x="0" y="0"/>
            <a:chExt cx="2620010" cy="51841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58351" t="0" r="-5835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10B5B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639050" y="1035806"/>
            <a:ext cx="8833319" cy="8215389"/>
            <a:chOff x="0" y="0"/>
            <a:chExt cx="11777759" cy="1095385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11777759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Що таке Git?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450355"/>
              <a:ext cx="11777759" cy="8503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Git — це розподілена система контролю версій, яка допомагає відстежувати зміни у файлах та коді, зберігаючи історію розробки, і спрощує співпрацю між розробниками над спільними проєктами. Вона дозволяє створювати "знімки" проєкту на різних етапах, що дає можливість легко повертатися до попередніх версій або скасовувати зміни у разі помилок. Git є безкоштовним, відкритим проєктом, створеним у 2005 році Лінусом Торвальдсом для керування розробкою ядра Linux. </a:t>
              </a:r>
            </a:p>
            <a:p>
              <a:pPr algn="l">
                <a:lnSpc>
                  <a:spcPts val="3640"/>
                </a:lnSpc>
              </a:pPr>
            </a:p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Офіційний сайт для завантаження за посиланням: https://git-scm.com/</a:t>
              </a:r>
            </a:p>
            <a:p>
              <a:pPr algn="l">
                <a:lnSpc>
                  <a:spcPts val="3640"/>
                </a:lnSpc>
              </a:pPr>
            </a:p>
            <a:p>
              <a:pPr algn="l">
                <a:lnSpc>
                  <a:spcPts val="36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16829" y="9604511"/>
            <a:ext cx="485908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Підго</a:t>
            </a: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тував матеріал Кузьменко Денис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6285" y="1009650"/>
            <a:ext cx="1483543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0"/>
              </a:lnSpc>
            </a:pPr>
            <a:r>
              <a:rPr lang="en-US" sz="5925" b="true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Осн</a:t>
            </a:r>
            <a:r>
              <a:rPr lang="en-US" sz="5925" b="true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овні дії та команди для роботи з  Git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6285" y="2896382"/>
            <a:ext cx="5832644" cy="2736900"/>
            <a:chOff x="0" y="0"/>
            <a:chExt cx="7776859" cy="364920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7776859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ІНІЦІАЛІЗАЦІЯ ТА </a:t>
              </a:r>
              <a:r>
                <a:rPr lang="en-US" b="true" sz="3000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ВІДСТЕЖЕННЯ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13982"/>
              <a:ext cx="7776859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 b="true">
                  <a:solidFill>
                    <a:srgbClr val="F8FE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git</a:t>
              </a:r>
              <a:r>
                <a:rPr lang="en-US" sz="2199" b="true">
                  <a:solidFill>
                    <a:srgbClr val="F8FE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 init </a:t>
              </a:r>
              <a:r>
                <a:rPr lang="en-US" sz="2199">
                  <a:solidFill>
                    <a:srgbClr val="F8FE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- створює новий репозиторій.</a:t>
              </a:r>
            </a:p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F8FE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git status - показує стан файлів.</a:t>
              </a:r>
            </a:p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1690404"/>
              <a:ext cx="7776859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200306" y="6346680"/>
            <a:ext cx="5832644" cy="2279700"/>
            <a:chOff x="0" y="0"/>
            <a:chExt cx="7776859" cy="303960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7776859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ПЕРЕГЛЯД </a:t>
              </a:r>
              <a:r>
                <a:rPr lang="en-US" b="true" sz="3000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ІСТОРІЇ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04382"/>
              <a:ext cx="7776859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git</a:t>
              </a:r>
              <a:r>
                <a:rPr lang="en-US" sz="2199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 log </a:t>
              </a:r>
              <a:r>
                <a:rPr lang="en-US" sz="2199">
                  <a:solidFill>
                    <a:srgbClr val="FFFF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- відображає всі коміти з детальною інформацією</a:t>
              </a:r>
            </a:p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1080804"/>
              <a:ext cx="7776859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0105202" y="2886857"/>
            <a:ext cx="6022853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ПІДГОТОВКА ТА ФІКСАЦІЯ ЗМ</a:t>
            </a:r>
            <a:r>
              <a:rPr lang="en-US" b="true" sz="3000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ІН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5202" y="4230860"/>
            <a:ext cx="6022853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git add &lt;ім'я_файлу&gt; або git add .</a:t>
            </a: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 - додає файли до індексу.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git commit -m "повідомлення" - зберігає зміни.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10105202" y="3925082"/>
            <a:ext cx="6022853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726285" y="6014283"/>
            <a:ext cx="581679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РОБОТА З </a:t>
            </a:r>
            <a:r>
              <a:rPr lang="en-US" b="true" sz="3000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ВІДДАЛЕНИМ РЕПОЗИТОРІЄМ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6285" y="7348595"/>
            <a:ext cx="5816794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8FE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git remote add origin &lt;URL&gt;</a:t>
            </a:r>
            <a:r>
              <a:rPr lang="en-US" sz="2199">
                <a:solidFill>
                  <a:srgbClr val="F8FE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 - підключає віддалений репозиторій. </a:t>
            </a:r>
          </a:p>
          <a:p>
            <a:pPr algn="l">
              <a:lnSpc>
                <a:spcPts val="3079"/>
              </a:lnSpc>
            </a:pPr>
            <a:r>
              <a:rPr lang="en-US" b="true" sz="2199">
                <a:solidFill>
                  <a:srgbClr val="F8FE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git push origin main </a:t>
            </a:r>
            <a:r>
              <a:rPr lang="en-US" sz="2199">
                <a:solidFill>
                  <a:srgbClr val="F8FE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- відправляє зміни. git pull - отримує зміни.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726285" y="7167214"/>
            <a:ext cx="5832644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662536" y="9302490"/>
            <a:ext cx="375954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Підготував матеріал Ков</a:t>
            </a:r>
            <a:r>
              <a:rPr lang="en-US" sz="2000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аль Іван.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39104" y="3124066"/>
            <a:ext cx="8525573" cy="3634026"/>
          </a:xfrm>
          <a:custGeom>
            <a:avLst/>
            <a:gdLst/>
            <a:ahLst/>
            <a:cxnLst/>
            <a:rect r="r" b="b" t="t" l="l"/>
            <a:pathLst>
              <a:path h="3634026" w="8525573">
                <a:moveTo>
                  <a:pt x="0" y="0"/>
                </a:moveTo>
                <a:lnTo>
                  <a:pt x="8525574" y="0"/>
                </a:lnTo>
                <a:lnTo>
                  <a:pt x="8525574" y="3634026"/>
                </a:lnTo>
                <a:lnTo>
                  <a:pt x="0" y="3634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48113"/>
            <a:ext cx="7594072" cy="575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1"/>
              </a:lnSpc>
            </a:pPr>
            <a:r>
              <a:rPr lang="en-US" sz="3784">
                <a:solidFill>
                  <a:srgbClr val="10B5BF"/>
                </a:solidFill>
                <a:latin typeface="Raleway 1"/>
                <a:ea typeface="Raleway 1"/>
                <a:cs typeface="Raleway 1"/>
                <a:sym typeface="Raleway 1"/>
              </a:rPr>
              <a:t>Що міститься в комміті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09650"/>
            <a:ext cx="7594072" cy="102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1"/>
              </a:lnSpc>
            </a:pPr>
            <a:r>
              <a:rPr lang="en-US" sz="6676" b="true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Що таке комміт?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31065"/>
            <a:ext cx="7705027" cy="545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Коміт (commit) — це зафіксовані зміни у репозиторії. У ньому зберігається інформація про зміни у файлі: автора, час змін, а також опис того, що було редаговано.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Кожен комміт містить: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Знімок змінених файлів (snapshot)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Унікальний ідентифікатор (hash)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Інформацію про автора та час зміни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Повідомлення, що описує зміни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Саме завдяки коммітам ми можемо відстежувати історію змін, повертатися до будь-якої попередньої версії проекту та ефективно співпрацювати, розділяючи роботу на гілки. Це забезпечує надійність та прозорість у процесі розробки.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97708" y="7137762"/>
            <a:ext cx="7408366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80808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// git commit -m </a:t>
            </a:r>
            <a:r>
              <a:rPr lang="en-US" sz="3300" b="true">
                <a:solidFill>
                  <a:srgbClr val="80808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"commit message"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3387" y="9643698"/>
            <a:ext cx="770502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Підготували Коваль Іван та Кузьменко Денис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4696" y="4826470"/>
            <a:ext cx="5116214" cy="3759214"/>
          </a:xfrm>
          <a:custGeom>
            <a:avLst/>
            <a:gdLst/>
            <a:ahLst/>
            <a:cxnLst/>
            <a:rect r="r" b="b" t="t" l="l"/>
            <a:pathLst>
              <a:path h="3759214" w="5116214">
                <a:moveTo>
                  <a:pt x="0" y="0"/>
                </a:moveTo>
                <a:lnTo>
                  <a:pt x="5116214" y="0"/>
                </a:lnTo>
                <a:lnTo>
                  <a:pt x="5116214" y="3759213"/>
                </a:lnTo>
                <a:lnTo>
                  <a:pt x="0" y="37592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12276" b="-3578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16355" y="4826470"/>
            <a:ext cx="4913163" cy="3759214"/>
          </a:xfrm>
          <a:custGeom>
            <a:avLst/>
            <a:gdLst/>
            <a:ahLst/>
            <a:cxnLst/>
            <a:rect r="r" b="b" t="t" l="l"/>
            <a:pathLst>
              <a:path h="3759214" w="4913163">
                <a:moveTo>
                  <a:pt x="0" y="0"/>
                </a:moveTo>
                <a:lnTo>
                  <a:pt x="4913163" y="0"/>
                </a:lnTo>
                <a:lnTo>
                  <a:pt x="4913163" y="3759213"/>
                </a:lnTo>
                <a:lnTo>
                  <a:pt x="0" y="3759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06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7693" y="4826470"/>
            <a:ext cx="5116214" cy="3759214"/>
          </a:xfrm>
          <a:custGeom>
            <a:avLst/>
            <a:gdLst/>
            <a:ahLst/>
            <a:cxnLst/>
            <a:rect r="r" b="b" t="t" l="l"/>
            <a:pathLst>
              <a:path h="3759214" w="5116214">
                <a:moveTo>
                  <a:pt x="0" y="0"/>
                </a:moveTo>
                <a:lnTo>
                  <a:pt x="5116214" y="0"/>
                </a:lnTo>
                <a:lnTo>
                  <a:pt x="5116214" y="3759213"/>
                </a:lnTo>
                <a:lnTo>
                  <a:pt x="0" y="3759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6592" b="-456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61571" y="374543"/>
            <a:ext cx="11164858" cy="1623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0"/>
              </a:lnSpc>
            </a:pPr>
            <a:r>
              <a:rPr lang="en-US" b="true" sz="5325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Практи</a:t>
            </a:r>
            <a:r>
              <a:rPr lang="en-US" b="true" sz="5325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чний кейс: Створення спільного репозиторію на GitHub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4696" y="3319463"/>
            <a:ext cx="5146263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C9CDC8"/>
                </a:solidFill>
                <a:latin typeface="Raleway 1"/>
                <a:ea typeface="Raleway 1"/>
                <a:cs typeface="Raleway 1"/>
                <a:sym typeface="Raleway 1"/>
              </a:rPr>
              <a:t> Натискаємо кнопку New та створюємо новий репозиторій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16355" y="3319463"/>
            <a:ext cx="4913163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C9CDC8"/>
                </a:solidFill>
                <a:latin typeface="Raleway 2"/>
                <a:ea typeface="Raleway 2"/>
                <a:cs typeface="Raleway 2"/>
                <a:sym typeface="Raleway 2"/>
              </a:rPr>
              <a:t>2. Після створення натискаємо на кнопку Invite collaborators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67693" y="3529013"/>
            <a:ext cx="5116214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C9CDC8"/>
                </a:solidFill>
                <a:latin typeface="Raleway 2"/>
                <a:ea typeface="Raleway 2"/>
                <a:cs typeface="Raleway 2"/>
                <a:sym typeface="Raleway 2"/>
              </a:rPr>
              <a:t>3. Invite collaborators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4173" y="9636212"/>
            <a:ext cx="485908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Підго</a:t>
            </a: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тував матеріал Кузьменко Денис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203229"/>
            <a:ext cx="7475708" cy="4046227"/>
          </a:xfrm>
          <a:custGeom>
            <a:avLst/>
            <a:gdLst/>
            <a:ahLst/>
            <a:cxnLst/>
            <a:rect r="r" b="b" t="t" l="l"/>
            <a:pathLst>
              <a:path h="4046227" w="7475708">
                <a:moveTo>
                  <a:pt x="0" y="0"/>
                </a:moveTo>
                <a:lnTo>
                  <a:pt x="7475708" y="0"/>
                </a:lnTo>
                <a:lnTo>
                  <a:pt x="7475708" y="4046226"/>
                </a:lnTo>
                <a:lnTo>
                  <a:pt x="0" y="40462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53825" y="4203229"/>
            <a:ext cx="7274116" cy="4046227"/>
          </a:xfrm>
          <a:custGeom>
            <a:avLst/>
            <a:gdLst/>
            <a:ahLst/>
            <a:cxnLst/>
            <a:rect r="r" b="b" t="t" l="l"/>
            <a:pathLst>
              <a:path h="4046227" w="7274116">
                <a:moveTo>
                  <a:pt x="0" y="0"/>
                </a:moveTo>
                <a:lnTo>
                  <a:pt x="7274115" y="0"/>
                </a:lnTo>
                <a:lnTo>
                  <a:pt x="7274115" y="4046226"/>
                </a:lnTo>
                <a:lnTo>
                  <a:pt x="0" y="4046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61571" y="374543"/>
            <a:ext cx="11164858" cy="1623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0"/>
              </a:lnSpc>
            </a:pPr>
            <a:r>
              <a:rPr lang="en-US" b="true" sz="5325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Практи</a:t>
            </a:r>
            <a:r>
              <a:rPr lang="en-US" b="true" sz="5325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чний кейс: Створення спільного репозиторію на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81140"/>
            <a:ext cx="747570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C9CDC8"/>
                </a:solidFill>
                <a:latin typeface="Raleway 2"/>
                <a:ea typeface="Raleway 2"/>
                <a:cs typeface="Raleway 2"/>
                <a:sym typeface="Raleway 2"/>
              </a:rPr>
              <a:t>3.  Натискаємо кнопку аdd people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53825" y="3150660"/>
            <a:ext cx="7274116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C9CDC8"/>
                </a:solidFill>
                <a:latin typeface="Raleway 2"/>
                <a:ea typeface="Raleway 2"/>
                <a:cs typeface="Raleway 2"/>
                <a:sym typeface="Raleway 2"/>
              </a:rPr>
              <a:t>4.  Вписуємо нікнейм людини, котру хочемо додати до репозиторію і додаємо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4173" y="9636212"/>
            <a:ext cx="485908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Підго</a:t>
            </a: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тував матеріал Кузьменко Денис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9056" y="1975832"/>
            <a:ext cx="10964355" cy="6335336"/>
            <a:chOff x="0" y="0"/>
            <a:chExt cx="14619140" cy="844711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31750"/>
              <a:ext cx="14619140" cy="1428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Висновок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517397"/>
              <a:ext cx="14619140" cy="4845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У х</a:t>
              </a:r>
              <a:r>
                <a:rPr lang="en-US" sz="2599">
                  <a:solidFill>
                    <a:srgbClr val="FFFF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оді виконання роботи ми ознайомилися з основними можливостями системи контролю версій Git, розглянули її призначення, ключові команди та принципи роботи з коммітами. Було створено власний Git-акаунт та публічний репозиторій для збереження та спільної роботи над матеріалами з дисципліни «Операційні системи». Ми додали перший колективний звіт про виконання Work-case 1, що дозволило закріпити на практиці навички створення коммітів, роботи з віддаленим репозиторієм та організації командної взаємодії.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2865622" y="1028700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5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5" y="0"/>
                </a:lnTo>
                <a:lnTo>
                  <a:pt x="7641615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81385" y="3951618"/>
            <a:ext cx="1343326" cy="4734190"/>
          </a:xfrm>
          <a:custGeom>
            <a:avLst/>
            <a:gdLst/>
            <a:ahLst/>
            <a:cxnLst/>
            <a:rect r="r" b="b" t="t" l="l"/>
            <a:pathLst>
              <a:path h="4734190" w="1343326">
                <a:moveTo>
                  <a:pt x="0" y="0"/>
                </a:moveTo>
                <a:lnTo>
                  <a:pt x="1343326" y="0"/>
                </a:lnTo>
                <a:lnTo>
                  <a:pt x="1343326" y="4734190"/>
                </a:lnTo>
                <a:lnTo>
                  <a:pt x="0" y="4734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DAGzKZo_OsI</dc:identifier>
  <dcterms:modified xsi:type="dcterms:W3CDTF">2011-08-01T06:04:30Z</dcterms:modified>
  <cp:revision>1</cp:revision>
  <dc:title>WORK-CASE №1</dc:title>
</cp:coreProperties>
</file>