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C1E8B62-D6D3-46BA-A8D1-18D8936FB74D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B44A74C-BB5F-4AFC-AB7F-384A6984902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65760" y="1737360"/>
            <a:ext cx="11372400" cy="193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65760" y="3851280"/>
            <a:ext cx="11372400" cy="193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65760" y="1737360"/>
            <a:ext cx="5549400" cy="193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193080" y="1737360"/>
            <a:ext cx="5549400" cy="193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365760" y="3851280"/>
            <a:ext cx="5549400" cy="193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/>
          </p:nvPr>
        </p:nvSpPr>
        <p:spPr>
          <a:xfrm>
            <a:off x="6193080" y="3851280"/>
            <a:ext cx="5549400" cy="193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5760" y="1737360"/>
            <a:ext cx="3661560" cy="193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210920" y="1737360"/>
            <a:ext cx="3661560" cy="193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8055720" y="1737360"/>
            <a:ext cx="3661560" cy="193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365760" y="3851280"/>
            <a:ext cx="3661560" cy="193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/>
          </p:nvPr>
        </p:nvSpPr>
        <p:spPr>
          <a:xfrm>
            <a:off x="4210920" y="3851280"/>
            <a:ext cx="3661560" cy="193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/>
          </p:nvPr>
        </p:nvSpPr>
        <p:spPr>
          <a:xfrm>
            <a:off x="8055720" y="3851280"/>
            <a:ext cx="3661560" cy="193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365760" y="1737360"/>
            <a:ext cx="11372400" cy="40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/>
          </p:nvPr>
        </p:nvSpPr>
        <p:spPr>
          <a:xfrm>
            <a:off x="365760" y="1737360"/>
            <a:ext cx="11372400" cy="40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65760" y="1737360"/>
            <a:ext cx="5549400" cy="40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6193080" y="1737360"/>
            <a:ext cx="5549400" cy="40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5760" y="1737360"/>
            <a:ext cx="5549400" cy="193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193080" y="1737360"/>
            <a:ext cx="5549400" cy="40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>
          <a:xfrm>
            <a:off x="365760" y="3851280"/>
            <a:ext cx="5549400" cy="193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65760" y="1737360"/>
            <a:ext cx="5549400" cy="40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193080" y="1737360"/>
            <a:ext cx="5549400" cy="193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193080" y="3851280"/>
            <a:ext cx="5549400" cy="193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65760" y="1737360"/>
            <a:ext cx="5549400" cy="193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193080" y="1737360"/>
            <a:ext cx="5549400" cy="193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65760" y="3851280"/>
            <a:ext cx="11372400" cy="193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365760" y="1737360"/>
            <a:ext cx="11372400" cy="404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1482840" indent="-22212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level0.4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	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hyperlink" Target="https://xsdk.info/" TargetMode="Externa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352960" y="444600"/>
            <a:ext cx="6407280" cy="51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xSDK Version 1.0.0: November 2023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44" name="Group 8"/>
          <p:cNvGrpSpPr/>
          <p:nvPr/>
        </p:nvGrpSpPr>
        <p:grpSpPr>
          <a:xfrm>
            <a:off x="462960" y="1266120"/>
            <a:ext cx="11265480" cy="5103000"/>
            <a:chOff x="462960" y="1266120"/>
            <a:chExt cx="11265480" cy="5103000"/>
          </a:xfrm>
        </p:grpSpPr>
        <p:grpSp>
          <p:nvGrpSpPr>
            <p:cNvPr id="45" name="Group 11"/>
            <p:cNvGrpSpPr/>
            <p:nvPr/>
          </p:nvGrpSpPr>
          <p:grpSpPr>
            <a:xfrm>
              <a:off x="2295360" y="4730400"/>
              <a:ext cx="7014600" cy="1550880"/>
              <a:chOff x="2295360" y="4730400"/>
              <a:chExt cx="7014600" cy="1550880"/>
            </a:xfrm>
          </p:grpSpPr>
          <p:cxnSp>
            <p:nvCxnSpPr>
              <p:cNvPr id="46" name="Straight Arrow Connector 20"/>
              <p:cNvCxnSpPr/>
              <p:nvPr/>
            </p:nvCxnSpPr>
            <p:spPr>
              <a:xfrm flipH="1" flipV="1">
                <a:off x="3228480" y="5593320"/>
                <a:ext cx="7560" cy="458640"/>
              </a:xfrm>
              <a:prstGeom prst="straightConnector1">
                <a:avLst/>
              </a:prstGeom>
              <a:ln w="15875">
                <a:solidFill>
                  <a:srgbClr val="000000"/>
                </a:solidFill>
              </a:ln>
            </p:spPr>
          </p:cxnSp>
          <p:cxnSp>
            <p:nvCxnSpPr>
              <p:cNvPr id="47" name="Straight Arrow Connector 21"/>
              <p:cNvCxnSpPr/>
              <p:nvPr/>
            </p:nvCxnSpPr>
            <p:spPr>
              <a:xfrm flipV="1">
                <a:off x="3326400" y="5578560"/>
                <a:ext cx="360" cy="209520"/>
              </a:xfrm>
              <a:prstGeom prst="straightConnector1">
                <a:avLst/>
              </a:prstGeom>
              <a:ln w="15875">
                <a:solidFill>
                  <a:srgbClr val="000000"/>
                </a:solidFill>
              </a:ln>
            </p:spPr>
          </p:cxnSp>
          <p:grpSp>
            <p:nvGrpSpPr>
              <p:cNvPr id="48" name="Group 22"/>
              <p:cNvGrpSpPr/>
              <p:nvPr/>
            </p:nvGrpSpPr>
            <p:grpSpPr>
              <a:xfrm>
                <a:off x="2295360" y="4730400"/>
                <a:ext cx="7014600" cy="1550880"/>
                <a:chOff x="2295360" y="4730400"/>
                <a:chExt cx="7014600" cy="1550880"/>
              </a:xfrm>
            </p:grpSpPr>
            <p:sp>
              <p:nvSpPr>
                <p:cNvPr id="49" name="TextBox 35"/>
                <p:cNvSpPr/>
                <p:nvPr/>
              </p:nvSpPr>
              <p:spPr>
                <a:xfrm>
                  <a:off x="7494840" y="4963680"/>
                  <a:ext cx="1716120" cy="60804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2000"/>
                  </a:schemeClr>
                </a:solidFill>
                <a:ln w="9525">
                  <a:solidFill>
                    <a:srgbClr val="040506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spAutoFit/>
                </a:bodyPr>
                <a:p>
                  <a:pPr defTabSz="914400">
                    <a:lnSpc>
                      <a:spcPct val="100000"/>
                    </a:lnSpc>
                  </a:pPr>
                  <a:r>
                    <a:rPr b="0" lang="en-US" sz="1200" spc="-1" strike="noStrike">
                      <a:solidFill>
                        <a:srgbClr val="000000"/>
                      </a:solidFill>
                      <a:latin typeface="Calibri"/>
                    </a:rPr>
                    <a:t>SW engineering</a:t>
                  </a:r>
                  <a:endParaRPr b="0" lang="en-US" sz="12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marL="285480" indent="-285480" defTabSz="914400">
                    <a:lnSpc>
                      <a:spcPct val="100000"/>
                    </a:lnSpc>
                    <a:buClr>
                      <a:srgbClr val="000000"/>
                    </a:buClr>
                    <a:buFont typeface="Arial"/>
                    <a:buChar char="•"/>
                  </a:pPr>
                  <a:r>
                    <a:rPr b="0" lang="en-US" sz="1100" spc="-1" strike="noStrike">
                      <a:solidFill>
                        <a:srgbClr val="000000"/>
                      </a:solidFill>
                      <a:latin typeface="Calibri"/>
                    </a:rPr>
                    <a:t>Productivity tools.</a:t>
                  </a:r>
                  <a:endParaRPr b="0" lang="en-US" sz="11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marL="285480" indent="-285480" defTabSz="914400">
                    <a:lnSpc>
                      <a:spcPct val="100000"/>
                    </a:lnSpc>
                    <a:buClr>
                      <a:srgbClr val="000000"/>
                    </a:buClr>
                    <a:buFont typeface="Arial"/>
                    <a:buChar char="•"/>
                  </a:pPr>
                  <a:r>
                    <a:rPr b="0" lang="en-US" sz="1100" spc="-1" strike="noStrike">
                      <a:solidFill>
                        <a:srgbClr val="000000"/>
                      </a:solidFill>
                      <a:latin typeface="Calibri"/>
                    </a:rPr>
                    <a:t>Models, processes.</a:t>
                  </a:r>
                  <a:endParaRPr b="0" lang="en-US" sz="11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0" name="TextBox 31"/>
                <p:cNvSpPr/>
                <p:nvPr/>
              </p:nvSpPr>
              <p:spPr>
                <a:xfrm>
                  <a:off x="4193280" y="4963680"/>
                  <a:ext cx="1416960" cy="608040"/>
                </a:xfrm>
                <a:prstGeom prst="rect">
                  <a:avLst/>
                </a:prstGeom>
                <a:solidFill>
                  <a:srgbClr val="008000">
                    <a:alpha val="50000"/>
                  </a:srgbClr>
                </a:solidFill>
                <a:ln w="9525">
                  <a:solidFill>
                    <a:srgbClr val="040506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spAutoFit/>
                </a:bodyPr>
                <a:p>
                  <a:pPr defTabSz="914400">
                    <a:lnSpc>
                      <a:spcPct val="100000"/>
                    </a:lnSpc>
                  </a:pPr>
                  <a:r>
                    <a:rPr b="0" lang="en-US" sz="1200" spc="-1" strike="noStrike">
                      <a:solidFill>
                        <a:srgbClr val="000000"/>
                      </a:solidFill>
                      <a:latin typeface="Calibri"/>
                    </a:rPr>
                    <a:t>Libraries</a:t>
                  </a:r>
                  <a:endParaRPr b="0" lang="en-US" sz="12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marL="285480" indent="-285480" defTabSz="914400">
                    <a:lnSpc>
                      <a:spcPct val="100000"/>
                    </a:lnSpc>
                    <a:buClr>
                      <a:srgbClr val="000000"/>
                    </a:buClr>
                    <a:buFont typeface="Arial"/>
                    <a:buChar char="•"/>
                  </a:pPr>
                  <a:r>
                    <a:rPr b="0" lang="en-US" sz="1100" spc="-1" strike="noStrike">
                      <a:solidFill>
                        <a:srgbClr val="000000"/>
                      </a:solidFill>
                      <a:latin typeface="Calibri"/>
                    </a:rPr>
                    <a:t>Solvers, etc.</a:t>
                  </a:r>
                  <a:endParaRPr b="0" lang="en-US" sz="11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marL="285480" indent="-285480" defTabSz="914400">
                    <a:lnSpc>
                      <a:spcPct val="100000"/>
                    </a:lnSpc>
                    <a:buClr>
                      <a:srgbClr val="000000"/>
                    </a:buClr>
                    <a:buFont typeface="Arial"/>
                    <a:buChar char="•"/>
                  </a:pPr>
                  <a:r>
                    <a:rPr b="0" lang="en-US" sz="1100" spc="-1" strike="noStrike">
                      <a:solidFill>
                        <a:srgbClr val="000000"/>
                      </a:solidFill>
                      <a:latin typeface="Calibri"/>
                    </a:rPr>
                    <a:t>Interoperable.</a:t>
                  </a:r>
                  <a:endParaRPr b="0" lang="en-US" sz="11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1" name="TextBox 32"/>
                <p:cNvSpPr/>
                <p:nvPr/>
              </p:nvSpPr>
              <p:spPr>
                <a:xfrm>
                  <a:off x="5614560" y="4963680"/>
                  <a:ext cx="1879920" cy="6080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2000"/>
                  </a:schemeClr>
                </a:solidFill>
                <a:ln w="9525">
                  <a:solidFill>
                    <a:srgbClr val="040506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spAutoFit/>
                </a:bodyPr>
                <a:p>
                  <a:pPr defTabSz="914400">
                    <a:lnSpc>
                      <a:spcPct val="100000"/>
                    </a:lnSpc>
                  </a:pPr>
                  <a:r>
                    <a:rPr b="0" lang="en-US" sz="1200" spc="-1" strike="noStrike">
                      <a:solidFill>
                        <a:srgbClr val="000000"/>
                      </a:solidFill>
                      <a:latin typeface="Calibri"/>
                    </a:rPr>
                    <a:t>Frameworks &amp; tools</a:t>
                  </a:r>
                  <a:endParaRPr b="0" lang="en-US" sz="12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marL="285480" indent="-285480" defTabSz="914400">
                    <a:lnSpc>
                      <a:spcPct val="100000"/>
                    </a:lnSpc>
                    <a:buClr>
                      <a:srgbClr val="000000"/>
                    </a:buClr>
                    <a:buFont typeface="Arial"/>
                    <a:buChar char="•"/>
                  </a:pPr>
                  <a:r>
                    <a:rPr b="0" lang="en-US" sz="1100" spc="-1" strike="noStrike">
                      <a:solidFill>
                        <a:srgbClr val="000000"/>
                      </a:solidFill>
                      <a:latin typeface="Calibri"/>
                    </a:rPr>
                    <a:t>Doc generators.</a:t>
                  </a:r>
                  <a:endParaRPr b="0" lang="en-US" sz="11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marL="285480" indent="-285480" defTabSz="914400">
                    <a:lnSpc>
                      <a:spcPct val="100000"/>
                    </a:lnSpc>
                    <a:buClr>
                      <a:srgbClr val="000000"/>
                    </a:buClr>
                    <a:buFont typeface="Arial"/>
                    <a:buChar char="•"/>
                  </a:pPr>
                  <a:r>
                    <a:rPr b="0" lang="en-US" sz="1100" spc="-1" strike="noStrike">
                      <a:solidFill>
                        <a:srgbClr val="000000"/>
                      </a:solidFill>
                      <a:latin typeface="Calibri"/>
                    </a:rPr>
                    <a:t>Test, build framework.</a:t>
                  </a:r>
                  <a:endParaRPr b="0" lang="en-US" sz="11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2" name="Rectangle 33"/>
                <p:cNvSpPr/>
                <p:nvPr/>
              </p:nvSpPr>
              <p:spPr>
                <a:xfrm>
                  <a:off x="2295360" y="4730400"/>
                  <a:ext cx="7014600" cy="1550880"/>
                </a:xfrm>
                <a:prstGeom prst="rect">
                  <a:avLst/>
                </a:prstGeom>
                <a:noFill/>
                <a:ln w="28575">
                  <a:solidFill>
                    <a:srgbClr val="00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defTabSz="914400">
                    <a:lnSpc>
                      <a:spcPct val="100000"/>
                    </a:lnSpc>
                  </a:pPr>
                  <a:endParaRPr b="0" lang="en-US" sz="1400" spc="-1" strike="noStrike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3" name="TextBox 34"/>
                <p:cNvSpPr/>
                <p:nvPr/>
              </p:nvSpPr>
              <p:spPr>
                <a:xfrm>
                  <a:off x="4344840" y="5776920"/>
                  <a:ext cx="4129920" cy="2574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spAutoFit/>
                </a:bodyPr>
                <a:p>
                  <a:pPr defTabSz="914400">
                    <a:lnSpc>
                      <a:spcPct val="100000"/>
                    </a:lnSpc>
                  </a:pPr>
                  <a:r>
                    <a:rPr b="1" lang="en-US" sz="1100" spc="-1" strike="noStrike">
                      <a:solidFill>
                        <a:srgbClr val="000000"/>
                      </a:solidFill>
                      <a:latin typeface="Calibri"/>
                    </a:rPr>
                    <a:t>Extreme-Scale Scientific Software Development Kit (xSDK)</a:t>
                  </a:r>
                  <a:endParaRPr b="0" lang="en-US" sz="11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4" name="TextBox 36"/>
                <p:cNvSpPr/>
                <p:nvPr/>
              </p:nvSpPr>
              <p:spPr>
                <a:xfrm>
                  <a:off x="2459880" y="4963680"/>
                  <a:ext cx="1733040" cy="608040"/>
                </a:xfrm>
                <a:prstGeom prst="rect">
                  <a:avLst/>
                </a:prstGeom>
                <a:solidFill>
                  <a:srgbClr val="ba8f2d">
                    <a:alpha val="76000"/>
                  </a:srgbClr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/>
              </p:style>
              <p:txBody>
                <a:bodyPr lIns="90000" rIns="90000" tIns="45000" bIns="45000" anchor="t">
                  <a:spAutoFit/>
                </a:bodyPr>
                <a:p>
                  <a:pPr defTabSz="914400">
                    <a:lnSpc>
                      <a:spcPct val="100000"/>
                    </a:lnSpc>
                  </a:pPr>
                  <a:r>
                    <a:rPr b="0" lang="en-US" sz="1200" spc="-1" strike="noStrike">
                      <a:solidFill>
                        <a:srgbClr val="000000"/>
                      </a:solidFill>
                      <a:latin typeface="Calibri"/>
                    </a:rPr>
                    <a:t>Domain components</a:t>
                  </a:r>
                  <a:endParaRPr b="0" lang="en-US" sz="12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marL="285480" indent="-285480" defTabSz="914400">
                    <a:lnSpc>
                      <a:spcPct val="100000"/>
                    </a:lnSpc>
                    <a:buClr>
                      <a:srgbClr val="000000"/>
                    </a:buClr>
                    <a:buFont typeface="Arial"/>
                    <a:buChar char="•"/>
                  </a:pPr>
                  <a:r>
                    <a:rPr b="0" lang="en-US" sz="1050" spc="-1" strike="noStrike">
                      <a:solidFill>
                        <a:srgbClr val="000000"/>
                      </a:solidFill>
                      <a:latin typeface="Calibri"/>
                    </a:rPr>
                    <a:t>Reacting flow, etc</a:t>
                  </a:r>
                  <a:r>
                    <a:rPr b="0" lang="en-US" sz="1100" spc="-1" strike="noStrike">
                      <a:solidFill>
                        <a:srgbClr val="000000"/>
                      </a:solidFill>
                      <a:latin typeface="Calibri"/>
                    </a:rPr>
                    <a:t>.</a:t>
                  </a:r>
                  <a:endParaRPr b="0" lang="en-US" sz="11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marL="285480" indent="-285480" defTabSz="914400">
                    <a:lnSpc>
                      <a:spcPct val="100000"/>
                    </a:lnSpc>
                    <a:buClr>
                      <a:srgbClr val="000000"/>
                    </a:buClr>
                    <a:buFont typeface="Arial"/>
                    <a:buChar char="•"/>
                  </a:pPr>
                  <a:r>
                    <a:rPr b="0" lang="en-US" sz="1050" spc="-1" strike="noStrike">
                      <a:solidFill>
                        <a:srgbClr val="000000"/>
                      </a:solidFill>
                      <a:latin typeface="Calibri"/>
                    </a:rPr>
                    <a:t>Reusable</a:t>
                  </a:r>
                  <a:r>
                    <a:rPr b="0" lang="en-US" sz="1100" spc="-1" strike="noStrike">
                      <a:solidFill>
                        <a:srgbClr val="000000"/>
                      </a:solidFill>
                      <a:latin typeface="Calibri"/>
                    </a:rPr>
                    <a:t>.</a:t>
                  </a:r>
                  <a:endParaRPr b="0" lang="en-US" sz="11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cxnSp>
            <p:nvCxnSpPr>
              <p:cNvPr id="55" name="Straight Arrow Connector 23"/>
              <p:cNvCxnSpPr/>
              <p:nvPr/>
            </p:nvCxnSpPr>
            <p:spPr>
              <a:xfrm flipV="1">
                <a:off x="4309200" y="5567040"/>
                <a:ext cx="360" cy="599040"/>
              </a:xfrm>
              <a:prstGeom prst="straightConnector1">
                <a:avLst/>
              </a:prstGeom>
              <a:ln w="15875">
                <a:solidFill>
                  <a:srgbClr val="000000"/>
                </a:solidFill>
              </a:ln>
            </p:spPr>
          </p:cxnSp>
          <p:cxnSp>
            <p:nvCxnSpPr>
              <p:cNvPr id="56" name="Elbow Connector 24"/>
              <p:cNvCxnSpPr/>
              <p:nvPr/>
            </p:nvCxnSpPr>
            <p:spPr>
              <a:xfrm flipV="1" rot="10800000">
                <a:off x="4302360" y="5584680"/>
                <a:ext cx="4226760" cy="558720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rgbClr val="000000"/>
                </a:solidFill>
                <a:headEnd len="med" type="triangle" w="med"/>
              </a:ln>
            </p:spPr>
          </p:cxnSp>
          <p:cxnSp>
            <p:nvCxnSpPr>
              <p:cNvPr id="57" name="Elbow Connector 25"/>
              <p:cNvCxnSpPr/>
              <p:nvPr/>
            </p:nvCxnSpPr>
            <p:spPr>
              <a:xfrm flipV="1" rot="10800000">
                <a:off x="3240360" y="5563440"/>
                <a:ext cx="5204880" cy="488520"/>
              </a:xfrm>
              <a:prstGeom prst="bentConnector3">
                <a:avLst>
                  <a:gd name="adj1" fmla="val 49996"/>
                </a:avLst>
              </a:prstGeom>
              <a:ln w="15875">
                <a:solidFill>
                  <a:srgbClr val="000000"/>
                </a:solidFill>
                <a:headEnd len="med" type="triangle" w="med"/>
              </a:ln>
            </p:spPr>
          </p:cxnSp>
          <p:cxnSp>
            <p:nvCxnSpPr>
              <p:cNvPr id="58" name="Elbow Connector 26"/>
              <p:cNvCxnSpPr/>
              <p:nvPr/>
            </p:nvCxnSpPr>
            <p:spPr>
              <a:xfrm flipV="1" rot="10800000">
                <a:off x="3338280" y="5578200"/>
                <a:ext cx="3216600" cy="209520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rgbClr val="000000"/>
                </a:solidFill>
                <a:headEnd len="med" type="triangle" w="med"/>
              </a:ln>
            </p:spPr>
          </p:cxnSp>
          <p:cxnSp>
            <p:nvCxnSpPr>
              <p:cNvPr id="59" name="Elbow Connector 27"/>
              <p:cNvCxnSpPr/>
              <p:nvPr/>
            </p:nvCxnSpPr>
            <p:spPr>
              <a:xfrm rot="10800000">
                <a:off x="4807080" y="4860360"/>
                <a:ext cx="1009080" cy="118800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rgbClr val="000000"/>
                </a:solidFill>
                <a:headEnd len="med" type="triangle" w="med"/>
              </a:ln>
            </p:spPr>
          </p:cxnSp>
          <p:cxnSp>
            <p:nvCxnSpPr>
              <p:cNvPr id="60" name="Straight Arrow Connector 28"/>
              <p:cNvCxnSpPr/>
              <p:nvPr/>
            </p:nvCxnSpPr>
            <p:spPr>
              <a:xfrm flipV="1">
                <a:off x="4816080" y="4865040"/>
                <a:ext cx="360" cy="91080"/>
              </a:xfrm>
              <a:prstGeom prst="straightConnector1">
                <a:avLst/>
              </a:prstGeom>
              <a:ln w="15875">
                <a:solidFill>
                  <a:srgbClr val="000000"/>
                </a:solidFill>
              </a:ln>
            </p:spPr>
          </p:cxnSp>
          <p:cxnSp>
            <p:nvCxnSpPr>
              <p:cNvPr id="61" name="Elbow Connector 29"/>
              <p:cNvCxnSpPr/>
              <p:nvPr/>
            </p:nvCxnSpPr>
            <p:spPr>
              <a:xfrm rot="10800000">
                <a:off x="3304080" y="4861440"/>
                <a:ext cx="1009080" cy="118440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rgbClr val="000000"/>
                </a:solidFill>
                <a:headEnd len="med" type="triangle" w="med"/>
              </a:ln>
            </p:spPr>
          </p:cxnSp>
          <p:cxnSp>
            <p:nvCxnSpPr>
              <p:cNvPr id="62" name="Straight Arrow Connector 30"/>
              <p:cNvCxnSpPr/>
              <p:nvPr/>
            </p:nvCxnSpPr>
            <p:spPr>
              <a:xfrm flipV="1">
                <a:off x="3313080" y="4865760"/>
                <a:ext cx="360" cy="90720"/>
              </a:xfrm>
              <a:prstGeom prst="straightConnector1">
                <a:avLst/>
              </a:prstGeom>
              <a:ln w="15875">
                <a:solidFill>
                  <a:srgbClr val="000000"/>
                </a:solidFill>
              </a:ln>
            </p:spPr>
          </p:cxnSp>
        </p:grpSp>
        <p:sp>
          <p:nvSpPr>
            <p:cNvPr id="63" name="Content Placeholder 4"/>
            <p:cNvSpPr/>
            <p:nvPr/>
          </p:nvSpPr>
          <p:spPr>
            <a:xfrm>
              <a:off x="8521200" y="1266120"/>
              <a:ext cx="3184560" cy="12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spcBef>
                  <a:spcPts val="700"/>
                </a:spcBef>
                <a:tabLst>
                  <a:tab algn="l" pos="0"/>
                </a:tabLst>
              </a:pPr>
              <a:r>
                <a:rPr b="1" lang="en-US" sz="1600" spc="-1" strike="noStrike">
                  <a:solidFill>
                    <a:srgbClr val="000000"/>
                  </a:solidFill>
                  <a:latin typeface="Calibri"/>
                </a:rPr>
                <a:t>xSDK functionality, Nov 2023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700"/>
                </a:spcBef>
                <a:tabLst>
                  <a:tab algn="l" pos="0"/>
                </a:tabLst>
              </a:pPr>
              <a:endParaRPr b="0" lang="en-US" sz="5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700"/>
                </a:spcBef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</a:rPr>
                <a:t>Tested on key machines at ALCF, NERSC, OLCF, also Linux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64" name="Group 10"/>
            <p:cNvGrpSpPr/>
            <p:nvPr/>
          </p:nvGrpSpPr>
          <p:grpSpPr>
            <a:xfrm>
              <a:off x="3931920" y="1302480"/>
              <a:ext cx="4489560" cy="1208520"/>
              <a:chOff x="3931920" y="1302480"/>
              <a:chExt cx="4489560" cy="1208520"/>
            </a:xfrm>
          </p:grpSpPr>
          <p:sp>
            <p:nvSpPr>
              <p:cNvPr id="65" name="Rectangle 37"/>
              <p:cNvSpPr/>
              <p:nvPr/>
            </p:nvSpPr>
            <p:spPr>
              <a:xfrm>
                <a:off x="4843080" y="1420920"/>
                <a:ext cx="2572200" cy="385200"/>
              </a:xfrm>
              <a:prstGeom prst="rect">
                <a:avLst/>
              </a:prstGeom>
              <a:solidFill>
                <a:srgbClr val="604a7b">
                  <a:alpha val="37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Calibri"/>
                  </a:rPr>
                  <a:t>Multiphysics Application C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" name="Rectangle 39"/>
              <p:cNvSpPr/>
              <p:nvPr/>
            </p:nvSpPr>
            <p:spPr>
              <a:xfrm>
                <a:off x="6868440" y="2023200"/>
                <a:ext cx="1308600" cy="385200"/>
              </a:xfrm>
              <a:prstGeom prst="rect">
                <a:avLst/>
              </a:prstGeom>
              <a:solidFill>
                <a:srgbClr val="604a7b">
                  <a:alpha val="37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Calibri"/>
                  </a:rPr>
                  <a:t>Application B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67" name="Straight Arrow Connector 40"/>
              <p:cNvCxnSpPr/>
              <p:nvPr/>
            </p:nvCxnSpPr>
            <p:spPr>
              <a:xfrm flipV="1">
                <a:off x="4805280" y="1806480"/>
                <a:ext cx="1324440" cy="18720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len="med" type="triangle" w="med"/>
              </a:ln>
            </p:spPr>
          </p:cxnSp>
          <p:cxnSp>
            <p:nvCxnSpPr>
              <p:cNvPr id="68" name="Straight Arrow Connector 41"/>
              <p:cNvCxnSpPr/>
              <p:nvPr/>
            </p:nvCxnSpPr>
            <p:spPr>
              <a:xfrm flipH="1" flipV="1">
                <a:off x="6129360" y="1806480"/>
                <a:ext cx="1393560" cy="21708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len="med" type="triangle" w="med"/>
              </a:ln>
            </p:spPr>
          </p:cxnSp>
          <p:sp>
            <p:nvSpPr>
              <p:cNvPr id="69" name="Rectangle 42"/>
              <p:cNvSpPr/>
              <p:nvPr/>
            </p:nvSpPr>
            <p:spPr>
              <a:xfrm>
                <a:off x="3931920" y="1302480"/>
                <a:ext cx="4489560" cy="120852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sp>
          <p:nvSpPr>
            <p:cNvPr id="70" name="Folded Corner 61"/>
            <p:cNvSpPr/>
            <p:nvPr/>
          </p:nvSpPr>
          <p:spPr>
            <a:xfrm>
              <a:off x="9435240" y="4721040"/>
              <a:ext cx="2293200" cy="1550880"/>
            </a:xfrm>
            <a:prstGeom prst="foldedCorner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0">
              <a:solidFill>
                <a:srgbClr val="4472c4"/>
              </a:solidFill>
            </a:ln>
            <a:effectLst>
              <a:outerShdw algn="ctr" blurRad="57240" dir="5400000" dist="19080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/>
          </p:style>
          <p:txBody>
            <a:bodyPr numCol="1" spcCol="0" horzOverflow="overflow" lIns="45720" rIns="45720" anchor="ctr">
              <a:noAutofit/>
            </a:bodyPr>
            <a:p>
              <a:pPr algn="ctr" defTabSz="914400">
                <a:lnSpc>
                  <a:spcPct val="90000"/>
                </a:lnSpc>
              </a:pP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90000"/>
                </a:lnSpc>
              </a:pPr>
              <a:r>
                <a:rPr b="1" lang="en-US" sz="1200" spc="-1" strike="noStrike">
                  <a:solidFill>
                    <a:schemeClr val="dk1"/>
                  </a:solidFill>
                  <a:latin typeface="Calibri"/>
                </a:rPr>
                <a:t>Impact: </a:t>
              </a: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Improved code quality, usability, access, sustainability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90000"/>
                </a:lnSpc>
              </a:pP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90000"/>
                </a:lnSpc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Foundation for work on performance portability, deeper levels of package interoperability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" name="Content Placeholder 4"/>
            <p:cNvSpPr/>
            <p:nvPr/>
          </p:nvSpPr>
          <p:spPr>
            <a:xfrm>
              <a:off x="999720" y="1767600"/>
              <a:ext cx="2832120" cy="93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spcBef>
                  <a:spcPts val="201"/>
                </a:spcBef>
                <a:tabLst>
                  <a:tab algn="l" pos="0"/>
                </a:tabLst>
              </a:pPr>
              <a:r>
                <a:rPr b="0" lang="en-US" sz="1200" spc="-1" strike="noStrike">
                  <a:solidFill>
                    <a:srgbClr val="000000"/>
                  </a:solidFill>
                  <a:latin typeface="Calibri"/>
                </a:rPr>
                <a:t>Each xSDK member package uses or can be used with one or more xSDK packages, and the connecting interface is regularly tested for regressions.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2" name="TextBox 124"/>
            <p:cNvSpPr/>
            <p:nvPr/>
          </p:nvSpPr>
          <p:spPr>
            <a:xfrm>
              <a:off x="1387800" y="1320480"/>
              <a:ext cx="2270160" cy="394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90000"/>
                </a:lnSpc>
              </a:pPr>
              <a:endParaRPr b="0" lang="en-US" sz="2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90000"/>
                </a:lnSpc>
              </a:pPr>
              <a:r>
                <a:rPr b="1" lang="en-US" sz="2000" spc="-1" strike="noStrike">
                  <a:solidFill>
                    <a:schemeClr val="dk1"/>
                  </a:solidFill>
                  <a:latin typeface="Calibri"/>
                </a:rPr>
                <a:t>https://xsdk.info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" name="Rectangle 93"/>
            <p:cNvSpPr/>
            <p:nvPr/>
          </p:nvSpPr>
          <p:spPr>
            <a:xfrm>
              <a:off x="4006800" y="2029680"/>
              <a:ext cx="1308600" cy="385200"/>
            </a:xfrm>
            <a:prstGeom prst="rect">
              <a:avLst/>
            </a:prstGeom>
            <a:solidFill>
              <a:srgbClr val="604a7b">
                <a:alpha val="37000"/>
              </a:srgb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</a:rPr>
                <a:t>Application A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74" name="Group 3"/>
            <p:cNvGrpSpPr/>
            <p:nvPr/>
          </p:nvGrpSpPr>
          <p:grpSpPr>
            <a:xfrm>
              <a:off x="462960" y="2515680"/>
              <a:ext cx="11232000" cy="2031840"/>
              <a:chOff x="462960" y="2515680"/>
              <a:chExt cx="11232000" cy="2031840"/>
            </a:xfrm>
          </p:grpSpPr>
          <p:cxnSp>
            <p:nvCxnSpPr>
              <p:cNvPr id="75" name="Straight Arrow Connector 5"/>
              <p:cNvCxnSpPr/>
              <p:nvPr/>
            </p:nvCxnSpPr>
            <p:spPr>
              <a:xfrm flipH="1" flipV="1">
                <a:off x="8229960" y="2530080"/>
                <a:ext cx="1330200" cy="18648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len="med" type="triangle" w="med"/>
              </a:ln>
            </p:spPr>
          </p:cxnSp>
          <p:cxnSp>
            <p:nvCxnSpPr>
              <p:cNvPr id="76" name="Straight Arrow Connector 6"/>
              <p:cNvCxnSpPr/>
              <p:nvPr/>
            </p:nvCxnSpPr>
            <p:spPr>
              <a:xfrm flipH="1" flipV="1">
                <a:off x="5985000" y="2515680"/>
                <a:ext cx="10440" cy="21672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len="med" type="triangle" w="med"/>
              </a:ln>
            </p:spPr>
          </p:cxnSp>
          <p:cxnSp>
            <p:nvCxnSpPr>
              <p:cNvPr id="77" name="Straight Arrow Connector 76"/>
              <p:cNvCxnSpPr/>
              <p:nvPr/>
            </p:nvCxnSpPr>
            <p:spPr>
              <a:xfrm flipH="1">
                <a:off x="10337400" y="3679560"/>
                <a:ext cx="168840" cy="180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len="med" type="triangle" w="med"/>
              </a:ln>
            </p:spPr>
          </p:cxnSp>
          <p:pic>
            <p:nvPicPr>
              <p:cNvPr id="78" name="Picture 12" descr="xsdk_logo_COLOR_small.png"/>
              <p:cNvPicPr/>
              <p:nvPr/>
            </p:nvPicPr>
            <p:blipFill>
              <a:blip r:embed="rId1"/>
              <a:stretch/>
            </p:blipFill>
            <p:spPr>
              <a:xfrm>
                <a:off x="9507240" y="2837520"/>
                <a:ext cx="826200" cy="64836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79" name="Group 65"/>
              <p:cNvGrpSpPr/>
              <p:nvPr/>
            </p:nvGrpSpPr>
            <p:grpSpPr>
              <a:xfrm>
                <a:off x="591840" y="4100400"/>
                <a:ext cx="938880" cy="307080"/>
                <a:chOff x="591840" y="4100400"/>
                <a:chExt cx="938880" cy="307080"/>
              </a:xfrm>
            </p:grpSpPr>
            <p:sp>
              <p:nvSpPr>
                <p:cNvPr id="80" name="TextBox 53"/>
                <p:cNvSpPr/>
                <p:nvPr/>
              </p:nvSpPr>
              <p:spPr>
                <a:xfrm>
                  <a:off x="591840" y="4100400"/>
                  <a:ext cx="938880" cy="307080"/>
                </a:xfrm>
                <a:prstGeom prst="rect">
                  <a:avLst/>
                </a:prstGeom>
                <a:solidFill>
                  <a:schemeClr val="accent1">
                    <a:alpha val="52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spAutoFit/>
                </a:bodyPr>
                <a:p>
                  <a:pPr defTabSz="914400">
                    <a:lnSpc>
                      <a:spcPct val="100000"/>
                    </a:lnSpc>
                  </a:pPr>
                  <a:endParaRPr b="0" lang="en-US" sz="7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defTabSz="914400">
                    <a:lnSpc>
                      <a:spcPct val="100000"/>
                    </a:lnSpc>
                  </a:pPr>
                  <a:endParaRPr b="0" lang="en-US" sz="7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pic>
              <p:nvPicPr>
                <p:cNvPr id="81" name="Picture 16" descr="spack-logo-text-64.png"/>
                <p:cNvPicPr/>
                <p:nvPr/>
              </p:nvPicPr>
              <p:blipFill>
                <a:blip r:embed="rId2"/>
                <a:stretch/>
              </p:blipFill>
              <p:spPr>
                <a:xfrm>
                  <a:off x="604080" y="4136040"/>
                  <a:ext cx="926640" cy="24696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sp>
            <p:nvSpPr>
              <p:cNvPr id="82" name="Oval 47"/>
              <p:cNvSpPr/>
              <p:nvPr/>
            </p:nvSpPr>
            <p:spPr>
              <a:xfrm>
                <a:off x="554760" y="3049200"/>
                <a:ext cx="1161720" cy="380160"/>
              </a:xfrm>
              <a:prstGeom prst="ellipse">
                <a:avLst/>
              </a:prstGeom>
              <a:solidFill>
                <a:srgbClr val="ba8f2d">
                  <a:alpha val="76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Calibri"/>
                  </a:rPr>
                  <a:t>Alquimia</a:t>
                </a:r>
                <a:endParaRPr b="0" lang="en-US" sz="13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3" name="Oval 48"/>
              <p:cNvSpPr/>
              <p:nvPr/>
            </p:nvSpPr>
            <p:spPr>
              <a:xfrm>
                <a:off x="2964600" y="2807640"/>
                <a:ext cx="914760" cy="380160"/>
              </a:xfrm>
              <a:prstGeom prst="ellipse">
                <a:avLst/>
              </a:prstGeom>
              <a:solidFill>
                <a:srgbClr val="008000">
                  <a:alpha val="5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Calibri"/>
                  </a:rPr>
                  <a:t>hypre</a:t>
                </a:r>
                <a:endParaRPr b="0" lang="en-US" sz="12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4" name="Oval 49"/>
              <p:cNvSpPr/>
              <p:nvPr/>
            </p:nvSpPr>
            <p:spPr>
              <a:xfrm>
                <a:off x="3002400" y="3731760"/>
                <a:ext cx="968040" cy="380160"/>
              </a:xfrm>
              <a:prstGeom prst="ellipse">
                <a:avLst/>
              </a:prstGeom>
              <a:solidFill>
                <a:srgbClr val="008000">
                  <a:alpha val="5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Calibri"/>
                  </a:rPr>
                  <a:t>Trilinos</a:t>
                </a:r>
                <a:endParaRPr b="0" lang="en-US" sz="12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5" name="Oval 50"/>
              <p:cNvSpPr/>
              <p:nvPr/>
            </p:nvSpPr>
            <p:spPr>
              <a:xfrm>
                <a:off x="1722600" y="3229200"/>
                <a:ext cx="992880" cy="387000"/>
              </a:xfrm>
              <a:prstGeom prst="ellipse">
                <a:avLst/>
              </a:prstGeom>
              <a:solidFill>
                <a:srgbClr val="008000">
                  <a:alpha val="5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Calibri"/>
                  </a:rPr>
                  <a:t>PETSc</a:t>
                </a:r>
                <a:endParaRPr b="0" lang="en-US" sz="12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6" name="Oval 51"/>
              <p:cNvSpPr/>
              <p:nvPr/>
            </p:nvSpPr>
            <p:spPr>
              <a:xfrm>
                <a:off x="1597320" y="3719880"/>
                <a:ext cx="1186920" cy="380160"/>
              </a:xfrm>
              <a:prstGeom prst="ellipse">
                <a:avLst/>
              </a:prstGeom>
              <a:solidFill>
                <a:srgbClr val="008000">
                  <a:alpha val="5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Calibri"/>
                  </a:rPr>
                  <a:t>SuperLU</a:t>
                </a:r>
                <a:endParaRPr b="0" lang="en-US" sz="12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7" name="Oval 17"/>
              <p:cNvSpPr/>
              <p:nvPr/>
            </p:nvSpPr>
            <p:spPr>
              <a:xfrm>
                <a:off x="532800" y="3521160"/>
                <a:ext cx="1161720" cy="380160"/>
              </a:xfrm>
              <a:prstGeom prst="ellipse">
                <a:avLst/>
              </a:prstGeom>
              <a:solidFill>
                <a:srgbClr val="ba8f2d">
                  <a:alpha val="76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r>
                  <a:rPr b="0" lang="en-US" sz="900" spc="-1" strike="noStrike">
                    <a:solidFill>
                      <a:srgbClr val="000000"/>
                    </a:solidFill>
                    <a:latin typeface="Calibri"/>
                  </a:rPr>
                  <a:t>PFLOTRAN</a:t>
                </a:r>
                <a:endParaRPr b="0" lang="en-US" sz="9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8" name="Oval 66"/>
              <p:cNvSpPr/>
              <p:nvPr/>
            </p:nvSpPr>
            <p:spPr>
              <a:xfrm>
                <a:off x="4299480" y="3698280"/>
                <a:ext cx="989640" cy="380160"/>
              </a:xfrm>
              <a:prstGeom prst="ellipse">
                <a:avLst/>
              </a:prstGeom>
              <a:solidFill>
                <a:srgbClr val="008000">
                  <a:alpha val="5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Calibri"/>
                  </a:rPr>
                  <a:t>MFEM</a:t>
                </a:r>
                <a:endParaRPr b="0" lang="en-US" sz="12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9" name="Oval 67"/>
              <p:cNvSpPr/>
              <p:nvPr/>
            </p:nvSpPr>
            <p:spPr>
              <a:xfrm>
                <a:off x="2809800" y="3285000"/>
                <a:ext cx="1224360" cy="380160"/>
              </a:xfrm>
              <a:prstGeom prst="ellipse">
                <a:avLst/>
              </a:prstGeom>
              <a:solidFill>
                <a:srgbClr val="008000">
                  <a:alpha val="5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Calibri"/>
                  </a:rPr>
                  <a:t>SUNDIALS</a:t>
                </a:r>
                <a:endParaRPr b="0" lang="en-US" sz="10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0" name="Rectangle 83"/>
              <p:cNvSpPr/>
              <p:nvPr/>
            </p:nvSpPr>
            <p:spPr>
              <a:xfrm>
                <a:off x="462960" y="2716560"/>
                <a:ext cx="9900360" cy="1830960"/>
              </a:xfrm>
              <a:prstGeom prst="rect">
                <a:avLst/>
              </a:prstGeom>
              <a:noFill/>
              <a:ln w="571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grpSp>
            <p:nvGrpSpPr>
              <p:cNvPr id="91" name="Group 84"/>
              <p:cNvGrpSpPr/>
              <p:nvPr/>
            </p:nvGrpSpPr>
            <p:grpSpPr>
              <a:xfrm>
                <a:off x="10499040" y="2738520"/>
                <a:ext cx="1195920" cy="1573920"/>
                <a:chOff x="10499040" y="2738520"/>
                <a:chExt cx="1195920" cy="1573920"/>
              </a:xfrm>
            </p:grpSpPr>
            <p:sp>
              <p:nvSpPr>
                <p:cNvPr id="92" name="Oval 85"/>
                <p:cNvSpPr/>
                <p:nvPr/>
              </p:nvSpPr>
              <p:spPr>
                <a:xfrm>
                  <a:off x="10644120" y="2835360"/>
                  <a:ext cx="883440" cy="407880"/>
                </a:xfrm>
                <a:prstGeom prst="ellipse">
                  <a:avLst/>
                </a:prstGeom>
                <a:solidFill>
                  <a:schemeClr val="bg1">
                    <a:lumMod val="65000"/>
                    <a:alpha val="5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r>
                    <a:rPr b="0" lang="en-US" sz="1100" spc="-1" strike="noStrike">
                      <a:solidFill>
                        <a:srgbClr val="000000"/>
                      </a:solidFill>
                      <a:latin typeface="Calibri"/>
                    </a:rPr>
                    <a:t>HDF5</a:t>
                  </a:r>
                  <a:endParaRPr b="0" lang="en-US" sz="11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3" name="Oval 87"/>
                <p:cNvSpPr/>
                <p:nvPr/>
              </p:nvSpPr>
              <p:spPr>
                <a:xfrm>
                  <a:off x="10644120" y="3322080"/>
                  <a:ext cx="883440" cy="407880"/>
                </a:xfrm>
                <a:prstGeom prst="ellipse">
                  <a:avLst/>
                </a:prstGeom>
                <a:solidFill>
                  <a:schemeClr val="bg1">
                    <a:lumMod val="65000"/>
                    <a:alpha val="5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r>
                    <a:rPr b="0" lang="en-US" sz="1100" spc="-1" strike="noStrike">
                      <a:solidFill>
                        <a:srgbClr val="000000"/>
                      </a:solidFill>
                      <a:latin typeface="Calibri"/>
                    </a:rPr>
                    <a:t>BLAS</a:t>
                  </a:r>
                  <a:endParaRPr b="0" lang="en-US" sz="11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4" name="Oval 88"/>
                <p:cNvSpPr/>
                <p:nvPr/>
              </p:nvSpPr>
              <p:spPr>
                <a:xfrm>
                  <a:off x="10612080" y="3808440"/>
                  <a:ext cx="947880" cy="407880"/>
                </a:xfrm>
                <a:prstGeom prst="ellipse">
                  <a:avLst/>
                </a:prstGeom>
                <a:solidFill>
                  <a:schemeClr val="bg1">
                    <a:lumMod val="65000"/>
                    <a:alpha val="5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80000"/>
                    </a:lnSpc>
                  </a:pPr>
                  <a:r>
                    <a:rPr b="0" lang="en-US" sz="900" spc="-1" strike="noStrike">
                      <a:solidFill>
                        <a:srgbClr val="000000"/>
                      </a:solidFill>
                      <a:latin typeface="Calibri"/>
                    </a:rPr>
                    <a:t>More external software</a:t>
                  </a:r>
                  <a:endParaRPr b="0" lang="en-US" sz="9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5" name="Rectangle 89"/>
                <p:cNvSpPr/>
                <p:nvPr/>
              </p:nvSpPr>
              <p:spPr>
                <a:xfrm>
                  <a:off x="10499040" y="2738520"/>
                  <a:ext cx="1195920" cy="1573920"/>
                </a:xfrm>
                <a:prstGeom prst="rect">
                  <a:avLst/>
                </a:prstGeom>
                <a:noFill/>
                <a:ln w="28575">
                  <a:solidFill>
                    <a:srgbClr val="00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defTabSz="914400">
                    <a:lnSpc>
                      <a:spcPct val="100000"/>
                    </a:lnSpc>
                  </a:pPr>
                  <a:endParaRPr b="0" lang="en-US" sz="1400" spc="-1" strike="noStrike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96" name="Oval 79"/>
              <p:cNvSpPr/>
              <p:nvPr/>
            </p:nvSpPr>
            <p:spPr>
              <a:xfrm>
                <a:off x="2136960" y="4078800"/>
                <a:ext cx="1319400" cy="380160"/>
              </a:xfrm>
              <a:prstGeom prst="ellipse">
                <a:avLst/>
              </a:prstGeom>
              <a:solidFill>
                <a:srgbClr val="008000">
                  <a:alpha val="5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r>
                  <a:rPr b="0" lang="en-US" sz="900" spc="-1" strike="noStrike">
                    <a:solidFill>
                      <a:srgbClr val="000000"/>
                    </a:solidFill>
                    <a:latin typeface="Calibri"/>
                  </a:rPr>
                  <a:t>STRUMPACK</a:t>
                </a:r>
                <a:endParaRPr b="0" lang="en-US" sz="9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7" name="Oval 80"/>
              <p:cNvSpPr/>
              <p:nvPr/>
            </p:nvSpPr>
            <p:spPr>
              <a:xfrm>
                <a:off x="1856880" y="2803320"/>
                <a:ext cx="961920" cy="380160"/>
              </a:xfrm>
              <a:prstGeom prst="ellipse">
                <a:avLst/>
              </a:prstGeom>
              <a:solidFill>
                <a:srgbClr val="008000">
                  <a:alpha val="5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Calibri"/>
                  </a:rPr>
                  <a:t>SLEPc</a:t>
                </a:r>
                <a:endParaRPr b="0" lang="en-US" sz="12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8" name="Oval 91"/>
              <p:cNvSpPr/>
              <p:nvPr/>
            </p:nvSpPr>
            <p:spPr>
              <a:xfrm>
                <a:off x="4004280" y="2855520"/>
                <a:ext cx="937440" cy="380160"/>
              </a:xfrm>
              <a:prstGeom prst="ellipse">
                <a:avLst/>
              </a:prstGeom>
              <a:solidFill>
                <a:srgbClr val="008000">
                  <a:alpha val="5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Calibri"/>
                  </a:rPr>
                  <a:t>AMReX</a:t>
                </a:r>
                <a:endParaRPr b="0" lang="en-US" sz="10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9" name="Oval 95"/>
              <p:cNvSpPr/>
              <p:nvPr/>
            </p:nvSpPr>
            <p:spPr>
              <a:xfrm>
                <a:off x="4200120" y="3277080"/>
                <a:ext cx="937440" cy="380160"/>
              </a:xfrm>
              <a:prstGeom prst="ellipse">
                <a:avLst/>
              </a:prstGeom>
              <a:solidFill>
                <a:srgbClr val="008000">
                  <a:alpha val="5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Calibri"/>
                  </a:rPr>
                  <a:t>PUMI</a:t>
                </a:r>
                <a:endParaRPr b="0" lang="en-US" sz="12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0" name="Oval 96"/>
              <p:cNvSpPr/>
              <p:nvPr/>
            </p:nvSpPr>
            <p:spPr>
              <a:xfrm>
                <a:off x="5025240" y="2809800"/>
                <a:ext cx="1134360" cy="380160"/>
              </a:xfrm>
              <a:prstGeom prst="ellipse">
                <a:avLst/>
              </a:prstGeom>
              <a:solidFill>
                <a:srgbClr val="008000">
                  <a:alpha val="5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r>
                  <a:rPr b="0" lang="en-US" sz="1100" spc="-1" strike="noStrike">
                    <a:solidFill>
                      <a:srgbClr val="000000"/>
                    </a:solidFill>
                    <a:latin typeface="Calibri"/>
                  </a:rPr>
                  <a:t>Omega_h</a:t>
                </a:r>
                <a:endParaRPr b="0" lang="en-US" sz="11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1" name="Oval 98"/>
              <p:cNvSpPr/>
              <p:nvPr/>
            </p:nvSpPr>
            <p:spPr>
              <a:xfrm>
                <a:off x="3591720" y="4075920"/>
                <a:ext cx="1006920" cy="380160"/>
              </a:xfrm>
              <a:prstGeom prst="ellipse">
                <a:avLst/>
              </a:prstGeom>
              <a:solidFill>
                <a:srgbClr val="008000">
                  <a:alpha val="5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r>
                  <a:rPr b="0" lang="en-US" sz="1100" spc="-1" strike="noStrike">
                    <a:solidFill>
                      <a:srgbClr val="000000"/>
                    </a:solidFill>
                    <a:latin typeface="Calibri"/>
                  </a:rPr>
                  <a:t>DTK</a:t>
                </a:r>
                <a:endParaRPr b="0" lang="en-US" sz="11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2" name="Oval 99"/>
              <p:cNvSpPr/>
              <p:nvPr/>
            </p:nvSpPr>
            <p:spPr>
              <a:xfrm>
                <a:off x="4928040" y="4069440"/>
                <a:ext cx="1257480" cy="380160"/>
              </a:xfrm>
              <a:prstGeom prst="ellipse">
                <a:avLst/>
              </a:prstGeom>
              <a:solidFill>
                <a:srgbClr val="008000">
                  <a:alpha val="5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r>
                  <a:rPr b="0" lang="en-US" sz="900" spc="-1" strike="noStrike">
                    <a:solidFill>
                      <a:srgbClr val="000000"/>
                    </a:solidFill>
                    <a:latin typeface="Calibri"/>
                  </a:rPr>
                  <a:t>TASMANIAN</a:t>
                </a:r>
                <a:endParaRPr b="0" lang="en-US" sz="9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3" name="Oval 100"/>
              <p:cNvSpPr/>
              <p:nvPr/>
            </p:nvSpPr>
            <p:spPr>
              <a:xfrm>
                <a:off x="5150880" y="3240720"/>
                <a:ext cx="914760" cy="380160"/>
              </a:xfrm>
              <a:prstGeom prst="ellipse">
                <a:avLst/>
              </a:prstGeom>
              <a:solidFill>
                <a:srgbClr val="008000">
                  <a:alpha val="5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r>
                  <a:rPr b="0" lang="en-US" sz="1100" spc="-1" strike="noStrike">
                    <a:solidFill>
                      <a:srgbClr val="000000"/>
                    </a:solidFill>
                    <a:latin typeface="Calibri"/>
                  </a:rPr>
                  <a:t>PHIST</a:t>
                </a:r>
                <a:endParaRPr b="0" lang="en-US" sz="11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4" name="Oval 101"/>
              <p:cNvSpPr/>
              <p:nvPr/>
            </p:nvSpPr>
            <p:spPr>
              <a:xfrm>
                <a:off x="6354720" y="2796840"/>
                <a:ext cx="864720" cy="380160"/>
              </a:xfrm>
              <a:prstGeom prst="ellipse">
                <a:avLst/>
              </a:prstGeom>
              <a:solidFill>
                <a:srgbClr val="008000">
                  <a:alpha val="5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r>
                  <a:rPr b="0" lang="en-US" sz="1100" spc="-1" strike="noStrike">
                    <a:solidFill>
                      <a:srgbClr val="000000"/>
                    </a:solidFill>
                    <a:latin typeface="Calibri"/>
                  </a:rPr>
                  <a:t>deal.II</a:t>
                </a:r>
                <a:endParaRPr b="0" lang="en-US" sz="11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5" name="Oval 102"/>
              <p:cNvSpPr/>
              <p:nvPr/>
            </p:nvSpPr>
            <p:spPr>
              <a:xfrm>
                <a:off x="6400800" y="4116240"/>
                <a:ext cx="1161720" cy="380160"/>
              </a:xfrm>
              <a:prstGeom prst="ellipse">
                <a:avLst/>
              </a:prstGeom>
              <a:solidFill>
                <a:srgbClr val="008000">
                  <a:alpha val="5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r>
                  <a:rPr b="0" lang="en-US" sz="1100" spc="-1" strike="noStrike">
                    <a:solidFill>
                      <a:srgbClr val="000000"/>
                    </a:solidFill>
                    <a:latin typeface="Calibri"/>
                  </a:rPr>
                  <a:t>PLASMA</a:t>
                </a:r>
                <a:endParaRPr b="0" lang="en-US" sz="11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06" name="Folded Corner 73"/>
            <p:cNvSpPr/>
            <p:nvPr/>
          </p:nvSpPr>
          <p:spPr>
            <a:xfrm>
              <a:off x="462960" y="4721040"/>
              <a:ext cx="1689480" cy="1648080"/>
            </a:xfrm>
            <a:prstGeom prst="foldedCorner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0">
              <a:solidFill>
                <a:srgbClr val="4472c4"/>
              </a:solidFill>
            </a:ln>
            <a:effectLst>
              <a:outerShdw algn="ctr" blurRad="57240" dir="5400000" dist="19080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/>
          </p:style>
          <p:txBody>
            <a:bodyPr numCol="1" spcCol="0" horzOverflow="overflow" lIns="45720" rIns="45720" anchor="ctr">
              <a:noAutofit/>
            </a:bodyPr>
            <a:p>
              <a:pPr algn="ctr" defTabSz="914400">
                <a:lnSpc>
                  <a:spcPct val="9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286920" indent="-172800" defTabSz="914400">
                <a:lnSpc>
                  <a:spcPct val="90000"/>
                </a:lnSpc>
                <a:tabLst>
                  <a:tab algn="l" pos="0"/>
                </a:tabLst>
              </a:pPr>
              <a:r>
                <a:rPr b="1" lang="en-US" sz="1400" spc="-1" strike="noStrike">
                  <a:solidFill>
                    <a:schemeClr val="dk1"/>
                  </a:solidFill>
                  <a:latin typeface="Calibri"/>
                </a:rPr>
                <a:t>November 2023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48840" indent="-168120" defTabSz="914400">
                <a:lnSpc>
                  <a:spcPct val="90000"/>
                </a:lnSpc>
                <a:buClr>
                  <a:srgbClr val="000000"/>
                </a:buClr>
                <a:buFont typeface="Arial"/>
                <a:buChar char="•"/>
                <a:tabLst>
                  <a:tab algn="l" pos="0"/>
                </a:tabLst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26 math libraries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 marL="348840" indent="-168120" defTabSz="914400">
                <a:lnSpc>
                  <a:spcPct val="90000"/>
                </a:lnSpc>
                <a:buClr>
                  <a:srgbClr val="000000"/>
                </a:buClr>
                <a:buFont typeface="Arial"/>
                <a:buChar char="•"/>
                <a:tabLst>
                  <a:tab algn="l" pos="0"/>
                </a:tabLst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2 domain components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 marL="348840" indent="-168120" defTabSz="914400">
                <a:lnSpc>
                  <a:spcPct val="90000"/>
                </a:lnSpc>
                <a:buClr>
                  <a:srgbClr val="000000"/>
                </a:buClr>
                <a:buFont typeface="Arial"/>
                <a:buChar char="•"/>
                <a:tabLst>
                  <a:tab algn="l" pos="0"/>
                </a:tabLst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17 mandatory xSDK community policies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 marL="348840" indent="-168120" defTabSz="914400">
                <a:lnSpc>
                  <a:spcPct val="90000"/>
                </a:lnSpc>
                <a:buClr>
                  <a:srgbClr val="000000"/>
                </a:buClr>
                <a:buFont typeface="Arial"/>
                <a:buChar char="•"/>
                <a:tabLst>
                  <a:tab algn="l" pos="0"/>
                </a:tabLst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Spack xSDK installer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7" name="Oval 105"/>
            <p:cNvSpPr/>
            <p:nvPr/>
          </p:nvSpPr>
          <p:spPr>
            <a:xfrm>
              <a:off x="9211320" y="4034160"/>
              <a:ext cx="1022040" cy="380160"/>
            </a:xfrm>
            <a:prstGeom prst="ellipse">
              <a:avLst/>
            </a:prstGeom>
            <a:solidFill>
              <a:srgbClr val="008000">
                <a:alpha val="50000"/>
              </a:srgb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Calibri"/>
                </a:rPr>
                <a:t>heFFTe</a:t>
              </a:r>
              <a:endParaRPr b="0" lang="en-US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8" name="Oval 68"/>
            <p:cNvSpPr/>
            <p:nvPr/>
          </p:nvSpPr>
          <p:spPr>
            <a:xfrm>
              <a:off x="6711480" y="3701880"/>
              <a:ext cx="1154520" cy="380160"/>
            </a:xfrm>
            <a:prstGeom prst="ellipse">
              <a:avLst/>
            </a:prstGeom>
            <a:solidFill>
              <a:srgbClr val="008000">
                <a:alpha val="50000"/>
              </a:srgb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Calibri"/>
                </a:rPr>
                <a:t>preCICE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9" name="Oval 69"/>
            <p:cNvSpPr/>
            <p:nvPr/>
          </p:nvSpPr>
          <p:spPr>
            <a:xfrm>
              <a:off x="7718400" y="4107960"/>
              <a:ext cx="1295640" cy="380160"/>
            </a:xfrm>
            <a:prstGeom prst="ellipse">
              <a:avLst/>
            </a:prstGeom>
            <a:solidFill>
              <a:srgbClr val="008000">
                <a:alpha val="50000"/>
              </a:srgb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000000"/>
                  </a:solidFill>
                  <a:latin typeface="Calibri"/>
                </a:rPr>
                <a:t>ButterflyPACK</a:t>
              </a:r>
              <a:endParaRPr b="0" lang="en-US" sz="9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0" name="Oval 70"/>
            <p:cNvSpPr/>
            <p:nvPr/>
          </p:nvSpPr>
          <p:spPr>
            <a:xfrm>
              <a:off x="6248160" y="3266280"/>
              <a:ext cx="1121040" cy="380160"/>
            </a:xfrm>
            <a:prstGeom prst="ellipse">
              <a:avLst/>
            </a:prstGeom>
            <a:solidFill>
              <a:srgbClr val="008000">
                <a:alpha val="50000"/>
              </a:srgb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Calibri"/>
                </a:rPr>
                <a:t>Ginkgo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1" name="Oval 71"/>
            <p:cNvSpPr/>
            <p:nvPr/>
          </p:nvSpPr>
          <p:spPr>
            <a:xfrm>
              <a:off x="5290920" y="3620880"/>
              <a:ext cx="1364400" cy="385200"/>
            </a:xfrm>
            <a:prstGeom prst="ellipse">
              <a:avLst/>
            </a:prstGeom>
            <a:solidFill>
              <a:srgbClr val="008000">
                <a:alpha val="50000"/>
              </a:srgb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Calibri"/>
                </a:rPr>
                <a:t>libEnsemble</a:t>
              </a:r>
              <a:endParaRPr b="0" lang="en-US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2" name="Oval 2"/>
            <p:cNvSpPr/>
            <p:nvPr/>
          </p:nvSpPr>
          <p:spPr>
            <a:xfrm>
              <a:off x="7452720" y="3247560"/>
              <a:ext cx="1052640" cy="380160"/>
            </a:xfrm>
            <a:prstGeom prst="ellipse">
              <a:avLst/>
            </a:prstGeom>
            <a:solidFill>
              <a:srgbClr val="008000">
                <a:alpha val="50000"/>
              </a:srgb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Calibri"/>
                </a:rPr>
                <a:t>MAGMA</a:t>
              </a:r>
              <a:endParaRPr b="0" lang="en-US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3" name="Oval 4"/>
            <p:cNvSpPr/>
            <p:nvPr/>
          </p:nvSpPr>
          <p:spPr>
            <a:xfrm>
              <a:off x="9068760" y="3562200"/>
              <a:ext cx="923760" cy="380160"/>
            </a:xfrm>
            <a:prstGeom prst="ellipse">
              <a:avLst/>
            </a:prstGeom>
            <a:solidFill>
              <a:srgbClr val="008000">
                <a:alpha val="50000"/>
              </a:srgb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Calibri"/>
                </a:rPr>
                <a:t>SLATE</a:t>
              </a:r>
              <a:endParaRPr b="0" lang="en-US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4" name="Oval 74"/>
          <p:cNvSpPr/>
          <p:nvPr/>
        </p:nvSpPr>
        <p:spPr>
          <a:xfrm>
            <a:off x="8490240" y="2871000"/>
            <a:ext cx="923760" cy="380160"/>
          </a:xfrm>
          <a:prstGeom prst="ellipse">
            <a:avLst/>
          </a:prstGeom>
          <a:solidFill>
            <a:srgbClr val="008000">
              <a:alpha val="50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ArborX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Picture 75" descr="xsdk_logo_COLOR_med.png"/>
          <p:cNvPicPr/>
          <p:nvPr/>
        </p:nvPicPr>
        <p:blipFill>
          <a:blip r:embed="rId3"/>
          <a:stretch/>
        </p:blipFill>
        <p:spPr>
          <a:xfrm>
            <a:off x="626400" y="222480"/>
            <a:ext cx="852480" cy="670320"/>
          </a:xfrm>
          <a:prstGeom prst="rect">
            <a:avLst/>
          </a:prstGeom>
          <a:ln w="0">
            <a:noFill/>
          </a:ln>
        </p:spPr>
      </p:pic>
      <p:sp>
        <p:nvSpPr>
          <p:cNvPr id="116" name="TextBox 77"/>
          <p:cNvSpPr/>
          <p:nvPr/>
        </p:nvSpPr>
        <p:spPr>
          <a:xfrm>
            <a:off x="9211320" y="494640"/>
            <a:ext cx="227016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90000"/>
              </a:lnSpc>
            </a:pPr>
            <a:endParaRPr b="0" lang="en-US" sz="2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0000"/>
              </a:lnSpc>
            </a:pPr>
            <a:r>
              <a:rPr b="1" lang="en-US" sz="2000" spc="-1" strike="noStrike" u="sng">
                <a:solidFill>
                  <a:schemeClr val="dk1"/>
                </a:solidFill>
                <a:uFillTx/>
                <a:latin typeface="Calibri"/>
                <a:hlinkClick r:id="rId4"/>
              </a:rPr>
              <a:t>https://xsdk.info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Oval 7"/>
          <p:cNvSpPr/>
          <p:nvPr/>
        </p:nvSpPr>
        <p:spPr>
          <a:xfrm>
            <a:off x="7316640" y="2741040"/>
            <a:ext cx="923760" cy="380160"/>
          </a:xfrm>
          <a:prstGeom prst="ellipse">
            <a:avLst/>
          </a:prstGeom>
          <a:solidFill>
            <a:srgbClr val="008000">
              <a:alpha val="50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HiOp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Oval 9"/>
          <p:cNvSpPr/>
          <p:nvPr/>
        </p:nvSpPr>
        <p:spPr>
          <a:xfrm>
            <a:off x="8017560" y="3597480"/>
            <a:ext cx="923760" cy="380160"/>
          </a:xfrm>
          <a:prstGeom prst="ellipse">
            <a:avLst/>
          </a:prstGeom>
          <a:solidFill>
            <a:srgbClr val="008000">
              <a:alpha val="50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ExaGO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LibreOffice/7.6.2.1$Linux_X86_64 LibreOffice_project/60$Build-1</Application>
  <AppVersion>15.0000</AppVersion>
  <Words>192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2020-11-10T00:23:26Z</dcterms:created>
  <dc:creator>Yang, Ulrike Meier</dc:creator>
  <dc:description/>
  <dc:language>en-US</dc:language>
  <cp:lastModifiedBy/>
  <dcterms:modified xsi:type="dcterms:W3CDTF">2023-11-15T09:57:12Z</dcterms:modified>
  <cp:revision>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