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
  </p:notesMasterIdLst>
  <p:sldIdLst>
    <p:sldId id="541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7" d="100"/>
          <a:sy n="77" d="100"/>
        </p:scale>
        <p:origin x="1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BA605-192A-47A5-99F9-DC1B6DB848F4}"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A8EDB-12EC-4C7D-8F30-3A833F4420C0}" type="slidenum">
              <a:rPr lang="en-US" smtClean="0"/>
              <a:t>‹#›</a:t>
            </a:fld>
            <a:endParaRPr lang="en-US"/>
          </a:p>
        </p:txBody>
      </p:sp>
    </p:spTree>
    <p:extLst>
      <p:ext uri="{BB962C8B-B14F-4D97-AF65-F5344CB8AC3E}">
        <p14:creationId xmlns:p14="http://schemas.microsoft.com/office/powerpoint/2010/main" val="24294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79400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62B9-3E7D-409B-9F77-713F45F58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316BF8-E2B8-4354-B6B9-03ADF20E0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97AD93-F148-478A-AF12-A75B89DD1CEA}"/>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5" name="Footer Placeholder 4">
            <a:extLst>
              <a:ext uri="{FF2B5EF4-FFF2-40B4-BE49-F238E27FC236}">
                <a16:creationId xmlns:a16="http://schemas.microsoft.com/office/drawing/2014/main" id="{DA28415F-52AD-4AC4-AA16-1CA8F9D07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A5A4E-D504-4D80-BB57-B3A33992B087}"/>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244298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64D0-99F0-4FBB-9FEA-94BE09E9A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5A35E-28D5-4A50-87B5-A77C32C06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D7CC8-5444-442C-BF28-9F72F8EF0BD4}"/>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5" name="Footer Placeholder 4">
            <a:extLst>
              <a:ext uri="{FF2B5EF4-FFF2-40B4-BE49-F238E27FC236}">
                <a16:creationId xmlns:a16="http://schemas.microsoft.com/office/drawing/2014/main" id="{C9E5BCFE-9A98-4890-9166-1F8637D96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CD714-BCEB-4C00-9629-E91F62565A3D}"/>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81116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CA021-7CC8-4DA2-B1A1-BD3E1CC43C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9430E7-6E96-40F5-95EB-215F72D35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19EF4-8986-4BFC-A16C-12AF3480AEFB}"/>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5" name="Footer Placeholder 4">
            <a:extLst>
              <a:ext uri="{FF2B5EF4-FFF2-40B4-BE49-F238E27FC236}">
                <a16:creationId xmlns:a16="http://schemas.microsoft.com/office/drawing/2014/main" id="{3A66A986-32A3-454D-8A44-A9B23930D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F8380-6854-4B55-916B-F534E9FC4433}"/>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428275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5856" y="1737360"/>
            <a:ext cx="11372771"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92818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Edit Master text styles</a:t>
            </a:r>
          </a:p>
        </p:txBody>
      </p:sp>
      <p:sp>
        <p:nvSpPr>
          <p:cNvPr id="14" name="TextBox 13"/>
          <p:cNvSpPr txBox="1"/>
          <p:nvPr userDrawn="1"/>
        </p:nvSpPr>
        <p:spPr>
          <a:xfrm>
            <a:off x="116076" y="6372418"/>
            <a:ext cx="6762395"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LLNL-PRES-853216</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pic>
        <p:nvPicPr>
          <p:cNvPr id="15" name="Picture 14">
            <a:extLst>
              <a:ext uri="{FF2B5EF4-FFF2-40B4-BE49-F238E27FC236}">
                <a16:creationId xmlns:a16="http://schemas.microsoft.com/office/drawing/2014/main" id="{65E7015B-2898-294E-B365-9997EA53F533}"/>
              </a:ext>
            </a:extLst>
          </p:cNvPr>
          <p:cNvPicPr>
            <a:picLocks noChangeAspect="1"/>
          </p:cNvPicPr>
          <p:nvPr userDrawn="1"/>
        </p:nvPicPr>
        <p:blipFill>
          <a:blip r:embed="rId4"/>
          <a:stretch>
            <a:fillRect/>
          </a:stretch>
        </p:blipFill>
        <p:spPr>
          <a:xfrm>
            <a:off x="9747070" y="2336292"/>
            <a:ext cx="1947333" cy="1005840"/>
          </a:xfrm>
          <a:prstGeom prst="rect">
            <a:avLst/>
          </a:prstGeom>
        </p:spPr>
      </p:pic>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spTree>
    <p:extLst>
      <p:ext uri="{BB962C8B-B14F-4D97-AF65-F5344CB8AC3E}">
        <p14:creationId xmlns:p14="http://schemas.microsoft.com/office/powerpoint/2010/main" val="345126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276189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2102367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602277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3830410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198245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345871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C7DF-01E8-4599-9DC2-B265097D4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0C56E-1AF4-47D5-A130-87FB7A935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B1D81-4437-416B-9FD0-134A67669FCA}"/>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5" name="Footer Placeholder 4">
            <a:extLst>
              <a:ext uri="{FF2B5EF4-FFF2-40B4-BE49-F238E27FC236}">
                <a16:creationId xmlns:a16="http://schemas.microsoft.com/office/drawing/2014/main" id="{EC7BD66F-6B78-4242-9026-FC7EBEBE1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34B90-AA19-4FEF-B94F-01D3A2CB42D6}"/>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605584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extLst>
      <p:ext uri="{BB962C8B-B14F-4D97-AF65-F5344CB8AC3E}">
        <p14:creationId xmlns:p14="http://schemas.microsoft.com/office/powerpoint/2010/main" val="1134123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31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userDrawn="1"/>
        </p:nvSpPr>
        <p:spPr>
          <a:xfrm>
            <a:off x="5854700" y="4896502"/>
            <a:ext cx="56134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19B91F5E-888D-E54C-B87B-CA3ABFC0A22E}"/>
              </a:ext>
            </a:extLst>
          </p:cNvPr>
          <p:cNvPicPr>
            <a:picLocks noChangeAspect="1"/>
          </p:cNvPicPr>
          <p:nvPr userDrawn="1"/>
        </p:nvPicPr>
        <p:blipFill>
          <a:blip r:embed="rId3"/>
          <a:stretch>
            <a:fillRect/>
          </a:stretch>
        </p:blipFill>
        <p:spPr>
          <a:xfrm>
            <a:off x="1290637" y="1261696"/>
            <a:ext cx="2946400" cy="3771900"/>
          </a:xfrm>
          <a:prstGeom prst="rect">
            <a:avLst/>
          </a:prstGeom>
        </p:spPr>
      </p:pic>
    </p:spTree>
    <p:extLst>
      <p:ext uri="{BB962C8B-B14F-4D97-AF65-F5344CB8AC3E}">
        <p14:creationId xmlns:p14="http://schemas.microsoft.com/office/powerpoint/2010/main" val="599191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856" y="411480"/>
            <a:ext cx="11375435"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856" y="1737360"/>
            <a:ext cx="11372771"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463216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855" y="411480"/>
            <a:ext cx="11378099"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5182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A5C8-52BB-439B-8FFE-8C8E97BCC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A9CC7-681D-4AF8-91AA-D99505D18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C8B5B-D38A-424C-9786-186FCE6CA16A}"/>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5" name="Footer Placeholder 4">
            <a:extLst>
              <a:ext uri="{FF2B5EF4-FFF2-40B4-BE49-F238E27FC236}">
                <a16:creationId xmlns:a16="http://schemas.microsoft.com/office/drawing/2014/main" id="{97C18E93-C694-46F7-94A9-BD81DAE72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104FB-7F0E-46F5-8A48-EE53BFA7CBF0}"/>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313120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71A0-B0E8-4E5C-BC4D-B9F12F65B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690FF-2F8D-4F87-AD15-0882D9EDD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7E0AC-CD88-4811-84E9-0FC496411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8253C-3BCE-44C8-BADF-F3E262772D03}"/>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6" name="Footer Placeholder 5">
            <a:extLst>
              <a:ext uri="{FF2B5EF4-FFF2-40B4-BE49-F238E27FC236}">
                <a16:creationId xmlns:a16="http://schemas.microsoft.com/office/drawing/2014/main" id="{CCF9F82B-3B50-4EAC-BE8A-B92EED738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CC4E7-1CD0-40B9-BCEB-EFF6C47FFC30}"/>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152314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758C-9723-42FF-8EED-BACBCA7BA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5D5C8F-C410-4FF5-A85D-B939FE55A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98722-BEE3-44F1-89FD-DC4B33D18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F81279-3C66-4EDC-8F82-4AB08DE1E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3A079-12EA-4C08-A850-583B7EA29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37C3D-5BDB-4139-93BA-0BA90A56C625}"/>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8" name="Footer Placeholder 7">
            <a:extLst>
              <a:ext uri="{FF2B5EF4-FFF2-40B4-BE49-F238E27FC236}">
                <a16:creationId xmlns:a16="http://schemas.microsoft.com/office/drawing/2014/main" id="{041FC3A8-1F73-4F66-9A6A-CA834CCB4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ED4969-B8F9-4D7B-9508-B6FB26D6A0FB}"/>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240024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EB9D-9AA4-473C-90C7-6BF25ED74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E130D-573C-421A-8832-B1873B769896}"/>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4" name="Footer Placeholder 3">
            <a:extLst>
              <a:ext uri="{FF2B5EF4-FFF2-40B4-BE49-F238E27FC236}">
                <a16:creationId xmlns:a16="http://schemas.microsoft.com/office/drawing/2014/main" id="{1EE7D78D-BAB6-43A4-8EE0-6D9B5558C5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057C15-FA2E-45E0-94F6-98F841CD1DFB}"/>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28765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5CE19-C37C-47B9-A3FD-D5898E162FC8}"/>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3" name="Footer Placeholder 2">
            <a:extLst>
              <a:ext uri="{FF2B5EF4-FFF2-40B4-BE49-F238E27FC236}">
                <a16:creationId xmlns:a16="http://schemas.microsoft.com/office/drawing/2014/main" id="{4D8DD5D2-9C54-4378-872B-F59EDA6BB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E7309A-6C42-48F2-B79D-7E5A53D00E16}"/>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111757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70EA-7228-45BA-BB5A-DB74ED369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AAA76C-7445-4265-AEB8-1CC6A3D73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8B65F8-F937-4CB8-9C74-E90EB7F35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7CFA9-B284-4972-A356-4393C007B1FD}"/>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6" name="Footer Placeholder 5">
            <a:extLst>
              <a:ext uri="{FF2B5EF4-FFF2-40B4-BE49-F238E27FC236}">
                <a16:creationId xmlns:a16="http://schemas.microsoft.com/office/drawing/2014/main" id="{70001DF6-EF6E-4E7C-AAE3-82AFCBD53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D81BC-BCB1-44C4-BC31-A9C7442521E3}"/>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245199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BA07-A1DE-49E6-88E7-67CFDBE56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E2C5E8-2C26-4339-842E-D27D38A54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72B83-B4C6-47C3-9A3E-DB9AA822E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D1F54-440D-4BCF-BAC9-526F4FD71C42}"/>
              </a:ext>
            </a:extLst>
          </p:cNvPr>
          <p:cNvSpPr>
            <a:spLocks noGrp="1"/>
          </p:cNvSpPr>
          <p:nvPr>
            <p:ph type="dt" sz="half" idx="10"/>
          </p:nvPr>
        </p:nvSpPr>
        <p:spPr/>
        <p:txBody>
          <a:bodyPr/>
          <a:lstStyle/>
          <a:p>
            <a:fld id="{6725DFB9-44E6-4B38-AC19-7D1EE299B335}" type="datetimeFigureOut">
              <a:rPr lang="en-US" smtClean="0"/>
              <a:t>1/12/2024</a:t>
            </a:fld>
            <a:endParaRPr lang="en-US"/>
          </a:p>
        </p:txBody>
      </p:sp>
      <p:sp>
        <p:nvSpPr>
          <p:cNvPr id="6" name="Footer Placeholder 5">
            <a:extLst>
              <a:ext uri="{FF2B5EF4-FFF2-40B4-BE49-F238E27FC236}">
                <a16:creationId xmlns:a16="http://schemas.microsoft.com/office/drawing/2014/main" id="{EE9B98F1-A78F-4204-9A37-8A59DCD50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76782-9D47-4074-ABCF-7718620C30CA}"/>
              </a:ext>
            </a:extLst>
          </p:cNvPr>
          <p:cNvSpPr>
            <a:spLocks noGrp="1"/>
          </p:cNvSpPr>
          <p:nvPr>
            <p:ph type="sldNum" sz="quarter" idx="12"/>
          </p:nvPr>
        </p:nvSpPr>
        <p:spPr/>
        <p:txBody>
          <a:bodyPr/>
          <a:lstStyle/>
          <a:p>
            <a:fld id="{46D954E0-CC5F-4C9D-B0C2-F5926B1672B8}" type="slidenum">
              <a:rPr lang="en-US" smtClean="0"/>
              <a:t>‹#›</a:t>
            </a:fld>
            <a:endParaRPr lang="en-US"/>
          </a:p>
        </p:txBody>
      </p:sp>
    </p:spTree>
    <p:extLst>
      <p:ext uri="{BB962C8B-B14F-4D97-AF65-F5344CB8AC3E}">
        <p14:creationId xmlns:p14="http://schemas.microsoft.com/office/powerpoint/2010/main" val="162370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12EA0-FA66-4A85-B814-C92F894D4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51FEB-D2DE-4528-BDA0-D7426A1C3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5779A-7A6E-4380-BFE5-62EC124E6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5DFB9-44E6-4B38-AC19-7D1EE299B335}" type="datetimeFigureOut">
              <a:rPr lang="en-US" smtClean="0"/>
              <a:t>1/12/2024</a:t>
            </a:fld>
            <a:endParaRPr lang="en-US"/>
          </a:p>
        </p:txBody>
      </p:sp>
      <p:sp>
        <p:nvSpPr>
          <p:cNvPr id="5" name="Footer Placeholder 4">
            <a:extLst>
              <a:ext uri="{FF2B5EF4-FFF2-40B4-BE49-F238E27FC236}">
                <a16:creationId xmlns:a16="http://schemas.microsoft.com/office/drawing/2014/main" id="{563FD4DD-017D-43D9-801C-7FDCDA476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28142-A95A-4DDD-8D44-69A4E72AC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954E0-CC5F-4C9D-B0C2-F5926B1672B8}" type="slidenum">
              <a:rPr lang="en-US" smtClean="0"/>
              <a:t>‹#›</a:t>
            </a:fld>
            <a:endParaRPr lang="en-US"/>
          </a:p>
        </p:txBody>
      </p:sp>
    </p:spTree>
    <p:extLst>
      <p:ext uri="{BB962C8B-B14F-4D97-AF65-F5344CB8AC3E}">
        <p14:creationId xmlns:p14="http://schemas.microsoft.com/office/powerpoint/2010/main" val="242582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4"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dirty="0"/>
              <a:t>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LLNL-PRES-853216</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5"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9" name="Picture 8">
            <a:extLst>
              <a:ext uri="{FF2B5EF4-FFF2-40B4-BE49-F238E27FC236}">
                <a16:creationId xmlns:a16="http://schemas.microsoft.com/office/drawing/2014/main" id="{890E0C2A-A9C9-FB4A-90FB-2A76E4A04B64}"/>
              </a:ext>
            </a:extLst>
          </p:cNvPr>
          <p:cNvPicPr>
            <a:picLocks noChangeAspect="1"/>
          </p:cNvPicPr>
          <p:nvPr userDrawn="1"/>
        </p:nvPicPr>
        <p:blipFill>
          <a:blip r:embed="rId16"/>
          <a:stretch>
            <a:fillRect/>
          </a:stretch>
        </p:blipFill>
        <p:spPr>
          <a:xfrm>
            <a:off x="3738040" y="6502020"/>
            <a:ext cx="945804" cy="365760"/>
          </a:xfrm>
          <a:prstGeom prst="rect">
            <a:avLst/>
          </a:prstGeom>
        </p:spPr>
      </p:pic>
      <p:pic>
        <p:nvPicPr>
          <p:cNvPr id="13" name="Picture 12">
            <a:extLst>
              <a:ext uri="{FF2B5EF4-FFF2-40B4-BE49-F238E27FC236}">
                <a16:creationId xmlns:a16="http://schemas.microsoft.com/office/drawing/2014/main" id="{5151FF3D-7654-4677-A94C-D855AE2C1191}"/>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333218" y="6436600"/>
            <a:ext cx="1548864" cy="418848"/>
          </a:xfrm>
          <a:prstGeom prst="rect">
            <a:avLst/>
          </a:prstGeom>
        </p:spPr>
      </p:pic>
      <p:pic>
        <p:nvPicPr>
          <p:cNvPr id="15" name="Picture 14">
            <a:extLst>
              <a:ext uri="{FF2B5EF4-FFF2-40B4-BE49-F238E27FC236}">
                <a16:creationId xmlns:a16="http://schemas.microsoft.com/office/drawing/2014/main" id="{F8FE0002-F357-40C7-9B1A-EC49AFF82DDA}"/>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6214658" y="6462735"/>
            <a:ext cx="464949" cy="365760"/>
          </a:xfrm>
          <a:prstGeom prst="rect">
            <a:avLst/>
          </a:prstGeom>
        </p:spPr>
      </p:pic>
    </p:spTree>
    <p:extLst>
      <p:ext uri="{BB962C8B-B14F-4D97-AF65-F5344CB8AC3E}">
        <p14:creationId xmlns:p14="http://schemas.microsoft.com/office/powerpoint/2010/main" val="18161016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xsdk.info/" TargetMode="Externa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3073" y="444708"/>
            <a:ext cx="6407588" cy="510643"/>
          </a:xfrm>
        </p:spPr>
        <p:txBody>
          <a:bodyPr>
            <a:noAutofit/>
          </a:bodyPr>
          <a:lstStyle/>
          <a:p>
            <a:pPr algn="ctr"/>
            <a:r>
              <a:rPr lang="en-US" sz="2798" dirty="0">
                <a:latin typeface="Arial" panose="020B0604020202020204" pitchFamily="34" charset="0"/>
                <a:cs typeface="Arial" panose="020B0604020202020204" pitchFamily="34" charset="0"/>
              </a:rPr>
              <a:t>xSDK Version 1.0.0: November 2023</a:t>
            </a:r>
            <a:endParaRPr lang="en-US" sz="1999"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FC9E1684-3AD8-482C-A721-640E863690FF}"/>
              </a:ext>
            </a:extLst>
          </p:cNvPr>
          <p:cNvGrpSpPr/>
          <p:nvPr/>
        </p:nvGrpSpPr>
        <p:grpSpPr>
          <a:xfrm>
            <a:off x="462913" y="1266176"/>
            <a:ext cx="11266174" cy="5103494"/>
            <a:chOff x="449006" y="1278560"/>
            <a:chExt cx="11272044" cy="5106153"/>
          </a:xfrm>
        </p:grpSpPr>
        <p:grpSp>
          <p:nvGrpSpPr>
            <p:cNvPr id="12" name="Group 11"/>
            <p:cNvGrpSpPr/>
            <p:nvPr/>
          </p:nvGrpSpPr>
          <p:grpSpPr>
            <a:xfrm>
              <a:off x="2282320" y="4744684"/>
              <a:ext cx="7018788" cy="1552016"/>
              <a:chOff x="987825" y="5063013"/>
              <a:chExt cx="7020616" cy="1552420"/>
            </a:xfrm>
          </p:grpSpPr>
          <p:cxnSp>
            <p:nvCxnSpPr>
              <p:cNvPr id="21" name="Straight Arrow Connector 20"/>
              <p:cNvCxnSpPr/>
              <p:nvPr/>
            </p:nvCxnSpPr>
            <p:spPr>
              <a:xfrm flipH="1" flipV="1">
                <a:off x="1921799" y="5926533"/>
                <a:ext cx="7488" cy="458936"/>
              </a:xfrm>
              <a:prstGeom prst="straightConnector1">
                <a:avLst/>
              </a:prstGeom>
              <a:ln w="15875">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019999" y="5911981"/>
                <a:ext cx="1" cy="209420"/>
              </a:xfrm>
              <a:prstGeom prst="straightConnector1">
                <a:avLst/>
              </a:prstGeom>
              <a:ln w="15875">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987825" y="5063013"/>
                <a:ext cx="7020616" cy="1552420"/>
                <a:chOff x="216041" y="4563683"/>
                <a:chExt cx="8832232" cy="1852929"/>
              </a:xfrm>
            </p:grpSpPr>
            <p:sp>
              <p:nvSpPr>
                <p:cNvPr id="36" name="TextBox 35"/>
                <p:cNvSpPr txBox="1"/>
                <p:nvPr/>
              </p:nvSpPr>
              <p:spPr>
                <a:xfrm>
                  <a:off x="6762326" y="4842281"/>
                  <a:ext cx="2161074" cy="734708"/>
                </a:xfrm>
                <a:prstGeom prst="rect">
                  <a:avLst/>
                </a:prstGeom>
                <a:solidFill>
                  <a:schemeClr val="accent6">
                    <a:lumMod val="75000"/>
                    <a:alpha val="52000"/>
                  </a:schemeClr>
                </a:solidFill>
                <a:ln w="9525">
                  <a:solidFill>
                    <a:srgbClr val="040506"/>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000000"/>
                      </a:solidFill>
                    </a:rPr>
                    <a:t>SW engineering</a:t>
                  </a:r>
                </a:p>
                <a:p>
                  <a:pPr marL="285492" indent="-285492">
                    <a:buFont typeface="Arial"/>
                    <a:buChar char="•"/>
                  </a:pPr>
                  <a:r>
                    <a:rPr lang="en-US" sz="1100" dirty="0">
                      <a:solidFill>
                        <a:srgbClr val="000000"/>
                      </a:solidFill>
                    </a:rPr>
                    <a:t>Productivity tools.</a:t>
                  </a:r>
                </a:p>
                <a:p>
                  <a:pPr marL="285492" indent="-285492">
                    <a:buFont typeface="Arial"/>
                    <a:buChar char="•"/>
                  </a:pPr>
                  <a:r>
                    <a:rPr lang="en-US" sz="1100" dirty="0">
                      <a:solidFill>
                        <a:srgbClr val="000000"/>
                      </a:solidFill>
                    </a:rPr>
                    <a:t>Models, processes.</a:t>
                  </a:r>
                </a:p>
              </p:txBody>
            </p:sp>
            <p:sp>
              <p:nvSpPr>
                <p:cNvPr id="32" name="TextBox 31"/>
                <p:cNvSpPr txBox="1"/>
                <p:nvPr/>
              </p:nvSpPr>
              <p:spPr>
                <a:xfrm>
                  <a:off x="2605778" y="4842281"/>
                  <a:ext cx="1784659" cy="734708"/>
                </a:xfrm>
                <a:prstGeom prst="rect">
                  <a:avLst/>
                </a:prstGeom>
                <a:solidFill>
                  <a:srgbClr val="008000">
                    <a:alpha val="50000"/>
                  </a:srgbClr>
                </a:solidFill>
                <a:ln w="9525">
                  <a:solidFill>
                    <a:srgbClr val="040506"/>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000000"/>
                      </a:solidFill>
                    </a:rPr>
                    <a:t>Libraries</a:t>
                  </a:r>
                </a:p>
                <a:p>
                  <a:pPr marL="285492" indent="-285492">
                    <a:buFont typeface="Arial"/>
                    <a:buChar char="•"/>
                  </a:pPr>
                  <a:r>
                    <a:rPr lang="en-US" sz="1100" dirty="0">
                      <a:solidFill>
                        <a:srgbClr val="000000"/>
                      </a:solidFill>
                    </a:rPr>
                    <a:t>Solvers, etc.</a:t>
                  </a:r>
                </a:p>
                <a:p>
                  <a:pPr marL="285492" indent="-285492">
                    <a:buFont typeface="Arial"/>
                    <a:buChar char="•"/>
                  </a:pPr>
                  <a:r>
                    <a:rPr lang="en-US" sz="1100" dirty="0">
                      <a:solidFill>
                        <a:srgbClr val="000000"/>
                      </a:solidFill>
                    </a:rPr>
                    <a:t>Interoperable.</a:t>
                  </a:r>
                </a:p>
              </p:txBody>
            </p:sp>
            <p:sp>
              <p:nvSpPr>
                <p:cNvPr id="33" name="TextBox 32"/>
                <p:cNvSpPr txBox="1"/>
                <p:nvPr/>
              </p:nvSpPr>
              <p:spPr>
                <a:xfrm>
                  <a:off x="4395058" y="4842281"/>
                  <a:ext cx="2367265" cy="734708"/>
                </a:xfrm>
                <a:prstGeom prst="rect">
                  <a:avLst/>
                </a:prstGeom>
                <a:solidFill>
                  <a:schemeClr val="accent1">
                    <a:lumMod val="60000"/>
                    <a:lumOff val="40000"/>
                    <a:alpha val="52000"/>
                  </a:schemeClr>
                </a:solidFill>
                <a:ln w="9525">
                  <a:solidFill>
                    <a:srgbClr val="040506"/>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000000"/>
                      </a:solidFill>
                    </a:rPr>
                    <a:t>Frameworks &amp; tools</a:t>
                  </a:r>
                </a:p>
                <a:p>
                  <a:pPr marL="285492" indent="-285492">
                    <a:buFont typeface="Arial"/>
                    <a:buChar char="•"/>
                  </a:pPr>
                  <a:r>
                    <a:rPr lang="en-US" sz="1100" dirty="0">
                      <a:solidFill>
                        <a:srgbClr val="000000"/>
                      </a:solidFill>
                    </a:rPr>
                    <a:t>Doc generators.</a:t>
                  </a:r>
                </a:p>
                <a:p>
                  <a:pPr marL="285492" indent="-285492">
                    <a:buFont typeface="Arial"/>
                    <a:buChar char="•"/>
                  </a:pPr>
                  <a:r>
                    <a:rPr lang="en-US" sz="1100" dirty="0">
                      <a:solidFill>
                        <a:srgbClr val="000000"/>
                      </a:solidFill>
                    </a:rPr>
                    <a:t>Test, build framework.</a:t>
                  </a:r>
                </a:p>
              </p:txBody>
            </p:sp>
            <p:sp>
              <p:nvSpPr>
                <p:cNvPr id="34" name="Rectangle 33"/>
                <p:cNvSpPr/>
                <p:nvPr/>
              </p:nvSpPr>
              <p:spPr>
                <a:xfrm>
                  <a:off x="216041" y="4563683"/>
                  <a:ext cx="8832232" cy="1852929"/>
                </a:xfrm>
                <a:prstGeom prst="rect">
                  <a:avLst/>
                </a:prstGeom>
                <a:noFill/>
                <a:ln w="28575"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n w="28575" cmpd="sng">
                      <a:solidFill>
                        <a:prstClr val="black"/>
                      </a:solidFill>
                    </a:ln>
                    <a:solidFill>
                      <a:srgbClr val="000000"/>
                    </a:solidFill>
                  </a:endParaRPr>
                </a:p>
              </p:txBody>
            </p:sp>
            <p:sp>
              <p:nvSpPr>
                <p:cNvPr id="35" name="TextBox 34"/>
                <p:cNvSpPr txBox="1"/>
                <p:nvPr/>
              </p:nvSpPr>
              <p:spPr>
                <a:xfrm>
                  <a:off x="2796640" y="5813852"/>
                  <a:ext cx="5200035" cy="312251"/>
                </a:xfrm>
                <a:prstGeom prst="rect">
                  <a:avLst/>
                </a:prstGeom>
                <a:noFill/>
                <a:effectLst/>
              </p:spPr>
              <p:txBody>
                <a:bodyPr wrap="square" rtlCol="0">
                  <a:spAutoFit/>
                </a:bodyPr>
                <a:lstStyle/>
                <a:p>
                  <a:r>
                    <a:rPr lang="en-US" sz="1100" b="1" dirty="0">
                      <a:solidFill>
                        <a:srgbClr val="000000"/>
                      </a:solidFill>
                    </a:rPr>
                    <a:t>Extreme-Scale Scientific Software Development Kit (xSDK)</a:t>
                  </a:r>
                </a:p>
              </p:txBody>
            </p:sp>
            <p:sp>
              <p:nvSpPr>
                <p:cNvPr id="37" name="TextBox 36"/>
                <p:cNvSpPr txBox="1"/>
                <p:nvPr/>
              </p:nvSpPr>
              <p:spPr>
                <a:xfrm>
                  <a:off x="423342" y="4842281"/>
                  <a:ext cx="2182435" cy="734708"/>
                </a:xfrm>
                <a:prstGeom prst="rect">
                  <a:avLst/>
                </a:prstGeom>
                <a:solidFill>
                  <a:srgbClr val="BA8F2D">
                    <a:alpha val="76000"/>
                  </a:srgbClr>
                </a:solidFill>
                <a:ln w="9525">
                  <a:solidFill>
                    <a:srgbClr val="000000"/>
                  </a:solidFill>
                </a:ln>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a:solidFill>
                        <a:srgbClr val="000000"/>
                      </a:solidFill>
                    </a:rPr>
                    <a:t>Domain components</a:t>
                  </a:r>
                </a:p>
                <a:p>
                  <a:pPr marL="285492" indent="-285492">
                    <a:buFont typeface="Arial"/>
                    <a:buChar char="•"/>
                  </a:pPr>
                  <a:r>
                    <a:rPr lang="en-US" sz="1050" dirty="0">
                      <a:solidFill>
                        <a:srgbClr val="000000"/>
                      </a:solidFill>
                    </a:rPr>
                    <a:t>Reacting flow, etc</a:t>
                  </a:r>
                  <a:r>
                    <a:rPr lang="en-US" sz="1100" dirty="0">
                      <a:solidFill>
                        <a:srgbClr val="000000"/>
                      </a:solidFill>
                    </a:rPr>
                    <a:t>.</a:t>
                  </a:r>
                </a:p>
                <a:p>
                  <a:pPr marL="285492" indent="-285492">
                    <a:buFont typeface="Arial"/>
                    <a:buChar char="•"/>
                  </a:pPr>
                  <a:r>
                    <a:rPr lang="en-US" sz="1050" dirty="0">
                      <a:solidFill>
                        <a:srgbClr val="000000"/>
                      </a:solidFill>
                    </a:rPr>
                    <a:t>Reusable</a:t>
                  </a:r>
                  <a:r>
                    <a:rPr lang="en-US" sz="1100" dirty="0">
                      <a:solidFill>
                        <a:srgbClr val="000000"/>
                      </a:solidFill>
                    </a:rPr>
                    <a:t>.</a:t>
                  </a:r>
                </a:p>
              </p:txBody>
            </p:sp>
          </p:grpSp>
          <p:cxnSp>
            <p:nvCxnSpPr>
              <p:cNvPr id="24" name="Straight Arrow Connector 23"/>
              <p:cNvCxnSpPr/>
              <p:nvPr/>
            </p:nvCxnSpPr>
            <p:spPr>
              <a:xfrm flipV="1">
                <a:off x="3003360" y="5900421"/>
                <a:ext cx="190" cy="599266"/>
              </a:xfrm>
              <a:prstGeom prst="straightConnector1">
                <a:avLst/>
              </a:prstGeom>
              <a:ln w="15875">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p:nvPr/>
            </p:nvCxnSpPr>
            <p:spPr>
              <a:xfrm rot="10800000" flipV="1">
                <a:off x="2996629" y="5918528"/>
                <a:ext cx="4229786" cy="558822"/>
              </a:xfrm>
              <a:prstGeom prst="bentConnector3">
                <a:avLst>
                  <a:gd name="adj1" fmla="val 314"/>
                </a:avLst>
              </a:prstGeom>
              <a:ln w="15875">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rot="5400000">
                <a:off x="4294150" y="3536742"/>
                <a:ext cx="488727" cy="5208724"/>
              </a:xfrm>
              <a:prstGeom prst="bentConnector2">
                <a:avLst/>
              </a:prstGeom>
              <a:ln w="15875">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p:cNvCxnSpPr/>
              <p:nvPr/>
            </p:nvCxnSpPr>
            <p:spPr>
              <a:xfrm rot="5400000">
                <a:off x="3536413" y="4407292"/>
                <a:ext cx="209419" cy="3218796"/>
              </a:xfrm>
              <a:prstGeom prst="bentConnector2">
                <a:avLst/>
              </a:prstGeom>
              <a:ln w="15875">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rot="10800000">
                <a:off x="3501941" y="5193688"/>
                <a:ext cx="1009523" cy="118231"/>
              </a:xfrm>
              <a:prstGeom prst="bentConnector3">
                <a:avLst>
                  <a:gd name="adj1" fmla="val 617"/>
                </a:avLst>
              </a:prstGeom>
              <a:ln w="15875">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3510739" y="5198015"/>
                <a:ext cx="169" cy="90513"/>
              </a:xfrm>
              <a:prstGeom prst="straightConnector1">
                <a:avLst/>
              </a:prstGeom>
              <a:ln w="15875">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rot="10800000">
                <a:off x="1997644" y="5194227"/>
                <a:ext cx="1009523" cy="118231"/>
              </a:xfrm>
              <a:prstGeom prst="bentConnector3">
                <a:avLst>
                  <a:gd name="adj1" fmla="val 617"/>
                </a:avLst>
              </a:prstGeom>
              <a:ln w="15875">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2006442" y="5198554"/>
                <a:ext cx="169" cy="90513"/>
              </a:xfrm>
              <a:prstGeom prst="straightConnector1">
                <a:avLst/>
              </a:prstGeom>
              <a:ln w="15875">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24" name="Content Placeholder 4"/>
            <p:cNvSpPr txBox="1">
              <a:spLocks/>
            </p:cNvSpPr>
            <p:nvPr/>
          </p:nvSpPr>
          <p:spPr>
            <a:xfrm>
              <a:off x="8511492" y="1278560"/>
              <a:ext cx="3186757" cy="120547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600" b="1" dirty="0">
                  <a:solidFill>
                    <a:srgbClr val="000000"/>
                  </a:solidFill>
                  <a:cs typeface="Arial"/>
                </a:rPr>
                <a:t>xSDK functionality, Nov 2023</a:t>
              </a:r>
            </a:p>
            <a:p>
              <a:pPr marL="0" indent="0">
                <a:buNone/>
              </a:pPr>
              <a:endParaRPr lang="en-US" sz="500" b="1" dirty="0">
                <a:solidFill>
                  <a:srgbClr val="000000"/>
                </a:solidFill>
                <a:cs typeface="Arial"/>
              </a:endParaRPr>
            </a:p>
            <a:p>
              <a:pPr marL="0" indent="0">
                <a:buNone/>
              </a:pPr>
              <a:r>
                <a:rPr lang="en-US" sz="1400" dirty="0">
                  <a:solidFill>
                    <a:srgbClr val="000000"/>
                  </a:solidFill>
                  <a:cs typeface="Arial"/>
                </a:rPr>
                <a:t>Tested on key machines at ALCF, NERSC, OLCF, also Linux</a:t>
              </a:r>
            </a:p>
          </p:txBody>
        </p:sp>
        <p:grpSp>
          <p:nvGrpSpPr>
            <p:cNvPr id="11" name="Group 10"/>
            <p:cNvGrpSpPr/>
            <p:nvPr/>
          </p:nvGrpSpPr>
          <p:grpSpPr>
            <a:xfrm>
              <a:off x="3919660" y="1314960"/>
              <a:ext cx="4492320" cy="1209564"/>
              <a:chOff x="2459182" y="1873753"/>
              <a:chExt cx="4493490" cy="1260630"/>
            </a:xfrm>
          </p:grpSpPr>
          <p:sp>
            <p:nvSpPr>
              <p:cNvPr id="38" name="Rectangle 37"/>
              <p:cNvSpPr/>
              <p:nvPr/>
            </p:nvSpPr>
            <p:spPr>
              <a:xfrm>
                <a:off x="3371273" y="1997364"/>
                <a:ext cx="2574637" cy="402032"/>
              </a:xfrm>
              <a:prstGeom prst="rect">
                <a:avLst/>
              </a:prstGeom>
              <a:solidFill>
                <a:srgbClr val="604A7B">
                  <a:alpha val="37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cs typeface="Arial"/>
                  </a:rPr>
                  <a:t>Multiphysics Application C</a:t>
                </a:r>
              </a:p>
            </p:txBody>
          </p:sp>
          <p:sp>
            <p:nvSpPr>
              <p:cNvPr id="40" name="Rectangle 39"/>
              <p:cNvSpPr/>
              <p:nvPr/>
            </p:nvSpPr>
            <p:spPr>
              <a:xfrm>
                <a:off x="5398063" y="2625337"/>
                <a:ext cx="1309846" cy="402032"/>
              </a:xfrm>
              <a:prstGeom prst="rect">
                <a:avLst/>
              </a:prstGeom>
              <a:solidFill>
                <a:srgbClr val="604A7B">
                  <a:alpha val="37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cs typeface="Arial"/>
                  </a:rPr>
                  <a:t>Application B</a:t>
                </a:r>
              </a:p>
            </p:txBody>
          </p:sp>
          <p:cxnSp>
            <p:nvCxnSpPr>
              <p:cNvPr id="41" name="Straight Arrow Connector 40"/>
              <p:cNvCxnSpPr>
                <a:endCxn id="38" idx="2"/>
              </p:cNvCxnSpPr>
              <p:nvPr/>
            </p:nvCxnSpPr>
            <p:spPr>
              <a:xfrm flipV="1">
                <a:off x="3333468" y="2399396"/>
                <a:ext cx="1325124" cy="194857"/>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0" idx="0"/>
                <a:endCxn id="38" idx="2"/>
              </p:cNvCxnSpPr>
              <p:nvPr/>
            </p:nvCxnSpPr>
            <p:spPr>
              <a:xfrm flipH="1" flipV="1">
                <a:off x="4658592" y="2399396"/>
                <a:ext cx="1394394" cy="225941"/>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2459182" y="1873753"/>
                <a:ext cx="4493490" cy="1260630"/>
              </a:xfrm>
              <a:prstGeom prst="rect">
                <a:avLst/>
              </a:prstGeom>
              <a:noFill/>
              <a:ln w="28575"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n w="28575" cmpd="sng">
                    <a:solidFill>
                      <a:prstClr val="black"/>
                    </a:solidFill>
                  </a:ln>
                  <a:solidFill>
                    <a:srgbClr val="000000"/>
                  </a:solidFill>
                </a:endParaRPr>
              </a:p>
            </p:txBody>
          </p:sp>
        </p:grpSp>
        <p:sp>
          <p:nvSpPr>
            <p:cNvPr id="62" name="Folded Corner 61"/>
            <p:cNvSpPr/>
            <p:nvPr/>
          </p:nvSpPr>
          <p:spPr>
            <a:xfrm>
              <a:off x="9426120" y="4735355"/>
              <a:ext cx="2294930" cy="1552017"/>
            </a:xfrm>
            <a:prstGeom prst="foldedCorner">
              <a:avLst/>
            </a:prstGeom>
            <a:solidFill>
              <a:schemeClr val="accent5">
                <a:lumMod val="20000"/>
                <a:lumOff val="80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684" tIns="45684" rIns="45684" bIns="45684" numCol="1" spcCol="0" rtlCol="0" fromWordArt="0" anchor="ctr" anchorCtr="0" forceAA="0" compatLnSpc="1">
              <a:prstTxWarp prst="textNoShape">
                <a:avLst/>
              </a:prstTxWarp>
              <a:noAutofit/>
            </a:bodyPr>
            <a:lstStyle/>
            <a:p>
              <a:pPr algn="ctr">
                <a:lnSpc>
                  <a:spcPct val="90000"/>
                </a:lnSpc>
              </a:pPr>
              <a:endParaRPr lang="en-US" sz="1200" dirty="0">
                <a:solidFill>
                  <a:schemeClr val="tx1"/>
                </a:solidFill>
              </a:endParaRPr>
            </a:p>
            <a:p>
              <a:pPr algn="ctr">
                <a:lnSpc>
                  <a:spcPct val="90000"/>
                </a:lnSpc>
              </a:pPr>
              <a:r>
                <a:rPr lang="en-US" sz="1200" b="1" dirty="0">
                  <a:solidFill>
                    <a:schemeClr val="tx1"/>
                  </a:solidFill>
                </a:rPr>
                <a:t>Impact: </a:t>
              </a:r>
              <a:r>
                <a:rPr lang="en-US" sz="1200" dirty="0">
                  <a:solidFill>
                    <a:schemeClr val="tx1"/>
                  </a:solidFill>
                </a:rPr>
                <a:t>Improved code quality, usability, access, sustainability</a:t>
              </a:r>
            </a:p>
            <a:p>
              <a:pPr algn="ctr">
                <a:lnSpc>
                  <a:spcPct val="90000"/>
                </a:lnSpc>
              </a:pPr>
              <a:endParaRPr lang="en-US" sz="1200" dirty="0">
                <a:solidFill>
                  <a:schemeClr val="tx1"/>
                </a:solidFill>
              </a:endParaRPr>
            </a:p>
            <a:p>
              <a:pPr algn="ctr">
                <a:lnSpc>
                  <a:spcPct val="90000"/>
                </a:lnSpc>
              </a:pPr>
              <a:r>
                <a:rPr lang="en-US" sz="1200" dirty="0">
                  <a:solidFill>
                    <a:schemeClr val="tx1"/>
                  </a:solidFill>
                </a:rPr>
                <a:t>Foundation for work on performance portability, deeper levels of package interoperability</a:t>
              </a:r>
            </a:p>
          </p:txBody>
        </p:sp>
        <p:sp>
          <p:nvSpPr>
            <p:cNvPr id="122" name="Content Placeholder 4"/>
            <p:cNvSpPr txBox="1">
              <a:spLocks/>
            </p:cNvSpPr>
            <p:nvPr/>
          </p:nvSpPr>
          <p:spPr>
            <a:xfrm>
              <a:off x="986030" y="1780233"/>
              <a:ext cx="2834120" cy="93205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spcBef>
                  <a:spcPts val="200"/>
                </a:spcBef>
                <a:buNone/>
              </a:pPr>
              <a:r>
                <a:rPr lang="en-US" sz="1200" dirty="0">
                  <a:solidFill>
                    <a:srgbClr val="000000"/>
                  </a:solidFill>
                  <a:cs typeface="Arial"/>
                </a:rPr>
                <a:t>Each xSDK member package uses or can be used with one or more xSDK packages, and the connecting interface is regularly tested for regressions.</a:t>
              </a:r>
            </a:p>
          </p:txBody>
        </p:sp>
        <p:sp>
          <p:nvSpPr>
            <p:cNvPr id="125" name="TextBox 124"/>
            <p:cNvSpPr txBox="1"/>
            <p:nvPr/>
          </p:nvSpPr>
          <p:spPr>
            <a:xfrm>
              <a:off x="1374212" y="1332793"/>
              <a:ext cx="2271699" cy="410775"/>
            </a:xfrm>
            <a:prstGeom prst="rect">
              <a:avLst/>
            </a:prstGeom>
            <a:solidFill>
              <a:schemeClr val="tx2">
                <a:lumMod val="20000"/>
                <a:lumOff val="80000"/>
              </a:schemeClr>
            </a:solidFill>
            <a:ln>
              <a:solidFill>
                <a:schemeClr val="tx1"/>
              </a:solidFill>
            </a:ln>
          </p:spPr>
          <p:txBody>
            <a:bodyPr wrap="square" rtlCol="0">
              <a:spAutoFit/>
            </a:bodyPr>
            <a:lstStyle/>
            <a:p>
              <a:pPr algn="ctr">
                <a:lnSpc>
                  <a:spcPct val="90000"/>
                </a:lnSpc>
              </a:pPr>
              <a:endParaRPr lang="en-US" sz="200" b="1" dirty="0"/>
            </a:p>
            <a:p>
              <a:pPr algn="ctr">
                <a:lnSpc>
                  <a:spcPct val="90000"/>
                </a:lnSpc>
              </a:pPr>
              <a:r>
                <a:rPr lang="en-US" sz="1997" b="1" dirty="0"/>
                <a:t>https://xsdk.info</a:t>
              </a:r>
            </a:p>
          </p:txBody>
        </p:sp>
        <p:sp>
          <p:nvSpPr>
            <p:cNvPr id="94" name="Rectangle 93"/>
            <p:cNvSpPr/>
            <p:nvPr/>
          </p:nvSpPr>
          <p:spPr>
            <a:xfrm>
              <a:off x="3994689" y="2042610"/>
              <a:ext cx="1309505" cy="385747"/>
            </a:xfrm>
            <a:prstGeom prst="rect">
              <a:avLst/>
            </a:prstGeom>
            <a:solidFill>
              <a:srgbClr val="604A7B">
                <a:alpha val="37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cs typeface="Arial"/>
                </a:rPr>
                <a:t>Application A</a:t>
              </a:r>
            </a:p>
          </p:txBody>
        </p:sp>
        <p:grpSp>
          <p:nvGrpSpPr>
            <p:cNvPr id="4" name="Group 3">
              <a:extLst>
                <a:ext uri="{FF2B5EF4-FFF2-40B4-BE49-F238E27FC236}">
                  <a16:creationId xmlns:a16="http://schemas.microsoft.com/office/drawing/2014/main" id="{A75FA17A-1300-7043-A6B6-D42E6CB832FD}"/>
                </a:ext>
              </a:extLst>
            </p:cNvPr>
            <p:cNvGrpSpPr/>
            <p:nvPr/>
          </p:nvGrpSpPr>
          <p:grpSpPr>
            <a:xfrm>
              <a:off x="449006" y="2529005"/>
              <a:ext cx="11238355" cy="2032793"/>
              <a:chOff x="649356" y="2322396"/>
              <a:chExt cx="11241282" cy="2033323"/>
            </a:xfrm>
          </p:grpSpPr>
          <p:cxnSp>
            <p:nvCxnSpPr>
              <p:cNvPr id="6" name="Straight Arrow Connector 5"/>
              <p:cNvCxnSpPr/>
              <p:nvPr/>
            </p:nvCxnSpPr>
            <p:spPr>
              <a:xfrm flipH="1" flipV="1">
                <a:off x="8422629" y="2336684"/>
                <a:ext cx="1330745" cy="186398"/>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6175882" y="2322396"/>
                <a:ext cx="10142" cy="216588"/>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10531787" y="3486960"/>
                <a:ext cx="168420" cy="1492"/>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3" name="Picture 12" descr="xsdk_logo_COLOR_smal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0876" y="2644090"/>
                <a:ext cx="827213" cy="649362"/>
              </a:xfrm>
              <a:prstGeom prst="rect">
                <a:avLst/>
              </a:prstGeom>
            </p:spPr>
          </p:pic>
          <p:grpSp>
            <p:nvGrpSpPr>
              <p:cNvPr id="66" name="Group 65"/>
              <p:cNvGrpSpPr/>
              <p:nvPr/>
            </p:nvGrpSpPr>
            <p:grpSpPr>
              <a:xfrm>
                <a:off x="778456" y="3907935"/>
                <a:ext cx="939800" cy="307777"/>
                <a:chOff x="858733" y="4366032"/>
                <a:chExt cx="939800" cy="307777"/>
              </a:xfrm>
            </p:grpSpPr>
            <p:sp>
              <p:nvSpPr>
                <p:cNvPr id="54" name="TextBox 53"/>
                <p:cNvSpPr txBox="1"/>
                <p:nvPr/>
              </p:nvSpPr>
              <p:spPr>
                <a:xfrm>
                  <a:off x="858733" y="4366032"/>
                  <a:ext cx="939800" cy="307777"/>
                </a:xfrm>
                <a:prstGeom prst="rect">
                  <a:avLst/>
                </a:prstGeom>
                <a:solidFill>
                  <a:schemeClr val="accent1">
                    <a:alpha val="52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700" b="1" dirty="0">
                    <a:solidFill>
                      <a:srgbClr val="000000"/>
                    </a:solidFill>
                    <a:cs typeface="Arial"/>
                  </a:endParaRPr>
                </a:p>
                <a:p>
                  <a:endParaRPr lang="en-US" sz="700" b="1" dirty="0">
                    <a:solidFill>
                      <a:srgbClr val="000000"/>
                    </a:solidFill>
                    <a:cs typeface="Arial"/>
                  </a:endParaRPr>
                </a:p>
              </p:txBody>
            </p:sp>
            <p:pic>
              <p:nvPicPr>
                <p:cNvPr id="17" name="Picture 16" descr="spack-logo-text-64.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891" y="4401936"/>
                  <a:ext cx="927642" cy="247383"/>
                </a:xfrm>
                <a:prstGeom prst="rect">
                  <a:avLst/>
                </a:prstGeom>
                <a:solidFill>
                  <a:schemeClr val="accent1">
                    <a:lumMod val="40000"/>
                    <a:lumOff val="60000"/>
                  </a:schemeClr>
                </a:solidFill>
              </p:spPr>
            </p:pic>
          </p:grpSp>
          <p:sp>
            <p:nvSpPr>
              <p:cNvPr id="48" name="Oval 47"/>
              <p:cNvSpPr/>
              <p:nvPr/>
            </p:nvSpPr>
            <p:spPr>
              <a:xfrm>
                <a:off x="741332" y="2855915"/>
                <a:ext cx="1162991" cy="380671"/>
              </a:xfrm>
              <a:prstGeom prst="ellipse">
                <a:avLst/>
              </a:prstGeom>
              <a:solidFill>
                <a:srgbClr val="BA8F2D">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rgbClr val="000000"/>
                    </a:solidFill>
                    <a:cs typeface="Arial"/>
                  </a:rPr>
                  <a:t>Alquimia</a:t>
                </a:r>
              </a:p>
            </p:txBody>
          </p:sp>
          <p:sp>
            <p:nvSpPr>
              <p:cNvPr id="49" name="Oval 48"/>
              <p:cNvSpPr/>
              <p:nvPr/>
            </p:nvSpPr>
            <p:spPr>
              <a:xfrm>
                <a:off x="3153027" y="2614289"/>
                <a:ext cx="915981"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hypre</a:t>
                </a:r>
              </a:p>
            </p:txBody>
          </p:sp>
          <p:sp>
            <p:nvSpPr>
              <p:cNvPr id="50" name="Oval 49"/>
              <p:cNvSpPr/>
              <p:nvPr/>
            </p:nvSpPr>
            <p:spPr>
              <a:xfrm>
                <a:off x="3190731" y="3539122"/>
                <a:ext cx="969318"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Trilinos</a:t>
                </a:r>
              </a:p>
            </p:txBody>
          </p:sp>
          <p:sp>
            <p:nvSpPr>
              <p:cNvPr id="51" name="Oval 50"/>
              <p:cNvSpPr/>
              <p:nvPr/>
            </p:nvSpPr>
            <p:spPr>
              <a:xfrm>
                <a:off x="1909914" y="3036070"/>
                <a:ext cx="994089" cy="387490"/>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PETSc</a:t>
                </a:r>
              </a:p>
            </p:txBody>
          </p:sp>
          <p:sp>
            <p:nvSpPr>
              <p:cNvPr id="52" name="Oval 51"/>
              <p:cNvSpPr/>
              <p:nvPr/>
            </p:nvSpPr>
            <p:spPr>
              <a:xfrm>
                <a:off x="1784604" y="3527265"/>
                <a:ext cx="1188177"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SuperLU</a:t>
                </a:r>
              </a:p>
            </p:txBody>
          </p:sp>
          <p:sp>
            <p:nvSpPr>
              <p:cNvPr id="18" name="Oval 17"/>
              <p:cNvSpPr/>
              <p:nvPr/>
            </p:nvSpPr>
            <p:spPr>
              <a:xfrm>
                <a:off x="719159" y="3328251"/>
                <a:ext cx="1162991" cy="380671"/>
              </a:xfrm>
              <a:prstGeom prst="ellipse">
                <a:avLst/>
              </a:prstGeom>
              <a:solidFill>
                <a:srgbClr val="BA8F2D">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cs typeface="Arial"/>
                  </a:rPr>
                  <a:t>PFLOTRAN</a:t>
                </a:r>
              </a:p>
            </p:txBody>
          </p:sp>
          <p:sp>
            <p:nvSpPr>
              <p:cNvPr id="67" name="Oval 66"/>
              <p:cNvSpPr/>
              <p:nvPr/>
            </p:nvSpPr>
            <p:spPr>
              <a:xfrm>
                <a:off x="4488991" y="3505693"/>
                <a:ext cx="990893"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MFEM</a:t>
                </a:r>
              </a:p>
            </p:txBody>
          </p:sp>
          <p:sp>
            <p:nvSpPr>
              <p:cNvPr id="68" name="Oval 67"/>
              <p:cNvSpPr/>
              <p:nvPr/>
            </p:nvSpPr>
            <p:spPr>
              <a:xfrm>
                <a:off x="2998239" y="3091887"/>
                <a:ext cx="1225556"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000000"/>
                    </a:solidFill>
                    <a:cs typeface="Arial"/>
                  </a:rPr>
                  <a:t>SUNDIALS</a:t>
                </a:r>
              </a:p>
            </p:txBody>
          </p:sp>
          <p:sp>
            <p:nvSpPr>
              <p:cNvPr id="84" name="Rectangle 83"/>
              <p:cNvSpPr/>
              <p:nvPr/>
            </p:nvSpPr>
            <p:spPr>
              <a:xfrm>
                <a:off x="649356" y="2523082"/>
                <a:ext cx="9908621" cy="1832637"/>
              </a:xfrm>
              <a:prstGeom prst="rect">
                <a:avLst/>
              </a:prstGeom>
              <a:noFill/>
              <a:ln w="5715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n w="28575" cmpd="sng">
                    <a:solidFill>
                      <a:prstClr val="black"/>
                    </a:solidFill>
                  </a:ln>
                  <a:solidFill>
                    <a:srgbClr val="000000"/>
                  </a:solidFill>
                </a:endParaRPr>
              </a:p>
            </p:txBody>
          </p:sp>
          <p:grpSp>
            <p:nvGrpSpPr>
              <p:cNvPr id="85" name="Group 84"/>
              <p:cNvGrpSpPr/>
              <p:nvPr/>
            </p:nvGrpSpPr>
            <p:grpSpPr>
              <a:xfrm>
                <a:off x="10693246" y="2545294"/>
                <a:ext cx="1197392" cy="1575673"/>
                <a:chOff x="2005814" y="2645310"/>
                <a:chExt cx="1197392" cy="1575673"/>
              </a:xfrm>
            </p:grpSpPr>
            <p:sp>
              <p:nvSpPr>
                <p:cNvPr id="86" name="Oval 85"/>
                <p:cNvSpPr/>
                <p:nvPr/>
              </p:nvSpPr>
              <p:spPr>
                <a:xfrm>
                  <a:off x="2151154" y="2742079"/>
                  <a:ext cx="884528" cy="408690"/>
                </a:xfrm>
                <a:prstGeom prst="ellipse">
                  <a:avLst/>
                </a:prstGeom>
                <a:solidFill>
                  <a:schemeClr val="bg1">
                    <a:lumMod val="65000"/>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HDF5</a:t>
                  </a:r>
                </a:p>
              </p:txBody>
            </p:sp>
            <p:sp>
              <p:nvSpPr>
                <p:cNvPr id="88" name="Oval 87"/>
                <p:cNvSpPr/>
                <p:nvPr/>
              </p:nvSpPr>
              <p:spPr>
                <a:xfrm>
                  <a:off x="2151154" y="3229025"/>
                  <a:ext cx="884528" cy="408690"/>
                </a:xfrm>
                <a:prstGeom prst="ellipse">
                  <a:avLst/>
                </a:prstGeom>
                <a:solidFill>
                  <a:schemeClr val="bg1">
                    <a:lumMod val="65000"/>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BLAS</a:t>
                  </a:r>
                </a:p>
              </p:txBody>
            </p:sp>
            <p:sp>
              <p:nvSpPr>
                <p:cNvPr id="89" name="Oval 88"/>
                <p:cNvSpPr/>
                <p:nvPr/>
              </p:nvSpPr>
              <p:spPr>
                <a:xfrm>
                  <a:off x="2118899" y="3715970"/>
                  <a:ext cx="949039" cy="408690"/>
                </a:xfrm>
                <a:prstGeom prst="ellipse">
                  <a:avLst/>
                </a:prstGeom>
                <a:solidFill>
                  <a:schemeClr val="bg1">
                    <a:lumMod val="65000"/>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900" dirty="0">
                      <a:solidFill>
                        <a:srgbClr val="000000"/>
                      </a:solidFill>
                      <a:cs typeface="Arial"/>
                    </a:rPr>
                    <a:t>More external software</a:t>
                  </a:r>
                </a:p>
              </p:txBody>
            </p:sp>
            <p:sp>
              <p:nvSpPr>
                <p:cNvPr id="90" name="Rectangle 89"/>
                <p:cNvSpPr/>
                <p:nvPr/>
              </p:nvSpPr>
              <p:spPr>
                <a:xfrm>
                  <a:off x="2005814" y="2645310"/>
                  <a:ext cx="1197392" cy="1575673"/>
                </a:xfrm>
                <a:prstGeom prst="rect">
                  <a:avLst/>
                </a:prstGeom>
                <a:noFill/>
                <a:ln w="28575"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n w="28575" cmpd="sng">
                      <a:solidFill>
                        <a:prstClr val="black"/>
                      </a:solidFill>
                    </a:ln>
                    <a:solidFill>
                      <a:srgbClr val="000000"/>
                    </a:solidFill>
                  </a:endParaRPr>
                </a:p>
              </p:txBody>
            </p:sp>
          </p:grpSp>
          <p:sp>
            <p:nvSpPr>
              <p:cNvPr id="80" name="Oval 79">
                <a:extLst>
                  <a:ext uri="{FF2B5EF4-FFF2-40B4-BE49-F238E27FC236}">
                    <a16:creationId xmlns:a16="http://schemas.microsoft.com/office/drawing/2014/main" id="{B5B2B561-CDBE-C84D-84E0-574C2EBEF0CF}"/>
                  </a:ext>
                </a:extLst>
              </p:cNvPr>
              <p:cNvSpPr/>
              <p:nvPr/>
            </p:nvSpPr>
            <p:spPr>
              <a:xfrm>
                <a:off x="2324685" y="3886365"/>
                <a:ext cx="1320802"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cs typeface="Arial"/>
                  </a:rPr>
                  <a:t>STRUMPACK</a:t>
                </a:r>
              </a:p>
            </p:txBody>
          </p:sp>
          <p:sp>
            <p:nvSpPr>
              <p:cNvPr id="81" name="Oval 80">
                <a:extLst>
                  <a:ext uri="{FF2B5EF4-FFF2-40B4-BE49-F238E27FC236}">
                    <a16:creationId xmlns:a16="http://schemas.microsoft.com/office/drawing/2014/main" id="{1326A920-A4CE-7A44-BC91-6C5E7517A316}"/>
                  </a:ext>
                </a:extLst>
              </p:cNvPr>
              <p:cNvSpPr/>
              <p:nvPr/>
            </p:nvSpPr>
            <p:spPr>
              <a:xfrm>
                <a:off x="2044487" y="2610005"/>
                <a:ext cx="963200"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SLEPc</a:t>
                </a:r>
              </a:p>
            </p:txBody>
          </p:sp>
          <p:sp>
            <p:nvSpPr>
              <p:cNvPr id="92" name="Oval 91">
                <a:extLst>
                  <a:ext uri="{FF2B5EF4-FFF2-40B4-BE49-F238E27FC236}">
                    <a16:creationId xmlns:a16="http://schemas.microsoft.com/office/drawing/2014/main" id="{15DD9CC4-B574-0743-81B5-D4ED267835BE}"/>
                  </a:ext>
                </a:extLst>
              </p:cNvPr>
              <p:cNvSpPr/>
              <p:nvPr/>
            </p:nvSpPr>
            <p:spPr>
              <a:xfrm>
                <a:off x="4193443" y="2662255"/>
                <a:ext cx="938368"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000000"/>
                    </a:solidFill>
                    <a:cs typeface="Arial"/>
                  </a:rPr>
                  <a:t>AMReX</a:t>
                </a:r>
              </a:p>
            </p:txBody>
          </p:sp>
          <p:sp>
            <p:nvSpPr>
              <p:cNvPr id="96" name="Oval 95">
                <a:extLst>
                  <a:ext uri="{FF2B5EF4-FFF2-40B4-BE49-F238E27FC236}">
                    <a16:creationId xmlns:a16="http://schemas.microsoft.com/office/drawing/2014/main" id="{BB651C0F-ABA4-9B4A-A030-CFA093DF661A}"/>
                  </a:ext>
                </a:extLst>
              </p:cNvPr>
              <p:cNvSpPr/>
              <p:nvPr/>
            </p:nvSpPr>
            <p:spPr>
              <a:xfrm>
                <a:off x="4389628" y="3083974"/>
                <a:ext cx="938368"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PUMI</a:t>
                </a:r>
              </a:p>
            </p:txBody>
          </p:sp>
          <p:sp>
            <p:nvSpPr>
              <p:cNvPr id="97" name="Oval 96">
                <a:extLst>
                  <a:ext uri="{FF2B5EF4-FFF2-40B4-BE49-F238E27FC236}">
                    <a16:creationId xmlns:a16="http://schemas.microsoft.com/office/drawing/2014/main" id="{82A17532-F9C2-C047-9C7C-D5E0B02EBA75}"/>
                  </a:ext>
                </a:extLst>
              </p:cNvPr>
              <p:cNvSpPr/>
              <p:nvPr/>
            </p:nvSpPr>
            <p:spPr>
              <a:xfrm>
                <a:off x="5215346" y="2616411"/>
                <a:ext cx="1135734"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Omega_h</a:t>
                </a:r>
              </a:p>
            </p:txBody>
          </p:sp>
          <p:sp>
            <p:nvSpPr>
              <p:cNvPr id="99" name="Oval 98">
                <a:extLst>
                  <a:ext uri="{FF2B5EF4-FFF2-40B4-BE49-F238E27FC236}">
                    <a16:creationId xmlns:a16="http://schemas.microsoft.com/office/drawing/2014/main" id="{4C4A162F-76C4-8344-A636-702842CCE3A1}"/>
                  </a:ext>
                </a:extLst>
              </p:cNvPr>
              <p:cNvSpPr/>
              <p:nvPr/>
            </p:nvSpPr>
            <p:spPr>
              <a:xfrm>
                <a:off x="3780755" y="3883462"/>
                <a:ext cx="1008161"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DTK</a:t>
                </a:r>
              </a:p>
            </p:txBody>
          </p:sp>
          <p:sp>
            <p:nvSpPr>
              <p:cNvPr id="100" name="Oval 99">
                <a:extLst>
                  <a:ext uri="{FF2B5EF4-FFF2-40B4-BE49-F238E27FC236}">
                    <a16:creationId xmlns:a16="http://schemas.microsoft.com/office/drawing/2014/main" id="{2A544B7B-90BF-3445-A83D-80A65D354491}"/>
                  </a:ext>
                </a:extLst>
              </p:cNvPr>
              <p:cNvSpPr/>
              <p:nvPr/>
            </p:nvSpPr>
            <p:spPr>
              <a:xfrm>
                <a:off x="5117860" y="3877195"/>
                <a:ext cx="1258683"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cs typeface="Arial"/>
                  </a:rPr>
                  <a:t>TASMANIAN</a:t>
                </a:r>
              </a:p>
            </p:txBody>
          </p:sp>
          <p:sp>
            <p:nvSpPr>
              <p:cNvPr id="101" name="Oval 100">
                <a:extLst>
                  <a:ext uri="{FF2B5EF4-FFF2-40B4-BE49-F238E27FC236}">
                    <a16:creationId xmlns:a16="http://schemas.microsoft.com/office/drawing/2014/main" id="{1A480743-7D0D-FD4B-A0F5-AC18583F0201}"/>
                  </a:ext>
                </a:extLst>
              </p:cNvPr>
              <p:cNvSpPr/>
              <p:nvPr/>
            </p:nvSpPr>
            <p:spPr>
              <a:xfrm>
                <a:off x="5341066" y="3047594"/>
                <a:ext cx="915981"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PHIST</a:t>
                </a:r>
              </a:p>
            </p:txBody>
          </p:sp>
          <p:sp>
            <p:nvSpPr>
              <p:cNvPr id="102" name="Oval 101">
                <a:extLst>
                  <a:ext uri="{FF2B5EF4-FFF2-40B4-BE49-F238E27FC236}">
                    <a16:creationId xmlns:a16="http://schemas.microsoft.com/office/drawing/2014/main" id="{2E07D662-3FDC-7747-86B6-F368E4DBCD65}"/>
                  </a:ext>
                </a:extLst>
              </p:cNvPr>
              <p:cNvSpPr/>
              <p:nvPr/>
            </p:nvSpPr>
            <p:spPr>
              <a:xfrm>
                <a:off x="6545941" y="2603429"/>
                <a:ext cx="865814"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deal.II</a:t>
                </a:r>
              </a:p>
            </p:txBody>
          </p:sp>
          <p:sp>
            <p:nvSpPr>
              <p:cNvPr id="103" name="Oval 102">
                <a:extLst>
                  <a:ext uri="{FF2B5EF4-FFF2-40B4-BE49-F238E27FC236}">
                    <a16:creationId xmlns:a16="http://schemas.microsoft.com/office/drawing/2014/main" id="{51DD6633-8FBE-A64D-BDCB-0DA32FDFAD46}"/>
                  </a:ext>
                </a:extLst>
              </p:cNvPr>
              <p:cNvSpPr/>
              <p:nvPr/>
            </p:nvSpPr>
            <p:spPr>
              <a:xfrm>
                <a:off x="6592040" y="3924043"/>
                <a:ext cx="1162991" cy="380671"/>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PLASMA</a:t>
                </a:r>
              </a:p>
            </p:txBody>
          </p:sp>
        </p:grpSp>
        <p:sp>
          <p:nvSpPr>
            <p:cNvPr id="74" name="Folded Corner 73">
              <a:extLst>
                <a:ext uri="{FF2B5EF4-FFF2-40B4-BE49-F238E27FC236}">
                  <a16:creationId xmlns:a16="http://schemas.microsoft.com/office/drawing/2014/main" id="{E7FF14B8-29A1-684A-820D-959A2EA00183}"/>
                </a:ext>
              </a:extLst>
            </p:cNvPr>
            <p:cNvSpPr/>
            <p:nvPr/>
          </p:nvSpPr>
          <p:spPr>
            <a:xfrm>
              <a:off x="449006" y="4735355"/>
              <a:ext cx="1690840" cy="1649358"/>
            </a:xfrm>
            <a:prstGeom prst="foldedCorner">
              <a:avLst/>
            </a:prstGeom>
            <a:solidFill>
              <a:schemeClr val="accent5">
                <a:lumMod val="20000"/>
                <a:lumOff val="80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684" tIns="45684" rIns="45684" bIns="45684" numCol="1" spcCol="0" rtlCol="0" fromWordArt="0" anchor="ctr" anchorCtr="0" forceAA="0" compatLnSpc="1">
              <a:prstTxWarp prst="textNoShape">
                <a:avLst/>
              </a:prstTxWarp>
              <a:noAutofit/>
            </a:bodyPr>
            <a:lstStyle/>
            <a:p>
              <a:pPr algn="ctr">
                <a:lnSpc>
                  <a:spcPct val="90000"/>
                </a:lnSpc>
              </a:pPr>
              <a:endParaRPr lang="en-US" sz="1400" dirty="0">
                <a:solidFill>
                  <a:schemeClr val="tx1"/>
                </a:solidFill>
              </a:endParaRPr>
            </a:p>
            <a:p>
              <a:pPr marL="287080" indent="-172882">
                <a:lnSpc>
                  <a:spcPct val="90000"/>
                </a:lnSpc>
              </a:pPr>
              <a:r>
                <a:rPr lang="en-US" sz="1400" b="1" dirty="0">
                  <a:solidFill>
                    <a:schemeClr val="tx1"/>
                  </a:solidFill>
                </a:rPr>
                <a:t>November 2023</a:t>
              </a:r>
            </a:p>
            <a:p>
              <a:pPr marL="348935" indent="-168125">
                <a:lnSpc>
                  <a:spcPct val="90000"/>
                </a:lnSpc>
                <a:buFont typeface="Arial" charset="0"/>
                <a:buChar char="•"/>
              </a:pPr>
              <a:r>
                <a:rPr lang="en-US" sz="1200" dirty="0">
                  <a:solidFill>
                    <a:schemeClr val="tx1"/>
                  </a:solidFill>
                </a:rPr>
                <a:t>26 math libraries</a:t>
              </a:r>
            </a:p>
            <a:p>
              <a:pPr marL="348935" indent="-168125">
                <a:lnSpc>
                  <a:spcPct val="90000"/>
                </a:lnSpc>
                <a:buFont typeface="Arial" charset="0"/>
                <a:buChar char="•"/>
              </a:pPr>
              <a:r>
                <a:rPr lang="en-US" sz="1200" dirty="0">
                  <a:solidFill>
                    <a:schemeClr val="tx1"/>
                  </a:solidFill>
                </a:rPr>
                <a:t>2 domain components</a:t>
              </a:r>
            </a:p>
            <a:p>
              <a:pPr marL="348935" indent="-168125">
                <a:lnSpc>
                  <a:spcPct val="90000"/>
                </a:lnSpc>
                <a:buFont typeface="Arial" charset="0"/>
                <a:buChar char="•"/>
              </a:pPr>
              <a:r>
                <a:rPr lang="en-US" sz="1200" dirty="0">
                  <a:solidFill>
                    <a:schemeClr val="tx1"/>
                  </a:solidFill>
                </a:rPr>
                <a:t>17 mandatory xSDK community policies</a:t>
              </a:r>
            </a:p>
            <a:p>
              <a:pPr marL="348935" indent="-168125">
                <a:lnSpc>
                  <a:spcPct val="90000"/>
                </a:lnSpc>
                <a:buFont typeface="Arial" charset="0"/>
                <a:buChar char="•"/>
              </a:pPr>
              <a:r>
                <a:rPr lang="en-US" sz="1200" dirty="0">
                  <a:solidFill>
                    <a:schemeClr val="tx1"/>
                  </a:solidFill>
                </a:rPr>
                <a:t>Spack xSDK installer</a:t>
              </a:r>
            </a:p>
          </p:txBody>
        </p:sp>
        <p:sp>
          <p:nvSpPr>
            <p:cNvPr id="106" name="Oval 105">
              <a:extLst>
                <a:ext uri="{FF2B5EF4-FFF2-40B4-BE49-F238E27FC236}">
                  <a16:creationId xmlns:a16="http://schemas.microsoft.com/office/drawing/2014/main" id="{9773D80B-DA97-FF46-9622-BDFA1CF0BC36}"/>
                </a:ext>
              </a:extLst>
            </p:cNvPr>
            <p:cNvSpPr/>
            <p:nvPr/>
          </p:nvSpPr>
          <p:spPr>
            <a:xfrm>
              <a:off x="9201874" y="4047820"/>
              <a:ext cx="1022916" cy="380572"/>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rgbClr val="000000"/>
                  </a:solidFill>
                  <a:cs typeface="Arial"/>
                </a:rPr>
                <a:t>heFFTe</a:t>
              </a:r>
              <a:endParaRPr lang="en-US" sz="1100" dirty="0">
                <a:solidFill>
                  <a:srgbClr val="000000"/>
                </a:solidFill>
                <a:cs typeface="Arial"/>
              </a:endParaRPr>
            </a:p>
          </p:txBody>
        </p:sp>
        <p:sp>
          <p:nvSpPr>
            <p:cNvPr id="69" name="Oval 68">
              <a:extLst>
                <a:ext uri="{FF2B5EF4-FFF2-40B4-BE49-F238E27FC236}">
                  <a16:creationId xmlns:a16="http://schemas.microsoft.com/office/drawing/2014/main" id="{EA734DB5-DC30-4248-ABA1-CA46CB1A4105}"/>
                </a:ext>
              </a:extLst>
            </p:cNvPr>
            <p:cNvSpPr/>
            <p:nvPr/>
          </p:nvSpPr>
          <p:spPr>
            <a:xfrm>
              <a:off x="6700699" y="3715700"/>
              <a:ext cx="1155575" cy="380572"/>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000000"/>
                  </a:solidFill>
                  <a:cs typeface="Arial"/>
                </a:rPr>
                <a:t>preCICE</a:t>
              </a:r>
              <a:endParaRPr lang="en-US" sz="1200" dirty="0">
                <a:solidFill>
                  <a:srgbClr val="000000"/>
                </a:solidFill>
                <a:cs typeface="Arial"/>
              </a:endParaRPr>
            </a:p>
          </p:txBody>
        </p:sp>
        <p:sp>
          <p:nvSpPr>
            <p:cNvPr id="70" name="Oval 69">
              <a:extLst>
                <a:ext uri="{FF2B5EF4-FFF2-40B4-BE49-F238E27FC236}">
                  <a16:creationId xmlns:a16="http://schemas.microsoft.com/office/drawing/2014/main" id="{F39BC561-16CE-472F-B014-548F43FC8165}"/>
                </a:ext>
              </a:extLst>
            </p:cNvPr>
            <p:cNvSpPr/>
            <p:nvPr/>
          </p:nvSpPr>
          <p:spPr>
            <a:xfrm>
              <a:off x="7708377" y="4121766"/>
              <a:ext cx="1296538" cy="380572"/>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err="1">
                  <a:solidFill>
                    <a:srgbClr val="000000"/>
                  </a:solidFill>
                  <a:cs typeface="Arial"/>
                </a:rPr>
                <a:t>ButterflyPACK</a:t>
              </a:r>
              <a:endParaRPr lang="en-US" sz="900" dirty="0">
                <a:solidFill>
                  <a:srgbClr val="000000"/>
                </a:solidFill>
                <a:cs typeface="Arial"/>
              </a:endParaRPr>
            </a:p>
          </p:txBody>
        </p:sp>
        <p:sp>
          <p:nvSpPr>
            <p:cNvPr id="71" name="Oval 70">
              <a:extLst>
                <a:ext uri="{FF2B5EF4-FFF2-40B4-BE49-F238E27FC236}">
                  <a16:creationId xmlns:a16="http://schemas.microsoft.com/office/drawing/2014/main" id="{B938EEBB-2527-406A-A037-009F68FC6C49}"/>
                </a:ext>
              </a:extLst>
            </p:cNvPr>
            <p:cNvSpPr/>
            <p:nvPr/>
          </p:nvSpPr>
          <p:spPr>
            <a:xfrm>
              <a:off x="6237310" y="3279813"/>
              <a:ext cx="1122120" cy="380572"/>
            </a:xfrm>
            <a:prstGeom prst="ellipse">
              <a:avLst/>
            </a:prstGeom>
            <a:solidFill>
              <a:srgbClr val="008000">
                <a:alpha val="49804"/>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cs typeface="Arial"/>
                </a:rPr>
                <a:t>Ginkgo</a:t>
              </a:r>
            </a:p>
          </p:txBody>
        </p:sp>
        <p:sp>
          <p:nvSpPr>
            <p:cNvPr id="72" name="Oval 71">
              <a:extLst>
                <a:ext uri="{FF2B5EF4-FFF2-40B4-BE49-F238E27FC236}">
                  <a16:creationId xmlns:a16="http://schemas.microsoft.com/office/drawing/2014/main" id="{B0673EAD-7FA5-462E-BFAE-1027AEF3D8C2}"/>
                </a:ext>
              </a:extLst>
            </p:cNvPr>
            <p:cNvSpPr/>
            <p:nvPr/>
          </p:nvSpPr>
          <p:spPr>
            <a:xfrm>
              <a:off x="5279613" y="3634587"/>
              <a:ext cx="1365573" cy="385709"/>
            </a:xfrm>
            <a:prstGeom prst="ellipse">
              <a:avLst/>
            </a:prstGeom>
            <a:solidFill>
              <a:srgbClr val="008000">
                <a:alpha val="49804"/>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rgbClr val="000000"/>
                  </a:solidFill>
                  <a:cs typeface="Arial"/>
                </a:rPr>
                <a:t>libEnsemble</a:t>
              </a:r>
              <a:endParaRPr lang="en-US" sz="1100" dirty="0">
                <a:solidFill>
                  <a:srgbClr val="000000"/>
                </a:solidFill>
                <a:cs typeface="Arial"/>
              </a:endParaRPr>
            </a:p>
          </p:txBody>
        </p:sp>
        <p:sp>
          <p:nvSpPr>
            <p:cNvPr id="3" name="Oval 2">
              <a:extLst>
                <a:ext uri="{FF2B5EF4-FFF2-40B4-BE49-F238E27FC236}">
                  <a16:creationId xmlns:a16="http://schemas.microsoft.com/office/drawing/2014/main" id="{398E0241-D5F5-4DE9-A33B-876D13F4C545}"/>
                </a:ext>
              </a:extLst>
            </p:cNvPr>
            <p:cNvSpPr/>
            <p:nvPr/>
          </p:nvSpPr>
          <p:spPr>
            <a:xfrm>
              <a:off x="7442290" y="3260984"/>
              <a:ext cx="1053570" cy="380572"/>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MAGMA</a:t>
              </a:r>
            </a:p>
          </p:txBody>
        </p:sp>
        <p:sp>
          <p:nvSpPr>
            <p:cNvPr id="5" name="Oval 4">
              <a:extLst>
                <a:ext uri="{FF2B5EF4-FFF2-40B4-BE49-F238E27FC236}">
                  <a16:creationId xmlns:a16="http://schemas.microsoft.com/office/drawing/2014/main" id="{0AA87214-E8DF-429C-9A73-4A8C7E9A8A03}"/>
                </a:ext>
              </a:extLst>
            </p:cNvPr>
            <p:cNvSpPr/>
            <p:nvPr/>
          </p:nvSpPr>
          <p:spPr>
            <a:xfrm>
              <a:off x="9059323" y="3575805"/>
              <a:ext cx="924508" cy="380572"/>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SLATE</a:t>
              </a:r>
            </a:p>
          </p:txBody>
        </p:sp>
      </p:grpSp>
      <p:sp>
        <p:nvSpPr>
          <p:cNvPr id="75" name="Oval 74">
            <a:extLst>
              <a:ext uri="{FF2B5EF4-FFF2-40B4-BE49-F238E27FC236}">
                <a16:creationId xmlns:a16="http://schemas.microsoft.com/office/drawing/2014/main" id="{2164DCE5-D957-438E-B3F5-59926C756912}"/>
              </a:ext>
            </a:extLst>
          </p:cNvPr>
          <p:cNvSpPr/>
          <p:nvPr/>
        </p:nvSpPr>
        <p:spPr>
          <a:xfrm>
            <a:off x="8490375" y="2871026"/>
            <a:ext cx="924026" cy="380374"/>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cs typeface="Arial"/>
              </a:rPr>
              <a:t>ArborX</a:t>
            </a:r>
          </a:p>
        </p:txBody>
      </p:sp>
      <p:pic>
        <p:nvPicPr>
          <p:cNvPr id="76" name="Picture 75" descr="xsdk_logo_COLOR_med.png">
            <a:extLst>
              <a:ext uri="{FF2B5EF4-FFF2-40B4-BE49-F238E27FC236}">
                <a16:creationId xmlns:a16="http://schemas.microsoft.com/office/drawing/2014/main" id="{C862E336-8781-4D86-685F-08352180E42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6254" y="222587"/>
            <a:ext cx="852755" cy="670833"/>
          </a:xfrm>
          <a:prstGeom prst="rect">
            <a:avLst/>
          </a:prstGeom>
        </p:spPr>
      </p:pic>
      <p:sp>
        <p:nvSpPr>
          <p:cNvPr id="78" name="TextBox 77">
            <a:extLst>
              <a:ext uri="{FF2B5EF4-FFF2-40B4-BE49-F238E27FC236}">
                <a16:creationId xmlns:a16="http://schemas.microsoft.com/office/drawing/2014/main" id="{B590F435-36E8-BFED-ECD9-AADE21BEE06E}"/>
              </a:ext>
            </a:extLst>
          </p:cNvPr>
          <p:cNvSpPr txBox="1"/>
          <p:nvPr/>
        </p:nvSpPr>
        <p:spPr>
          <a:xfrm>
            <a:off x="9211223" y="494748"/>
            <a:ext cx="2270516" cy="410561"/>
          </a:xfrm>
          <a:prstGeom prst="rect">
            <a:avLst/>
          </a:prstGeom>
          <a:noFill/>
          <a:ln>
            <a:noFill/>
          </a:ln>
        </p:spPr>
        <p:txBody>
          <a:bodyPr wrap="square" rtlCol="0">
            <a:spAutoFit/>
          </a:bodyPr>
          <a:lstStyle/>
          <a:p>
            <a:pPr algn="ctr">
              <a:lnSpc>
                <a:spcPct val="90000"/>
              </a:lnSpc>
            </a:pPr>
            <a:endParaRPr lang="en-US" sz="200" b="1" dirty="0"/>
          </a:p>
          <a:p>
            <a:pPr algn="ctr">
              <a:lnSpc>
                <a:spcPct val="90000"/>
              </a:lnSpc>
            </a:pPr>
            <a:r>
              <a:rPr lang="en-US" sz="1997" b="1" dirty="0">
                <a:hlinkClick r:id="rId6"/>
              </a:rPr>
              <a:t>https://xsdk.info</a:t>
            </a:r>
            <a:r>
              <a:rPr lang="en-US" sz="1997" b="1" dirty="0"/>
              <a:t> </a:t>
            </a:r>
          </a:p>
        </p:txBody>
      </p:sp>
      <p:sp>
        <p:nvSpPr>
          <p:cNvPr id="8" name="Oval 7">
            <a:extLst>
              <a:ext uri="{FF2B5EF4-FFF2-40B4-BE49-F238E27FC236}">
                <a16:creationId xmlns:a16="http://schemas.microsoft.com/office/drawing/2014/main" id="{3B3AE3F2-293D-1F3A-C505-5EDD4F907270}"/>
              </a:ext>
            </a:extLst>
          </p:cNvPr>
          <p:cNvSpPr/>
          <p:nvPr/>
        </p:nvSpPr>
        <p:spPr>
          <a:xfrm>
            <a:off x="7316625" y="2741024"/>
            <a:ext cx="924026" cy="380374"/>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rgbClr val="000000"/>
                </a:solidFill>
                <a:cs typeface="Arial"/>
              </a:rPr>
              <a:t>HiOp</a:t>
            </a:r>
            <a:endParaRPr lang="en-US" sz="1100" dirty="0">
              <a:solidFill>
                <a:srgbClr val="000000"/>
              </a:solidFill>
              <a:cs typeface="Arial"/>
            </a:endParaRPr>
          </a:p>
        </p:txBody>
      </p:sp>
      <p:sp>
        <p:nvSpPr>
          <p:cNvPr id="10" name="Oval 9">
            <a:extLst>
              <a:ext uri="{FF2B5EF4-FFF2-40B4-BE49-F238E27FC236}">
                <a16:creationId xmlns:a16="http://schemas.microsoft.com/office/drawing/2014/main" id="{AEF9CF3F-863A-96D6-6A2A-F1A77DDBF30A}"/>
              </a:ext>
            </a:extLst>
          </p:cNvPr>
          <p:cNvSpPr/>
          <p:nvPr/>
        </p:nvSpPr>
        <p:spPr>
          <a:xfrm>
            <a:off x="8017739" y="3597525"/>
            <a:ext cx="924026" cy="380374"/>
          </a:xfrm>
          <a:prstGeom prst="ellipse">
            <a:avLst/>
          </a:prstGeom>
          <a:solidFill>
            <a:srgbClr val="008000">
              <a:alpha val="5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rgbClr val="000000"/>
                </a:solidFill>
                <a:cs typeface="Arial"/>
              </a:rPr>
              <a:t>ExaGO</a:t>
            </a:r>
            <a:endParaRPr lang="en-US" sz="1100" dirty="0">
              <a:solidFill>
                <a:srgbClr val="000000"/>
              </a:solidFill>
              <a:cs typeface="Arial"/>
            </a:endParaRPr>
          </a:p>
        </p:txBody>
      </p:sp>
    </p:spTree>
    <p:extLst>
      <p:ext uri="{BB962C8B-B14F-4D97-AF65-F5344CB8AC3E}">
        <p14:creationId xmlns:p14="http://schemas.microsoft.com/office/powerpoint/2010/main" val="32674096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188</Words>
  <Application>Microsoft Office PowerPoint</Application>
  <PresentationFormat>Widescreen</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Lucida Grande</vt:lpstr>
      <vt:lpstr>Open Sans</vt:lpstr>
      <vt:lpstr>Wingdings</vt:lpstr>
      <vt:lpstr>Wingdings 2</vt:lpstr>
      <vt:lpstr>Office Theme</vt:lpstr>
      <vt:lpstr>2015_PPT_UNC_V7.06 (1)</vt:lpstr>
      <vt:lpstr>xSDK Version 1.0.0: November 2023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Ulrike Meier</dc:creator>
  <cp:lastModifiedBy>Yang, Ulrike Meier</cp:lastModifiedBy>
  <cp:revision>9</cp:revision>
  <dcterms:created xsi:type="dcterms:W3CDTF">2020-11-10T00:23:26Z</dcterms:created>
  <dcterms:modified xsi:type="dcterms:W3CDTF">2024-01-12T18:25:11Z</dcterms:modified>
</cp:coreProperties>
</file>