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5BC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5BC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5BC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10080002" y="0"/>
                </a:moveTo>
                <a:lnTo>
                  <a:pt x="0" y="0"/>
                </a:lnTo>
                <a:lnTo>
                  <a:pt x="0" y="7560005"/>
                </a:lnTo>
                <a:lnTo>
                  <a:pt x="10080002" y="7560005"/>
                </a:lnTo>
                <a:lnTo>
                  <a:pt x="10080002" y="0"/>
                </a:lnTo>
                <a:close/>
              </a:path>
            </a:pathLst>
          </a:custGeom>
          <a:solidFill>
            <a:srgbClr val="005B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7560005"/>
                </a:moveTo>
                <a:lnTo>
                  <a:pt x="10080002" y="7560005"/>
                </a:lnTo>
                <a:lnTo>
                  <a:pt x="10080002" y="0"/>
                </a:lnTo>
                <a:lnTo>
                  <a:pt x="0" y="0"/>
                </a:lnTo>
                <a:lnTo>
                  <a:pt x="0" y="7560005"/>
                </a:lnTo>
              </a:path>
            </a:pathLst>
          </a:custGeom>
          <a:ln w="12700">
            <a:solidFill>
              <a:srgbClr val="C2C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5BC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5BC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700" y="3824054"/>
            <a:ext cx="8840398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739455"/>
            <a:ext cx="907542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24748" y="7085999"/>
            <a:ext cx="200659" cy="143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5BC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ophos.com/pt-br/products/managed-detection-and-response" TargetMode="External"/><Relationship Id="rId3" Type="http://schemas.openxmlformats.org/officeDocument/2006/relationships/hyperlink" Target="https://www.sophos.com/pt-br/products/endpoint-antivirus/xdr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ophos.com/pt-br/products/managed-detection-and-response/incident-response-services" TargetMode="External"/><Relationship Id="rId3" Type="http://schemas.openxmlformats.org/officeDocument/2006/relationships/hyperlink" Target="mailto:RapidResponse@Sophos.com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7175506"/>
            <a:ext cx="261874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5" i="1">
                <a:solidFill>
                  <a:srgbClr val="FFFFFF"/>
                </a:solidFill>
                <a:latin typeface="Trebuchet MS"/>
                <a:cs typeface="Trebuchet MS"/>
              </a:rPr>
              <a:t>Guia</a:t>
            </a:r>
            <a:r>
              <a:rPr dirty="0" sz="8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i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8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 i="1">
                <a:solidFill>
                  <a:srgbClr val="FFFFFF"/>
                </a:solidFill>
                <a:latin typeface="Trebuchet MS"/>
                <a:cs typeface="Trebuchet MS"/>
              </a:rPr>
              <a:t>Planejame</a:t>
            </a:r>
            <a:r>
              <a:rPr dirty="0" sz="800" spc="-5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-7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5" i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 i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35" i="1">
                <a:solidFill>
                  <a:srgbClr val="FFFFFF"/>
                </a:solidFill>
                <a:latin typeface="Trebuchet MS"/>
                <a:cs typeface="Trebuchet MS"/>
              </a:rPr>
              <a:t>Respo</a:t>
            </a:r>
            <a:r>
              <a:rPr dirty="0" sz="800" spc="25" i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00" spc="-7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3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30" i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i="1">
                <a:solidFill>
                  <a:srgbClr val="FFFFFF"/>
                </a:solidFill>
                <a:latin typeface="Trebuchet MS"/>
                <a:cs typeface="Trebuchet MS"/>
              </a:rPr>
              <a:t>Incide</a:t>
            </a:r>
            <a:r>
              <a:rPr dirty="0" sz="800" spc="-10" i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-70" i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35" i="1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8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5" i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35" i="1">
                <a:solidFill>
                  <a:srgbClr val="FFFFFF"/>
                </a:solidFill>
                <a:latin typeface="Trebuchet MS"/>
                <a:cs typeface="Trebuchet MS"/>
              </a:rPr>
              <a:t>Sophos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700" y="3824054"/>
            <a:ext cx="7878445" cy="1212850"/>
          </a:xfrm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12700" marR="5080">
              <a:lnSpc>
                <a:spcPts val="4550"/>
              </a:lnSpc>
              <a:spcBef>
                <a:spcPts val="450"/>
              </a:spcBef>
            </a:pPr>
            <a:r>
              <a:rPr dirty="0" spc="-330"/>
              <a:t>G</a:t>
            </a:r>
            <a:r>
              <a:rPr dirty="0" spc="-229"/>
              <a:t>u</a:t>
            </a:r>
            <a:r>
              <a:rPr dirty="0" spc="-185"/>
              <a:t>i</a:t>
            </a:r>
            <a:r>
              <a:rPr dirty="0" spc="-165"/>
              <a:t>a</a:t>
            </a:r>
            <a:r>
              <a:rPr dirty="0" spc="-320"/>
              <a:t> </a:t>
            </a:r>
            <a:r>
              <a:rPr dirty="0" spc="-190"/>
              <a:t>d</a:t>
            </a:r>
            <a:r>
              <a:rPr dirty="0" spc="-135"/>
              <a:t>e</a:t>
            </a:r>
            <a:r>
              <a:rPr dirty="0" spc="-320"/>
              <a:t> </a:t>
            </a:r>
            <a:r>
              <a:rPr dirty="0" spc="5"/>
              <a:t>P</a:t>
            </a:r>
            <a:r>
              <a:rPr dirty="0" spc="-180"/>
              <a:t>la</a:t>
            </a:r>
            <a:r>
              <a:rPr dirty="0" spc="-229"/>
              <a:t>n</a:t>
            </a:r>
            <a:r>
              <a:rPr dirty="0" spc="-195"/>
              <a:t>e</a:t>
            </a:r>
            <a:r>
              <a:rPr dirty="0" spc="-204"/>
              <a:t>ja</a:t>
            </a:r>
            <a:r>
              <a:rPr dirty="0" spc="-355"/>
              <a:t>m</a:t>
            </a:r>
            <a:r>
              <a:rPr dirty="0" spc="-175"/>
              <a:t>e</a:t>
            </a:r>
            <a:r>
              <a:rPr dirty="0" spc="-180"/>
              <a:t>n</a:t>
            </a:r>
            <a:r>
              <a:rPr dirty="0" spc="-95"/>
              <a:t>t</a:t>
            </a:r>
            <a:r>
              <a:rPr dirty="0" spc="-150"/>
              <a:t>o</a:t>
            </a:r>
            <a:r>
              <a:rPr dirty="0" spc="-320"/>
              <a:t> </a:t>
            </a:r>
            <a:r>
              <a:rPr dirty="0" spc="-140"/>
              <a:t>e</a:t>
            </a:r>
            <a:r>
              <a:rPr dirty="0" spc="-320"/>
              <a:t> </a:t>
            </a:r>
            <a:r>
              <a:rPr dirty="0" spc="-235"/>
              <a:t>R</a:t>
            </a:r>
            <a:r>
              <a:rPr dirty="0" spc="-160"/>
              <a:t>e</a:t>
            </a:r>
            <a:r>
              <a:rPr dirty="0" spc="-90"/>
              <a:t>s</a:t>
            </a:r>
            <a:r>
              <a:rPr dirty="0" spc="-85"/>
              <a:t>p</a:t>
            </a:r>
            <a:r>
              <a:rPr dirty="0" spc="-175"/>
              <a:t>o</a:t>
            </a:r>
            <a:r>
              <a:rPr dirty="0" spc="50"/>
              <a:t>s</a:t>
            </a:r>
            <a:r>
              <a:rPr dirty="0" spc="-55"/>
              <a:t>t</a:t>
            </a:r>
            <a:r>
              <a:rPr dirty="0" spc="-125"/>
              <a:t>a  a</a:t>
            </a:r>
            <a:r>
              <a:rPr dirty="0" spc="-320"/>
              <a:t> </a:t>
            </a:r>
            <a:r>
              <a:rPr dirty="0" spc="-815"/>
              <a:t>I</a:t>
            </a:r>
            <a:r>
              <a:rPr dirty="0" spc="-70"/>
              <a:t>nc</a:t>
            </a:r>
            <a:r>
              <a:rPr dirty="0" spc="-130"/>
              <a:t>i</a:t>
            </a:r>
            <a:r>
              <a:rPr dirty="0" spc="-235"/>
              <a:t>d</a:t>
            </a:r>
            <a:r>
              <a:rPr dirty="0" spc="-175"/>
              <a:t>e</a:t>
            </a:r>
            <a:r>
              <a:rPr dirty="0" spc="-180"/>
              <a:t>n</a:t>
            </a:r>
            <a:r>
              <a:rPr dirty="0" spc="-90"/>
              <a:t>t</a:t>
            </a:r>
            <a:r>
              <a:rPr dirty="0" spc="-160"/>
              <a:t>e</a:t>
            </a:r>
            <a:r>
              <a:rPr dirty="0" spc="45"/>
              <a:t>s</a:t>
            </a:r>
            <a:r>
              <a:rPr dirty="0" spc="-325"/>
              <a:t> </a:t>
            </a:r>
            <a:r>
              <a:rPr dirty="0" spc="-195"/>
              <a:t>d</a:t>
            </a:r>
            <a:r>
              <a:rPr dirty="0" spc="-150"/>
              <a:t>a</a:t>
            </a:r>
            <a:r>
              <a:rPr dirty="0" spc="-320"/>
              <a:t> </a:t>
            </a:r>
            <a:r>
              <a:rPr dirty="0" spc="30"/>
              <a:t>S</a:t>
            </a:r>
            <a:r>
              <a:rPr dirty="0" spc="-195"/>
              <a:t>o</a:t>
            </a:r>
            <a:r>
              <a:rPr dirty="0" spc="-190"/>
              <a:t>ph</a:t>
            </a:r>
            <a:r>
              <a:rPr dirty="0" spc="-170"/>
              <a:t>o</a:t>
            </a:r>
            <a:r>
              <a:rPr dirty="0" spc="45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629994" y="630001"/>
            <a:ext cx="1257300" cy="208915"/>
          </a:xfrm>
          <a:custGeom>
            <a:avLst/>
            <a:gdLst/>
            <a:ahLst/>
            <a:cxnLst/>
            <a:rect l="l" t="t" r="r" b="b"/>
            <a:pathLst>
              <a:path w="1257300" h="208915">
                <a:moveTo>
                  <a:pt x="314236" y="0"/>
                </a:moveTo>
                <a:lnTo>
                  <a:pt x="274229" y="5172"/>
                </a:lnTo>
                <a:lnTo>
                  <a:pt x="230510" y="34604"/>
                </a:lnTo>
                <a:lnTo>
                  <a:pt x="214818" y="77706"/>
                </a:lnTo>
                <a:lnTo>
                  <a:pt x="212919" y="107302"/>
                </a:lnTo>
                <a:lnTo>
                  <a:pt x="213914" y="125072"/>
                </a:lnTo>
                <a:lnTo>
                  <a:pt x="230682" y="172326"/>
                </a:lnTo>
                <a:lnTo>
                  <a:pt x="265214" y="199023"/>
                </a:lnTo>
                <a:lnTo>
                  <a:pt x="317309" y="208394"/>
                </a:lnTo>
                <a:lnTo>
                  <a:pt x="337254" y="207141"/>
                </a:lnTo>
                <a:lnTo>
                  <a:pt x="383895" y="189280"/>
                </a:lnTo>
                <a:lnTo>
                  <a:pt x="397841" y="173888"/>
                </a:lnTo>
                <a:lnTo>
                  <a:pt x="314540" y="173888"/>
                </a:lnTo>
                <a:lnTo>
                  <a:pt x="290553" y="169714"/>
                </a:lnTo>
                <a:lnTo>
                  <a:pt x="273851" y="156925"/>
                </a:lnTo>
                <a:lnTo>
                  <a:pt x="264086" y="135124"/>
                </a:lnTo>
                <a:lnTo>
                  <a:pt x="260908" y="103911"/>
                </a:lnTo>
                <a:lnTo>
                  <a:pt x="261488" y="88531"/>
                </a:lnTo>
                <a:lnTo>
                  <a:pt x="278032" y="46689"/>
                </a:lnTo>
                <a:lnTo>
                  <a:pt x="314540" y="34848"/>
                </a:lnTo>
                <a:lnTo>
                  <a:pt x="397726" y="34848"/>
                </a:lnTo>
                <a:lnTo>
                  <a:pt x="395922" y="31775"/>
                </a:lnTo>
                <a:lnTo>
                  <a:pt x="381694" y="18221"/>
                </a:lnTo>
                <a:lnTo>
                  <a:pt x="362946" y="8253"/>
                </a:lnTo>
                <a:lnTo>
                  <a:pt x="340265" y="2102"/>
                </a:lnTo>
                <a:lnTo>
                  <a:pt x="314236" y="0"/>
                </a:lnTo>
                <a:close/>
              </a:path>
              <a:path w="1257300" h="208915">
                <a:moveTo>
                  <a:pt x="397726" y="34848"/>
                </a:moveTo>
                <a:lnTo>
                  <a:pt x="314540" y="34848"/>
                </a:lnTo>
                <a:lnTo>
                  <a:pt x="338306" y="38969"/>
                </a:lnTo>
                <a:lnTo>
                  <a:pt x="354817" y="51644"/>
                </a:lnTo>
                <a:lnTo>
                  <a:pt x="364448" y="73339"/>
                </a:lnTo>
                <a:lnTo>
                  <a:pt x="367514" y="103911"/>
                </a:lnTo>
                <a:lnTo>
                  <a:pt x="367483" y="105422"/>
                </a:lnTo>
                <a:lnTo>
                  <a:pt x="364404" y="135381"/>
                </a:lnTo>
                <a:lnTo>
                  <a:pt x="354698" y="157002"/>
                </a:lnTo>
                <a:lnTo>
                  <a:pt x="338172" y="169723"/>
                </a:lnTo>
                <a:lnTo>
                  <a:pt x="314540" y="173888"/>
                </a:lnTo>
                <a:lnTo>
                  <a:pt x="397841" y="173888"/>
                </a:lnTo>
                <a:lnTo>
                  <a:pt x="407406" y="155682"/>
                </a:lnTo>
                <a:lnTo>
                  <a:pt x="413556" y="133020"/>
                </a:lnTo>
                <a:lnTo>
                  <a:pt x="415658" y="107302"/>
                </a:lnTo>
                <a:lnTo>
                  <a:pt x="414355" y="84435"/>
                </a:lnTo>
                <a:lnTo>
                  <a:pt x="410538" y="63861"/>
                </a:lnTo>
                <a:lnTo>
                  <a:pt x="404347" y="46126"/>
                </a:lnTo>
                <a:lnTo>
                  <a:pt x="397726" y="34848"/>
                </a:lnTo>
                <a:close/>
              </a:path>
              <a:path w="1257300" h="208915">
                <a:moveTo>
                  <a:pt x="542823" y="1498"/>
                </a:moveTo>
                <a:lnTo>
                  <a:pt x="440156" y="1498"/>
                </a:lnTo>
                <a:lnTo>
                  <a:pt x="440156" y="207098"/>
                </a:lnTo>
                <a:lnTo>
                  <a:pt x="483946" y="207098"/>
                </a:lnTo>
                <a:lnTo>
                  <a:pt x="483946" y="135280"/>
                </a:lnTo>
                <a:lnTo>
                  <a:pt x="554228" y="135280"/>
                </a:lnTo>
                <a:lnTo>
                  <a:pt x="591718" y="128395"/>
                </a:lnTo>
                <a:lnTo>
                  <a:pt x="617489" y="98799"/>
                </a:lnTo>
                <a:lnTo>
                  <a:pt x="617546" y="98615"/>
                </a:lnTo>
                <a:lnTo>
                  <a:pt x="483946" y="98615"/>
                </a:lnTo>
                <a:lnTo>
                  <a:pt x="483946" y="38188"/>
                </a:lnTo>
                <a:lnTo>
                  <a:pt x="616752" y="38188"/>
                </a:lnTo>
                <a:lnTo>
                  <a:pt x="613047" y="30733"/>
                </a:lnTo>
                <a:lnTo>
                  <a:pt x="605078" y="20319"/>
                </a:lnTo>
                <a:lnTo>
                  <a:pt x="594697" y="10998"/>
                </a:lnTo>
                <a:lnTo>
                  <a:pt x="582380" y="5237"/>
                </a:lnTo>
                <a:lnTo>
                  <a:pt x="565848" y="2312"/>
                </a:lnTo>
                <a:lnTo>
                  <a:pt x="542823" y="1498"/>
                </a:lnTo>
                <a:close/>
              </a:path>
              <a:path w="1257300" h="208915">
                <a:moveTo>
                  <a:pt x="616752" y="38188"/>
                </a:moveTo>
                <a:lnTo>
                  <a:pt x="551446" y="38188"/>
                </a:lnTo>
                <a:lnTo>
                  <a:pt x="556996" y="38811"/>
                </a:lnTo>
                <a:lnTo>
                  <a:pt x="560400" y="40043"/>
                </a:lnTo>
                <a:lnTo>
                  <a:pt x="566784" y="43762"/>
                </a:lnTo>
                <a:lnTo>
                  <a:pt x="571519" y="49644"/>
                </a:lnTo>
                <a:lnTo>
                  <a:pt x="574462" y="57430"/>
                </a:lnTo>
                <a:lnTo>
                  <a:pt x="575475" y="66865"/>
                </a:lnTo>
                <a:lnTo>
                  <a:pt x="574858" y="75070"/>
                </a:lnTo>
                <a:lnTo>
                  <a:pt x="555142" y="98615"/>
                </a:lnTo>
                <a:lnTo>
                  <a:pt x="617546" y="98615"/>
                </a:lnTo>
                <a:lnTo>
                  <a:pt x="622002" y="84193"/>
                </a:lnTo>
                <a:lnTo>
                  <a:pt x="623569" y="68402"/>
                </a:lnTo>
                <a:lnTo>
                  <a:pt x="622373" y="55031"/>
                </a:lnTo>
                <a:lnTo>
                  <a:pt x="618839" y="42389"/>
                </a:lnTo>
                <a:lnTo>
                  <a:pt x="616752" y="38188"/>
                </a:lnTo>
                <a:close/>
              </a:path>
              <a:path w="1257300" h="208915">
                <a:moveTo>
                  <a:pt x="692899" y="1511"/>
                </a:moveTo>
                <a:lnTo>
                  <a:pt x="649135" y="1511"/>
                </a:lnTo>
                <a:lnTo>
                  <a:pt x="649135" y="207111"/>
                </a:lnTo>
                <a:lnTo>
                  <a:pt x="692899" y="207111"/>
                </a:lnTo>
                <a:lnTo>
                  <a:pt x="692899" y="122339"/>
                </a:lnTo>
                <a:lnTo>
                  <a:pt x="815886" y="122339"/>
                </a:lnTo>
                <a:lnTo>
                  <a:pt x="815886" y="85674"/>
                </a:lnTo>
                <a:lnTo>
                  <a:pt x="692899" y="85674"/>
                </a:lnTo>
                <a:lnTo>
                  <a:pt x="692899" y="1511"/>
                </a:lnTo>
                <a:close/>
              </a:path>
              <a:path w="1257300" h="208915">
                <a:moveTo>
                  <a:pt x="815886" y="122339"/>
                </a:moveTo>
                <a:lnTo>
                  <a:pt x="772109" y="122339"/>
                </a:lnTo>
                <a:lnTo>
                  <a:pt x="772109" y="207111"/>
                </a:lnTo>
                <a:lnTo>
                  <a:pt x="815886" y="207111"/>
                </a:lnTo>
                <a:lnTo>
                  <a:pt x="815886" y="122339"/>
                </a:lnTo>
                <a:close/>
              </a:path>
              <a:path w="1257300" h="208915">
                <a:moveTo>
                  <a:pt x="815886" y="1511"/>
                </a:moveTo>
                <a:lnTo>
                  <a:pt x="772109" y="1511"/>
                </a:lnTo>
                <a:lnTo>
                  <a:pt x="772109" y="85674"/>
                </a:lnTo>
                <a:lnTo>
                  <a:pt x="815886" y="85674"/>
                </a:lnTo>
                <a:lnTo>
                  <a:pt x="815886" y="1511"/>
                </a:lnTo>
                <a:close/>
              </a:path>
              <a:path w="1257300" h="208915">
                <a:moveTo>
                  <a:pt x="942428" y="0"/>
                </a:moveTo>
                <a:lnTo>
                  <a:pt x="902412" y="5172"/>
                </a:lnTo>
                <a:lnTo>
                  <a:pt x="858672" y="34604"/>
                </a:lnTo>
                <a:lnTo>
                  <a:pt x="842985" y="77706"/>
                </a:lnTo>
                <a:lnTo>
                  <a:pt x="841087" y="107302"/>
                </a:lnTo>
                <a:lnTo>
                  <a:pt x="842087" y="125072"/>
                </a:lnTo>
                <a:lnTo>
                  <a:pt x="858888" y="172326"/>
                </a:lnTo>
                <a:lnTo>
                  <a:pt x="893395" y="199023"/>
                </a:lnTo>
                <a:lnTo>
                  <a:pt x="945476" y="208394"/>
                </a:lnTo>
                <a:lnTo>
                  <a:pt x="965434" y="207141"/>
                </a:lnTo>
                <a:lnTo>
                  <a:pt x="1012075" y="189280"/>
                </a:lnTo>
                <a:lnTo>
                  <a:pt x="1026027" y="173888"/>
                </a:lnTo>
                <a:lnTo>
                  <a:pt x="942708" y="173888"/>
                </a:lnTo>
                <a:lnTo>
                  <a:pt x="918730" y="169714"/>
                </a:lnTo>
                <a:lnTo>
                  <a:pt x="902036" y="156925"/>
                </a:lnTo>
                <a:lnTo>
                  <a:pt x="892276" y="135124"/>
                </a:lnTo>
                <a:lnTo>
                  <a:pt x="889101" y="103911"/>
                </a:lnTo>
                <a:lnTo>
                  <a:pt x="889683" y="88531"/>
                </a:lnTo>
                <a:lnTo>
                  <a:pt x="906225" y="46689"/>
                </a:lnTo>
                <a:lnTo>
                  <a:pt x="942708" y="34848"/>
                </a:lnTo>
                <a:lnTo>
                  <a:pt x="1025906" y="34848"/>
                </a:lnTo>
                <a:lnTo>
                  <a:pt x="1024102" y="31775"/>
                </a:lnTo>
                <a:lnTo>
                  <a:pt x="1009864" y="18221"/>
                </a:lnTo>
                <a:lnTo>
                  <a:pt x="991119" y="8253"/>
                </a:lnTo>
                <a:lnTo>
                  <a:pt x="968447" y="2102"/>
                </a:lnTo>
                <a:lnTo>
                  <a:pt x="942428" y="0"/>
                </a:lnTo>
                <a:close/>
              </a:path>
              <a:path w="1257300" h="208915">
                <a:moveTo>
                  <a:pt x="1025906" y="34848"/>
                </a:moveTo>
                <a:lnTo>
                  <a:pt x="942708" y="34848"/>
                </a:lnTo>
                <a:lnTo>
                  <a:pt x="966479" y="38969"/>
                </a:lnTo>
                <a:lnTo>
                  <a:pt x="982989" y="51644"/>
                </a:lnTo>
                <a:lnTo>
                  <a:pt x="992618" y="73339"/>
                </a:lnTo>
                <a:lnTo>
                  <a:pt x="995682" y="103911"/>
                </a:lnTo>
                <a:lnTo>
                  <a:pt x="995650" y="105422"/>
                </a:lnTo>
                <a:lnTo>
                  <a:pt x="992573" y="135381"/>
                </a:lnTo>
                <a:lnTo>
                  <a:pt x="982870" y="157002"/>
                </a:lnTo>
                <a:lnTo>
                  <a:pt x="966345" y="169723"/>
                </a:lnTo>
                <a:lnTo>
                  <a:pt x="942708" y="173888"/>
                </a:lnTo>
                <a:lnTo>
                  <a:pt x="1026027" y="173888"/>
                </a:lnTo>
                <a:lnTo>
                  <a:pt x="1035591" y="155682"/>
                </a:lnTo>
                <a:lnTo>
                  <a:pt x="1041738" y="133020"/>
                </a:lnTo>
                <a:lnTo>
                  <a:pt x="1043838" y="107302"/>
                </a:lnTo>
                <a:lnTo>
                  <a:pt x="1042535" y="84435"/>
                </a:lnTo>
                <a:lnTo>
                  <a:pt x="1038718" y="63861"/>
                </a:lnTo>
                <a:lnTo>
                  <a:pt x="1032528" y="46126"/>
                </a:lnTo>
                <a:lnTo>
                  <a:pt x="1025906" y="34848"/>
                </a:lnTo>
                <a:close/>
              </a:path>
              <a:path w="1257300" h="208915">
                <a:moveTo>
                  <a:pt x="190665" y="1346"/>
                </a:moveTo>
                <a:lnTo>
                  <a:pt x="81394" y="1346"/>
                </a:lnTo>
                <a:lnTo>
                  <a:pt x="65358" y="1545"/>
                </a:lnTo>
                <a:lnTo>
                  <a:pt x="21618" y="13999"/>
                </a:lnTo>
                <a:lnTo>
                  <a:pt x="0" y="62255"/>
                </a:lnTo>
                <a:lnTo>
                  <a:pt x="1331" y="75486"/>
                </a:lnTo>
                <a:lnTo>
                  <a:pt x="29122" y="113710"/>
                </a:lnTo>
                <a:lnTo>
                  <a:pt x="72275" y="121399"/>
                </a:lnTo>
                <a:lnTo>
                  <a:pt x="127063" y="121399"/>
                </a:lnTo>
                <a:lnTo>
                  <a:pt x="135229" y="122656"/>
                </a:lnTo>
                <a:lnTo>
                  <a:pt x="139636" y="125158"/>
                </a:lnTo>
                <a:lnTo>
                  <a:pt x="148107" y="129247"/>
                </a:lnTo>
                <a:lnTo>
                  <a:pt x="153136" y="136829"/>
                </a:lnTo>
                <a:lnTo>
                  <a:pt x="153136" y="154749"/>
                </a:lnTo>
                <a:lnTo>
                  <a:pt x="149364" y="160616"/>
                </a:lnTo>
                <a:lnTo>
                  <a:pt x="111671" y="169735"/>
                </a:lnTo>
                <a:lnTo>
                  <a:pt x="4470" y="169735"/>
                </a:lnTo>
                <a:lnTo>
                  <a:pt x="4470" y="207111"/>
                </a:lnTo>
                <a:lnTo>
                  <a:pt x="115315" y="207111"/>
                </a:lnTo>
                <a:lnTo>
                  <a:pt x="135528" y="206713"/>
                </a:lnTo>
                <a:lnTo>
                  <a:pt x="181045" y="189411"/>
                </a:lnTo>
                <a:lnTo>
                  <a:pt x="196684" y="146583"/>
                </a:lnTo>
                <a:lnTo>
                  <a:pt x="195555" y="133148"/>
                </a:lnTo>
                <a:lnTo>
                  <a:pt x="170814" y="93279"/>
                </a:lnTo>
                <a:lnTo>
                  <a:pt x="121272" y="84010"/>
                </a:lnTo>
                <a:lnTo>
                  <a:pt x="87668" y="84010"/>
                </a:lnTo>
                <a:lnTo>
                  <a:pt x="77113" y="83867"/>
                </a:lnTo>
                <a:lnTo>
                  <a:pt x="43268" y="70434"/>
                </a:lnTo>
                <a:lnTo>
                  <a:pt x="43268" y="50012"/>
                </a:lnTo>
                <a:lnTo>
                  <a:pt x="91427" y="38734"/>
                </a:lnTo>
                <a:lnTo>
                  <a:pt x="190665" y="38734"/>
                </a:lnTo>
                <a:lnTo>
                  <a:pt x="190665" y="1346"/>
                </a:lnTo>
                <a:close/>
              </a:path>
              <a:path w="1257300" h="208915">
                <a:moveTo>
                  <a:pt x="1251013" y="1346"/>
                </a:moveTo>
                <a:lnTo>
                  <a:pt x="1141742" y="1346"/>
                </a:lnTo>
                <a:lnTo>
                  <a:pt x="1125708" y="1545"/>
                </a:lnTo>
                <a:lnTo>
                  <a:pt x="1081974" y="13999"/>
                </a:lnTo>
                <a:lnTo>
                  <a:pt x="1060361" y="62255"/>
                </a:lnTo>
                <a:lnTo>
                  <a:pt x="1061690" y="75486"/>
                </a:lnTo>
                <a:lnTo>
                  <a:pt x="1089470" y="113710"/>
                </a:lnTo>
                <a:lnTo>
                  <a:pt x="1132636" y="121399"/>
                </a:lnTo>
                <a:lnTo>
                  <a:pt x="1187411" y="121399"/>
                </a:lnTo>
                <a:lnTo>
                  <a:pt x="1195578" y="122656"/>
                </a:lnTo>
                <a:lnTo>
                  <a:pt x="1199984" y="125158"/>
                </a:lnTo>
                <a:lnTo>
                  <a:pt x="1208455" y="129247"/>
                </a:lnTo>
                <a:lnTo>
                  <a:pt x="1213485" y="136829"/>
                </a:lnTo>
                <a:lnTo>
                  <a:pt x="1213485" y="154749"/>
                </a:lnTo>
                <a:lnTo>
                  <a:pt x="1209725" y="160616"/>
                </a:lnTo>
                <a:lnTo>
                  <a:pt x="1172019" y="169735"/>
                </a:lnTo>
                <a:lnTo>
                  <a:pt x="1064818" y="169735"/>
                </a:lnTo>
                <a:lnTo>
                  <a:pt x="1064818" y="207111"/>
                </a:lnTo>
                <a:lnTo>
                  <a:pt x="1175677" y="207111"/>
                </a:lnTo>
                <a:lnTo>
                  <a:pt x="1195881" y="206713"/>
                </a:lnTo>
                <a:lnTo>
                  <a:pt x="1241399" y="189411"/>
                </a:lnTo>
                <a:lnTo>
                  <a:pt x="1257033" y="146583"/>
                </a:lnTo>
                <a:lnTo>
                  <a:pt x="1255903" y="133148"/>
                </a:lnTo>
                <a:lnTo>
                  <a:pt x="1231168" y="93279"/>
                </a:lnTo>
                <a:lnTo>
                  <a:pt x="1181633" y="84010"/>
                </a:lnTo>
                <a:lnTo>
                  <a:pt x="1148016" y="84010"/>
                </a:lnTo>
                <a:lnTo>
                  <a:pt x="1137466" y="83867"/>
                </a:lnTo>
                <a:lnTo>
                  <a:pt x="1103617" y="70434"/>
                </a:lnTo>
                <a:lnTo>
                  <a:pt x="1103617" y="50012"/>
                </a:lnTo>
                <a:lnTo>
                  <a:pt x="1151775" y="38734"/>
                </a:lnTo>
                <a:lnTo>
                  <a:pt x="1251013" y="38734"/>
                </a:lnTo>
                <a:lnTo>
                  <a:pt x="1251013" y="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328405" y="7085999"/>
            <a:ext cx="196850" cy="143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800" spc="50">
                <a:solidFill>
                  <a:srgbClr val="005BC8"/>
                </a:solidFill>
                <a:latin typeface="Trebuchet MS"/>
                <a:cs typeface="Trebuchet MS"/>
              </a:rPr>
              <a:t>10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805264"/>
            <a:ext cx="3933825" cy="12636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8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Atualizações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constantes: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atualize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regularmente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programa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conscientização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refletir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evolução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panorama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ameaças,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incorporando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novas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tendências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ataque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melhores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práticas.</a:t>
            </a:r>
            <a:endParaRPr sz="900">
              <a:latin typeface="Trebuchet MS"/>
              <a:cs typeface="Trebuchet MS"/>
            </a:endParaRPr>
          </a:p>
          <a:p>
            <a:pPr marL="102235" marR="80137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 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Métricas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avaliação: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rastreie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meça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eficiência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programa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conscientização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usando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indicadores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KPI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endParaRPr sz="900">
              <a:latin typeface="Trebuchet MS"/>
              <a:cs typeface="Trebuchet MS"/>
            </a:endParaRPr>
          </a:p>
          <a:p>
            <a:pPr marL="102235" marR="281940">
              <a:lnSpc>
                <a:spcPct val="120400"/>
              </a:lnSpc>
            </a:pP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desempenho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engajame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índice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conclusão 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treinamentos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melhorias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comportamentos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2195632"/>
            <a:ext cx="3403600" cy="8642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Conteúdo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frequência</a:t>
            </a:r>
            <a:r>
              <a:rPr dirty="0" sz="1000" spc="-1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treinamento</a:t>
            </a:r>
            <a:endParaRPr sz="1000">
              <a:latin typeface="Trebuchet MS"/>
              <a:cs typeface="Trebuchet MS"/>
            </a:endParaRPr>
          </a:p>
          <a:p>
            <a:pPr marL="192405" marR="5080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Desenvolvimento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conteúdo: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crie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conteúdo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treinamento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atraente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informativo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abranja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totalidade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temas,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gerenciamento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senhas,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conscientização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phishing,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engenharia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social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navegar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internet.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99" y="3116664"/>
            <a:ext cx="397573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Método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treinamento: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ofereça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treinamento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diversos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formatos,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incluindo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so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online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w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or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k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shop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esenciai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w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ebina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9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ender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19"/>
              </a:spcBef>
            </a:pP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às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diferentes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preferências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aprendizado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disponibilidade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individual.</a:t>
            </a:r>
            <a:endParaRPr sz="900">
              <a:latin typeface="Trebuchet MS"/>
              <a:cs typeface="Trebuchet MS"/>
            </a:endParaRPr>
          </a:p>
          <a:p>
            <a:pPr marL="102235" marR="67564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equência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og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sessõe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einame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egula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todo,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frequência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mínima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recomendada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trimestral.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eç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també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sessõe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einame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xt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dinária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em 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específicos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emergentes.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301" y="4437465"/>
            <a:ext cx="3528060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Aprendizado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contínuo: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promova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cultura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aprendizado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contínuo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oferecendo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recursos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adicionais,</a:t>
            </a:r>
            <a:endParaRPr sz="900">
              <a:latin typeface="Trebuchet MS"/>
              <a:cs typeface="Trebuchet MS"/>
            </a:endParaRPr>
          </a:p>
          <a:p>
            <a:pPr marL="102235" marR="220979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artigos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tema,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vídeos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podcasts,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possam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ajudar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expandir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conhecimentos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cibernética.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300" y="5249983"/>
            <a:ext cx="4262120" cy="144208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x</a:t>
            </a:r>
            <a:r>
              <a:rPr dirty="0" sz="1000" spc="-2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4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cício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simulaçã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incide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endParaRPr sz="1000">
              <a:latin typeface="Trebuchet MS"/>
              <a:cs typeface="Trebuchet MS"/>
            </a:endParaRPr>
          </a:p>
          <a:p>
            <a:pPr marL="192405" marR="165735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Cenários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realistas: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crie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exercícios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simulados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cenários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realistas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possam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enfrentar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trabalho.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40"/>
              </a:spcBef>
            </a:pP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Esse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cenário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ajuda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funcionário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ende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melho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encial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220"/>
              </a:spcBef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violação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praticar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suas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habilidades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resposta.</a:t>
            </a:r>
            <a:endParaRPr sz="900">
              <a:latin typeface="Trebuchet MS"/>
              <a:cs typeface="Trebuchet MS"/>
            </a:endParaRPr>
          </a:p>
          <a:p>
            <a:pPr marL="192405" marR="106616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Colaboração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multifuncional: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envolva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vários departamentos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nas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simulações,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incentivando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colaboração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comunicação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di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á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ea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xpertise.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0799" y="805264"/>
            <a:ext cx="3897629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Avaliação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feedback: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realize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avaliação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desempenho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funcionários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exercícios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simulados,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passando 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eles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feedback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construtivo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identificando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áreas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melhoradas.</a:t>
            </a:r>
            <a:endParaRPr sz="900">
              <a:latin typeface="Trebuchet MS"/>
              <a:cs typeface="Trebuchet MS"/>
            </a:endParaRPr>
          </a:p>
          <a:p>
            <a:pPr marL="102235" marR="2844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Lições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aprendidas: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compartilhe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lições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aprendidas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ensinamentos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adquiridos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exercícios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simulados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toda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organização,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reiterando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conceitos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básicos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melhores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práticas.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0800" y="1960964"/>
            <a:ext cx="4067810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programa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treinamento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conscientização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empoderar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conhecimentos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habilidades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necessários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responder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às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cibernética,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restringindo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risco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ataques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bem-sucedidos.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800" y="2776304"/>
            <a:ext cx="4186554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8BFF"/>
                </a:solidFill>
                <a:latin typeface="Trebuchet MS"/>
                <a:cs typeface="Trebuchet MS"/>
              </a:rPr>
              <a:t>Equip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45">
                <a:solidFill>
                  <a:srgbClr val="008BFF"/>
                </a:solidFill>
                <a:latin typeface="Trebuchet MS"/>
                <a:cs typeface="Trebuchet MS"/>
              </a:rPr>
              <a:t>espo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008BFF"/>
                </a:solidFill>
                <a:latin typeface="Trebuchet MS"/>
                <a:cs typeface="Trebuchet MS"/>
              </a:rPr>
              <a:t>incide</a:t>
            </a:r>
            <a:r>
              <a:rPr dirty="0" sz="1200" spc="-1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40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eficiente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cibernética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coordenada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imediata.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Nesta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seção,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trataremos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funções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responsabilidades,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composição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importância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apoio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expertise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externos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incidente.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0800" y="3846632"/>
            <a:ext cx="3948429" cy="6991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F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unçõe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esponsabilidades</a:t>
            </a:r>
            <a:endParaRPr sz="10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Ge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espo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supervision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ocess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espo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endParaRPr sz="900">
              <a:latin typeface="Trebuchet MS"/>
              <a:cs typeface="Trebuchet MS"/>
            </a:endParaRPr>
          </a:p>
          <a:p>
            <a:pPr marL="192405" marR="5080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coordena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atividades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assegura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comunicação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eficiente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entre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membros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colaboradores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externos.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0799" y="4602565"/>
            <a:ext cx="3883025" cy="93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80010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Analistas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segurança: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investigam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analisam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segurança,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oferecendo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expertise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técnica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identificação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causa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primária,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escopo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incidente.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Analistas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forenses: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realizam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tarefas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forenses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digitais,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incluindo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coleta,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análise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preservação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provas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apoiar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investigações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legais.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0799" y="5593165"/>
            <a:ext cx="4029075" cy="9334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7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Operações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TI: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auxiliam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esforços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contenção,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erradicação</a:t>
            </a:r>
            <a:endParaRPr sz="900">
              <a:latin typeface="Trebuchet MS"/>
              <a:cs typeface="Trebuchet MS"/>
            </a:endParaRPr>
          </a:p>
          <a:p>
            <a:pPr marL="102235" marR="35560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ecupe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ação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ge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enciand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trutu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si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impleme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tando 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mudança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necessária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eni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futu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es.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Jurídico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regulatório: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fornecem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diretrizes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requisitos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legais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regulatórios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relacionados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incidentes,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garantindo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correta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divulgação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relatórios.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0799" y="6583765"/>
            <a:ext cx="3821429" cy="5207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Comunicações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relações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públicas: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gerenciam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comunicações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internas</a:t>
            </a:r>
            <a:endParaRPr sz="900">
              <a:latin typeface="Trebuchet MS"/>
              <a:cs typeface="Trebuchet MS"/>
            </a:endParaRPr>
          </a:p>
          <a:p>
            <a:pPr marL="102235" marR="508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externas,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transmitindo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mensagens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apropriadas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partes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afetadas,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funcionários,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clientes,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parceiros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reguladoras.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28405" y="7085999"/>
            <a:ext cx="196850" cy="143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800" spc="50">
                <a:solidFill>
                  <a:srgbClr val="005BC8"/>
                </a:solidFill>
                <a:latin typeface="Trebuchet MS"/>
                <a:cs typeface="Trebuchet MS"/>
              </a:rPr>
              <a:t>10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4208780" cy="613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Composiçã</a:t>
            </a:r>
            <a:r>
              <a:rPr dirty="0" sz="1000" spc="4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equip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espo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incide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endParaRPr sz="1000">
              <a:latin typeface="Trebuchet MS"/>
              <a:cs typeface="Trebuchet MS"/>
            </a:endParaRPr>
          </a:p>
          <a:p>
            <a:pPr marL="192405" marR="154305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Representação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multifuncional: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forme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diversificada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represente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vários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departamentos, incluindo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TI,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segurança,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jurídico,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RH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comunicações,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cobrir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natureza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multidisciplinar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  <a:p>
            <a:pPr marL="192405" marR="647065" indent="-90170">
              <a:lnSpc>
                <a:spcPct val="120400"/>
              </a:lnSpc>
              <a:spcBef>
                <a:spcPts val="57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Competências 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expertise: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assegure-se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que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membros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tenham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domínio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nas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competências 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expertise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necessária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desempenhar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suas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funções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designadas,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providenciando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todos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oportunidade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tínua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einame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dese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olvime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o.</a:t>
            </a:r>
            <a:endParaRPr sz="900">
              <a:latin typeface="Trebuchet MS"/>
              <a:cs typeface="Trebuchet MS"/>
            </a:endParaRPr>
          </a:p>
          <a:p>
            <a:pPr marL="192405" marR="13081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Disponibilidade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rodízio: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estabeleça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esteja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disponível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24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horas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por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dia,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sete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dias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por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semana,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usando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sistema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plantão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rodízio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chamadas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turnos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dedicados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cobertura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ininterrupta.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Expertis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apoi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25">
                <a:solidFill>
                  <a:srgbClr val="008BFF"/>
                </a:solidFill>
                <a:latin typeface="Trebuchet MS"/>
                <a:cs typeface="Trebuchet MS"/>
              </a:rPr>
              <a:t>x</a:t>
            </a:r>
            <a:r>
              <a:rPr dirty="0" sz="1000" spc="-3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erno</a:t>
            </a:r>
            <a:endParaRPr sz="1000">
              <a:latin typeface="Trebuchet MS"/>
              <a:cs typeface="Trebuchet MS"/>
            </a:endParaRPr>
          </a:p>
          <a:p>
            <a:pPr marL="192405" marR="241300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Fornecedores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terceiros: envolva peritos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externos,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consultores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cibernética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provedores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serviços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gerenciada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(MSSP),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complementar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capacidade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interna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oferecer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conhecimento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especializado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áreas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crimes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digitais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inteligência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ameaças.</a:t>
            </a:r>
            <a:endParaRPr sz="900">
              <a:latin typeface="Trebuchet MS"/>
              <a:cs typeface="Trebuchet MS"/>
            </a:endParaRPr>
          </a:p>
          <a:p>
            <a:pPr algn="just" marL="192405" marR="365760" indent="-90170">
              <a:lnSpc>
                <a:spcPct val="120400"/>
              </a:lnSpc>
              <a:spcBef>
                <a:spcPts val="57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Conselho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jurídico: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contrate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conselho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jurídico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externo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expertise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cibernética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privacidade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esclarecer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requisitos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conformidade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divulgação,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também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representar</a:t>
            </a:r>
            <a:endParaRPr sz="90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22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litígios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relacionados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segurança.</a:t>
            </a:r>
            <a:endParaRPr sz="900">
              <a:latin typeface="Trebuchet MS"/>
              <a:cs typeface="Trebuchet MS"/>
            </a:endParaRPr>
          </a:p>
          <a:p>
            <a:pPr marL="19240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Autoridades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legais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agências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reguladoras: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estabeleça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relacionamentos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agências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reguladoras,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entidades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autoridades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legais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relevantes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facilitar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cooperação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compartilhar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investigações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incidente.</a:t>
            </a:r>
            <a:endParaRPr sz="900">
              <a:latin typeface="Trebuchet MS"/>
              <a:cs typeface="Trebuchet MS"/>
            </a:endParaRPr>
          </a:p>
          <a:p>
            <a:pPr marL="192405" marR="17081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Colaboração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setor: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participe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fóruns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cibernética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específicos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setor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grupos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compartilhamento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exercer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troca</a:t>
            </a:r>
            <a:endParaRPr sz="900">
              <a:latin typeface="Trebuchet MS"/>
              <a:cs typeface="Trebuchet MS"/>
            </a:endParaRPr>
          </a:p>
          <a:p>
            <a:pPr marL="192405" marR="452120">
              <a:lnSpc>
                <a:spcPct val="120400"/>
              </a:lnSpc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inteligência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melhores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práticas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outras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emergentes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novas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tendências.</a:t>
            </a:r>
            <a:endParaRPr sz="900">
              <a:latin typeface="Trebuchet MS"/>
              <a:cs typeface="Trebuchet MS"/>
            </a:endParaRPr>
          </a:p>
          <a:p>
            <a:pPr marL="12700" marR="140335">
              <a:lnSpc>
                <a:spcPct val="120400"/>
              </a:lnSpc>
              <a:spcBef>
                <a:spcPts val="65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formar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estruturada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complementá-la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apoio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expertise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externos,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gerenciar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melhor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cibernética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minimizar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potencial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impacto.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5532" y="7080005"/>
            <a:ext cx="14414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45">
                <a:solidFill>
                  <a:srgbClr val="005BC8"/>
                </a:solidFill>
                <a:latin typeface="Trebuchet MS"/>
                <a:cs typeface="Trebuchet MS"/>
              </a:rPr>
              <a:t>12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826854"/>
            <a:ext cx="415988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0" b="1">
                <a:solidFill>
                  <a:srgbClr val="005BC8"/>
                </a:solidFill>
                <a:latin typeface="Tahoma"/>
                <a:cs typeface="Tahoma"/>
              </a:rPr>
              <a:t>Identificação</a:t>
            </a:r>
            <a:endParaRPr sz="1600">
              <a:latin typeface="Tahoma"/>
              <a:cs typeface="Tahoma"/>
            </a:endParaRPr>
          </a:p>
          <a:p>
            <a:pPr marL="12700" marR="146050">
              <a:lnSpc>
                <a:spcPct val="120400"/>
              </a:lnSpc>
              <a:spcBef>
                <a:spcPts val="509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identificação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crucial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detectar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presença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invasor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sistema.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monitoramento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contínuo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telemetria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minimizar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tempo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entre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invasão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identificação.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Quanto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rápido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equipe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reagir,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menor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será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confidencialidade,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integridade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disponibilidade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dados,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redes.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soluções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MDR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oferecem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apoio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valioso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processo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proporcionar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funcionalidades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gerenciadas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peritos.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00" y="2443282"/>
            <a:ext cx="3549015" cy="144208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Principais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componentes</a:t>
            </a:r>
            <a:r>
              <a:rPr dirty="0" sz="1000" spc="-1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000" spc="-1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identificação</a:t>
            </a:r>
            <a:endParaRPr sz="1000">
              <a:latin typeface="Trebuchet MS"/>
              <a:cs typeface="Trebuchet MS"/>
            </a:endParaRPr>
          </a:p>
          <a:p>
            <a:pPr marL="192405" marR="5080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Telemetria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dispositivos e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rede: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monitoramento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abranja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várias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ameaças,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mencionado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seção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Telemetria,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tempo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real.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solução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MDR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aprimorar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esse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processo.</a:t>
            </a:r>
            <a:endParaRPr sz="900">
              <a:latin typeface="Trebuchet MS"/>
              <a:cs typeface="Trebuchet MS"/>
            </a:endParaRPr>
          </a:p>
          <a:p>
            <a:pPr marL="192405" marR="42545" indent="-90170">
              <a:lnSpc>
                <a:spcPct val="120400"/>
              </a:lnSpc>
              <a:spcBef>
                <a:spcPts val="57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Notificações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externas: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colaborar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outras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fontes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externas para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reunir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analisar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inteligência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ameaças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permite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identificação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rápida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invasões.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3942164"/>
            <a:ext cx="4130040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02235" marR="748665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eligênci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moni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dar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k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w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b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si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clande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tinos 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empresas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expostas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comprometimentos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po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erio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melho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capacidade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ecção.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Informe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usuários: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incentive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usuários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 informem sobre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e-mails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links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suspeitos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respondam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rapidamente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essas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garantir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esses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contextos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direcionados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pessoal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lida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300" y="5097865"/>
            <a:ext cx="3963670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sólidos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estabelecidos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categorizar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grau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severidade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bas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segui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cri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érios: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87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Fidelidade: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verifique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confiabilidade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fonte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(por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ex.,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IPS,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FW,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AV,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XDR).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87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Criticalidade: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considere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importância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sistema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afetado.</a:t>
            </a:r>
            <a:endParaRPr sz="900">
              <a:latin typeface="Trebuchet MS"/>
              <a:cs typeface="Trebuchet MS"/>
            </a:endParaRPr>
          </a:p>
          <a:p>
            <a:pPr marL="192405" marR="55499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Má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intenção: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avalie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comportamento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suspeito,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fornecer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pistas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levam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descobrir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violação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ainda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desconhecida.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6418665"/>
            <a:ext cx="346075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8674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Tipo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incidente: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estruturas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Cyber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Kill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Chain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MITR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&amp;C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K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classi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ca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es.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Data/hora: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assegure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consistência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registros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data/hora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usando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UTC,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NTP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outros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padrões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comuns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normalizar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dados.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0800" y="795104"/>
            <a:ext cx="2289175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Tipos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incide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70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NIST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define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duas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categorias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0799" y="1300564"/>
            <a:ext cx="3926204" cy="17589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Precursor: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detecta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sinais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reconhecimento,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atividade</a:t>
            </a:r>
            <a:endParaRPr sz="900">
              <a:latin typeface="Trebuchet MS"/>
              <a:cs typeface="Trebuchet MS"/>
            </a:endParaRPr>
          </a:p>
          <a:p>
            <a:pPr marL="102235" marR="287655">
              <a:lnSpc>
                <a:spcPct val="120400"/>
              </a:lnSpc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varredura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destinada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portas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abertas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vulnerabilidades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software.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Soluções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MDR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particularmente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úteis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nesse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contexto.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explorações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conhecidas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vulnerabilidades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código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remoto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presentes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infraestrutura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organizações.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Indicador: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identifique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vários tipos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indicadores,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alertas 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malware,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mudanças em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arquivos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Active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Directory,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comportamentos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singulares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usuários,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logins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via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RDP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horários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incomuns,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inicie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resposta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apropriada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incidente.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MDR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oferecer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suporte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adicional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0800" y="3116664"/>
            <a:ext cx="4318000" cy="134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0995">
              <a:lnSpc>
                <a:spcPct val="120400"/>
              </a:lnSpc>
              <a:spcBef>
                <a:spcPts val="10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implementar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estratégia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 monitoramento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abrangente,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aproveitar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notificações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externas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inteligência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ameaças,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incentivar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uso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relatórios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utilizar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critérios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bem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definidos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categorização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incidentes,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aprimorar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postura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geral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segurança.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Além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disso,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soluções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MDR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oferecer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suporte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adicional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detecção 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eficiência.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identificação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robusta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apenas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reduz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segurança,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mas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também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fomenta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cultura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proativa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organização,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promovendo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tinuidad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negócio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egend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ben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aliosos.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0800" y="4592404"/>
            <a:ext cx="4286250" cy="77851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1088390">
              <a:lnSpc>
                <a:spcPts val="1300"/>
              </a:lnSpc>
              <a:spcBef>
                <a:spcPts val="259"/>
              </a:spcBef>
            </a:pP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Arquivos,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008BFF"/>
                </a:solidFill>
                <a:latin typeface="Trebuchet MS"/>
                <a:cs typeface="Trebuchet MS"/>
              </a:rPr>
              <a:t>diretórios,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008BFF"/>
                </a:solidFill>
                <a:latin typeface="Trebuchet MS"/>
                <a:cs typeface="Trebuchet MS"/>
              </a:rPr>
              <a:t>processos</a:t>
            </a:r>
            <a:r>
              <a:rPr dirty="0" sz="1200" spc="-10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persistência </a:t>
            </a:r>
            <a:r>
              <a:rPr dirty="0" sz="1200" spc="-34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encialme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008BFF"/>
                </a:solidFill>
                <a:latin typeface="Trebuchet MS"/>
                <a:cs typeface="Trebuchet MS"/>
              </a:rPr>
              <a:t>suspei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85">
                <a:solidFill>
                  <a:srgbClr val="008BFF"/>
                </a:solidFill>
                <a:latin typeface="Trebuchet MS"/>
                <a:cs typeface="Trebuchet MS"/>
              </a:rPr>
              <a:t>os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570"/>
              </a:spcBef>
            </a:pP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Entender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arquivos,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diretórios,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mecanismos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persistência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ajudar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antecipada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0799" y="5428065"/>
            <a:ext cx="3566795" cy="60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Arquivos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diretórios: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arquivos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diretórios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incomuns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inesperados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indicar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ança.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x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emplos: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8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2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Arquivos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nomes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extensões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pouco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convencionais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0799" y="6116404"/>
            <a:ext cx="3960495" cy="410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qui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locais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espe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ados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Diretórios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confidenciais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deveriam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acessíveis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0799" y="6583765"/>
            <a:ext cx="323405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ocessame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os: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ocessame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suspei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 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sinal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atividades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maliciosas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sistema.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Exemplos: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22730"/>
            <a:ext cx="4239260" cy="582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ocessame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al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us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CP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memória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2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Processamentos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executados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locais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esperados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7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Processamentos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tentam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acessar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recursos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confidenciais</a:t>
            </a:r>
            <a:endParaRPr sz="900">
              <a:latin typeface="Trebuchet MS"/>
              <a:cs typeface="Trebuchet MS"/>
            </a:endParaRPr>
          </a:p>
          <a:p>
            <a:pPr marL="192405" marR="941069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Persistência: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invasores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costumam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estabelecer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mecanismos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si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ênci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ma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acess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si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emas 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comprometidos.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Exemplos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técnicas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persistência: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8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Tarefas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agendadas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operações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cron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executam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scripts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maliciosos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Malware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reinstala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remoção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reinicialização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7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Chaves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registro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itens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reinicialização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lançam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maliciosos</a:t>
            </a:r>
            <a:endParaRPr sz="900">
              <a:latin typeface="Trebuchet MS"/>
              <a:cs typeface="Trebuchet MS"/>
            </a:endParaRPr>
          </a:p>
          <a:p>
            <a:pPr marL="192405" marR="44005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Acesso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credenciais: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autorizado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credenciais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pode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levar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comp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om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time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futu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si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ema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dado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denciais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x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emplos: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taque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ç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brut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usuários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Campanhas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phishing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direcionadas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credenciais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7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Despejo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credenciais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comprometidos</a:t>
            </a:r>
            <a:endParaRPr sz="900">
              <a:latin typeface="Trebuchet MS"/>
              <a:cs typeface="Trebuchet MS"/>
            </a:endParaRPr>
          </a:p>
          <a:p>
            <a:pPr marL="192405" marR="98996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bases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operacionais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adicionais: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invasores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tentar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estabelecer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operações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dentro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ambiente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expandir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controle.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Exemplos: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7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comprometidas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usuários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privilégios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elevados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1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Exploração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vulnerabilidades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patches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aplicativos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Movimentos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laterais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internos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acessar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recursos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adicionais</a:t>
            </a:r>
            <a:endParaRPr sz="900">
              <a:latin typeface="Trebuchet MS"/>
              <a:cs typeface="Trebuchet MS"/>
            </a:endParaRPr>
          </a:p>
          <a:p>
            <a:pPr marL="12700" marR="232410">
              <a:lnSpc>
                <a:spcPct val="111100"/>
              </a:lnSpc>
              <a:spcBef>
                <a:spcPts val="65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reconhecer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esses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tipos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exemplos,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maior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eficiência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responder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acordo.</a:t>
            </a:r>
            <a:endParaRPr sz="900">
              <a:latin typeface="Trebuchet MS"/>
              <a:cs typeface="Trebuchet MS"/>
            </a:endParaRPr>
          </a:p>
          <a:p>
            <a:pPr marL="12700" marR="74930">
              <a:lnSpc>
                <a:spcPct val="111100"/>
              </a:lnSpc>
            </a:pP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Conscientizar-se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esses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vários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tipos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capacidade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detectar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mitigar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prontidão.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00">
                <a:solidFill>
                  <a:srgbClr val="008BFF"/>
                </a:solidFill>
                <a:latin typeface="Trebuchet MS"/>
                <a:cs typeface="Trebuchet MS"/>
              </a:rPr>
              <a:t>Anális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60">
                <a:solidFill>
                  <a:srgbClr val="008BFF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3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ense</a:t>
            </a:r>
            <a:endParaRPr sz="1200">
              <a:latin typeface="Trebuchet MS"/>
              <a:cs typeface="Trebuchet MS"/>
            </a:endParaRPr>
          </a:p>
          <a:p>
            <a:pPr algn="just" marL="12700" marR="5080">
              <a:lnSpc>
                <a:spcPct val="111100"/>
              </a:lnSpc>
              <a:spcBef>
                <a:spcPts val="22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forense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aspecto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crucial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ajuda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causa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primária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incidente,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entender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coletar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provas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apoiar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investigações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legais.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seguir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alguns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principai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eleme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anális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ense: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0800" y="805444"/>
            <a:ext cx="4175125" cy="23488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F</a:t>
            </a:r>
            <a:r>
              <a:rPr dirty="0" sz="1000" spc="-30">
                <a:solidFill>
                  <a:srgbClr val="008BFF"/>
                </a:solidFill>
                <a:latin typeface="Trebuchet MS"/>
                <a:cs typeface="Trebuchet MS"/>
              </a:rPr>
              <a:t>er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ame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ta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écnica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f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3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enses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Há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várias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técnicas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forenses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disponíveis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auxiliar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11100"/>
              </a:lnSpc>
            </a:pP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si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ema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ede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espo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es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Essa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er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podem 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ajudar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coleta,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preservação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dados.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Exemplos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técnicas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forenses:</a:t>
            </a:r>
            <a:endParaRPr sz="900">
              <a:latin typeface="Trebuchet MS"/>
              <a:cs typeface="Trebuchet MS"/>
            </a:endParaRPr>
          </a:p>
          <a:p>
            <a:pPr marL="192405" marR="93662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clonagem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geração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imagem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disco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eser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tad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si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comp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om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tido</a:t>
            </a:r>
            <a:endParaRPr sz="900">
              <a:latin typeface="Trebuchet MS"/>
              <a:cs typeface="Trebuchet MS"/>
            </a:endParaRPr>
          </a:p>
          <a:p>
            <a:pPr marL="192405" marR="115760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er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anális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memóri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tiga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dados 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ol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á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ei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ide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ca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ocesso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maliciosos</a:t>
            </a:r>
            <a:endParaRPr sz="900">
              <a:latin typeface="Trebuchet MS"/>
              <a:cs typeface="Trebuchet MS"/>
            </a:endParaRPr>
          </a:p>
          <a:p>
            <a:pPr marL="192405" marR="66548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tráfego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examinar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atividade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indicadores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comprometimento</a:t>
            </a:r>
            <a:endParaRPr sz="900">
              <a:latin typeface="Trebuchet MS"/>
              <a:cs typeface="Trebuchet MS"/>
            </a:endParaRPr>
          </a:p>
          <a:p>
            <a:pPr marL="192405" marR="86360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20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logs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revisão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logs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sistema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aplic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busc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tividade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suspeitas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800" y="3235394"/>
            <a:ext cx="4112260" cy="24314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Col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000" spc="-3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eser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v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açã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000" spc="-3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v</a:t>
            </a:r>
            <a:r>
              <a:rPr dirty="0" sz="1000" spc="45">
                <a:solidFill>
                  <a:srgbClr val="008BFF"/>
                </a:solidFill>
                <a:latin typeface="Trebuchet MS"/>
                <a:cs typeface="Trebuchet MS"/>
              </a:rPr>
              <a:t>as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200"/>
              </a:lnSpc>
              <a:spcBef>
                <a:spcPts val="4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coleta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preservação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adequadas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provas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essenciais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forense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garantir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integridade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admissibilidade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legais.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Algumas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melhores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práticas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coleta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conservação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provas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incluem:</a:t>
            </a:r>
            <a:endParaRPr sz="900">
              <a:latin typeface="Trebuchet MS"/>
              <a:cs typeface="Trebuchet MS"/>
            </a:endParaRPr>
          </a:p>
          <a:p>
            <a:pPr marL="192405" marR="1205865" indent="-90170">
              <a:lnSpc>
                <a:spcPct val="111100"/>
              </a:lnSpc>
              <a:spcBef>
                <a:spcPts val="59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Docume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taçã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cad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pass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ocess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col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 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incluind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er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écnica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usadas.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77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Criaçã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onog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am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minucios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e.</a:t>
            </a:r>
            <a:endParaRPr sz="900">
              <a:latin typeface="Trebuchet MS"/>
              <a:cs typeface="Trebuchet MS"/>
            </a:endParaRPr>
          </a:p>
          <a:p>
            <a:pPr marL="192405" marR="78613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Uso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bloqueadores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gravação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outras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forenses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prevenir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alteração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provas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coleta.</a:t>
            </a:r>
            <a:endParaRPr sz="900">
              <a:latin typeface="Trebuchet MS"/>
              <a:cs typeface="Trebuchet MS"/>
            </a:endParaRPr>
          </a:p>
          <a:p>
            <a:pPr marL="192405" marR="75501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Proteção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coletados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contêineres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mecanismos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adulteração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armazenamento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criptografado.</a:t>
            </a:r>
            <a:endParaRPr sz="900">
              <a:latin typeface="Trebuchet MS"/>
              <a:cs typeface="Trebuchet MS"/>
            </a:endParaRPr>
          </a:p>
          <a:p>
            <a:pPr marL="192405" marR="116903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Garantia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coletados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armazenados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ambie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egid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olado.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0800" y="5747894"/>
            <a:ext cx="4160520" cy="9518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Cadei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0">
                <a:solidFill>
                  <a:srgbClr val="008BFF"/>
                </a:solidFill>
                <a:latin typeface="Trebuchet MS"/>
                <a:cs typeface="Trebuchet MS"/>
              </a:rPr>
              <a:t>cu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ódia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custódia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devida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conservar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integridade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provas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111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admissibilidade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legais.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cadeia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custódia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refere-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documentação 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rastreio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manipulação,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armazenamento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transferência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provas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investigação.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cadeia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custódia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corretamente,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devem: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07490"/>
            <a:ext cx="4233545" cy="609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967105" indent="-90170">
              <a:lnSpc>
                <a:spcPct val="1111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Regi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talhe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cad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pesso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manipulo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as, 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incluind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nome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funçã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ormaçõe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o.</a:t>
            </a:r>
            <a:endParaRPr sz="900">
              <a:latin typeface="Trebuchet MS"/>
              <a:cs typeface="Trebuchet MS"/>
            </a:endParaRPr>
          </a:p>
          <a:p>
            <a:pPr marL="192405" marR="177927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Docume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ho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localizaçã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cada 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ans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ênci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manipulaçã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as.</a:t>
            </a:r>
            <a:endParaRPr sz="900">
              <a:latin typeface="Trebuchet MS"/>
              <a:cs typeface="Trebuchet MS"/>
            </a:endParaRPr>
          </a:p>
          <a:p>
            <a:pPr marL="192405" marR="93599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registro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foram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realizadas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cópia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anális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arma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z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ename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o.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77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Ga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seja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semp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arma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z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enadas</a:t>
            </a:r>
            <a:endParaRPr sz="900">
              <a:latin typeface="Trebuchet MS"/>
              <a:cs typeface="Trebuchet MS"/>
            </a:endParaRPr>
          </a:p>
          <a:p>
            <a:pPr marL="192405" marR="950594">
              <a:lnSpc>
                <a:spcPct val="1111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transportadas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usando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selos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fitas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antifraude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armazenamento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criptografado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quando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necessário.</a:t>
            </a:r>
            <a:endParaRPr sz="900">
              <a:latin typeface="Trebuchet MS"/>
              <a:cs typeface="Trebuchet MS"/>
            </a:endParaRPr>
          </a:p>
          <a:p>
            <a:pPr marL="12700" marR="46990">
              <a:lnSpc>
                <a:spcPct val="111100"/>
              </a:lnSpc>
              <a:spcBef>
                <a:spcPts val="65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incorporar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análises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forenses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têm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mãos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insights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valiosos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natureza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escopo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segurança, coletam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provas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cruciais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oferecem apoio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extra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às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investigações ou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processos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legais.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Entender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implementar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ferramentas,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técnicas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práticas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forenses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apropriadas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conduzir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plena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eficaz.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Ex</a:t>
            </a:r>
            <a:r>
              <a:rPr dirty="0" sz="1200" spc="-40">
                <a:solidFill>
                  <a:srgbClr val="008BFF"/>
                </a:solidFill>
                <a:latin typeface="Trebuchet MS"/>
                <a:cs typeface="Trebuchet MS"/>
              </a:rPr>
              <a:t>fi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lt</a:t>
            </a:r>
            <a:r>
              <a:rPr dirty="0" sz="1200" spc="-7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10">
                <a:solidFill>
                  <a:srgbClr val="008BFF"/>
                </a:solidFill>
                <a:latin typeface="Trebuchet MS"/>
                <a:cs typeface="Trebuchet MS"/>
              </a:rPr>
              <a:t>açã</a:t>
            </a:r>
            <a:r>
              <a:rPr dirty="0" sz="1200" spc="4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dados</a:t>
            </a:r>
            <a:endParaRPr sz="1200">
              <a:latin typeface="Trebuchet MS"/>
              <a:cs typeface="Trebuchet MS"/>
            </a:endParaRPr>
          </a:p>
          <a:p>
            <a:pPr marL="12700" marR="347980">
              <a:lnSpc>
                <a:spcPct val="111100"/>
              </a:lnSpc>
              <a:spcBef>
                <a:spcPts val="22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x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lt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açã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dado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e-s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ans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ênci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orizad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ormações 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confidenciais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redes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local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11100"/>
              </a:lnSpc>
            </a:pP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externo,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normalmente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controlado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por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invasor.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Detectar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prevenir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exfiltração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crucial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minimizar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violação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proteger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bens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valiosos.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tratar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modo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eficaz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exfiltração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dados,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 devem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considerar</a:t>
            </a:r>
            <a:r>
              <a:rPr dirty="0" sz="900" spc="-1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seguintes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aspectos:</a:t>
            </a:r>
            <a:endParaRPr sz="900">
              <a:latin typeface="Trebuchet MS"/>
              <a:cs typeface="Trebuchet MS"/>
            </a:endParaRPr>
          </a:p>
          <a:p>
            <a:pPr marL="192405" marR="21590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Monitoramento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alerta: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implementar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sistema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monitoramento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abrangente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detecte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transferências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padrões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tráfego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rede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incomuns,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transferência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grandes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arquivos,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comunicação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endereços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IP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suspeitos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várias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tentativas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login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falha.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Assegure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seja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po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á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tic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mecanismo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alert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adequado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ca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as 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equipes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apropriadas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exfiltração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dados.</a:t>
            </a:r>
            <a:endParaRPr sz="900">
              <a:latin typeface="Trebuchet MS"/>
              <a:cs typeface="Trebuchet MS"/>
            </a:endParaRPr>
          </a:p>
          <a:p>
            <a:pPr algn="just" marL="192405" marR="45021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Soluções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DLP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prevenção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contra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perda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dados: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implantar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soluções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DLP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prevenir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confidenciais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transferidos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ganização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.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soluçõe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DL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ajudar</a:t>
            </a:r>
            <a:endParaRPr sz="900">
              <a:latin typeface="Trebuchet MS"/>
              <a:cs typeface="Trebuchet MS"/>
            </a:endParaRPr>
          </a:p>
          <a:p>
            <a:pPr algn="just" marL="192405" marR="659130">
              <a:lnSpc>
                <a:spcPct val="1111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bloquear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transferência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autorizada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informações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denciai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bas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política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eg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ede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nidas.</a:t>
            </a:r>
            <a:endParaRPr sz="900">
              <a:latin typeface="Trebuchet MS"/>
              <a:cs typeface="Trebuchet MS"/>
            </a:endParaRPr>
          </a:p>
          <a:p>
            <a:pPr marL="192405" marR="99949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204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Criptografia: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criptografar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confidenciais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repouso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trânsito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diminuir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valor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invasor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caso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tentativa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exfiltração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sucesso.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0800" y="807490"/>
            <a:ext cx="4296410" cy="5165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135255" indent="-90170">
              <a:lnSpc>
                <a:spcPct val="1111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Conscientização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treinamento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funcionário: educar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instruir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riscos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exfiltração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importância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seguir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políticas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segurança,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compartilhar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confidenciais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através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canais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pessoas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autorizadas.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200">
                <a:solidFill>
                  <a:srgbClr val="008BFF"/>
                </a:solidFill>
                <a:latin typeface="Trebuchet MS"/>
                <a:cs typeface="Trebuchet MS"/>
              </a:rPr>
              <a:t>V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alidação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priorização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11100"/>
              </a:lnSpc>
              <a:spcBef>
                <a:spcPts val="225"/>
              </a:spcBef>
            </a:pP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vez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possível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seja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identificado,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essencial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validar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priorizar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severidade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possível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impacto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validação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priorização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envolvem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seguintes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etapas:</a:t>
            </a:r>
            <a:endParaRPr sz="900">
              <a:latin typeface="Trebuchet MS"/>
              <a:cs typeface="Trebuchet MS"/>
            </a:endParaRPr>
          </a:p>
          <a:p>
            <a:pPr marL="192405" marR="38481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Validação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incidente: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confirmar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 é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evento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genuíno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falso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positivo.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Isso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possível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analisando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disponíveis,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correlacionando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esses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inteligência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conhecidas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revisando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contexto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evento.</a:t>
            </a:r>
            <a:endParaRPr sz="900">
              <a:latin typeface="Trebuchet MS"/>
              <a:cs typeface="Trebuchet MS"/>
            </a:endParaRPr>
          </a:p>
          <a:p>
            <a:pPr marL="192405" marR="59118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Priorização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incidente: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avaliar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potencial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bens,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operações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reputação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Considerar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fatores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tipo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sistemas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envolvidos,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extensão do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comprometimento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consequências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incidente.</a:t>
            </a:r>
            <a:endParaRPr sz="900">
              <a:latin typeface="Trebuchet MS"/>
              <a:cs typeface="Trebuchet MS"/>
            </a:endParaRPr>
          </a:p>
          <a:p>
            <a:pPr marL="192405" marR="42100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 b="1">
                <a:solidFill>
                  <a:srgbClr val="0D0D0E"/>
                </a:solidFill>
                <a:latin typeface="Tahoma"/>
                <a:cs typeface="Tahoma"/>
              </a:rPr>
              <a:t>Níveis </a:t>
            </a:r>
            <a:r>
              <a:rPr dirty="0" sz="900" spc="-35" b="1">
                <a:solidFill>
                  <a:srgbClr val="0D0D0E"/>
                </a:solidFill>
                <a:latin typeface="Tahoma"/>
                <a:cs typeface="Tahoma"/>
              </a:rPr>
              <a:t>de segurança: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atribuir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nível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severidade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base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avaliação 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priorização.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níveis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severidade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definidos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usando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escala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predefinida,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baixa,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média,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alta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crítica,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então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usados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direcionar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determinação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recursos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apropriados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urgência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ação.</a:t>
            </a:r>
            <a:endParaRPr sz="900">
              <a:latin typeface="Trebuchet MS"/>
              <a:cs typeface="Trebuchet MS"/>
            </a:endParaRPr>
          </a:p>
          <a:p>
            <a:pPr marL="192405" marR="58801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acordo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nível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severidade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natureza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incidente,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selecione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plano 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apropriado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playbook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Esse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descrever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passos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necessários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conter,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investigar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remediar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incidente,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procedimentos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comunicação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relatório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exigidos.</a:t>
            </a:r>
            <a:endParaRPr sz="9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77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identificar,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validar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priorizar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eficiência,</a:t>
            </a:r>
            <a:endParaRPr sz="900">
              <a:latin typeface="Trebuchet MS"/>
              <a:cs typeface="Trebuchet MS"/>
            </a:endParaRPr>
          </a:p>
          <a:p>
            <a:pPr algn="just" marL="12700" marR="259079">
              <a:lnSpc>
                <a:spcPct val="111100"/>
              </a:lnSpc>
            </a:pP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recursos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também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alocados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eficiência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esforços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direcionados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críticos,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minimizando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geral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26854"/>
            <a:ext cx="4212590" cy="1654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5" b="1">
                <a:solidFill>
                  <a:srgbClr val="005BC8"/>
                </a:solidFill>
                <a:latin typeface="Tahoma"/>
                <a:cs typeface="Tahoma"/>
              </a:rPr>
              <a:t>Contenção</a:t>
            </a:r>
            <a:endParaRPr sz="1600">
              <a:latin typeface="Tahoma"/>
              <a:cs typeface="Tahoma"/>
            </a:endParaRPr>
          </a:p>
          <a:p>
            <a:pPr marL="12700" marR="104139">
              <a:lnSpc>
                <a:spcPct val="120400"/>
              </a:lnSpc>
              <a:spcBef>
                <a:spcPts val="509"/>
              </a:spcBef>
            </a:pP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objetivo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principal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minimizar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danos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maiores,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isolando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sistemas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foram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identificados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comprometidos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levantaram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suspeitas</a:t>
            </a:r>
            <a:endParaRPr sz="900">
              <a:latin typeface="Trebuchet MS"/>
              <a:cs typeface="Trebuchet MS"/>
            </a:endParaRPr>
          </a:p>
          <a:p>
            <a:pPr marL="12700" marR="197485">
              <a:lnSpc>
                <a:spcPct val="120400"/>
              </a:lnSpc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estar comprometidos. 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Essa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etapa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ajuda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evitar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difusão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propagação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malwares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exfiltração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continuada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dados,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facilita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preservação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sistema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estado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indícios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adicionais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possam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coletados.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Estratégias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adequadas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mostrar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valiosas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investigação,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coleta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Indicadores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Comprometimento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(IOCs)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serão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documentados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utilizados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análises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futuras.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2611204"/>
            <a:ext cx="4232275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008BFF"/>
                </a:solidFill>
                <a:latin typeface="Trebuchet MS"/>
                <a:cs typeface="Trebuchet MS"/>
              </a:rPr>
              <a:t>Co</a:t>
            </a:r>
            <a:r>
              <a:rPr dirty="0" sz="1200" spc="4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40">
                <a:solidFill>
                  <a:srgbClr val="008BFF"/>
                </a:solidFill>
                <a:latin typeface="Trebuchet MS"/>
                <a:cs typeface="Trebuchet MS"/>
              </a:rPr>
              <a:t>enção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cur</a:t>
            </a:r>
            <a:r>
              <a:rPr dirty="0" sz="1200" spc="1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z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590"/>
              </a:spcBef>
            </a:pP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curto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prazo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medidas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imediatas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limitar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impacto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incidente.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Normalmente,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elas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realizadas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identificar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computador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comprometido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atender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objetivo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principal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conter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ameaça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andamento.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Exemplos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medidas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curto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prazo: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99" y="3611964"/>
            <a:ext cx="3909695" cy="93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12065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Isolamento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host: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recursos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plataformas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isolar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hosts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comprometidos,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Sophos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Intercept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X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Advanced,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enquanto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mantém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conexão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ativa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investigação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posterior.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Bloqueio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hashes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SHA256: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utilize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Sophos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Intercept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X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Advanced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bloquear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arquivos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maliciosos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pelo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hash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SHA256,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evitando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execução.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4602565"/>
            <a:ext cx="4175125" cy="93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02235" marR="116839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isolada: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altere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políticas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roteamento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switch,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roteador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firewall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impedir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contém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computador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identificado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comunique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out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dissemine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ameaça.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Isolamento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manual: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desconecte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cabo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ethernet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desative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placa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(Wi-Fi)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computador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comprometimento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identificado.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5593165"/>
            <a:ext cx="309943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Redefinição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conta: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redefina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todas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contas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usuário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desconhecidas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suspeita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comp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om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time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0800" y="877654"/>
            <a:ext cx="4252595" cy="1191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008BFF"/>
                </a:solidFill>
                <a:latin typeface="Trebuchet MS"/>
                <a:cs typeface="Trebuchet MS"/>
              </a:rPr>
              <a:t>Co</a:t>
            </a:r>
            <a:r>
              <a:rPr dirty="0" sz="1200" spc="4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40">
                <a:solidFill>
                  <a:srgbClr val="008BFF"/>
                </a:solidFill>
                <a:latin typeface="Trebuchet MS"/>
                <a:cs typeface="Trebuchet MS"/>
              </a:rPr>
              <a:t>enção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longo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z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59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longo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prazo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concentra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prevenção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disseminação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mesmo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outros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após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investigações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iniciais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serem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concluídas.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Exemplos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medidas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longo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prazo:</a:t>
            </a:r>
            <a:endParaRPr sz="900">
              <a:latin typeface="Trebuchet MS"/>
              <a:cs typeface="Trebuchet MS"/>
            </a:endParaRPr>
          </a:p>
          <a:p>
            <a:pPr marL="192405" marR="81978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Bloqueio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conexões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URLs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suspeitas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servidores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comando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(C2)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identificados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investigação.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0799" y="2126064"/>
            <a:ext cx="3642995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12573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Suspensão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contas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domínio comprometidas,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redefinição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suspensão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senhas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domínios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contas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administrativas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locais,</a:t>
            </a:r>
            <a:endParaRPr sz="900">
              <a:latin typeface="Trebuchet MS"/>
              <a:cs typeface="Trebuchet MS"/>
            </a:endParaRPr>
          </a:p>
          <a:p>
            <a:pPr marL="102235" marR="508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execução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redefinição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senha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englobe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domínio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grande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escala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puder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determinado.</a:t>
            </a:r>
            <a:endParaRPr sz="900">
              <a:latin typeface="Trebuchet MS"/>
              <a:cs typeface="Trebuchet MS"/>
            </a:endParaRPr>
          </a:p>
          <a:p>
            <a:pPr marL="102235" marR="16573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Implementação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isolamento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automático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dispositivo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9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tus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mínimo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egridade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40">
                <a:solidFill>
                  <a:srgbClr val="0D0D0E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0799" y="3281764"/>
            <a:ext cx="3135630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Instalação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agentes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proteção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passaram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limpeza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apagamento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visibilidade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proteção.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0800" y="3932004"/>
            <a:ext cx="3289300" cy="4483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Melho</a:t>
            </a:r>
            <a:r>
              <a:rPr dirty="0" sz="120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70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á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ticas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eficaz,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considere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estas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práticas: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0800" y="4507033"/>
            <a:ext cx="2660650" cy="3689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que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f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z</a:t>
            </a: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er</a:t>
            </a:r>
            <a:endParaRPr sz="10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Isole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máquina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usando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opções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acima.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0799" y="4960704"/>
            <a:ext cx="4242435" cy="740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Documente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passos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seguidos,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registre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hora,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quem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realizou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ação.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Considere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seus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planos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 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estratégia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contenção,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especialmente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estiver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respondendo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litígio.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Capture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imagens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criminalistas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pondere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envolvimento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seguradora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proteção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digital.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0799" y="5758265"/>
            <a:ext cx="3296285" cy="60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132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Categorize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ameaça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acordo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nível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ataque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notifique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gerência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alta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gravidade.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ermine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IOCs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ajudar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tigação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eúna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0799" y="6418665"/>
            <a:ext cx="404241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Informe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partes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envolvidas,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gerência,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departamento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jurídico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relações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públicas,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gravidade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potencial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impacto.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805264"/>
            <a:ext cx="4029075" cy="9334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7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Monitore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sinais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retaliação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escalonamento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invasor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endParaRPr sz="900">
              <a:latin typeface="Trebuchet MS"/>
              <a:cs typeface="Trebuchet MS"/>
            </a:endParaRPr>
          </a:p>
          <a:p>
            <a:pPr marL="102235" marR="208279">
              <a:lnSpc>
                <a:spcPct val="120400"/>
              </a:lnSpc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contenção,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pois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invasor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poderá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tentar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infligir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danos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quando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suas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tividades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am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descobertas.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Assegure-se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medidas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reversíveis,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caso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serem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constatados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falsos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positivos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consequências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inesperadas.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99" y="1795864"/>
            <a:ext cx="363791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Realize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completa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causas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primárias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melho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po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ocesso 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utilizando-se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experiência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adquirida.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00" y="2443282"/>
            <a:ext cx="4129404" cy="35058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que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não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f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z</a:t>
            </a: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er</a:t>
            </a:r>
            <a:endParaRPr sz="10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Desligue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reinicialize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computador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comprometido.</a:t>
            </a:r>
            <a:endParaRPr sz="900">
              <a:latin typeface="Trebuchet MS"/>
              <a:cs typeface="Trebuchet MS"/>
            </a:endParaRPr>
          </a:p>
          <a:p>
            <a:pPr marL="192405" marR="65087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Aja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maneira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precipitada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consultar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gerente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responsável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conforme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definido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  <a:p>
            <a:pPr marL="192405" marR="119126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 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Instale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backups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imediatamente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sem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concluir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coleta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IOCs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iniciais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investigações.</a:t>
            </a:r>
            <a:endParaRPr sz="900">
              <a:latin typeface="Trebuchet MS"/>
              <a:cs typeface="Trebuchet MS"/>
            </a:endParaRPr>
          </a:p>
          <a:p>
            <a:pPr marL="192405" marR="909319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orne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público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compartilhe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ormações 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confidenciais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pessoas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autorizadas,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pois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isso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alertar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asor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comp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om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ocesso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enção.</a:t>
            </a:r>
            <a:endParaRPr sz="900">
              <a:latin typeface="Trebuchet MS"/>
              <a:cs typeface="Trebuchet MS"/>
            </a:endParaRPr>
          </a:p>
          <a:p>
            <a:pPr marL="192405" marR="66230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 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Trabalhe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apenas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automatizados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contenção;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envolva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perícia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julgamento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humanos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220"/>
              </a:spcBef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omada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decisões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ponde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adas.</a:t>
            </a:r>
            <a:endParaRPr sz="900">
              <a:latin typeface="Trebuchet MS"/>
              <a:cs typeface="Trebuchet MS"/>
            </a:endParaRPr>
          </a:p>
          <a:p>
            <a:pPr marL="19240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Esqueça-se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considerar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possível impacto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ações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nos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negócios,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tempo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inatividade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perda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funcionalidade,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ponderar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esses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fatores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comparação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riscos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realizar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ações.</a:t>
            </a:r>
            <a:endParaRPr sz="900">
              <a:latin typeface="Trebuchet MS"/>
              <a:cs typeface="Trebuchet MS"/>
            </a:endParaRPr>
          </a:p>
          <a:p>
            <a:pPr marL="192405" marR="438784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Descuide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seu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plano 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 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procedimentos,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lembrando-se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atualizá-los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ensinamentos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adquiridos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22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preparar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melhor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futuros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0800" y="805264"/>
            <a:ext cx="4156710" cy="134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9855">
              <a:lnSpc>
                <a:spcPct val="120400"/>
              </a:lnSpc>
              <a:spcBef>
                <a:spcPts val="10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Lembre-se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existe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abordagem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única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cubra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toda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qualquer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situação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medidas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tomadas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considerar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tipo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incidente,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panorama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operação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acessibilidade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ela.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Ainda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interrompa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ameaça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imediatamente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dê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tempo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você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pensar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próximas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ações,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esse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exatamente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passo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importante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tratamento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incidente.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empresas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atentas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risco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constante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estão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expostas,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sabendo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invasores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aumentar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intensidade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ataque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cibern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tico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quando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am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pegos.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26854"/>
            <a:ext cx="4195445" cy="239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0" b="1">
                <a:solidFill>
                  <a:srgbClr val="005BC8"/>
                </a:solidFill>
                <a:latin typeface="Tahoma"/>
                <a:cs typeface="Tahoma"/>
              </a:rPr>
              <a:t>Erradicação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20400"/>
              </a:lnSpc>
              <a:spcBef>
                <a:spcPts val="509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erradicação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eliminar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totalmente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ameaça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invasor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ambiente.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Geralmente envolve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vários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estágios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objetivo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identificar,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documentar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erradicar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todas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atividades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agentes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ameaças,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alterações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sistema,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malwares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execuções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computadores.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maioria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dos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ataques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cibernéticos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alto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respaldam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várias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bases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operações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coordenação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prática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realizada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pelas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mãos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hackers,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identificar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irregularidades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varreduras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detectam.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erradicar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ameaça,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xt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importânci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conside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odo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possí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ei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ei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esiduais.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Existem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duas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estratégias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principais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erradicação: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recompilar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refazer</a:t>
            </a:r>
            <a:endParaRPr sz="900">
              <a:latin typeface="Trebuchet MS"/>
              <a:cs typeface="Trebuchet MS"/>
            </a:endParaRPr>
          </a:p>
          <a:p>
            <a:pPr marL="12700" marR="17780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imagem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aplicar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remoção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direcionada.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duas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têm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pontos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fortes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pontos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fracos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geralmente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realizadas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conjunto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oferecer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máximo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eficácia.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3354154"/>
            <a:ext cx="4252595" cy="3007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Recompilar</a:t>
            </a:r>
            <a:r>
              <a:rPr dirty="0" sz="1200" spc="-114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008BFF"/>
                </a:solidFill>
                <a:latin typeface="Trebuchet MS"/>
                <a:cs typeface="Trebuchet MS"/>
              </a:rPr>
              <a:t>ou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30">
                <a:solidFill>
                  <a:srgbClr val="008BFF"/>
                </a:solidFill>
                <a:latin typeface="Trebuchet MS"/>
                <a:cs typeface="Trebuchet MS"/>
              </a:rPr>
              <a:t>f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z</a:t>
            </a:r>
            <a:r>
              <a:rPr dirty="0" sz="1200">
                <a:solidFill>
                  <a:srgbClr val="008BFF"/>
                </a:solidFill>
                <a:latin typeface="Trebuchet MS"/>
                <a:cs typeface="Trebuchet MS"/>
              </a:rPr>
              <a:t>er</a:t>
            </a:r>
            <a:r>
              <a:rPr dirty="0" sz="1200" spc="-114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008BFF"/>
                </a:solidFill>
                <a:latin typeface="Trebuchet MS"/>
                <a:cs typeface="Trebuchet MS"/>
              </a:rPr>
              <a:t>imagem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do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computador</a:t>
            </a:r>
            <a:endParaRPr sz="1200">
              <a:latin typeface="Trebuchet MS"/>
              <a:cs typeface="Trebuchet MS"/>
            </a:endParaRPr>
          </a:p>
          <a:p>
            <a:pPr marL="12700" marR="194945">
              <a:lnSpc>
                <a:spcPct val="120400"/>
              </a:lnSpc>
              <a:spcBef>
                <a:spcPts val="59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forma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eficiente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erradicar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bens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comprometidos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 recompilar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refazer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imagem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hosts,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assegurando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reversão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completa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estado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descomprometido.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Esse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simples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implantarem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imagens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software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padrão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hosts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tiverem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imagens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mestre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recuperação.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imagem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mestre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criada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implantação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produção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garantir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haja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comprometimentos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prévios.</a:t>
            </a:r>
            <a:endParaRPr sz="900">
              <a:latin typeface="Trebuchet MS"/>
              <a:cs typeface="Trebuchet MS"/>
            </a:endParaRPr>
          </a:p>
          <a:p>
            <a:pPr marL="12700" marR="538480">
              <a:lnSpc>
                <a:spcPct val="120400"/>
              </a:lnSpc>
              <a:spcBef>
                <a:spcPts val="650"/>
              </a:spcBef>
            </a:pP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caso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servidores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críticos,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ERP,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servidores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e-mail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servidores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arquivos,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restauração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partir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imagem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mestre</a:t>
            </a:r>
            <a:endParaRPr sz="900">
              <a:latin typeface="Trebuchet MS"/>
              <a:cs typeface="Trebuchet MS"/>
            </a:endParaRPr>
          </a:p>
          <a:p>
            <a:pPr marL="12700" marR="80645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incomum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devido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potencial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perda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custos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associados.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Portanto,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restaurar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partir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arquivo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backup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limpo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(por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exemplo,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servidor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backup,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fita,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nuvem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outras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mídias).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Esse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exige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verificar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disponibilidade e integridade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arquivos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backup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escolher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estado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recuperação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esteja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infectado.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endParaRPr sz="900">
              <a:latin typeface="Trebuchet MS"/>
              <a:cs typeface="Trebuchet MS"/>
            </a:endParaRPr>
          </a:p>
          <a:p>
            <a:pPr marL="12700" marR="159385">
              <a:lnSpc>
                <a:spcPct val="120400"/>
              </a:lnSpc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recompilação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recriação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imagem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eficaz,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devem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investigar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IOCs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TTPs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(Táticas,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Técnicas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Procedimentos)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toda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rede,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enfoque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especial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vulneráveis.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800" y="877654"/>
            <a:ext cx="4287520" cy="2677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008BFF"/>
                </a:solidFill>
                <a:latin typeface="Trebuchet MS"/>
                <a:cs typeface="Trebuchet MS"/>
              </a:rPr>
              <a:t>Remoção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008BFF"/>
                </a:solidFill>
                <a:latin typeface="Trebuchet MS"/>
                <a:cs typeface="Trebuchet MS"/>
              </a:rPr>
              <a:t>di</a:t>
            </a:r>
            <a:r>
              <a:rPr dirty="0" sz="1200" spc="-2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ecionada</a:t>
            </a:r>
            <a:endParaRPr sz="1200">
              <a:latin typeface="Trebuchet MS"/>
              <a:cs typeface="Trebuchet MS"/>
            </a:endParaRPr>
          </a:p>
          <a:p>
            <a:pPr marL="12700" marR="346075">
              <a:lnSpc>
                <a:spcPct val="120400"/>
              </a:lnSpc>
              <a:spcBef>
                <a:spcPts val="59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remoção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direcionada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visa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todos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componentes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malware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artefatos,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desvendar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alterações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significativas</a:t>
            </a:r>
            <a:endParaRPr sz="900">
              <a:latin typeface="Trebuchet MS"/>
              <a:cs typeface="Trebuchet MS"/>
            </a:endParaRPr>
          </a:p>
          <a:p>
            <a:pPr marL="12700" marR="183515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sistema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realizadas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pelo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adversário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removê-las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revertê-las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estado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pré-comprometimento. 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Essa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abordagem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necessária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suporte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produção,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industrial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outras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operações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comerciais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básicas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perda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período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tividade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causar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sérias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consequências.</a:t>
            </a:r>
            <a:endParaRPr sz="900">
              <a:latin typeface="Trebuchet MS"/>
              <a:cs typeface="Trebuchet MS"/>
            </a:endParaRPr>
          </a:p>
          <a:p>
            <a:pPr marL="12700" marR="222250">
              <a:lnSpc>
                <a:spcPct val="120400"/>
              </a:lnSpc>
              <a:spcBef>
                <a:spcPts val="65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remoção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direcionada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geralmente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implementada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usando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combinação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equipes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especializadas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saem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encalço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IOCs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observados,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inteligência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associada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experiências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pessoais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TTPs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adversários.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usar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remoção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direcionada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obter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entendimento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aprofundado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ataque,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extraindo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ensinamentos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implementar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melhorias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longo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prazo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reduzir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risco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ataques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cibernéticos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futuros.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0800" y="3611964"/>
            <a:ext cx="4306570" cy="192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7195">
              <a:lnSpc>
                <a:spcPct val="120400"/>
              </a:lnSpc>
              <a:spcBef>
                <a:spcPts val="10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exemplo,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invasor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bem-sucedido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comprometimento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host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baseando-se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vulnerabilidades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existentes,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configurações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incorretas</a:t>
            </a:r>
            <a:endParaRPr sz="900">
              <a:latin typeface="Trebuchet MS"/>
              <a:cs typeface="Trebuchet MS"/>
            </a:endParaRPr>
          </a:p>
          <a:p>
            <a:pPr marL="12700" marR="179070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comprometimento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prévio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dormente,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erradicação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deverá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incluir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também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mitigação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dessas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deficiências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prevenir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host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torne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vetor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reinfecção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novo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ataque.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análise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causa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primária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ajudar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entender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passos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invasor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seguiu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até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foi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notado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encontrar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marco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zero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prevenir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ataques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futuros.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Recomenda-se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empresas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continuem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documentar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suas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descobertas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usem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estruturas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MITRE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ATT&amp;CK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conceitualizar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arquitetura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ataque. 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Essa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abordagem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estruturada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ajuda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identificar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causa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primária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permite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melhorem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postura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geral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segurança.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26854"/>
            <a:ext cx="4233545" cy="2562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005BC8"/>
                </a:solidFill>
                <a:latin typeface="Tahoma"/>
                <a:cs typeface="Tahoma"/>
              </a:rPr>
              <a:t>Recuperação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20400"/>
              </a:lnSpc>
              <a:spcBef>
                <a:spcPts val="509"/>
              </a:spcBef>
            </a:pP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objetivo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fase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recuperação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 proceder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seguindo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abordagem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estágios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recolocar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afetados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organização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volta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operação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normal,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restaurando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funcionalidade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plena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antes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violação.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recuperação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depende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pois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determinados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levar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isolamento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alguns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pequeno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operacional,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enquanto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ataques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maiores,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ransomwares,</a:t>
            </a:r>
            <a:endParaRPr sz="900">
              <a:latin typeface="Trebuchet MS"/>
              <a:cs typeface="Trebuchet MS"/>
            </a:endParaRPr>
          </a:p>
          <a:p>
            <a:pPr marL="12700" marR="153670">
              <a:lnSpc>
                <a:spcPct val="120400"/>
              </a:lnSpc>
            </a:pP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alvo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vários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computadores,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causando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operacional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significativo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inatividade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comercial.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Portanto,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planos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recuperação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devem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ajustados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ataque.</a:t>
            </a:r>
            <a:endParaRPr sz="900">
              <a:latin typeface="Trebuchet MS"/>
              <a:cs typeface="Trebuchet MS"/>
            </a:endParaRPr>
          </a:p>
          <a:p>
            <a:pPr marL="192405" marR="29146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único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ho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e-mail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phishing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eúdo 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detectado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eliminado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pelo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agente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proteção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endpoint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garantir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isolamento do computador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sob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investigação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cuidados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analista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mínimo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operacional.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99" y="3446864"/>
            <a:ext cx="4061460" cy="307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387985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antecipada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botnet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afete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computador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dois ou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usuários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mecanismos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persistência pode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isolame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ecompilação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imedi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desses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es, 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resultando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tempo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inatividade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funcionários,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porém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19"/>
              </a:spcBef>
            </a:pP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operacional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mínimo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negócios.</a:t>
            </a:r>
            <a:endParaRPr sz="900">
              <a:latin typeface="Trebuchet MS"/>
              <a:cs typeface="Trebuchet MS"/>
            </a:endParaRPr>
          </a:p>
          <a:p>
            <a:pPr marL="102235" marR="12890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ataque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ransomware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abranja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toda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tempo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médio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permanência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várias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semanas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causa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primária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identificada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levará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isolamento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apenas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endpoints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servidores,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também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e-mails,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VPNs,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contas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Active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Directory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outros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serviços.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Nesse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caso,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equipes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medidas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até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ataque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esteja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sob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meio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identificação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bases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operacionais,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patches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imagens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refeitas.</a:t>
            </a:r>
            <a:endParaRPr sz="900">
              <a:latin typeface="Trebuchet MS"/>
              <a:cs typeface="Trebuchet MS"/>
            </a:endParaRPr>
          </a:p>
          <a:p>
            <a:pPr marL="102235" marR="5080">
              <a:lnSpc>
                <a:spcPct val="120400"/>
              </a:lnSpc>
            </a:pP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estratégias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incluir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criar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"limpa"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alternativa,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reconstruindo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sem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nenhum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computador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afetado e reintegrando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um.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decisão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reintegrar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isolados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endParaRPr sz="900">
              <a:latin typeface="Trebuchet MS"/>
              <a:cs typeface="Trebuchet MS"/>
            </a:endParaRPr>
          </a:p>
          <a:p>
            <a:pPr marL="102235" marR="360680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basear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nível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suficientemente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baixo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reentrada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reinfecção,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equipes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 devem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informar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esse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risco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gerência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estabelecer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cronograma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adequado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risco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abordagem.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800" y="877654"/>
            <a:ext cx="4199255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008BFF"/>
                </a:solidFill>
                <a:latin typeface="Trebuchet MS"/>
                <a:cs typeface="Trebuchet MS"/>
              </a:rPr>
              <a:t>Uma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abo</a:t>
            </a:r>
            <a:r>
              <a:rPr dirty="0" sz="120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55">
                <a:solidFill>
                  <a:srgbClr val="008BFF"/>
                </a:solidFill>
                <a:latin typeface="Trebuchet MS"/>
                <a:cs typeface="Trebuchet MS"/>
              </a:rPr>
              <a:t>dagem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008BFF"/>
                </a:solidFill>
                <a:latin typeface="Trebuchet MS"/>
                <a:cs typeface="Trebuchet MS"/>
              </a:rPr>
              <a:t>cuidadosa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59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recuperação 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tarefa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exige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foco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atenção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aos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mínimos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detalhes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sistema,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pois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excesso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confiança sobre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erradicação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ameaça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fatiga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exterminar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prejudicar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bom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julgamento.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mantenha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atenção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redobrada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sobre:</a:t>
            </a:r>
            <a:endParaRPr sz="900">
              <a:latin typeface="Trebuchet MS"/>
              <a:cs typeface="Trebuchet MS"/>
            </a:endParaRPr>
          </a:p>
          <a:p>
            <a:pPr marL="192405" marR="104139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114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integridade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geral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sistema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computador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afetado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reintegrado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rede,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aplicando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testes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integridade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estabilidade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sistema.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0799" y="2291164"/>
            <a:ext cx="3277235" cy="93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aplicação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ches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às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vulne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abilidades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ança, 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especialmente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após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restaurar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computador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versão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erior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susc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tí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ep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tido.</a:t>
            </a:r>
            <a:endParaRPr sz="900">
              <a:latin typeface="Trebuchet MS"/>
              <a:cs typeface="Trebuchet MS"/>
            </a:endParaRPr>
          </a:p>
          <a:p>
            <a:pPr marL="102235" marR="54800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certeza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controles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políticas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adequados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aplicados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cada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computador: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0799" y="3281764"/>
            <a:ext cx="3098800" cy="93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4991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17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agente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implantado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odos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ei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eg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ados.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x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clusões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ar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edu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mínimas,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 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exclusões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aplicações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específicas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personalizadas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itens,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grupos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usuários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excluídos.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0800" y="4272365"/>
            <a:ext cx="4288155" cy="10985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32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varreduras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buscas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pela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presença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IOCs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identificados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ataques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219"/>
              </a:spcBef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bases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operacionais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agente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ameaça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possa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ter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deixado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trás.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65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Além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disso,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equipes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analistas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devem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continuar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monitorando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ambiente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por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atividades de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ameaças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pesquisando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proativamente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atividades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comuns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vetores de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ameaça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identificar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antecipadamente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responder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conforme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elas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surgem.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0800" y="5428065"/>
            <a:ext cx="425005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recuperação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precisa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seguir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erradicação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completa,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podendo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conduzida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modo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intercambiável,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pois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computadores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restaurados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estado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sistema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íntegro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reintegrados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ambiente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produção.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26854"/>
            <a:ext cx="4234815" cy="1324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5" b="1">
                <a:solidFill>
                  <a:srgbClr val="005BC8"/>
                </a:solidFill>
                <a:latin typeface="Tahoma"/>
                <a:cs typeface="Tahoma"/>
              </a:rPr>
              <a:t>Revisão</a:t>
            </a:r>
            <a:r>
              <a:rPr dirty="0" sz="1600" spc="-130" b="1">
                <a:solidFill>
                  <a:srgbClr val="005BC8"/>
                </a:solidFill>
                <a:latin typeface="Tahoma"/>
                <a:cs typeface="Tahoma"/>
              </a:rPr>
              <a:t> </a:t>
            </a:r>
            <a:r>
              <a:rPr dirty="0" sz="1600" spc="-45" b="1">
                <a:solidFill>
                  <a:srgbClr val="005BC8"/>
                </a:solidFill>
                <a:latin typeface="Tahoma"/>
                <a:cs typeface="Tahoma"/>
              </a:rPr>
              <a:t>pós-incidente</a:t>
            </a:r>
            <a:r>
              <a:rPr dirty="0" sz="1600" spc="-125" b="1">
                <a:solidFill>
                  <a:srgbClr val="005BC8"/>
                </a:solidFill>
                <a:latin typeface="Tahoma"/>
                <a:cs typeface="Tahoma"/>
              </a:rPr>
              <a:t> </a:t>
            </a:r>
            <a:r>
              <a:rPr dirty="0" sz="1600" spc="-60" b="1">
                <a:solidFill>
                  <a:srgbClr val="005BC8"/>
                </a:solidFill>
                <a:latin typeface="Tahoma"/>
                <a:cs typeface="Tahoma"/>
              </a:rPr>
              <a:t>e</a:t>
            </a:r>
            <a:r>
              <a:rPr dirty="0" sz="1600" spc="-130" b="1">
                <a:solidFill>
                  <a:srgbClr val="005BC8"/>
                </a:solidFill>
                <a:latin typeface="Tahoma"/>
                <a:cs typeface="Tahoma"/>
              </a:rPr>
              <a:t> </a:t>
            </a:r>
            <a:r>
              <a:rPr dirty="0" sz="1600" spc="-30" b="1">
                <a:solidFill>
                  <a:srgbClr val="005BC8"/>
                </a:solidFill>
                <a:latin typeface="Tahoma"/>
                <a:cs typeface="Tahoma"/>
              </a:rPr>
              <a:t>lições</a:t>
            </a:r>
            <a:r>
              <a:rPr dirty="0" sz="1600" spc="-125" b="1">
                <a:solidFill>
                  <a:srgbClr val="005BC8"/>
                </a:solidFill>
                <a:latin typeface="Tahoma"/>
                <a:cs typeface="Tahoma"/>
              </a:rPr>
              <a:t> </a:t>
            </a:r>
            <a:r>
              <a:rPr dirty="0" sz="1600" spc="-55" b="1">
                <a:solidFill>
                  <a:srgbClr val="005BC8"/>
                </a:solidFill>
                <a:latin typeface="Tahoma"/>
                <a:cs typeface="Tahoma"/>
              </a:rPr>
              <a:t>aprendidas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20400"/>
              </a:lnSpc>
              <a:spcBef>
                <a:spcPts val="509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Após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recuperar-se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sucesso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cibernética,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essencial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seja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realizada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revisão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pós-incidente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lições aprendidas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seus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ensinamentos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identificados.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Esse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ajudará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analisar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eficiência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incidente,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áreas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melhoria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implementar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mudanças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plano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incidentes.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fazer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isso,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você pode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preparar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melhorar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futuros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minimizar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risco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violações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semelhantes.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2281004"/>
            <a:ext cx="4159250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10">
                <a:solidFill>
                  <a:srgbClr val="008BFF"/>
                </a:solidFill>
                <a:latin typeface="Trebuchet MS"/>
                <a:cs typeface="Trebuchet MS"/>
              </a:rPr>
              <a:t>visã</a:t>
            </a:r>
            <a:r>
              <a:rPr dirty="0" sz="1200" spc="5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pós-incide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Análise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da</a:t>
            </a:r>
            <a:r>
              <a:rPr dirty="0" sz="1000" spc="-1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eficiência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da</a:t>
            </a:r>
            <a:r>
              <a:rPr dirty="0" sz="1000" spc="-1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resposta</a:t>
            </a:r>
            <a:r>
              <a:rPr dirty="0" sz="1000" spc="-1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incidentes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60"/>
              </a:spcBef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avaliar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eficácia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organização,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reveja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medidas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realizadas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pela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meça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resultados.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Considere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aspec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seguir: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99" y="3309704"/>
            <a:ext cx="314833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Tempo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necessário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detectar,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conter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remediar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Comunicaçã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coo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denaçã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memb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equip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 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parceiros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externos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(incluindo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legais,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fornecedores)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3970104"/>
            <a:ext cx="342328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adequação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contenção,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erradicação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recuperação</a:t>
            </a:r>
            <a:endParaRPr sz="900">
              <a:latin typeface="Trebuchet MS"/>
              <a:cs typeface="Trebuchet MS"/>
            </a:endParaRPr>
          </a:p>
          <a:p>
            <a:pPr marL="102235" marR="63182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precisão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utilidade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fornecidas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pelas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er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moni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ecção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300" y="4672133"/>
            <a:ext cx="4175125" cy="6991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Ide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50">
                <a:solidFill>
                  <a:srgbClr val="008BFF"/>
                </a:solidFill>
                <a:latin typeface="Trebuchet MS"/>
                <a:cs typeface="Trebuchet MS"/>
              </a:rPr>
              <a:t>ti</a:t>
            </a:r>
            <a:r>
              <a:rPr dirty="0" sz="1000" spc="-40">
                <a:solidFill>
                  <a:srgbClr val="008BFF"/>
                </a:solidFill>
                <a:latin typeface="Trebuchet MS"/>
                <a:cs typeface="Trebuchet MS"/>
              </a:rPr>
              <a:t>fi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cand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á</a:t>
            </a:r>
            <a:r>
              <a:rPr dirty="0" sz="1000" spc="-3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ea</a:t>
            </a:r>
            <a:r>
              <a:rPr dirty="0" sz="1000" spc="40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melhoria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6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Após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analisar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eficiência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incidente,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identifique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áreas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sua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melhorar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procedimentos.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Algumas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áreas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comuns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melhoria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incluir: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456004"/>
            <a:ext cx="3097530" cy="410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Programas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conscientização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treinamento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Capacidad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ecçã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moni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5951304"/>
            <a:ext cx="2376170" cy="410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tualizaçõe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plan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espo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ole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écnico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medida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ança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299" y="6446604"/>
            <a:ext cx="3227705" cy="410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7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Funções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responsabilidades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Comunicaçã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colabo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açã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par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x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ernas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7300" y="874832"/>
            <a:ext cx="4483100" cy="534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500"/>
              </a:lnSpc>
              <a:spcBef>
                <a:spcPts val="100"/>
              </a:spcBef>
            </a:pP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Implementando</a:t>
            </a:r>
            <a:r>
              <a:rPr dirty="0" sz="1000" spc="-8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alterações</a:t>
            </a:r>
            <a:r>
              <a:rPr dirty="0" sz="1000" spc="-7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8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atualizações</a:t>
            </a:r>
            <a:r>
              <a:rPr dirty="0" sz="1000" spc="-7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ao</a:t>
            </a:r>
            <a:r>
              <a:rPr dirty="0" sz="1000" spc="-8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plano</a:t>
            </a:r>
            <a:r>
              <a:rPr dirty="0" sz="1000" spc="-7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000" spc="-8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resposta</a:t>
            </a:r>
            <a:r>
              <a:rPr dirty="0" sz="1000" spc="-7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7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incidentes 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Após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áreas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melhoria,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mudanças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Certifique-se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de: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7299" y="1465664"/>
            <a:ext cx="336550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499109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Atualizar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novos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procedimentos,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diretrizes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mediçõe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écnica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orm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necessário.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Informar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alterações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partes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relevantes,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incluindo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funcionários,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gerência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colaboradores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externos.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7299" y="2291164"/>
            <a:ext cx="357632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 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Realizar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exercícios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treinamentos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regulares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plano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atualização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seja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entendido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possa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executado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eficiência.</a:t>
            </a:r>
            <a:endParaRPr sz="900">
              <a:latin typeface="Trebuchet MS"/>
              <a:cs typeface="Trebuchet MS"/>
            </a:endParaRPr>
          </a:p>
          <a:p>
            <a:pPr marL="102235" marR="52514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Monitorar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avaliar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eficiência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alterações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decorrer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tempo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fazer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ajustes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quando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necessário.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7300" y="3116664"/>
            <a:ext cx="4472940" cy="85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realizar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revisão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pós-incidente completa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lições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aprendidas,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sua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aprimorar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postura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cibernética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preparar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melhorar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futuros.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Lembre-se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processo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contínuo,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revisar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atualizar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regularmente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plano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ajudará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resiliente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diante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evolução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cibernéticas.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300" y="4097104"/>
            <a:ext cx="4545330" cy="1438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Liçõe</a:t>
            </a:r>
            <a:r>
              <a:rPr dirty="0" sz="1200" spc="40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008BFF"/>
                </a:solidFill>
                <a:latin typeface="Trebuchet MS"/>
                <a:cs typeface="Trebuchet MS"/>
              </a:rPr>
              <a:t>ap</a:t>
            </a:r>
            <a:r>
              <a:rPr dirty="0" sz="1200" spc="-3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endidas</a:t>
            </a:r>
            <a:endParaRPr sz="1200">
              <a:latin typeface="Trebuchet MS"/>
              <a:cs typeface="Trebuchet MS"/>
            </a:endParaRPr>
          </a:p>
          <a:p>
            <a:pPr marL="12700" marR="201295">
              <a:lnSpc>
                <a:spcPct val="120400"/>
              </a:lnSpc>
              <a:spcBef>
                <a:spcPts val="590"/>
              </a:spcBef>
            </a:pP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lições aprendidas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dependerão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tipo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incidente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processo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tratamento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incidente,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representam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áreas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identificadas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melhorias.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Essa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ensinamento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aprendizado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etapa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crítica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muitas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vezes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ignorada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assim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passa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sufoco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situação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emergência,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apoio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executivo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retirado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todos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voltam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trabalho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retomam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operações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rapidamente.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Portanto,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ainda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importante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lições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aprendidas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ocorra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imediatamente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após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recuperação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prender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atenção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executivos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entendam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detalhes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acordem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melhorias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mitigar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riscos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futuros.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7300" y="5593165"/>
            <a:ext cx="4545965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955">
              <a:lnSpc>
                <a:spcPct val="120400"/>
              </a:lnSpc>
              <a:spcBef>
                <a:spcPts val="10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ideia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seria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escrever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reavaliação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incidente incluindo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resumo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executivo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pudesse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compartilhado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todos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entendido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também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pelo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pessoal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conhecimentos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técnicos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dentro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fora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empresa.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Esse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documento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reavaliação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colaborativo,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permitindo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vários envolvidos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façam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comentários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edições,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oferecer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consenso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conclusivo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forma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relatório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final,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incluindo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detalhes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técnicos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lições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aprendidas.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650"/>
              </a:spcBef>
            </a:pP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Dada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amplitude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espectro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áreas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passíveis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melhoria,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algumas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áreas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comuns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foram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relacionadas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abaixo,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porém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elas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registro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rígido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possibilidades.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328405" y="7085999"/>
            <a:ext cx="196850" cy="143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800" spc="50">
                <a:solidFill>
                  <a:srgbClr val="005BC8"/>
                </a:solidFill>
                <a:latin typeface="Trebuchet MS"/>
                <a:cs typeface="Trebuchet MS"/>
              </a:rPr>
              <a:t>10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698838"/>
            <a:ext cx="4165600" cy="566420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 spc="-85" b="1">
                <a:solidFill>
                  <a:srgbClr val="005BC8"/>
                </a:solidFill>
                <a:latin typeface="Tahoma"/>
                <a:cs typeface="Tahoma"/>
              </a:rPr>
              <a:t>Índice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000" spc="-145">
                <a:solidFill>
                  <a:srgbClr val="005BC8"/>
                </a:solidFill>
                <a:latin typeface="Trebuchet MS"/>
                <a:cs typeface="Trebuchet MS"/>
              </a:rPr>
              <a:t>Introdução</a:t>
            </a:r>
            <a:r>
              <a:rPr dirty="0" sz="1000" spc="-145">
                <a:solidFill>
                  <a:srgbClr val="005BC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..............................................................................................................................</a:t>
            </a:r>
            <a:r>
              <a:rPr dirty="0" sz="1000" spc="229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80">
                <a:solidFill>
                  <a:srgbClr val="005BC8"/>
                </a:solidFill>
                <a:latin typeface="Trebuchet MS"/>
                <a:cs typeface="Trebuchet MS"/>
              </a:rPr>
              <a:t>4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000" spc="-145">
                <a:solidFill>
                  <a:srgbClr val="005BC8"/>
                </a:solidFill>
                <a:latin typeface="Trebuchet MS"/>
                <a:cs typeface="Trebuchet MS"/>
              </a:rPr>
              <a:t>Preparação</a:t>
            </a:r>
            <a:r>
              <a:rPr dirty="0" sz="1000" spc="-145">
                <a:solidFill>
                  <a:srgbClr val="005BC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..............................................................................................................................5</a:t>
            </a:r>
            <a:endParaRPr sz="10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00"/>
              </a:spcBef>
            </a:pPr>
            <a:r>
              <a:rPr dirty="0" sz="950" spc="50">
                <a:solidFill>
                  <a:srgbClr val="363738"/>
                </a:solidFill>
                <a:latin typeface="Trebuchet MS"/>
                <a:cs typeface="Trebuchet MS"/>
              </a:rPr>
              <a:t>P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r</a:t>
            </a:r>
            <a:r>
              <a:rPr dirty="0" sz="950" spc="60">
                <a:solidFill>
                  <a:srgbClr val="363738"/>
                </a:solidFill>
                <a:latin typeface="Trebuchet MS"/>
                <a:cs typeface="Trebuchet MS"/>
              </a:rPr>
              <a:t>ocessos</a:t>
            </a:r>
            <a:r>
              <a:rPr dirty="0" sz="950" spc="-8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8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p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r</a:t>
            </a: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ocedime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n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t</a:t>
            </a:r>
            <a:r>
              <a:rPr dirty="0" sz="950" spc="70">
                <a:solidFill>
                  <a:srgbClr val="363738"/>
                </a:solidFill>
                <a:latin typeface="Trebuchet MS"/>
                <a:cs typeface="Trebuchet MS"/>
              </a:rPr>
              <a:t>os</a:t>
            </a:r>
            <a:r>
              <a:rPr dirty="0" sz="950" spc="-19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</a:t>
            </a:r>
            <a:r>
              <a:rPr dirty="0" sz="950" spc="-125">
                <a:solidFill>
                  <a:srgbClr val="363738"/>
                </a:solidFill>
                <a:latin typeface="Trebuchet MS"/>
                <a:cs typeface="Trebuchet MS"/>
              </a:rPr>
              <a:t>.</a:t>
            </a:r>
            <a:r>
              <a:rPr dirty="0" sz="950" spc="50">
                <a:solidFill>
                  <a:srgbClr val="363738"/>
                </a:solidFill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Plano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tratamento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30">
                <a:solidFill>
                  <a:srgbClr val="363738"/>
                </a:solidFill>
                <a:latin typeface="Trebuchet MS"/>
                <a:cs typeface="Trebuchet MS"/>
              </a:rPr>
              <a:t>incidentes</a:t>
            </a:r>
            <a:r>
              <a:rPr dirty="0" sz="950" spc="-13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...............................................................................5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Documentação</a:t>
            </a:r>
            <a:r>
              <a:rPr dirty="0" sz="950" spc="-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0">
                <a:solidFill>
                  <a:srgbClr val="363738"/>
                </a:solidFill>
                <a:latin typeface="Trebuchet MS"/>
                <a:cs typeface="Trebuchet MS"/>
              </a:rPr>
              <a:t>legal</a:t>
            </a:r>
            <a:r>
              <a:rPr dirty="0" sz="950" spc="-14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............................................................................................................6</a:t>
            </a:r>
            <a:endParaRPr sz="950">
              <a:latin typeface="Trebuchet MS"/>
              <a:cs typeface="Trebuchet MS"/>
            </a:endParaRPr>
          </a:p>
          <a:p>
            <a:pPr algn="just" marL="192405" marR="5080">
              <a:lnSpc>
                <a:spcPct val="113999"/>
              </a:lnSpc>
            </a:pP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Playbooks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resposta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a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incidentes</a:t>
            </a:r>
            <a:r>
              <a:rPr dirty="0" sz="950" spc="-15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.............................................................................6 </a:t>
            </a:r>
            <a:r>
              <a:rPr dirty="0" sz="950" spc="-2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solidFill>
                  <a:srgbClr val="363738"/>
                </a:solidFill>
                <a:latin typeface="Trebuchet MS"/>
                <a:cs typeface="Trebuchet MS"/>
              </a:rPr>
              <a:t>Backups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.....................................................................................................................................7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Fortalecimento</a:t>
            </a:r>
            <a:r>
              <a:rPr dirty="0" sz="950" spc="-4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4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solidFill>
                  <a:srgbClr val="363738"/>
                </a:solidFill>
                <a:latin typeface="Trebuchet MS"/>
                <a:cs typeface="Trebuchet MS"/>
              </a:rPr>
              <a:t>sistema</a:t>
            </a:r>
            <a:r>
              <a:rPr dirty="0" sz="950" spc="-4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4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0">
                <a:solidFill>
                  <a:srgbClr val="363738"/>
                </a:solidFill>
                <a:latin typeface="Trebuchet MS"/>
                <a:cs typeface="Trebuchet MS"/>
              </a:rPr>
              <a:t>rede</a:t>
            </a:r>
            <a:r>
              <a:rPr dirty="0" sz="950" spc="-14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...............................................................................7 </a:t>
            </a:r>
            <a:r>
              <a:rPr dirty="0" sz="950" spc="-2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30">
                <a:solidFill>
                  <a:srgbClr val="363738"/>
                </a:solidFill>
                <a:latin typeface="Trebuchet MS"/>
                <a:cs typeface="Trebuchet MS"/>
              </a:rPr>
              <a:t>Patches</a:t>
            </a:r>
            <a:r>
              <a:rPr dirty="0" sz="950" spc="28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......................................................................................................................................7</a:t>
            </a:r>
            <a:endParaRPr sz="95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160"/>
              </a:spcBef>
            </a:pP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Configuração </a:t>
            </a:r>
            <a:r>
              <a:rPr dirty="0" sz="950" spc="6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...........................................................................................................................7</a:t>
            </a:r>
            <a:endParaRPr sz="95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160"/>
              </a:spcBef>
            </a:pP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Moni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t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o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r</a:t>
            </a:r>
            <a:r>
              <a:rPr dirty="0" sz="950" spc="45">
                <a:solidFill>
                  <a:srgbClr val="363738"/>
                </a:solidFill>
                <a:latin typeface="Trebuchet MS"/>
                <a:cs typeface="Trebuchet MS"/>
              </a:rPr>
              <a:t>ame</a:t>
            </a:r>
            <a:r>
              <a:rPr dirty="0" sz="950" spc="30">
                <a:solidFill>
                  <a:srgbClr val="363738"/>
                </a:solidFill>
                <a:latin typeface="Trebuchet MS"/>
                <a:cs typeface="Trebuchet MS"/>
              </a:rPr>
              <a:t>n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t</a:t>
            </a:r>
            <a:r>
              <a:rPr dirty="0" sz="950" spc="30">
                <a:solidFill>
                  <a:srgbClr val="363738"/>
                </a:solidFill>
                <a:latin typeface="Trebuchet MS"/>
                <a:cs typeface="Trebuchet MS"/>
              </a:rPr>
              <a:t>o</a:t>
            </a:r>
            <a:r>
              <a:rPr dirty="0" sz="950" spc="-8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8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t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elem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tri</a:t>
            </a:r>
            <a:r>
              <a:rPr dirty="0" sz="950" spc="40">
                <a:solidFill>
                  <a:srgbClr val="363738"/>
                </a:solidFill>
                <a:latin typeface="Trebuchet MS"/>
                <a:cs typeface="Trebuchet MS"/>
              </a:rPr>
              <a:t>a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</a:t>
            </a:r>
            <a:r>
              <a:rPr dirty="0" sz="950" spc="70">
                <a:solidFill>
                  <a:srgbClr val="363738"/>
                </a:solidFill>
                <a:latin typeface="Trebuchet MS"/>
                <a:cs typeface="Trebuchet MS"/>
              </a:rPr>
              <a:t>8</a:t>
            </a:r>
            <a:endParaRPr sz="950">
              <a:latin typeface="Trebuchet MS"/>
              <a:cs typeface="Trebuchet MS"/>
            </a:endParaRPr>
          </a:p>
          <a:p>
            <a:pPr algn="just" marL="192405" marR="5080">
              <a:lnSpc>
                <a:spcPct val="113999"/>
              </a:lnSpc>
            </a:pPr>
            <a:r>
              <a:rPr dirty="0" sz="950" spc="50">
                <a:solidFill>
                  <a:srgbClr val="363738"/>
                </a:solidFill>
                <a:latin typeface="Trebuchet MS"/>
                <a:cs typeface="Trebuchet MS"/>
              </a:rPr>
              <a:t>Seu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ambiente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..........................................................................................................................8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solidFill>
                  <a:srgbClr val="363738"/>
                </a:solidFill>
                <a:latin typeface="Trebuchet MS"/>
                <a:cs typeface="Trebuchet MS"/>
              </a:rPr>
              <a:t>Camadas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50">
                <a:solidFill>
                  <a:srgbClr val="363738"/>
                </a:solidFill>
                <a:latin typeface="Trebuchet MS"/>
                <a:cs typeface="Trebuchet MS"/>
              </a:rPr>
              <a:t>t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ecção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25">
                <a:solidFill>
                  <a:srgbClr val="363738"/>
                </a:solidFill>
                <a:latin typeface="Trebuchet MS"/>
                <a:cs typeface="Trebuchet MS"/>
              </a:rPr>
              <a:t>f</a:t>
            </a:r>
            <a:r>
              <a:rPr dirty="0" sz="950" spc="35">
                <a:solidFill>
                  <a:srgbClr val="363738"/>
                </a:solidFill>
                <a:latin typeface="Trebuchet MS"/>
                <a:cs typeface="Trebuchet MS"/>
              </a:rPr>
              <a:t>esa</a:t>
            </a:r>
            <a:r>
              <a:rPr dirty="0" sz="950" spc="-14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</a:t>
            </a:r>
            <a:r>
              <a:rPr dirty="0" sz="950" spc="70">
                <a:solidFill>
                  <a:srgbClr val="363738"/>
                </a:solidFill>
                <a:latin typeface="Trebuchet MS"/>
                <a:cs typeface="Trebuchet MS"/>
              </a:rPr>
              <a:t>8</a:t>
            </a:r>
            <a:endParaRPr sz="95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160"/>
              </a:spcBef>
            </a:pP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Ferramentas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técnicas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monitoramento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.............................................................8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10"/>
              </a:spcBef>
            </a:pP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Comunicação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..........................................................................................................................9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Comunicação</a:t>
            </a:r>
            <a:r>
              <a:rPr dirty="0" sz="950" spc="19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interna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..........................................................................................................9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10"/>
              </a:spcBef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Comunicação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25">
                <a:solidFill>
                  <a:srgbClr val="363738"/>
                </a:solidFill>
                <a:latin typeface="Trebuchet MS"/>
                <a:cs typeface="Trebuchet MS"/>
              </a:rPr>
              <a:t>x</a:t>
            </a:r>
            <a:r>
              <a:rPr dirty="0" sz="950" spc="-25">
                <a:solidFill>
                  <a:srgbClr val="363738"/>
                </a:solidFill>
                <a:latin typeface="Trebuchet MS"/>
                <a:cs typeface="Trebuchet MS"/>
              </a:rPr>
              <a:t>t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erna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(incluindo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clie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n</a:t>
            </a:r>
            <a:r>
              <a:rPr dirty="0" sz="950" spc="-50">
                <a:solidFill>
                  <a:srgbClr val="363738"/>
                </a:solidFill>
                <a:latin typeface="Trebuchet MS"/>
                <a:cs typeface="Trebuchet MS"/>
              </a:rPr>
              <a:t>t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es,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fornecedores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autoridades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legais)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...............................................................................9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Conscientização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treinamento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0">
                <a:solidFill>
                  <a:srgbClr val="363738"/>
                </a:solidFill>
                <a:latin typeface="Trebuchet MS"/>
                <a:cs typeface="Trebuchet MS"/>
              </a:rPr>
              <a:t>em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segurança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....................................................9</a:t>
            </a:r>
            <a:endParaRPr sz="95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810"/>
              </a:spcBef>
            </a:pPr>
            <a:r>
              <a:rPr dirty="0" sz="950" spc="30">
                <a:solidFill>
                  <a:srgbClr val="363738"/>
                </a:solidFill>
                <a:latin typeface="Trebuchet MS"/>
                <a:cs typeface="Trebuchet MS"/>
              </a:rPr>
              <a:t>Programas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6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conscientização</a:t>
            </a:r>
            <a:r>
              <a:rPr dirty="0" sz="950" spc="-6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45">
                <a:solidFill>
                  <a:srgbClr val="363738"/>
                </a:solidFill>
                <a:latin typeface="Trebuchet MS"/>
                <a:cs typeface="Trebuchet MS"/>
              </a:rPr>
              <a:t>em</a:t>
            </a:r>
            <a:r>
              <a:rPr dirty="0" sz="950" spc="-6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segurança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.......................................................9</a:t>
            </a:r>
            <a:endParaRPr sz="95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810"/>
              </a:spcBef>
            </a:pP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Conteúdo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 e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frequência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treinamento</a:t>
            </a:r>
            <a:r>
              <a:rPr dirty="0" sz="950" spc="-1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...................................................................10</a:t>
            </a:r>
            <a:endParaRPr sz="95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810"/>
              </a:spcBef>
            </a:pP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Exercícios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simulação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incidentes</a:t>
            </a:r>
            <a:r>
              <a:rPr dirty="0" sz="950" spc="-18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.......................................................................10</a:t>
            </a:r>
            <a:endParaRPr sz="95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810"/>
              </a:spcBef>
            </a:pP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Equipe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30">
                <a:solidFill>
                  <a:srgbClr val="363738"/>
                </a:solidFill>
                <a:latin typeface="Trebuchet MS"/>
                <a:cs typeface="Trebuchet MS"/>
              </a:rPr>
              <a:t>resposta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a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25">
                <a:solidFill>
                  <a:srgbClr val="363738"/>
                </a:solidFill>
                <a:latin typeface="Trebuchet MS"/>
                <a:cs typeface="Trebuchet MS"/>
              </a:rPr>
              <a:t>incidentes</a:t>
            </a:r>
            <a:r>
              <a:rPr dirty="0" sz="950" spc="-12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................................................................................10</a:t>
            </a:r>
            <a:endParaRPr sz="95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810"/>
              </a:spcBef>
            </a:pPr>
            <a:r>
              <a:rPr dirty="0" sz="950" spc="35">
                <a:solidFill>
                  <a:srgbClr val="363738"/>
                </a:solidFill>
                <a:latin typeface="Trebuchet MS"/>
                <a:cs typeface="Trebuchet MS"/>
              </a:rPr>
              <a:t>Funções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responsabilidades</a:t>
            </a:r>
            <a:r>
              <a:rPr dirty="0" sz="950" spc="-14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.......................................................................................10</a:t>
            </a:r>
            <a:endParaRPr sz="950">
              <a:latin typeface="Trebuchet MS"/>
              <a:cs typeface="Trebuchet MS"/>
            </a:endParaRPr>
          </a:p>
          <a:p>
            <a:pPr algn="just" marL="192405" marR="5080">
              <a:lnSpc>
                <a:spcPct val="171100"/>
              </a:lnSpc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Composição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da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equipe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resposta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a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25">
                <a:solidFill>
                  <a:srgbClr val="363738"/>
                </a:solidFill>
                <a:latin typeface="Trebuchet MS"/>
                <a:cs typeface="Trebuchet MS"/>
              </a:rPr>
              <a:t>incidentes</a:t>
            </a:r>
            <a:r>
              <a:rPr dirty="0" sz="950" spc="-12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</a:t>
            </a:r>
            <a:r>
              <a:rPr dirty="0" sz="950" spc="-15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35">
                <a:solidFill>
                  <a:srgbClr val="363738"/>
                </a:solidFill>
                <a:latin typeface="Trebuchet MS"/>
                <a:cs typeface="Trebuchet MS"/>
              </a:rPr>
              <a:t>11 </a:t>
            </a:r>
            <a:r>
              <a:rPr dirty="0" sz="950" spc="-2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Expertise</a:t>
            </a:r>
            <a:r>
              <a:rPr dirty="0" sz="950" spc="-2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2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apoio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externo</a:t>
            </a:r>
            <a:r>
              <a:rPr dirty="0" sz="950" spc="-9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</a:t>
            </a:r>
            <a:r>
              <a:rPr dirty="0" sz="950" spc="-15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35">
                <a:solidFill>
                  <a:srgbClr val="363738"/>
                </a:solidFill>
                <a:latin typeface="Trebuchet MS"/>
                <a:cs typeface="Trebuchet MS"/>
              </a:rPr>
              <a:t>11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7300" y="1150704"/>
            <a:ext cx="4165600" cy="5294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Identificação</a:t>
            </a:r>
            <a:r>
              <a:rPr dirty="0" sz="1000" spc="22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-155">
                <a:solidFill>
                  <a:srgbClr val="005BC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.......................................................................................................................12</a:t>
            </a:r>
            <a:endParaRPr sz="10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00"/>
              </a:spcBef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Tipos</a:t>
            </a:r>
            <a:r>
              <a:rPr dirty="0" sz="950" spc="-4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incidentes</a:t>
            </a:r>
            <a:r>
              <a:rPr dirty="0" sz="950" spc="-6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..........................................................................................................12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Arquivos,</a:t>
            </a:r>
            <a:r>
              <a:rPr dirty="0" sz="950" spc="-8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diretórios,</a:t>
            </a:r>
            <a:r>
              <a:rPr dirty="0" sz="950" spc="-8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0">
                <a:solidFill>
                  <a:srgbClr val="363738"/>
                </a:solidFill>
                <a:latin typeface="Trebuchet MS"/>
                <a:cs typeface="Trebuchet MS"/>
              </a:rPr>
              <a:t>processos</a:t>
            </a:r>
            <a:r>
              <a:rPr dirty="0" sz="950" spc="-8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8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persistência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potencialmente</a:t>
            </a:r>
            <a:r>
              <a:rPr dirty="0" sz="950" spc="30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30">
                <a:solidFill>
                  <a:srgbClr val="363738"/>
                </a:solidFill>
                <a:latin typeface="Trebuchet MS"/>
                <a:cs typeface="Trebuchet MS"/>
              </a:rPr>
              <a:t>suspeitos</a:t>
            </a:r>
            <a:r>
              <a:rPr dirty="0" sz="950" spc="-13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............................................................................................12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Arquivos</a:t>
            </a:r>
            <a:r>
              <a:rPr dirty="0" sz="950" spc="8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9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diretórios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..........................................................................................................12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40">
                <a:solidFill>
                  <a:srgbClr val="363738"/>
                </a:solidFill>
                <a:latin typeface="Trebuchet MS"/>
                <a:cs typeface="Trebuchet MS"/>
              </a:rPr>
              <a:t>Processos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..............................................................................................................................12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Persistência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..........................................................................................................................13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45">
                <a:solidFill>
                  <a:srgbClr val="363738"/>
                </a:solidFill>
                <a:latin typeface="Trebuchet MS"/>
                <a:cs typeface="Trebuchet MS"/>
              </a:rPr>
              <a:t>Acesso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a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credenciais</a:t>
            </a:r>
            <a:r>
              <a:rPr dirty="0" sz="950" spc="-15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........................................................................................................13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45">
                <a:solidFill>
                  <a:srgbClr val="363738"/>
                </a:solidFill>
                <a:latin typeface="Trebuchet MS"/>
                <a:cs typeface="Trebuchet MS"/>
              </a:rPr>
              <a:t>Acesso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45">
                <a:solidFill>
                  <a:srgbClr val="363738"/>
                </a:solidFill>
                <a:latin typeface="Trebuchet MS"/>
                <a:cs typeface="Trebuchet MS"/>
              </a:rPr>
              <a:t>bases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operações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30">
                <a:solidFill>
                  <a:srgbClr val="363738"/>
                </a:solidFill>
                <a:latin typeface="Trebuchet MS"/>
                <a:cs typeface="Trebuchet MS"/>
              </a:rPr>
              <a:t>adicionais</a:t>
            </a:r>
            <a:r>
              <a:rPr dirty="0" sz="950" spc="-13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</a:t>
            </a:r>
            <a:r>
              <a:rPr dirty="0" sz="950" spc="-19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0">
                <a:solidFill>
                  <a:srgbClr val="363738"/>
                </a:solidFill>
                <a:latin typeface="Trebuchet MS"/>
                <a:cs typeface="Trebuchet MS"/>
              </a:rPr>
              <a:t>13</a:t>
            </a:r>
            <a:endParaRPr sz="950">
              <a:latin typeface="Trebuchet MS"/>
              <a:cs typeface="Trebuchet MS"/>
            </a:endParaRPr>
          </a:p>
          <a:p>
            <a:pPr marL="192405" marR="5080">
              <a:lnSpc>
                <a:spcPct val="171100"/>
              </a:lnSpc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Análise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forense</a:t>
            </a:r>
            <a:r>
              <a:rPr dirty="0" sz="950" spc="-1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...................................................................................................................13 </a:t>
            </a:r>
            <a:r>
              <a:rPr dirty="0" sz="950" spc="-2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Ferramentas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técnicas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forenses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</a:t>
            </a:r>
            <a:r>
              <a:rPr dirty="0" sz="950" spc="-1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0">
                <a:solidFill>
                  <a:srgbClr val="363738"/>
                </a:solidFill>
                <a:latin typeface="Trebuchet MS"/>
                <a:cs typeface="Trebuchet MS"/>
              </a:rPr>
              <a:t>13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10"/>
              </a:spcBef>
            </a:pP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Coleta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conservação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provas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..................................................................................13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10"/>
              </a:spcBef>
            </a:pP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Cadeia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custódia</a:t>
            </a:r>
            <a:r>
              <a:rPr dirty="0" sz="950" spc="-5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............................................................................................................13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10"/>
              </a:spcBef>
            </a:pP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Exfiltração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solidFill>
                  <a:srgbClr val="363738"/>
                </a:solidFill>
                <a:latin typeface="Trebuchet MS"/>
                <a:cs typeface="Trebuchet MS"/>
              </a:rPr>
              <a:t>dados</a:t>
            </a:r>
            <a:r>
              <a:rPr dirty="0" sz="950" spc="-5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14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10"/>
              </a:spcBef>
            </a:pP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Validação</a:t>
            </a:r>
            <a:r>
              <a:rPr dirty="0" sz="950" spc="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priorização</a:t>
            </a:r>
            <a:r>
              <a:rPr dirty="0" sz="950" spc="-13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</a:t>
            </a:r>
            <a:r>
              <a:rPr dirty="0" sz="950" spc="-1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14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000" spc="30">
                <a:solidFill>
                  <a:srgbClr val="005BC8"/>
                </a:solidFill>
                <a:latin typeface="Trebuchet MS"/>
                <a:cs typeface="Trebuchet MS"/>
              </a:rPr>
              <a:t>Contenção</a:t>
            </a:r>
            <a:r>
              <a:rPr dirty="0" sz="1000" spc="140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-155">
                <a:solidFill>
                  <a:srgbClr val="005BC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............................................................................................................................15</a:t>
            </a:r>
            <a:endParaRPr sz="10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00"/>
              </a:spcBef>
            </a:pP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Contenção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curto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prazo</a:t>
            </a:r>
            <a:r>
              <a:rPr dirty="0" sz="950" spc="-1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..............................................................................................16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10"/>
              </a:spcBef>
            </a:pP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Contenção</a:t>
            </a:r>
            <a:r>
              <a:rPr dirty="0" sz="950" spc="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longo</a:t>
            </a:r>
            <a:r>
              <a:rPr dirty="0" sz="950" spc="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0">
                <a:solidFill>
                  <a:srgbClr val="363738"/>
                </a:solidFill>
                <a:latin typeface="Trebuchet MS"/>
                <a:cs typeface="Trebuchet MS"/>
              </a:rPr>
              <a:t>prazo</a:t>
            </a:r>
            <a:r>
              <a:rPr dirty="0" sz="950" spc="-14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..............................................................................................16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10"/>
              </a:spcBef>
            </a:pP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Melhores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práticas</a:t>
            </a:r>
            <a:r>
              <a:rPr dirty="0" sz="950" spc="-10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...............................................................................................................16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000" spc="-145">
                <a:solidFill>
                  <a:srgbClr val="005BC8"/>
                </a:solidFill>
                <a:latin typeface="Trebuchet MS"/>
                <a:cs typeface="Trebuchet MS"/>
              </a:rPr>
              <a:t>Erradicação</a:t>
            </a:r>
            <a:r>
              <a:rPr dirty="0" sz="1000" spc="-145">
                <a:solidFill>
                  <a:srgbClr val="005BC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</a:t>
            </a:r>
            <a:r>
              <a:rPr dirty="0" sz="1000" spc="320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5BC8"/>
                </a:solidFill>
                <a:latin typeface="Trebuchet MS"/>
                <a:cs typeface="Trebuchet MS"/>
              </a:rPr>
              <a:t>17</a:t>
            </a:r>
            <a:endParaRPr sz="1000">
              <a:latin typeface="Trebuchet MS"/>
              <a:cs typeface="Trebuchet MS"/>
            </a:endParaRPr>
          </a:p>
          <a:p>
            <a:pPr marL="192405" marR="5080">
              <a:lnSpc>
                <a:spcPts val="1950"/>
              </a:lnSpc>
              <a:spcBef>
                <a:spcPts val="190"/>
              </a:spcBef>
            </a:pP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Recompilar</a:t>
            </a:r>
            <a:r>
              <a:rPr dirty="0" sz="950" spc="-8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ou</a:t>
            </a:r>
            <a:r>
              <a:rPr dirty="0" sz="950" spc="-5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refazer</a:t>
            </a:r>
            <a:r>
              <a:rPr dirty="0" sz="950" spc="-8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a</a:t>
            </a:r>
            <a:r>
              <a:rPr dirty="0" sz="950" spc="-6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35">
                <a:solidFill>
                  <a:srgbClr val="363738"/>
                </a:solidFill>
                <a:latin typeface="Trebuchet MS"/>
                <a:cs typeface="Trebuchet MS"/>
              </a:rPr>
              <a:t>imagem</a:t>
            </a:r>
            <a:r>
              <a:rPr dirty="0" sz="950" spc="-5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do</a:t>
            </a:r>
            <a:r>
              <a:rPr dirty="0" sz="950" spc="-6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computador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17 </a:t>
            </a:r>
            <a:r>
              <a:rPr dirty="0" sz="950" spc="-2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35">
                <a:solidFill>
                  <a:srgbClr val="363738"/>
                </a:solidFill>
                <a:latin typeface="Trebuchet MS"/>
                <a:cs typeface="Trebuchet MS"/>
              </a:rPr>
              <a:t>Remoção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direcionada</a:t>
            </a:r>
            <a:r>
              <a:rPr dirty="0" sz="950" spc="-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</a:t>
            </a:r>
            <a:r>
              <a:rPr dirty="0" sz="950" spc="-10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17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000" spc="-140">
                <a:solidFill>
                  <a:srgbClr val="005BC8"/>
                </a:solidFill>
                <a:latin typeface="Trebuchet MS"/>
                <a:cs typeface="Trebuchet MS"/>
              </a:rPr>
              <a:t>Recuperação</a:t>
            </a:r>
            <a:r>
              <a:rPr dirty="0" sz="1000" spc="-140">
                <a:solidFill>
                  <a:srgbClr val="005BC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.......................................................................................................................18</a:t>
            </a:r>
            <a:endParaRPr sz="10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800"/>
              </a:spcBef>
            </a:pPr>
            <a:r>
              <a:rPr dirty="0" sz="950" spc="45">
                <a:solidFill>
                  <a:srgbClr val="363738"/>
                </a:solidFill>
                <a:latin typeface="Trebuchet MS"/>
                <a:cs typeface="Trebuchet MS"/>
              </a:rPr>
              <a:t>Uma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 abordagem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 cuidadosa</a:t>
            </a:r>
            <a:r>
              <a:rPr dirty="0" sz="950" spc="-16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..........................................................................................18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06393"/>
            <a:ext cx="4095750" cy="32759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Melho</a:t>
            </a: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60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á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ticas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0">
                <a:solidFill>
                  <a:srgbClr val="008BFF"/>
                </a:solidFill>
                <a:latin typeface="Trebuchet MS"/>
                <a:cs typeface="Trebuchet MS"/>
              </a:rPr>
              <a:t>segu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ança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2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ecomendadas:</a:t>
            </a:r>
            <a:endParaRPr sz="1000">
              <a:latin typeface="Trebuchet MS"/>
              <a:cs typeface="Trebuchet MS"/>
            </a:endParaRPr>
          </a:p>
          <a:p>
            <a:pPr marL="192405" marR="359410" indent="-90170">
              <a:lnSpc>
                <a:spcPts val="1200"/>
              </a:lnSpc>
              <a:spcBef>
                <a:spcPts val="4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Desative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remova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softwares,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aplicativos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equipamentos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desatualizados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patrimônio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corporativo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minimizar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risco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explorações.</a:t>
            </a:r>
            <a:endParaRPr sz="900">
              <a:latin typeface="Trebuchet MS"/>
              <a:cs typeface="Trebuchet MS"/>
            </a:endParaRPr>
          </a:p>
          <a:p>
            <a:pPr marL="192405" marR="825500" indent="-90170">
              <a:lnSpc>
                <a:spcPct val="111100"/>
              </a:lnSpc>
              <a:spcBef>
                <a:spcPts val="59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tabeleç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ocess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obu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ge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enciame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ches 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software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hardware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alinhe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necessidades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assegure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atualização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patches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regularmente.</a:t>
            </a:r>
            <a:endParaRPr sz="900">
              <a:latin typeface="Trebuchet MS"/>
              <a:cs typeface="Trebuchet MS"/>
            </a:endParaRPr>
          </a:p>
          <a:p>
            <a:pPr marL="192405" marR="94234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Instale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agentes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proteção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endpoint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baseados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nuvem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odo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computado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trimôni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corpo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ecta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neut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aliza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maliciosas.</a:t>
            </a:r>
            <a:endParaRPr sz="900">
              <a:latin typeface="Trebuchet MS"/>
              <a:cs typeface="Trebuchet MS"/>
            </a:endParaRPr>
          </a:p>
          <a:p>
            <a:pPr marL="192405" marR="60007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Impleme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ticaçã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multi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(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)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VPN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RD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out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os 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serviços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exigem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autenticação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aprimorar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segurança.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77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Defenda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infraestrutura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implementando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mecanismos</a:t>
            </a:r>
            <a:endParaRPr sz="900">
              <a:latin typeface="Trebuchet MS"/>
              <a:cs typeface="Trebuchet MS"/>
            </a:endParaRPr>
          </a:p>
          <a:p>
            <a:pPr marL="192405" marR="1037590">
              <a:lnSpc>
                <a:spcPct val="111100"/>
              </a:lnSpc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básicos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protegendo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serviços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oltado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ern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acess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orizado.</a:t>
            </a:r>
            <a:endParaRPr sz="900">
              <a:latin typeface="Trebuchet MS"/>
              <a:cs typeface="Trebuchet MS"/>
            </a:endParaRPr>
          </a:p>
          <a:p>
            <a:pPr marL="192405" marR="508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Reforce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gerenciamento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credenciais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impondo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requisitos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complexidade,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usando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gerenciadores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senhas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fazendo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rotatividade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regular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credenciais.</a:t>
            </a:r>
            <a:endParaRPr sz="900">
              <a:latin typeface="Trebuchet MS"/>
              <a:cs typeface="Trebuchet MS"/>
            </a:endParaRPr>
          </a:p>
          <a:p>
            <a:pPr marL="192405" marR="45910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19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Implemente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protocolos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autenticação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e-mail,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DMARC,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DKIM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SPF,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proteger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e-mails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phishing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falsificações.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4163444"/>
            <a:ext cx="4161790" cy="8820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Co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40">
                <a:solidFill>
                  <a:srgbClr val="008BFF"/>
                </a:solidFill>
                <a:latin typeface="Trebuchet MS"/>
                <a:cs typeface="Trebuchet MS"/>
              </a:rPr>
              <a:t>fi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gu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açã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ede:</a:t>
            </a:r>
            <a:endParaRPr sz="1000">
              <a:latin typeface="Trebuchet MS"/>
              <a:cs typeface="Trebuchet MS"/>
            </a:endParaRPr>
          </a:p>
          <a:p>
            <a:pPr marL="192405" marR="5080" indent="-90170">
              <a:lnSpc>
                <a:spcPts val="1200"/>
              </a:lnSpc>
              <a:spcBef>
                <a:spcPts val="4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Implemente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(NAC)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adicionar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camada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extra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defender-se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dispositivos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ilegítimos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maliciosas.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71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Seg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egu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ede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usand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VLAN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ege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si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ema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críticos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confidenciais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isolar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plataformas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serviços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voltados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internet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DMZ.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00" y="5126544"/>
            <a:ext cx="3333115" cy="15741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Fortalecimento:</a:t>
            </a:r>
            <a:endParaRPr sz="1000">
              <a:latin typeface="Trebuchet MS"/>
              <a:cs typeface="Trebuchet MS"/>
            </a:endParaRPr>
          </a:p>
          <a:p>
            <a:pPr marL="192405" marR="184150" indent="-90170">
              <a:lnSpc>
                <a:spcPts val="1200"/>
              </a:lnSpc>
              <a:spcBef>
                <a:spcPts val="4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1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Implemente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bloqueio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GEO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IP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firewalls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prevenir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tráfego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indesejado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origem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geográfica.</a:t>
            </a:r>
            <a:endParaRPr sz="900">
              <a:latin typeface="Trebuchet MS"/>
              <a:cs typeface="Trebuchet MS"/>
            </a:endParaRPr>
          </a:p>
          <a:p>
            <a:pPr algn="just" marL="192405" marR="61594" indent="-90170">
              <a:lnSpc>
                <a:spcPct val="111100"/>
              </a:lnSpc>
              <a:spcBef>
                <a:spcPts val="59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Implante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soluções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aplicativos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AppLocker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impedir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instalação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execução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aplicativos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arquivos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orizado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trimôni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corpo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o.</a:t>
            </a:r>
            <a:endParaRPr sz="900">
              <a:latin typeface="Trebuchet MS"/>
              <a:cs typeface="Trebuchet MS"/>
            </a:endParaRPr>
          </a:p>
          <a:p>
            <a:pPr marL="192405" marR="508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Fortaleça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controladores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domínio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revisando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removendo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serviços desnecessários,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softwares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sem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suporte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protocolos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he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dado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possa</a:t>
            </a:r>
            <a:r>
              <a:rPr dirty="0" sz="900" spc="8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ap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risc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ança.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7300" y="819093"/>
            <a:ext cx="4449445" cy="57397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ecauçõe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segu</a:t>
            </a: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anç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ge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enciame</a:t>
            </a: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000" spc="-3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30">
                <a:solidFill>
                  <a:srgbClr val="008BFF"/>
                </a:solidFill>
                <a:latin typeface="Trebuchet MS"/>
                <a:cs typeface="Trebuchet MS"/>
              </a:rPr>
              <a:t>ti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v</a:t>
            </a:r>
            <a:r>
              <a:rPr dirty="0" sz="1000" spc="-70">
                <a:solidFill>
                  <a:srgbClr val="008BFF"/>
                </a:solidFill>
                <a:latin typeface="Trebuchet MS"/>
                <a:cs typeface="Trebuchet MS"/>
              </a:rPr>
              <a:t>o:</a:t>
            </a:r>
            <a:endParaRPr sz="1000">
              <a:latin typeface="Trebuchet MS"/>
              <a:cs typeface="Trebuchet MS"/>
            </a:endParaRPr>
          </a:p>
          <a:p>
            <a:pPr marL="192405" marR="428625" indent="-90170">
              <a:lnSpc>
                <a:spcPts val="1200"/>
              </a:lnSpc>
              <a:spcBef>
                <a:spcPts val="4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Auditoria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infraestrutura: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Realize auditorias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regulares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configuração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portas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toda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infraestrutura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voltada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internet,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assegurando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apenas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serviços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protocolos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necessários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sejam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permitidos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porta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fl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x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eja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adequadame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gu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adas.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1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8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exemplo,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eth0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voltada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internet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eth1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só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alcançada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internamente.</a:t>
            </a:r>
            <a:endParaRPr sz="900">
              <a:latin typeface="Trebuchet MS"/>
              <a:cs typeface="Trebuchet MS"/>
            </a:endParaRPr>
          </a:p>
          <a:p>
            <a:pPr marL="192405" marR="5778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Auditoria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web: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revise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configurações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tráfego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web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regularmente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servidores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proxy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plataformas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fluxo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tráfego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web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semelhantes.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Restrinja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controles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onde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for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aplicável,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seguindo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princípio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privilégio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mínimo.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Implemente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política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bloqueio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negação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padrão.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exemplo: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7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Bloqueie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tipos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arquivo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impõem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riscos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desnecessários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8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Revise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políticas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categorização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padrão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URLs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domínios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categorizados.</a:t>
            </a:r>
            <a:endParaRPr sz="900">
              <a:latin typeface="Trebuchet MS"/>
              <a:cs typeface="Trebuchet MS"/>
            </a:endParaRPr>
          </a:p>
          <a:p>
            <a:pPr marL="282575" marR="115506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Exporte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estatísticos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anomalias,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padrões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ecor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suspei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maliciosos.</a:t>
            </a:r>
            <a:endParaRPr sz="900">
              <a:latin typeface="Trebuchet MS"/>
              <a:cs typeface="Trebuchet MS"/>
            </a:endParaRPr>
          </a:p>
          <a:p>
            <a:pPr marL="282575" marR="909319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1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Assegure-se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grupos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políticas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atualizados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acordo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princípio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RBAC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baseado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função.</a:t>
            </a:r>
            <a:endParaRPr sz="900">
              <a:latin typeface="Trebuchet MS"/>
              <a:cs typeface="Trebuchet MS"/>
            </a:endParaRPr>
          </a:p>
          <a:p>
            <a:pPr marL="192405" marR="64389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Auditoria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conta: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realize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auditorias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regulares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contas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administrador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local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aprovadas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convencionais,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semelhantes,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dentro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intuito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remover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contas.</a:t>
            </a:r>
            <a:endParaRPr sz="900">
              <a:latin typeface="Trebuchet MS"/>
              <a:cs typeface="Trebuchet MS"/>
            </a:endParaRPr>
          </a:p>
          <a:p>
            <a:pPr marL="192405" marR="508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 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Logs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eventos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Windows: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configure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logs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eventos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Windows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conservar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dados,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aumento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tamanho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logs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eventos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Windows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através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políticas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grupo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criando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novos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logs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eventos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quando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limites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tamanho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atingidos.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logs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eventos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Windows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oferecem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forenses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valiosas.</a:t>
            </a:r>
            <a:endParaRPr sz="900">
              <a:latin typeface="Trebuchet MS"/>
              <a:cs typeface="Trebuchet MS"/>
            </a:endParaRPr>
          </a:p>
          <a:p>
            <a:pPr marL="192405" marR="10033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incidentes: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desenvolva,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implemente,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teste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mantenha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plano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cibernética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Revise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teste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regularmente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plano,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atualizando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refinando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conteúdo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conforme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necessário.</a:t>
            </a:r>
            <a:endParaRPr sz="900">
              <a:latin typeface="Trebuchet MS"/>
              <a:cs typeface="Trebuchet MS"/>
            </a:endParaRPr>
          </a:p>
          <a:p>
            <a:pPr marL="192405" marR="54546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Gestão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ativos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hardware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software: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gestão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ativos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hardware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software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toda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Incorpore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índices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priorização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criticalidade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solução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gestão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ativos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rapidamente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ativos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alto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valor.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Mantenha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inventário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atualizado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ativos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endParaRPr sz="900">
              <a:latin typeface="Trebuchet MS"/>
              <a:cs typeface="Trebuchet MS"/>
            </a:endParaRPr>
          </a:p>
          <a:p>
            <a:pPr marL="192405" marR="452755">
              <a:lnSpc>
                <a:spcPct val="111100"/>
              </a:lnSpc>
            </a:pP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hardware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software,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vai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ajudar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riscos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possibilitar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formulação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planos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estratégicos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lidar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esses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riscos.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805264"/>
            <a:ext cx="3902710" cy="134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1828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Topologia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rede: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mantenha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diagrama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atualizado 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alto nível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topologia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organização,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servir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referência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revisão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configurações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existentes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tipos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infraestrutura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ajudar</a:t>
            </a:r>
            <a:endParaRPr sz="900">
              <a:latin typeface="Trebuchet MS"/>
              <a:cs typeface="Trebuchet MS"/>
            </a:endParaRPr>
          </a:p>
          <a:p>
            <a:pPr marL="102235" marR="5080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formular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planos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estratégicos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alterações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implementações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rede.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Durante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ataque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cibernética,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diagrama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topologia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ajudar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entendimento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estrutura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organizacional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rede,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permitindo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ações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direcionadas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executadas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maior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precisão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rapidez.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2281004"/>
            <a:ext cx="4133850" cy="110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I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egridade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008BFF"/>
                </a:solidFill>
                <a:latin typeface="Trebuchet MS"/>
                <a:cs typeface="Trebuchet MS"/>
              </a:rPr>
              <a:t>dados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Backups:</a:t>
            </a:r>
            <a:endParaRPr sz="10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Proteja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backup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implementando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variedade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soluções</a:t>
            </a:r>
            <a:endParaRPr sz="900">
              <a:latin typeface="Trebuchet MS"/>
              <a:cs typeface="Trebuchet MS"/>
            </a:endParaRPr>
          </a:p>
          <a:p>
            <a:pPr marL="192405" marR="5080">
              <a:lnSpc>
                <a:spcPct val="120400"/>
              </a:lnSpc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backup,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armazenando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backup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locais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totalmente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segregados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usando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tipos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mídia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independentes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patrimônio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corporativo,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219"/>
              </a:spcBef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gerenciando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controles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apropriados.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299" y="3446864"/>
            <a:ext cx="4027804" cy="6858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2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22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Comece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formular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suas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soluções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backup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redundante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seguindo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regra</a:t>
            </a:r>
            <a:endParaRPr sz="900">
              <a:latin typeface="Trebuchet MS"/>
              <a:cs typeface="Trebuchet MS"/>
            </a:endParaRPr>
          </a:p>
          <a:p>
            <a:pPr algn="just" marL="102235" marR="5080">
              <a:lnSpc>
                <a:spcPct val="120400"/>
              </a:lnSpc>
            </a:pP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3-2-1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aplicando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criptografia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adequada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backup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repouso: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crie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3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cópias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dados,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armazene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pelo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menos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2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tipos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mídia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diferentes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guarde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1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cópia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localidade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física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separada.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00" y="4259383"/>
            <a:ext cx="4239895" cy="193738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Criptografia:</a:t>
            </a:r>
            <a:endParaRPr sz="1000">
              <a:latin typeface="Trebuchet MS"/>
              <a:cs typeface="Trebuchet MS"/>
            </a:endParaRPr>
          </a:p>
          <a:p>
            <a:pPr marL="192405" marR="689610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114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Implemente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criptografia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completa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disco,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dispositivos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móveis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unidades </a:t>
            </a:r>
            <a:r>
              <a:rPr dirty="0" sz="900" spc="80">
                <a:solidFill>
                  <a:srgbClr val="0D0D0E"/>
                </a:solidFill>
                <a:latin typeface="Trebuchet MS"/>
                <a:cs typeface="Trebuchet MS"/>
              </a:rPr>
              <a:t>USB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proteger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contra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acesso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autorizado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casos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perda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roubo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dispositivo.</a:t>
            </a:r>
            <a:endParaRPr sz="900">
              <a:latin typeface="Trebuchet MS"/>
              <a:cs typeface="Trebuchet MS"/>
            </a:endParaRPr>
          </a:p>
          <a:p>
            <a:pPr marL="192405" marR="5080" indent="-90170">
              <a:lnSpc>
                <a:spcPct val="120400"/>
              </a:lnSpc>
              <a:spcBef>
                <a:spcPts val="57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eja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epouso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ganização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impleme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cri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og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fia 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ARE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(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Re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Encry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tio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),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priorizando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altame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fidenciais. 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Assegu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e-se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mecanismos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cri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og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fia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aplicados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aos 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rede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trânsito,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usando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versão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recente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protocolo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TLS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(Transport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Layer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Security)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comunicar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trocas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criptografadas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envolvendo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certificados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digitais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prevenindo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servidores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fazer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downgrade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pacotes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códigos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acomodar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tipos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navegadores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suporte.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0800" y="877654"/>
            <a:ext cx="4085590" cy="102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I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v</a:t>
            </a:r>
            <a:r>
              <a:rPr dirty="0" sz="1200" spc="8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55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time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85">
                <a:solidFill>
                  <a:srgbClr val="008BFF"/>
                </a:solidFill>
                <a:latin typeface="Trebuchet MS"/>
                <a:cs typeface="Trebuchet MS"/>
              </a:rPr>
              <a:t>os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008BFF"/>
                </a:solidFill>
                <a:latin typeface="Trebuchet MS"/>
                <a:cs typeface="Trebuchet MS"/>
              </a:rPr>
              <a:t>em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008BFF"/>
                </a:solidFill>
                <a:latin typeface="Trebuchet MS"/>
                <a:cs typeface="Trebuchet MS"/>
              </a:rPr>
              <a:t>segu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45">
                <a:solidFill>
                  <a:srgbClr val="008BFF"/>
                </a:solidFill>
                <a:latin typeface="Trebuchet MS"/>
                <a:cs typeface="Trebuchet MS"/>
              </a:rPr>
              <a:t>ança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590"/>
              </a:spcBef>
            </a:pP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lições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aprendidas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justificar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fundos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melhores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orçamentos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aplicar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postura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endParaRPr sz="900">
              <a:latin typeface="Trebuchet MS"/>
              <a:cs typeface="Trebuchet MS"/>
            </a:endParaRPr>
          </a:p>
          <a:p>
            <a:pPr marL="192405" marR="40068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 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Invista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treinamento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conscientização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funcionários.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humanos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costumam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vetor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inicial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ataques,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invista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em: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0799" y="1960964"/>
            <a:ext cx="3917315" cy="142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2794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229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Treinamento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conscientização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phishing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soluções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eduquem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testem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usuários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finais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técnicas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comuns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phishing.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Integre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esse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treinamento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empresa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exercício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contínuo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seguindo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implementações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agendadas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simulações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ataque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automatizadas</a:t>
            </a:r>
            <a:endParaRPr sz="900">
              <a:latin typeface="Trebuchet MS"/>
              <a:cs typeface="Trebuchet MS"/>
            </a:endParaRPr>
          </a:p>
          <a:p>
            <a:pPr marL="102235" marR="32258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fornecendo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relatórios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necessários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traçar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retrato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vítimas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comuns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oferecer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orientações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adequadas.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14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Capacitação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funcionários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TI,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particularmente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nos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campos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segurança,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caça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0800" y="3516432"/>
            <a:ext cx="3815715" cy="10293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45">
                <a:solidFill>
                  <a:srgbClr val="008BFF"/>
                </a:solidFill>
                <a:latin typeface="Trebuchet MS"/>
                <a:cs typeface="Trebuchet MS"/>
              </a:rPr>
              <a:t>Serviços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0">
                <a:solidFill>
                  <a:srgbClr val="008BFF"/>
                </a:solidFill>
                <a:latin typeface="Trebuchet MS"/>
                <a:cs typeface="Trebuchet MS"/>
              </a:rPr>
              <a:t>segu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ança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cibern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é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tica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ge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enciada</a:t>
            </a:r>
            <a:endParaRPr sz="1000">
              <a:latin typeface="Trebuchet MS"/>
              <a:cs typeface="Trebuchet MS"/>
            </a:endParaRPr>
          </a:p>
          <a:p>
            <a:pPr marL="192405" marR="276860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fissionais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cibern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tica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especializados 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segurança,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caça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incidentes,</a:t>
            </a:r>
            <a:endParaRPr sz="900">
              <a:latin typeface="Trebuchet MS"/>
              <a:cs typeface="Trebuchet MS"/>
            </a:endParaRPr>
          </a:p>
          <a:p>
            <a:pPr marL="192405" marR="5080">
              <a:lnSpc>
                <a:spcPts val="1300"/>
              </a:lnSpc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engenharia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etc.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Implementar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ce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ope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cibern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tica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permi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 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empresa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monitore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responda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às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24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horas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diárias.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0799" y="4602565"/>
            <a:ext cx="4099560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Invista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solução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cibernética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gerenciada,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05BC8"/>
                </a:solidFill>
                <a:latin typeface="Trebuchet MS"/>
                <a:cs typeface="Trebuchet MS"/>
                <a:hlinkClick r:id="rId2"/>
              </a:rPr>
              <a:t>Sophos </a:t>
            </a:r>
            <a:r>
              <a:rPr dirty="0" sz="900" spc="-260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05BC8"/>
                </a:solidFill>
                <a:latin typeface="Trebuchet MS"/>
                <a:cs typeface="Trebuchet MS"/>
                <a:hlinkClick r:id="rId2"/>
              </a:rPr>
              <a:t>Managed</a:t>
            </a:r>
            <a:r>
              <a:rPr dirty="0" sz="900" spc="-70">
                <a:solidFill>
                  <a:srgbClr val="005BC8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900">
                <a:solidFill>
                  <a:srgbClr val="005BC8"/>
                </a:solidFill>
                <a:latin typeface="Trebuchet MS"/>
                <a:cs typeface="Trebuchet MS"/>
                <a:hlinkClick r:id="rId2"/>
              </a:rPr>
              <a:t>Detection</a:t>
            </a:r>
            <a:r>
              <a:rPr dirty="0" sz="900" spc="-70">
                <a:solidFill>
                  <a:srgbClr val="005BC8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900" spc="20">
                <a:solidFill>
                  <a:srgbClr val="005BC8"/>
                </a:solidFill>
                <a:latin typeface="Trebuchet MS"/>
                <a:cs typeface="Trebuchet MS"/>
                <a:hlinkClick r:id="rId2"/>
              </a:rPr>
              <a:t>and</a:t>
            </a:r>
            <a:r>
              <a:rPr dirty="0" sz="900" spc="-70">
                <a:solidFill>
                  <a:srgbClr val="005BC8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900" spc="35">
                <a:solidFill>
                  <a:srgbClr val="005BC8"/>
                </a:solidFill>
                <a:latin typeface="Trebuchet MS"/>
                <a:cs typeface="Trebuchet MS"/>
                <a:hlinkClick r:id="rId2"/>
              </a:rPr>
              <a:t>Response</a:t>
            </a:r>
            <a:r>
              <a:rPr dirty="0" sz="900" spc="-70">
                <a:solidFill>
                  <a:srgbClr val="005BC8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(MDR).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serviços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MDR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operações</a:t>
            </a:r>
            <a:endParaRPr sz="900">
              <a:latin typeface="Trebuchet MS"/>
              <a:cs typeface="Trebuchet MS"/>
            </a:endParaRPr>
          </a:p>
          <a:p>
            <a:pPr marL="102235" marR="365125">
              <a:lnSpc>
                <a:spcPct val="120400"/>
              </a:lnSpc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terceirizadas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fornecidas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especialistas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atua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extensão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cliente.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0800" y="5415083"/>
            <a:ext cx="3810000" cy="8642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I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v</a:t>
            </a:r>
            <a:r>
              <a:rPr dirty="0" sz="1000" spc="7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45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time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5">
                <a:solidFill>
                  <a:srgbClr val="008BFF"/>
                </a:solidFill>
                <a:latin typeface="Trebuchet MS"/>
                <a:cs typeface="Trebuchet MS"/>
              </a:rPr>
              <a:t>em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f</a:t>
            </a: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er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45">
                <a:solidFill>
                  <a:srgbClr val="008BFF"/>
                </a:solidFill>
                <a:latin typeface="Trebuchet MS"/>
                <a:cs typeface="Trebuchet MS"/>
              </a:rPr>
              <a:t>ame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40">
                <a:solidFill>
                  <a:srgbClr val="008BFF"/>
                </a:solidFill>
                <a:latin typeface="Trebuchet MS"/>
                <a:cs typeface="Trebuchet MS"/>
              </a:rPr>
              <a:t>tas</a:t>
            </a:r>
            <a:endParaRPr sz="1000">
              <a:latin typeface="Trebuchet MS"/>
              <a:cs typeface="Trebuchet MS"/>
            </a:endParaRPr>
          </a:p>
          <a:p>
            <a:pPr marL="192405" marR="5080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45">
                <a:solidFill>
                  <a:srgbClr val="005BC8"/>
                </a:solidFill>
                <a:latin typeface="Trebuchet MS"/>
                <a:cs typeface="Trebuchet MS"/>
                <a:hlinkClick r:id="rId3"/>
              </a:rPr>
              <a:t>Sophos</a:t>
            </a:r>
            <a:r>
              <a:rPr dirty="0" sz="900" spc="-70">
                <a:solidFill>
                  <a:srgbClr val="005BC8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900" spc="55">
                <a:solidFill>
                  <a:srgbClr val="005BC8"/>
                </a:solidFill>
                <a:latin typeface="Trebuchet MS"/>
                <a:cs typeface="Trebuchet MS"/>
                <a:hlinkClick r:id="rId3"/>
              </a:rPr>
              <a:t>XDR</a:t>
            </a:r>
            <a:r>
              <a:rPr dirty="0" sz="900" spc="-65">
                <a:solidFill>
                  <a:srgbClr val="005BC8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900" spc="180">
                <a:solidFill>
                  <a:srgbClr val="0D0D0E"/>
                </a:solidFill>
                <a:latin typeface="Trebuchet MS"/>
                <a:cs typeface="Trebuchet MS"/>
              </a:rPr>
              <a:t>–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Extended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Detection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and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Response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80">
                <a:solidFill>
                  <a:srgbClr val="0D0D0E"/>
                </a:solidFill>
                <a:latin typeface="Trebuchet MS"/>
                <a:cs typeface="Trebuchet MS"/>
              </a:rPr>
              <a:t>–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solução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arma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z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ena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capacita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consulta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ormações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críticas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endpoi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t, 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servidor,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firewall,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e-mail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outros produtos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habilitados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XDR,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agilizando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fluxos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trabalho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4175125" cy="3162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rebuchet MS"/>
              <a:cs typeface="Trebuchet MS"/>
            </a:endParaRPr>
          </a:p>
          <a:p>
            <a:pPr marL="192405" marR="258445" indent="-90170">
              <a:lnSpc>
                <a:spcPct val="120400"/>
              </a:lnSpc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tecnologia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SIEM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(Security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Information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and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Event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Management)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oferece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funcionalidades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conformidade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gestão</a:t>
            </a:r>
            <a:endParaRPr sz="900">
              <a:latin typeface="Trebuchet MS"/>
              <a:cs typeface="Trebuchet MS"/>
            </a:endParaRPr>
          </a:p>
          <a:p>
            <a:pPr marL="192405" marR="630555">
              <a:lnSpc>
                <a:spcPct val="120400"/>
              </a:lnSpc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eunir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ormações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árias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eposi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ório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ce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alizado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sob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ameaças.</a:t>
            </a:r>
            <a:endParaRPr sz="900">
              <a:latin typeface="Trebuchet MS"/>
              <a:cs typeface="Trebuchet MS"/>
            </a:endParaRPr>
          </a:p>
          <a:p>
            <a:pPr marL="192405" marR="30035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Investimentos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adicionais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feitos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ensinamentos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adquiridos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incluir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melhorias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po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medida 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pelo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fechamento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lacunas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proteção,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filtragem,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endParaRPr sz="900">
              <a:latin typeface="Trebuchet MS"/>
              <a:cs typeface="Trebuchet MS"/>
            </a:endParaRPr>
          </a:p>
          <a:p>
            <a:pPr marL="192405" marR="84455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monitoramento.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incluir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AV,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sistemas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IP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/IDS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ençã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/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ecção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asão,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w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alls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c.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65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tratar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melhorias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essas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áreas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comuns,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aprimorar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postura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significativamente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proteger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melhor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futuros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cibernéticos.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Lembre-se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lições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aprendidas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contínuo,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revisar 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atualizar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regularmente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suas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práticas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ajudará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organização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manter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resiliente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diante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evolução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cibernéticas.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26854"/>
            <a:ext cx="4066540" cy="115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5" b="1">
                <a:solidFill>
                  <a:srgbClr val="005BC8"/>
                </a:solidFill>
                <a:latin typeface="Tahoma"/>
                <a:cs typeface="Tahoma"/>
              </a:rPr>
              <a:t>Rel</a:t>
            </a:r>
            <a:r>
              <a:rPr dirty="0" sz="1600" spc="-75" b="1">
                <a:solidFill>
                  <a:srgbClr val="005BC8"/>
                </a:solidFill>
                <a:latin typeface="Tahoma"/>
                <a:cs typeface="Tahoma"/>
              </a:rPr>
              <a:t>a</a:t>
            </a:r>
            <a:r>
              <a:rPr dirty="0" sz="1600" spc="-40" b="1">
                <a:solidFill>
                  <a:srgbClr val="005BC8"/>
                </a:solidFill>
                <a:latin typeface="Tahoma"/>
                <a:cs typeface="Tahoma"/>
              </a:rPr>
              <a:t>t</a:t>
            </a:r>
            <a:r>
              <a:rPr dirty="0" sz="1600" spc="-60" b="1">
                <a:solidFill>
                  <a:srgbClr val="005BC8"/>
                </a:solidFill>
                <a:latin typeface="Tahoma"/>
                <a:cs typeface="Tahoma"/>
              </a:rPr>
              <a:t>ório</a:t>
            </a:r>
            <a:r>
              <a:rPr dirty="0" sz="1600" spc="-130" b="1">
                <a:solidFill>
                  <a:srgbClr val="005BC8"/>
                </a:solidFill>
                <a:latin typeface="Tahoma"/>
                <a:cs typeface="Tahoma"/>
              </a:rPr>
              <a:t> </a:t>
            </a:r>
            <a:r>
              <a:rPr dirty="0" sz="1600" spc="-60" b="1">
                <a:solidFill>
                  <a:srgbClr val="005BC8"/>
                </a:solidFill>
                <a:latin typeface="Tahoma"/>
                <a:cs typeface="Tahoma"/>
              </a:rPr>
              <a:t>de</a:t>
            </a:r>
            <a:r>
              <a:rPr dirty="0" sz="1600" spc="-130" b="1">
                <a:solidFill>
                  <a:srgbClr val="005BC8"/>
                </a:solidFill>
                <a:latin typeface="Tahoma"/>
                <a:cs typeface="Tahoma"/>
              </a:rPr>
              <a:t> </a:t>
            </a:r>
            <a:r>
              <a:rPr dirty="0" sz="1600" spc="-45" b="1">
                <a:solidFill>
                  <a:srgbClr val="005BC8"/>
                </a:solidFill>
                <a:latin typeface="Tahoma"/>
                <a:cs typeface="Tahoma"/>
              </a:rPr>
              <a:t>incide</a:t>
            </a:r>
            <a:r>
              <a:rPr dirty="0" sz="1600" spc="-60" b="1">
                <a:solidFill>
                  <a:srgbClr val="005BC8"/>
                </a:solidFill>
                <a:latin typeface="Tahoma"/>
                <a:cs typeface="Tahoma"/>
              </a:rPr>
              <a:t>n</a:t>
            </a:r>
            <a:r>
              <a:rPr dirty="0" sz="1600" spc="-40" b="1">
                <a:solidFill>
                  <a:srgbClr val="005BC8"/>
                </a:solidFill>
                <a:latin typeface="Tahoma"/>
                <a:cs typeface="Tahoma"/>
              </a:rPr>
              <a:t>t</a:t>
            </a:r>
            <a:r>
              <a:rPr dirty="0" sz="1600" spc="-20" b="1">
                <a:solidFill>
                  <a:srgbClr val="005BC8"/>
                </a:solidFill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20400"/>
              </a:lnSpc>
              <a:spcBef>
                <a:spcPts val="509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encerrar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processamento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vital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informar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detalhes,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descobertas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passos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remediação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todas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partes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envolvidas.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Notificar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internamente,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às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regulatórias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às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legais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essencial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manter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transparência,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garantir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conformidade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apoiar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investigações.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2115904"/>
            <a:ext cx="3959860" cy="77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Rel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órios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i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45">
                <a:solidFill>
                  <a:srgbClr val="008BFF"/>
                </a:solidFill>
                <a:latin typeface="Trebuchet MS"/>
                <a:cs typeface="Trebuchet MS"/>
              </a:rPr>
              <a:t>ernos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fomentar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cultura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melhoria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aprendizado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contínuos,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estabelecer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claro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relatórios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internos.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Esse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incluir: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99" y="2951564"/>
            <a:ext cx="303530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Docume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e,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incluindo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onog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ama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dos 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eventos,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afetados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natureza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ataque.</a:t>
            </a:r>
            <a:endParaRPr sz="900">
              <a:latin typeface="Trebuchet MS"/>
              <a:cs typeface="Trebuchet MS"/>
            </a:endParaRPr>
          </a:p>
          <a:p>
            <a:pPr marL="102235" marR="43370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Resumo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ope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ações, 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finanças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reputação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3777064"/>
            <a:ext cx="311213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761365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Descrição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passos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seguidos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conter,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er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adicar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ecupe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-se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e.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Identificação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lições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aprendidas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recomendações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futuras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melhorias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postura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299" y="4602565"/>
            <a:ext cx="378206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Envio do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relatório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às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partes envolvidas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relevantes,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gerência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sênior,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equipes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departamentos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afetados.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300" y="5087704"/>
            <a:ext cx="4099560" cy="110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4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10">
                <a:solidFill>
                  <a:srgbClr val="008BFF"/>
                </a:solidFill>
                <a:latin typeface="Trebuchet MS"/>
                <a:cs typeface="Trebuchet MS"/>
              </a:rPr>
              <a:t>tificação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008BFF"/>
                </a:solidFill>
                <a:latin typeface="Trebuchet MS"/>
                <a:cs typeface="Trebuchet MS"/>
              </a:rPr>
              <a:t>às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au</a:t>
            </a:r>
            <a:r>
              <a:rPr dirty="0" sz="1200" spc="1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oridades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egulado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85">
                <a:solidFill>
                  <a:srgbClr val="008BFF"/>
                </a:solidFill>
                <a:latin typeface="Trebuchet MS"/>
                <a:cs typeface="Trebuchet MS"/>
              </a:rPr>
              <a:t>as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59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Dependendo da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jurisdição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setor,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têm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obrigação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informar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reguladoras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cibernética.</a:t>
            </a:r>
            <a:endParaRPr sz="900">
              <a:latin typeface="Trebuchet MS"/>
              <a:cs typeface="Trebuchet MS"/>
            </a:endParaRPr>
          </a:p>
          <a:p>
            <a:pPr marL="12700" marR="147955">
              <a:lnSpc>
                <a:spcPct val="120400"/>
              </a:lnSpc>
            </a:pP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Conformar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suas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exigências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evitar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multas,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penalidades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danos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reputação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informar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reguladoras,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devem: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6253565"/>
            <a:ext cx="351218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Determinar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autoridade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apropriadas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notificar,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aco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tu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za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localização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19"/>
              </a:spcBef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tuação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ganização.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299" y="887814"/>
            <a:ext cx="3495675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Revisar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exigências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relevantes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constantes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relatório,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incluindo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necessárias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prazo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notificação.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299" y="1300564"/>
            <a:ext cx="3487420" cy="93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epa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el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ório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talhado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aco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orm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xigido 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ornecendo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eúdo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especificado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pela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au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oridade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egulado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  <a:p>
            <a:pPr algn="just" marL="102235" marR="33337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Enviar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relatório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dentro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prazo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especificado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canal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comunicação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aberto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autoridade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reguladora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du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ocesso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tigação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esolução.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7300" y="2363554"/>
            <a:ext cx="4324985" cy="1521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4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10">
                <a:solidFill>
                  <a:srgbClr val="008BFF"/>
                </a:solidFill>
                <a:latin typeface="Trebuchet MS"/>
                <a:cs typeface="Trebuchet MS"/>
              </a:rPr>
              <a:t>tificação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008BFF"/>
                </a:solidFill>
                <a:latin typeface="Trebuchet MS"/>
                <a:cs typeface="Trebuchet MS"/>
              </a:rPr>
              <a:t>às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au</a:t>
            </a:r>
            <a:r>
              <a:rPr dirty="0" sz="1200" spc="1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oridades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legais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casos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atividades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criminosas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ataques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cibernéticos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significativos,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notificar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às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legais.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Isso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ajudar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investigações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levar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detenção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hackers.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informar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legais,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devem:</a:t>
            </a:r>
            <a:endParaRPr sz="900">
              <a:latin typeface="Trebuchet MS"/>
              <a:cs typeface="Trebuchet MS"/>
            </a:endParaRPr>
          </a:p>
          <a:p>
            <a:pPr marL="192405" marR="8178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agência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agências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apropriadas,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polícia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local,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unidades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nacional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contra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crimes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cibernéticos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agências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especializadas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(a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Polícia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Federal,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exemplo).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7299" y="3942164"/>
            <a:ext cx="3613150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25019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Reunir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indícios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suficie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incluindo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logs,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imagens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si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emas 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capturas do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tráfego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rede,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enquanto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mantêm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cadeia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custódia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aderem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requisitos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aplicáveis.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Preparar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relatório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minucioso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incidente,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incluindo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natureza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ataque,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afetados,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cronograma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eventos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ormações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conhecidas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sob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7300" y="5097865"/>
            <a:ext cx="4193540" cy="93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24511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Cooperar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autoridades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legais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durante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toda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investigação,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fornecendo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adicionais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assistência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sempre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necessário.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650"/>
              </a:spcBef>
            </a:pP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Seguindo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essas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diretrizes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notificar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incidente,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organizações,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além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garantirem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transparência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cumprimento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requisitos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regulatórios,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também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apoiam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esforços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conjuntos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combate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crime.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00" y="3175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89989" y="6983133"/>
            <a:ext cx="1260475" cy="210185"/>
          </a:xfrm>
          <a:custGeom>
            <a:avLst/>
            <a:gdLst/>
            <a:ahLst/>
            <a:cxnLst/>
            <a:rect l="l" t="t" r="r" b="b"/>
            <a:pathLst>
              <a:path w="1260475" h="210184">
                <a:moveTo>
                  <a:pt x="197154" y="148336"/>
                </a:moveTo>
                <a:lnTo>
                  <a:pt x="187845" y="110693"/>
                </a:lnTo>
                <a:lnTo>
                  <a:pt x="142201" y="85661"/>
                </a:lnTo>
                <a:lnTo>
                  <a:pt x="77292" y="84582"/>
                </a:lnTo>
                <a:lnTo>
                  <a:pt x="68287" y="84061"/>
                </a:lnTo>
                <a:lnTo>
                  <a:pt x="60934" y="83007"/>
                </a:lnTo>
                <a:lnTo>
                  <a:pt x="55321" y="81267"/>
                </a:lnTo>
                <a:lnTo>
                  <a:pt x="47764" y="77787"/>
                </a:lnTo>
                <a:lnTo>
                  <a:pt x="43357" y="70231"/>
                </a:lnTo>
                <a:lnTo>
                  <a:pt x="43357" y="60782"/>
                </a:lnTo>
                <a:lnTo>
                  <a:pt x="91655" y="37477"/>
                </a:lnTo>
                <a:lnTo>
                  <a:pt x="191109" y="37477"/>
                </a:lnTo>
                <a:lnTo>
                  <a:pt x="191109" y="0"/>
                </a:lnTo>
                <a:lnTo>
                  <a:pt x="81584" y="0"/>
                </a:lnTo>
                <a:lnTo>
                  <a:pt x="65506" y="203"/>
                </a:lnTo>
                <a:lnTo>
                  <a:pt x="21666" y="12852"/>
                </a:lnTo>
                <a:lnTo>
                  <a:pt x="0" y="62039"/>
                </a:lnTo>
                <a:lnTo>
                  <a:pt x="1320" y="75438"/>
                </a:lnTo>
                <a:lnTo>
                  <a:pt x="29171" y="114503"/>
                </a:lnTo>
                <a:lnTo>
                  <a:pt x="72453" y="122199"/>
                </a:lnTo>
                <a:lnTo>
                  <a:pt x="127381" y="122199"/>
                </a:lnTo>
                <a:lnTo>
                  <a:pt x="135547" y="123456"/>
                </a:lnTo>
                <a:lnTo>
                  <a:pt x="153492" y="148336"/>
                </a:lnTo>
                <a:lnTo>
                  <a:pt x="153492" y="156514"/>
                </a:lnTo>
                <a:lnTo>
                  <a:pt x="111937" y="172593"/>
                </a:lnTo>
                <a:lnTo>
                  <a:pt x="4470" y="172593"/>
                </a:lnTo>
                <a:lnTo>
                  <a:pt x="4470" y="210070"/>
                </a:lnTo>
                <a:lnTo>
                  <a:pt x="115595" y="210070"/>
                </a:lnTo>
                <a:lnTo>
                  <a:pt x="135839" y="209677"/>
                </a:lnTo>
                <a:lnTo>
                  <a:pt x="181483" y="192151"/>
                </a:lnTo>
                <a:lnTo>
                  <a:pt x="195275" y="164680"/>
                </a:lnTo>
                <a:lnTo>
                  <a:pt x="197154" y="148336"/>
                </a:lnTo>
                <a:close/>
              </a:path>
              <a:path w="1260475" h="210184">
                <a:moveTo>
                  <a:pt x="414972" y="108724"/>
                </a:moveTo>
                <a:lnTo>
                  <a:pt x="413664" y="85801"/>
                </a:lnTo>
                <a:lnTo>
                  <a:pt x="409841" y="65189"/>
                </a:lnTo>
                <a:lnTo>
                  <a:pt x="403631" y="47409"/>
                </a:lnTo>
                <a:lnTo>
                  <a:pt x="396989" y="36093"/>
                </a:lnTo>
                <a:lnTo>
                  <a:pt x="395185" y="33020"/>
                </a:lnTo>
                <a:lnTo>
                  <a:pt x="380923" y="19443"/>
                </a:lnTo>
                <a:lnTo>
                  <a:pt x="366699" y="11899"/>
                </a:lnTo>
                <a:lnTo>
                  <a:pt x="366699" y="105321"/>
                </a:lnTo>
                <a:lnTo>
                  <a:pt x="366674" y="106857"/>
                </a:lnTo>
                <a:lnTo>
                  <a:pt x="363588" y="136880"/>
                </a:lnTo>
                <a:lnTo>
                  <a:pt x="353860" y="158546"/>
                </a:lnTo>
                <a:lnTo>
                  <a:pt x="337299" y="171297"/>
                </a:lnTo>
                <a:lnTo>
                  <a:pt x="313613" y="175463"/>
                </a:lnTo>
                <a:lnTo>
                  <a:pt x="289572" y="171284"/>
                </a:lnTo>
                <a:lnTo>
                  <a:pt x="272834" y="158470"/>
                </a:lnTo>
                <a:lnTo>
                  <a:pt x="263042" y="136613"/>
                </a:lnTo>
                <a:lnTo>
                  <a:pt x="259854" y="105321"/>
                </a:lnTo>
                <a:lnTo>
                  <a:pt x="260438" y="89916"/>
                </a:lnTo>
                <a:lnTo>
                  <a:pt x="277025" y="47967"/>
                </a:lnTo>
                <a:lnTo>
                  <a:pt x="313613" y="36093"/>
                </a:lnTo>
                <a:lnTo>
                  <a:pt x="337439" y="40233"/>
                </a:lnTo>
                <a:lnTo>
                  <a:pt x="353987" y="52933"/>
                </a:lnTo>
                <a:lnTo>
                  <a:pt x="363639" y="74688"/>
                </a:lnTo>
                <a:lnTo>
                  <a:pt x="366699" y="105321"/>
                </a:lnTo>
                <a:lnTo>
                  <a:pt x="366699" y="11899"/>
                </a:lnTo>
                <a:lnTo>
                  <a:pt x="362127" y="9461"/>
                </a:lnTo>
                <a:lnTo>
                  <a:pt x="339394" y="3289"/>
                </a:lnTo>
                <a:lnTo>
                  <a:pt x="313309" y="1181"/>
                </a:lnTo>
                <a:lnTo>
                  <a:pt x="292315" y="2501"/>
                </a:lnTo>
                <a:lnTo>
                  <a:pt x="242862" y="21259"/>
                </a:lnTo>
                <a:lnTo>
                  <a:pt x="219608" y="55270"/>
                </a:lnTo>
                <a:lnTo>
                  <a:pt x="211759" y="105321"/>
                </a:lnTo>
                <a:lnTo>
                  <a:pt x="211759" y="108724"/>
                </a:lnTo>
                <a:lnTo>
                  <a:pt x="221678" y="160134"/>
                </a:lnTo>
                <a:lnTo>
                  <a:pt x="264185" y="200672"/>
                </a:lnTo>
                <a:lnTo>
                  <a:pt x="316395" y="210058"/>
                </a:lnTo>
                <a:lnTo>
                  <a:pt x="336384" y="208800"/>
                </a:lnTo>
                <a:lnTo>
                  <a:pt x="383133" y="190906"/>
                </a:lnTo>
                <a:lnTo>
                  <a:pt x="397129" y="175463"/>
                </a:lnTo>
                <a:lnTo>
                  <a:pt x="406704" y="157238"/>
                </a:lnTo>
                <a:lnTo>
                  <a:pt x="412864" y="134518"/>
                </a:lnTo>
                <a:lnTo>
                  <a:pt x="414972" y="108724"/>
                </a:lnTo>
                <a:close/>
              </a:path>
              <a:path w="1260475" h="210184">
                <a:moveTo>
                  <a:pt x="625030" y="71031"/>
                </a:moveTo>
                <a:lnTo>
                  <a:pt x="623836" y="57619"/>
                </a:lnTo>
                <a:lnTo>
                  <a:pt x="620293" y="44945"/>
                </a:lnTo>
                <a:lnTo>
                  <a:pt x="618197" y="40741"/>
                </a:lnTo>
                <a:lnTo>
                  <a:pt x="614476" y="33261"/>
                </a:lnTo>
                <a:lnTo>
                  <a:pt x="606488" y="22821"/>
                </a:lnTo>
                <a:lnTo>
                  <a:pt x="596087" y="13487"/>
                </a:lnTo>
                <a:lnTo>
                  <a:pt x="583742" y="7708"/>
                </a:lnTo>
                <a:lnTo>
                  <a:pt x="576834" y="6502"/>
                </a:lnTo>
                <a:lnTo>
                  <a:pt x="576834" y="69494"/>
                </a:lnTo>
                <a:lnTo>
                  <a:pt x="576224" y="77711"/>
                </a:lnTo>
                <a:lnTo>
                  <a:pt x="556437" y="101320"/>
                </a:lnTo>
                <a:lnTo>
                  <a:pt x="485063" y="101320"/>
                </a:lnTo>
                <a:lnTo>
                  <a:pt x="485063" y="40741"/>
                </a:lnTo>
                <a:lnTo>
                  <a:pt x="552729" y="40741"/>
                </a:lnTo>
                <a:lnTo>
                  <a:pt x="576834" y="69494"/>
                </a:lnTo>
                <a:lnTo>
                  <a:pt x="576834" y="6502"/>
                </a:lnTo>
                <a:lnTo>
                  <a:pt x="567169" y="4787"/>
                </a:lnTo>
                <a:lnTo>
                  <a:pt x="544080" y="3975"/>
                </a:lnTo>
                <a:lnTo>
                  <a:pt x="441172" y="3975"/>
                </a:lnTo>
                <a:lnTo>
                  <a:pt x="441172" y="210070"/>
                </a:lnTo>
                <a:lnTo>
                  <a:pt x="485063" y="210070"/>
                </a:lnTo>
                <a:lnTo>
                  <a:pt x="485063" y="138074"/>
                </a:lnTo>
                <a:lnTo>
                  <a:pt x="555510" y="138074"/>
                </a:lnTo>
                <a:lnTo>
                  <a:pt x="593102" y="131165"/>
                </a:lnTo>
                <a:lnTo>
                  <a:pt x="618934" y="101498"/>
                </a:lnTo>
                <a:lnTo>
                  <a:pt x="623468" y="86855"/>
                </a:lnTo>
                <a:lnTo>
                  <a:pt x="625030" y="71031"/>
                </a:lnTo>
                <a:close/>
              </a:path>
              <a:path w="1260475" h="210184">
                <a:moveTo>
                  <a:pt x="817816" y="4330"/>
                </a:moveTo>
                <a:lnTo>
                  <a:pt x="773938" y="4330"/>
                </a:lnTo>
                <a:lnTo>
                  <a:pt x="773938" y="88150"/>
                </a:lnTo>
                <a:lnTo>
                  <a:pt x="694537" y="88150"/>
                </a:lnTo>
                <a:lnTo>
                  <a:pt x="694537" y="4330"/>
                </a:lnTo>
                <a:lnTo>
                  <a:pt x="650659" y="4330"/>
                </a:lnTo>
                <a:lnTo>
                  <a:pt x="650659" y="88150"/>
                </a:lnTo>
                <a:lnTo>
                  <a:pt x="650659" y="124980"/>
                </a:lnTo>
                <a:lnTo>
                  <a:pt x="650659" y="210070"/>
                </a:lnTo>
                <a:lnTo>
                  <a:pt x="694537" y="210070"/>
                </a:lnTo>
                <a:lnTo>
                  <a:pt x="694537" y="124980"/>
                </a:lnTo>
                <a:lnTo>
                  <a:pt x="773938" y="124980"/>
                </a:lnTo>
                <a:lnTo>
                  <a:pt x="773938" y="210070"/>
                </a:lnTo>
                <a:lnTo>
                  <a:pt x="817816" y="210070"/>
                </a:lnTo>
                <a:lnTo>
                  <a:pt x="817816" y="124980"/>
                </a:lnTo>
                <a:lnTo>
                  <a:pt x="817816" y="88150"/>
                </a:lnTo>
                <a:lnTo>
                  <a:pt x="817816" y="4330"/>
                </a:lnTo>
                <a:close/>
              </a:path>
              <a:path w="1260475" h="210184">
                <a:moveTo>
                  <a:pt x="1047750" y="108724"/>
                </a:moveTo>
                <a:lnTo>
                  <a:pt x="1046441" y="85801"/>
                </a:lnTo>
                <a:lnTo>
                  <a:pt x="1042619" y="65189"/>
                </a:lnTo>
                <a:lnTo>
                  <a:pt x="1036421" y="47409"/>
                </a:lnTo>
                <a:lnTo>
                  <a:pt x="1029779" y="36093"/>
                </a:lnTo>
                <a:lnTo>
                  <a:pt x="1027976" y="33020"/>
                </a:lnTo>
                <a:lnTo>
                  <a:pt x="1013701" y="19443"/>
                </a:lnTo>
                <a:lnTo>
                  <a:pt x="999502" y="11899"/>
                </a:lnTo>
                <a:lnTo>
                  <a:pt x="999502" y="105321"/>
                </a:lnTo>
                <a:lnTo>
                  <a:pt x="999464" y="106857"/>
                </a:lnTo>
                <a:lnTo>
                  <a:pt x="996378" y="136880"/>
                </a:lnTo>
                <a:lnTo>
                  <a:pt x="986650" y="158546"/>
                </a:lnTo>
                <a:lnTo>
                  <a:pt x="970089" y="171297"/>
                </a:lnTo>
                <a:lnTo>
                  <a:pt x="946391" y="175463"/>
                </a:lnTo>
                <a:lnTo>
                  <a:pt x="922350" y="171284"/>
                </a:lnTo>
                <a:lnTo>
                  <a:pt x="905611" y="158470"/>
                </a:lnTo>
                <a:lnTo>
                  <a:pt x="895819" y="136613"/>
                </a:lnTo>
                <a:lnTo>
                  <a:pt x="892632" y="105321"/>
                </a:lnTo>
                <a:lnTo>
                  <a:pt x="893216" y="89916"/>
                </a:lnTo>
                <a:lnTo>
                  <a:pt x="909815" y="47967"/>
                </a:lnTo>
                <a:lnTo>
                  <a:pt x="946391" y="36093"/>
                </a:lnTo>
                <a:lnTo>
                  <a:pt x="970229" y="40233"/>
                </a:lnTo>
                <a:lnTo>
                  <a:pt x="986777" y="52933"/>
                </a:lnTo>
                <a:lnTo>
                  <a:pt x="996429" y="74688"/>
                </a:lnTo>
                <a:lnTo>
                  <a:pt x="999502" y="105321"/>
                </a:lnTo>
                <a:lnTo>
                  <a:pt x="999502" y="11899"/>
                </a:lnTo>
                <a:lnTo>
                  <a:pt x="994918" y="9461"/>
                </a:lnTo>
                <a:lnTo>
                  <a:pt x="972185" y="3289"/>
                </a:lnTo>
                <a:lnTo>
                  <a:pt x="946099" y="1181"/>
                </a:lnTo>
                <a:lnTo>
                  <a:pt x="925106" y="2501"/>
                </a:lnTo>
                <a:lnTo>
                  <a:pt x="875626" y="21259"/>
                </a:lnTo>
                <a:lnTo>
                  <a:pt x="852385" y="55270"/>
                </a:lnTo>
                <a:lnTo>
                  <a:pt x="844537" y="105321"/>
                </a:lnTo>
                <a:lnTo>
                  <a:pt x="844537" y="108724"/>
                </a:lnTo>
                <a:lnTo>
                  <a:pt x="854468" y="160134"/>
                </a:lnTo>
                <a:lnTo>
                  <a:pt x="896975" y="200672"/>
                </a:lnTo>
                <a:lnTo>
                  <a:pt x="949172" y="210058"/>
                </a:lnTo>
                <a:lnTo>
                  <a:pt x="969162" y="208800"/>
                </a:lnTo>
                <a:lnTo>
                  <a:pt x="1015923" y="190906"/>
                </a:lnTo>
                <a:lnTo>
                  <a:pt x="1029906" y="175463"/>
                </a:lnTo>
                <a:lnTo>
                  <a:pt x="1039482" y="157238"/>
                </a:lnTo>
                <a:lnTo>
                  <a:pt x="1045654" y="134518"/>
                </a:lnTo>
                <a:lnTo>
                  <a:pt x="1047750" y="108724"/>
                </a:lnTo>
                <a:close/>
              </a:path>
              <a:path w="1260475" h="210184">
                <a:moveTo>
                  <a:pt x="1260005" y="148336"/>
                </a:moveTo>
                <a:lnTo>
                  <a:pt x="1250721" y="110693"/>
                </a:lnTo>
                <a:lnTo>
                  <a:pt x="1205077" y="85661"/>
                </a:lnTo>
                <a:lnTo>
                  <a:pt x="1140155" y="84582"/>
                </a:lnTo>
                <a:lnTo>
                  <a:pt x="1131138" y="84061"/>
                </a:lnTo>
                <a:lnTo>
                  <a:pt x="1123784" y="83007"/>
                </a:lnTo>
                <a:lnTo>
                  <a:pt x="1118171" y="81267"/>
                </a:lnTo>
                <a:lnTo>
                  <a:pt x="1110602" y="77787"/>
                </a:lnTo>
                <a:lnTo>
                  <a:pt x="1106208" y="70231"/>
                </a:lnTo>
                <a:lnTo>
                  <a:pt x="1106208" y="60782"/>
                </a:lnTo>
                <a:lnTo>
                  <a:pt x="1154506" y="37477"/>
                </a:lnTo>
                <a:lnTo>
                  <a:pt x="1253947" y="37477"/>
                </a:lnTo>
                <a:lnTo>
                  <a:pt x="1253947" y="0"/>
                </a:lnTo>
                <a:lnTo>
                  <a:pt x="1144435" y="0"/>
                </a:lnTo>
                <a:lnTo>
                  <a:pt x="1128356" y="203"/>
                </a:lnTo>
                <a:lnTo>
                  <a:pt x="1084516" y="12852"/>
                </a:lnTo>
                <a:lnTo>
                  <a:pt x="1062863" y="62039"/>
                </a:lnTo>
                <a:lnTo>
                  <a:pt x="1064196" y="75438"/>
                </a:lnTo>
                <a:lnTo>
                  <a:pt x="1092034" y="114503"/>
                </a:lnTo>
                <a:lnTo>
                  <a:pt x="1135291" y="122199"/>
                </a:lnTo>
                <a:lnTo>
                  <a:pt x="1190231" y="122199"/>
                </a:lnTo>
                <a:lnTo>
                  <a:pt x="1198397" y="123456"/>
                </a:lnTo>
                <a:lnTo>
                  <a:pt x="1216342" y="148336"/>
                </a:lnTo>
                <a:lnTo>
                  <a:pt x="1216342" y="156514"/>
                </a:lnTo>
                <a:lnTo>
                  <a:pt x="1174788" y="172593"/>
                </a:lnTo>
                <a:lnTo>
                  <a:pt x="1067346" y="172593"/>
                </a:lnTo>
                <a:lnTo>
                  <a:pt x="1067346" y="210070"/>
                </a:lnTo>
                <a:lnTo>
                  <a:pt x="1178445" y="210070"/>
                </a:lnTo>
                <a:lnTo>
                  <a:pt x="1198702" y="209677"/>
                </a:lnTo>
                <a:lnTo>
                  <a:pt x="1244333" y="192151"/>
                </a:lnTo>
                <a:lnTo>
                  <a:pt x="1258125" y="164680"/>
                </a:lnTo>
                <a:lnTo>
                  <a:pt x="1260005" y="148336"/>
                </a:lnTo>
                <a:close/>
              </a:path>
            </a:pathLst>
          </a:custGeom>
          <a:solidFill>
            <a:srgbClr val="005B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7300" y="6837605"/>
            <a:ext cx="4070350" cy="5187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500" spc="55">
                <a:solidFill>
                  <a:srgbClr val="C2C5CA"/>
                </a:solidFill>
                <a:latin typeface="Trebuchet MS"/>
                <a:cs typeface="Trebuchet MS"/>
              </a:rPr>
              <a:t>©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Copyright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5">
                <a:solidFill>
                  <a:srgbClr val="C2C5CA"/>
                </a:solidFill>
                <a:latin typeface="Trebuchet MS"/>
                <a:cs typeface="Trebuchet MS"/>
              </a:rPr>
              <a:t>2023.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C2C5CA"/>
                </a:solidFill>
                <a:latin typeface="Trebuchet MS"/>
                <a:cs typeface="Trebuchet MS"/>
              </a:rPr>
              <a:t>Sophos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-20">
                <a:solidFill>
                  <a:srgbClr val="C2C5CA"/>
                </a:solidFill>
                <a:latin typeface="Trebuchet MS"/>
                <a:cs typeface="Trebuchet MS"/>
              </a:rPr>
              <a:t>Ltd.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Todos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C2C5CA"/>
                </a:solidFill>
                <a:latin typeface="Trebuchet MS"/>
                <a:cs typeface="Trebuchet MS"/>
              </a:rPr>
              <a:t>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-5">
                <a:solidFill>
                  <a:srgbClr val="C2C5CA"/>
                </a:solidFill>
                <a:latin typeface="Trebuchet MS"/>
                <a:cs typeface="Trebuchet MS"/>
              </a:rPr>
              <a:t>direitos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>
                <a:solidFill>
                  <a:srgbClr val="C2C5CA"/>
                </a:solidFill>
                <a:latin typeface="Trebuchet MS"/>
                <a:cs typeface="Trebuchet MS"/>
              </a:rPr>
              <a:t>reservados.</a:t>
            </a:r>
            <a:endParaRPr sz="500">
              <a:latin typeface="Trebuchet MS"/>
              <a:cs typeface="Trebuchet MS"/>
            </a:endParaRPr>
          </a:p>
          <a:p>
            <a:pPr marL="12700" marR="5080">
              <a:lnSpc>
                <a:spcPct val="116700"/>
              </a:lnSpc>
            </a:pPr>
            <a:r>
              <a:rPr dirty="0" sz="500" spc="20">
                <a:solidFill>
                  <a:srgbClr val="C2C5CA"/>
                </a:solidFill>
                <a:latin typeface="Trebuchet MS"/>
                <a:cs typeface="Trebuchet MS"/>
              </a:rPr>
              <a:t>Empresa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>
                <a:solidFill>
                  <a:srgbClr val="C2C5CA"/>
                </a:solidFill>
                <a:latin typeface="Trebuchet MS"/>
                <a:cs typeface="Trebuchet MS"/>
              </a:rPr>
              <a:t>registrada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5">
                <a:solidFill>
                  <a:srgbClr val="C2C5CA"/>
                </a:solidFill>
                <a:latin typeface="Trebuchet MS"/>
                <a:cs typeface="Trebuchet MS"/>
              </a:rPr>
              <a:t>na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-5">
                <a:solidFill>
                  <a:srgbClr val="C2C5CA"/>
                </a:solidFill>
                <a:latin typeface="Trebuchet MS"/>
                <a:cs typeface="Trebuchet MS"/>
              </a:rPr>
              <a:t>Inglaterra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>
                <a:solidFill>
                  <a:srgbClr val="C2C5CA"/>
                </a:solidFill>
                <a:latin typeface="Trebuchet MS"/>
                <a:cs typeface="Trebuchet MS"/>
              </a:rPr>
              <a:t>e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20">
                <a:solidFill>
                  <a:srgbClr val="C2C5CA"/>
                </a:solidFill>
                <a:latin typeface="Trebuchet MS"/>
                <a:cs typeface="Trebuchet MS"/>
              </a:rPr>
              <a:t>País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de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Gales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25">
                <a:solidFill>
                  <a:srgbClr val="C2C5CA"/>
                </a:solidFill>
                <a:latin typeface="Trebuchet MS"/>
                <a:cs typeface="Trebuchet MS"/>
              </a:rPr>
              <a:t>sob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C2C5CA"/>
                </a:solidFill>
                <a:latin typeface="Trebuchet MS"/>
                <a:cs typeface="Trebuchet MS"/>
              </a:rPr>
              <a:t>o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-45">
                <a:solidFill>
                  <a:srgbClr val="C2C5CA"/>
                </a:solidFill>
                <a:latin typeface="Trebuchet MS"/>
                <a:cs typeface="Trebuchet MS"/>
              </a:rPr>
              <a:t>n°.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25">
                <a:solidFill>
                  <a:srgbClr val="C2C5CA"/>
                </a:solidFill>
                <a:latin typeface="Trebuchet MS"/>
                <a:cs typeface="Trebuchet MS"/>
              </a:rPr>
              <a:t>2096520,</a:t>
            </a:r>
            <a:r>
              <a:rPr dirty="0" sz="500" spc="-4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The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Pentagon,</a:t>
            </a:r>
            <a:r>
              <a:rPr dirty="0" sz="500" spc="-4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C2C5CA"/>
                </a:solidFill>
                <a:latin typeface="Trebuchet MS"/>
                <a:cs typeface="Trebuchet MS"/>
              </a:rPr>
              <a:t>Abingdon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5">
                <a:solidFill>
                  <a:srgbClr val="C2C5CA"/>
                </a:solidFill>
                <a:latin typeface="Trebuchet MS"/>
                <a:cs typeface="Trebuchet MS"/>
              </a:rPr>
              <a:t>Science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-5">
                <a:solidFill>
                  <a:srgbClr val="C2C5CA"/>
                </a:solidFill>
                <a:latin typeface="Trebuchet MS"/>
                <a:cs typeface="Trebuchet MS"/>
              </a:rPr>
              <a:t>Park,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Abingdon,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C2C5CA"/>
                </a:solidFill>
                <a:latin typeface="Trebuchet MS"/>
                <a:cs typeface="Trebuchet MS"/>
              </a:rPr>
              <a:t>OX14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-10">
                <a:solidFill>
                  <a:srgbClr val="C2C5CA"/>
                </a:solidFill>
                <a:latin typeface="Trebuchet MS"/>
                <a:cs typeface="Trebuchet MS"/>
              </a:rPr>
              <a:t>3YP,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C2C5CA"/>
                </a:solidFill>
                <a:latin typeface="Trebuchet MS"/>
                <a:cs typeface="Trebuchet MS"/>
              </a:rPr>
              <a:t>Reino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Unido </a:t>
            </a:r>
            <a:r>
              <a:rPr dirty="0" sz="500" spc="-1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C2C5CA"/>
                </a:solidFill>
                <a:latin typeface="Trebuchet MS"/>
                <a:cs typeface="Trebuchet MS"/>
              </a:rPr>
              <a:t>Sophos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>
                <a:solidFill>
                  <a:srgbClr val="C2C5CA"/>
                </a:solidFill>
                <a:latin typeface="Trebuchet MS"/>
                <a:cs typeface="Trebuchet MS"/>
              </a:rPr>
              <a:t>é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5">
                <a:solidFill>
                  <a:srgbClr val="C2C5CA"/>
                </a:solidFill>
                <a:latin typeface="Trebuchet MS"/>
                <a:cs typeface="Trebuchet MS"/>
              </a:rPr>
              <a:t>marca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>
                <a:solidFill>
                  <a:srgbClr val="C2C5CA"/>
                </a:solidFill>
                <a:latin typeface="Trebuchet MS"/>
                <a:cs typeface="Trebuchet MS"/>
              </a:rPr>
              <a:t>registrada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C2C5CA"/>
                </a:solidFill>
                <a:latin typeface="Trebuchet MS"/>
                <a:cs typeface="Trebuchet MS"/>
              </a:rPr>
              <a:t>da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C2C5CA"/>
                </a:solidFill>
                <a:latin typeface="Trebuchet MS"/>
                <a:cs typeface="Trebuchet MS"/>
              </a:rPr>
              <a:t>Sophos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-20">
                <a:solidFill>
                  <a:srgbClr val="C2C5CA"/>
                </a:solidFill>
                <a:latin typeface="Trebuchet MS"/>
                <a:cs typeface="Trebuchet MS"/>
              </a:rPr>
              <a:t>Ltd.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Todos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C2C5CA"/>
                </a:solidFill>
                <a:latin typeface="Trebuchet MS"/>
                <a:cs typeface="Trebuchet MS"/>
              </a:rPr>
              <a:t>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C2C5CA"/>
                </a:solidFill>
                <a:latin typeface="Trebuchet MS"/>
                <a:cs typeface="Trebuchet MS"/>
              </a:rPr>
              <a:t>outros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25">
                <a:solidFill>
                  <a:srgbClr val="C2C5CA"/>
                </a:solidFill>
                <a:latin typeface="Trebuchet MS"/>
                <a:cs typeface="Trebuchet MS"/>
              </a:rPr>
              <a:t>nomes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de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produtos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>
                <a:solidFill>
                  <a:srgbClr val="C2C5CA"/>
                </a:solidFill>
                <a:latin typeface="Trebuchet MS"/>
                <a:cs typeface="Trebuchet MS"/>
              </a:rPr>
              <a:t>e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20">
                <a:solidFill>
                  <a:srgbClr val="C2C5CA"/>
                </a:solidFill>
                <a:latin typeface="Trebuchet MS"/>
                <a:cs typeface="Trebuchet MS"/>
              </a:rPr>
              <a:t>empresas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5">
                <a:solidFill>
                  <a:srgbClr val="C2C5CA"/>
                </a:solidFill>
                <a:latin typeface="Trebuchet MS"/>
                <a:cs typeface="Trebuchet MS"/>
              </a:rPr>
              <a:t>mencionados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25">
                <a:solidFill>
                  <a:srgbClr val="C2C5CA"/>
                </a:solidFill>
                <a:latin typeface="Trebuchet MS"/>
                <a:cs typeface="Trebuchet MS"/>
              </a:rPr>
              <a:t>são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20">
                <a:solidFill>
                  <a:srgbClr val="C2C5CA"/>
                </a:solidFill>
                <a:latin typeface="Trebuchet MS"/>
                <a:cs typeface="Trebuchet MS"/>
              </a:rPr>
              <a:t>marcas</a:t>
            </a:r>
            <a:r>
              <a:rPr dirty="0" sz="500" spc="-3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C2C5CA"/>
                </a:solidFill>
                <a:latin typeface="Trebuchet MS"/>
                <a:cs typeface="Trebuchet MS"/>
              </a:rPr>
              <a:t>comerciais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C2C5CA"/>
                </a:solidFill>
                <a:latin typeface="Trebuchet MS"/>
                <a:cs typeface="Trebuchet MS"/>
              </a:rPr>
              <a:t>ou</a:t>
            </a:r>
            <a:r>
              <a:rPr dirty="0" sz="500" spc="-40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20">
                <a:solidFill>
                  <a:srgbClr val="C2C5CA"/>
                </a:solidFill>
                <a:latin typeface="Trebuchet MS"/>
                <a:cs typeface="Trebuchet MS"/>
              </a:rPr>
              <a:t>marcas </a:t>
            </a:r>
            <a:r>
              <a:rPr dirty="0" sz="500" spc="2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registradas</a:t>
            </a:r>
            <a:r>
              <a:rPr dirty="0" sz="500" spc="-4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de</a:t>
            </a:r>
            <a:r>
              <a:rPr dirty="0" sz="500" spc="-4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30">
                <a:solidFill>
                  <a:srgbClr val="C2C5CA"/>
                </a:solidFill>
                <a:latin typeface="Trebuchet MS"/>
                <a:cs typeface="Trebuchet MS"/>
              </a:rPr>
              <a:t>seus</a:t>
            </a:r>
            <a:r>
              <a:rPr dirty="0" sz="500" spc="-4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5">
                <a:solidFill>
                  <a:srgbClr val="C2C5CA"/>
                </a:solidFill>
                <a:latin typeface="Trebuchet MS"/>
                <a:cs typeface="Trebuchet MS"/>
              </a:rPr>
              <a:t>respectivos</a:t>
            </a:r>
            <a:r>
              <a:rPr dirty="0" sz="500" spc="-4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-5">
                <a:solidFill>
                  <a:srgbClr val="C2C5CA"/>
                </a:solidFill>
                <a:latin typeface="Trebuchet MS"/>
                <a:cs typeface="Trebuchet MS"/>
              </a:rPr>
              <a:t>proprietários.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500" spc="30">
                <a:solidFill>
                  <a:srgbClr val="C2C5CA"/>
                </a:solidFill>
                <a:latin typeface="Trebuchet MS"/>
                <a:cs typeface="Trebuchet MS"/>
              </a:rPr>
              <a:t>2023-0</a:t>
            </a:r>
            <a:r>
              <a:rPr dirty="0" sz="500" spc="10">
                <a:solidFill>
                  <a:srgbClr val="C2C5CA"/>
                </a:solidFill>
                <a:latin typeface="Trebuchet MS"/>
                <a:cs typeface="Trebuchet MS"/>
              </a:rPr>
              <a:t>7</a:t>
            </a:r>
            <a:r>
              <a:rPr dirty="0" sz="500" spc="35">
                <a:solidFill>
                  <a:srgbClr val="C2C5CA"/>
                </a:solidFill>
                <a:latin typeface="Trebuchet MS"/>
                <a:cs typeface="Trebuchet MS"/>
              </a:rPr>
              <a:t>-03</a:t>
            </a:r>
            <a:r>
              <a:rPr dirty="0" sz="500" spc="-45">
                <a:solidFill>
                  <a:srgbClr val="C2C5CA"/>
                </a:solidFill>
                <a:latin typeface="Trebuchet MS"/>
                <a:cs typeface="Trebuchet MS"/>
              </a:rPr>
              <a:t> </a:t>
            </a:r>
            <a:r>
              <a:rPr dirty="0" sz="500" spc="15">
                <a:solidFill>
                  <a:srgbClr val="C2C5CA"/>
                </a:solidFill>
                <a:latin typeface="Trebuchet MS"/>
                <a:cs typeface="Trebuchet MS"/>
              </a:rPr>
              <a:t>(IRG-M</a:t>
            </a:r>
            <a:r>
              <a:rPr dirty="0" sz="500">
                <a:solidFill>
                  <a:srgbClr val="C2C5CA"/>
                </a:solidFill>
                <a:latin typeface="Trebuchet MS"/>
                <a:cs typeface="Trebuchet MS"/>
              </a:rPr>
              <a:t>P</a:t>
            </a:r>
            <a:r>
              <a:rPr dirty="0" sz="500" spc="-5">
                <a:solidFill>
                  <a:srgbClr val="C2C5CA"/>
                </a:solidFill>
                <a:latin typeface="Trebuchet MS"/>
                <a:cs typeface="Trebuchet MS"/>
              </a:rPr>
              <a:t>)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00" y="826854"/>
            <a:ext cx="4135120" cy="2562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40" b="1">
                <a:solidFill>
                  <a:srgbClr val="005BC8"/>
                </a:solidFill>
                <a:latin typeface="Tahoma"/>
                <a:cs typeface="Tahoma"/>
              </a:rPr>
              <a:t>Conclusão</a:t>
            </a:r>
            <a:endParaRPr sz="1600">
              <a:latin typeface="Tahoma"/>
              <a:cs typeface="Tahoma"/>
            </a:endParaRPr>
          </a:p>
          <a:p>
            <a:pPr marL="12700" marR="326390">
              <a:lnSpc>
                <a:spcPct val="120400"/>
              </a:lnSpc>
              <a:spcBef>
                <a:spcPts val="509"/>
              </a:spcBef>
            </a:pP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linhas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gerais,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guia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planejamento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oferece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estrutura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ampla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prepararem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eficiência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endParaRPr sz="900">
              <a:latin typeface="Trebuchet MS"/>
              <a:cs typeface="Trebuchet MS"/>
            </a:endParaRPr>
          </a:p>
          <a:p>
            <a:pPr marL="12700" marR="65405">
              <a:lnSpc>
                <a:spcPct val="120400"/>
              </a:lnSpc>
            </a:pP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gerenciar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restabelecer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cibernética.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implementar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gestão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proativa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precauções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segurança,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assegurar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integridade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dados,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investir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treinamento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endParaRPr sz="900">
              <a:latin typeface="Trebuchet MS"/>
              <a:cs typeface="Trebuchet MS"/>
            </a:endParaRPr>
          </a:p>
          <a:p>
            <a:pPr marL="12700" marR="15367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estabelecer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procedimentos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claros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relatório,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podem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melhorar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signi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su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esiliênci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ticas.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645"/>
              </a:spcBef>
            </a:pP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planejamento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eficiente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apenas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ajuda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minimizar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danos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causados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pelos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ataques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cibernéticos,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também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fomenta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cultura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melhoria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aprendizado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contínuos.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acompanhar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evolução</a:t>
            </a:r>
            <a:endParaRPr sz="900">
              <a:latin typeface="Trebuchet MS"/>
              <a:cs typeface="Trebuchet MS"/>
            </a:endParaRPr>
          </a:p>
          <a:p>
            <a:pPr marL="12700" marR="128270">
              <a:lnSpc>
                <a:spcPct val="120400"/>
              </a:lnSpc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panorama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cibernéticas,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revisar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atualizar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regularmente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planos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manterem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dianteira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vulne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abilidade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eme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ge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00" y="3446864"/>
            <a:ext cx="4038600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Seguindo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atentamente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diretrizes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dispostas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neste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guia,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equipar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melhor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detectar,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conter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remediar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tica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ege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ben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dado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aliosos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segui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ormidad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egul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ória 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conser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su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eputaçã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mund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altame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conectado.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692650"/>
            <a:ext cx="4608195" cy="851535"/>
          </a:xfrm>
          <a:custGeom>
            <a:avLst/>
            <a:gdLst/>
            <a:ahLst/>
            <a:cxnLst/>
            <a:rect l="l" t="t" r="r" b="b"/>
            <a:pathLst>
              <a:path w="4608195" h="851535">
                <a:moveTo>
                  <a:pt x="4608004" y="0"/>
                </a:moveTo>
                <a:lnTo>
                  <a:pt x="0" y="0"/>
                </a:lnTo>
                <a:lnTo>
                  <a:pt x="0" y="851357"/>
                </a:lnTo>
                <a:lnTo>
                  <a:pt x="4608004" y="851357"/>
                </a:lnTo>
                <a:lnTo>
                  <a:pt x="4608004" y="0"/>
                </a:lnTo>
                <a:close/>
              </a:path>
            </a:pathLst>
          </a:custGeom>
          <a:solidFill>
            <a:srgbClr val="005B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3050" y="4862917"/>
            <a:ext cx="3618229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obter</a:t>
            </a:r>
            <a:r>
              <a:rPr dirty="0" sz="1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informações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sobre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serviço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Sophos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Incide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Response,</a:t>
            </a:r>
            <a:r>
              <a:rPr dirty="0" sz="1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50C3FC"/>
                </a:solidFill>
                <a:latin typeface="Trebuchet MS"/>
                <a:cs typeface="Trebuchet MS"/>
                <a:hlinkClick r:id="rId2"/>
              </a:rPr>
              <a:t>clique</a:t>
            </a:r>
            <a:r>
              <a:rPr dirty="0" sz="1400" spc="-114">
                <a:solidFill>
                  <a:srgbClr val="50C3FC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400" spc="10">
                <a:solidFill>
                  <a:srgbClr val="50C3FC"/>
                </a:solidFill>
                <a:latin typeface="Trebuchet MS"/>
                <a:cs typeface="Trebuchet MS"/>
                <a:hlinkClick r:id="rId2"/>
              </a:rPr>
              <a:t>aqui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7300" y="826854"/>
            <a:ext cx="3829050" cy="338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5" b="1">
                <a:solidFill>
                  <a:srgbClr val="005BC8"/>
                </a:solidFill>
                <a:latin typeface="Tahoma"/>
                <a:cs typeface="Tahoma"/>
              </a:rPr>
              <a:t>Enfrentando</a:t>
            </a:r>
            <a:r>
              <a:rPr dirty="0" sz="1600" spc="-130" b="1">
                <a:solidFill>
                  <a:srgbClr val="005BC8"/>
                </a:solidFill>
                <a:latin typeface="Tahoma"/>
                <a:cs typeface="Tahoma"/>
              </a:rPr>
              <a:t> </a:t>
            </a:r>
            <a:r>
              <a:rPr dirty="0" sz="1600" spc="-60" b="1">
                <a:solidFill>
                  <a:srgbClr val="005BC8"/>
                </a:solidFill>
                <a:latin typeface="Tahoma"/>
                <a:cs typeface="Tahoma"/>
              </a:rPr>
              <a:t>uma</a:t>
            </a:r>
            <a:r>
              <a:rPr dirty="0" sz="1600" spc="-130" b="1">
                <a:solidFill>
                  <a:srgbClr val="005BC8"/>
                </a:solidFill>
                <a:latin typeface="Tahoma"/>
                <a:cs typeface="Tahoma"/>
              </a:rPr>
              <a:t> </a:t>
            </a:r>
            <a:r>
              <a:rPr dirty="0" sz="1600" spc="-50" b="1">
                <a:solidFill>
                  <a:srgbClr val="005BC8"/>
                </a:solidFill>
                <a:latin typeface="Tahoma"/>
                <a:cs typeface="Tahoma"/>
              </a:rPr>
              <a:t>violação</a:t>
            </a:r>
            <a:r>
              <a:rPr dirty="0" sz="1600" spc="-130" b="1">
                <a:solidFill>
                  <a:srgbClr val="005BC8"/>
                </a:solidFill>
                <a:latin typeface="Tahoma"/>
                <a:cs typeface="Tahoma"/>
              </a:rPr>
              <a:t> </a:t>
            </a:r>
            <a:r>
              <a:rPr dirty="0" sz="1600" spc="-50" b="1">
                <a:solidFill>
                  <a:srgbClr val="005BC8"/>
                </a:solidFill>
                <a:latin typeface="Tahoma"/>
                <a:cs typeface="Tahoma"/>
              </a:rPr>
              <a:t>ativa?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20400"/>
              </a:lnSpc>
              <a:spcBef>
                <a:spcPts val="509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Ligue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telefone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contato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regional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abaixo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fale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nossos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consul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8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ália: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+61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272084454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Á</a:t>
            </a:r>
            <a:r>
              <a:rPr dirty="0" sz="900" spc="8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tria: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+43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73265575520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Canadá: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+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1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7785897255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ança: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+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33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186539880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Alemanha: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+49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61171186766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Itália: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+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39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0294752897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8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aíses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Bai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x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os: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+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31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162708600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Suécia: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+46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858400610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Suíça: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+41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445152286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Reino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Unido: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+44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1235635329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+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1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408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7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461064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7300" y="4547954"/>
            <a:ext cx="19602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-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mail: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05BC8"/>
                </a:solidFill>
                <a:latin typeface="Trebuchet MS"/>
                <a:cs typeface="Trebuchet MS"/>
                <a:hlinkClick r:id="rId3"/>
              </a:rPr>
              <a:t>RapidResponse@Sophos.com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7300" y="4795604"/>
            <a:ext cx="40062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Nossos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consultores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entrarão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contato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rápido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possível.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28405" y="7085999"/>
            <a:ext cx="196850" cy="143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800" spc="50">
                <a:solidFill>
                  <a:srgbClr val="005BC8"/>
                </a:solidFill>
                <a:latin typeface="Trebuchet MS"/>
                <a:cs typeface="Trebuchet MS"/>
              </a:rPr>
              <a:t>10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4165600" cy="3742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000" spc="35">
                <a:solidFill>
                  <a:srgbClr val="005BC8"/>
                </a:solidFill>
                <a:latin typeface="Trebuchet MS"/>
                <a:cs typeface="Trebuchet MS"/>
              </a:rPr>
              <a:t>Revisão</a:t>
            </a:r>
            <a:r>
              <a:rPr dirty="0" sz="1000" spc="-60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5BC8"/>
                </a:solidFill>
                <a:latin typeface="Trebuchet MS"/>
                <a:cs typeface="Trebuchet MS"/>
              </a:rPr>
              <a:t>pós-incidente</a:t>
            </a:r>
            <a:r>
              <a:rPr dirty="0" sz="1000" spc="-60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5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lições</a:t>
            </a:r>
            <a:r>
              <a:rPr dirty="0" sz="1000" spc="-60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5BC8"/>
                </a:solidFill>
                <a:latin typeface="Trebuchet MS"/>
                <a:cs typeface="Trebuchet MS"/>
              </a:rPr>
              <a:t>aprendidas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-150">
                <a:solidFill>
                  <a:srgbClr val="005BC8"/>
                </a:solidFill>
                <a:latin typeface="Trebuchet MS"/>
                <a:cs typeface="Trebuchet MS"/>
              </a:rPr>
              <a:t>........................................................19</a:t>
            </a:r>
            <a:endParaRPr sz="10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434"/>
              </a:spcBef>
            </a:pP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Revisão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pós-incidente</a:t>
            </a:r>
            <a:r>
              <a:rPr dirty="0" sz="950" spc="-4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.....................................................................................................19</a:t>
            </a:r>
            <a:endParaRPr sz="950">
              <a:latin typeface="Trebuchet MS"/>
              <a:cs typeface="Trebuchet MS"/>
            </a:endParaRPr>
          </a:p>
          <a:p>
            <a:pPr algn="r" marL="192405" marR="5080">
              <a:lnSpc>
                <a:spcPct val="138900"/>
              </a:lnSpc>
            </a:pP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Análise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da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eficiência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da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resposta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a</a:t>
            </a:r>
            <a:r>
              <a:rPr dirty="0" sz="950" spc="-3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incidentes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.....................................................19 </a:t>
            </a:r>
            <a:r>
              <a:rPr dirty="0" sz="950" spc="-2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Identificando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áreas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melhoria</a:t>
            </a:r>
            <a:r>
              <a:rPr dirty="0" sz="950" spc="-19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..................................................................................19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440"/>
              </a:spcBef>
            </a:pP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Implementando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alterações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6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atualizações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ao</a:t>
            </a:r>
            <a:r>
              <a:rPr dirty="0" sz="950" spc="-6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plano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60"/>
              </a:spcBef>
            </a:pP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2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resposta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a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incidentes</a:t>
            </a:r>
            <a:r>
              <a:rPr dirty="0" sz="950" spc="-19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.................................................................................................19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445"/>
              </a:spcBef>
            </a:pPr>
            <a:r>
              <a:rPr dirty="0" sz="950" spc="35">
                <a:solidFill>
                  <a:srgbClr val="363738"/>
                </a:solidFill>
                <a:latin typeface="Trebuchet MS"/>
                <a:cs typeface="Trebuchet MS"/>
              </a:rPr>
              <a:t>Lições</a:t>
            </a: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aprendidas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.............................................................................................................19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445"/>
              </a:spcBef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Melhores</a:t>
            </a:r>
            <a:r>
              <a:rPr dirty="0" sz="950" spc="-7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0">
                <a:solidFill>
                  <a:srgbClr val="363738"/>
                </a:solidFill>
                <a:latin typeface="Trebuchet MS"/>
                <a:cs typeface="Trebuchet MS"/>
              </a:rPr>
              <a:t>práticas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solidFill>
                  <a:srgbClr val="363738"/>
                </a:solidFill>
                <a:latin typeface="Trebuchet MS"/>
                <a:cs typeface="Trebuchet MS"/>
              </a:rPr>
              <a:t>segurança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35">
                <a:solidFill>
                  <a:srgbClr val="363738"/>
                </a:solidFill>
                <a:latin typeface="Trebuchet MS"/>
                <a:cs typeface="Trebuchet MS"/>
              </a:rPr>
              <a:t>recomendadas</a:t>
            </a:r>
            <a:r>
              <a:rPr dirty="0" sz="950" spc="-2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..............................................20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440"/>
              </a:spcBef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Configuração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da</a:t>
            </a:r>
            <a:r>
              <a:rPr dirty="0" sz="950" spc="-3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rede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......................................................................................................20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445"/>
              </a:spcBef>
            </a:pPr>
            <a:r>
              <a:rPr dirty="0" sz="950">
                <a:solidFill>
                  <a:srgbClr val="363738"/>
                </a:solidFill>
                <a:latin typeface="Trebuchet MS"/>
                <a:cs typeface="Trebuchet MS"/>
              </a:rPr>
              <a:t>Fortalecimento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....................................................................................................................20</a:t>
            </a:r>
            <a:endParaRPr sz="950">
              <a:latin typeface="Trebuchet MS"/>
              <a:cs typeface="Trebuchet MS"/>
            </a:endParaRPr>
          </a:p>
          <a:p>
            <a:pPr marL="192405" marR="5080">
              <a:lnSpc>
                <a:spcPct val="138900"/>
              </a:lnSpc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Precauções</a:t>
            </a:r>
            <a:r>
              <a:rPr dirty="0" sz="950" spc="-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4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segurança</a:t>
            </a:r>
            <a:r>
              <a:rPr dirty="0" sz="950" spc="-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e</a:t>
            </a:r>
            <a:r>
              <a:rPr dirty="0" sz="950" spc="-4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gerenciamento</a:t>
            </a:r>
            <a:r>
              <a:rPr dirty="0" sz="950" spc="-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proativo</a:t>
            </a:r>
            <a:r>
              <a:rPr dirty="0" sz="950" spc="-12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.......................................20 </a:t>
            </a:r>
            <a:r>
              <a:rPr dirty="0" sz="950" spc="-2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Integridade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30">
                <a:solidFill>
                  <a:srgbClr val="363738"/>
                </a:solidFill>
                <a:latin typeface="Trebuchet MS"/>
                <a:cs typeface="Trebuchet MS"/>
              </a:rPr>
              <a:t>dados</a:t>
            </a:r>
            <a:r>
              <a:rPr dirty="0" sz="950" spc="-15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........................................................................................................21</a:t>
            </a:r>
            <a:endParaRPr sz="95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445"/>
              </a:spcBef>
            </a:pPr>
            <a:r>
              <a:rPr dirty="0" sz="950" spc="30">
                <a:solidFill>
                  <a:srgbClr val="363738"/>
                </a:solidFill>
                <a:latin typeface="Trebuchet MS"/>
                <a:cs typeface="Trebuchet MS"/>
              </a:rPr>
              <a:t>Investimentos</a:t>
            </a:r>
            <a:r>
              <a:rPr dirty="0" sz="950" spc="-2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0">
                <a:solidFill>
                  <a:srgbClr val="363738"/>
                </a:solidFill>
                <a:latin typeface="Trebuchet MS"/>
                <a:cs typeface="Trebuchet MS"/>
              </a:rPr>
              <a:t>em</a:t>
            </a:r>
            <a:r>
              <a:rPr dirty="0" sz="950" spc="-1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40">
                <a:solidFill>
                  <a:srgbClr val="363738"/>
                </a:solidFill>
                <a:latin typeface="Trebuchet MS"/>
                <a:cs typeface="Trebuchet MS"/>
              </a:rPr>
              <a:t>segurança</a:t>
            </a:r>
            <a:r>
              <a:rPr dirty="0" sz="950" spc="-1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.....................................................................................21</a:t>
            </a:r>
            <a:endParaRPr sz="950">
              <a:latin typeface="Trebuchet MS"/>
              <a:cs typeface="Trebuchet MS"/>
            </a:endParaRPr>
          </a:p>
          <a:p>
            <a:pPr marL="192405" marR="5080">
              <a:lnSpc>
                <a:spcPct val="138900"/>
              </a:lnSpc>
            </a:pP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Serviços</a:t>
            </a:r>
            <a:r>
              <a:rPr dirty="0" sz="950" spc="-6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de</a:t>
            </a:r>
            <a:r>
              <a:rPr dirty="0" sz="950" spc="-6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25">
                <a:solidFill>
                  <a:srgbClr val="363738"/>
                </a:solidFill>
                <a:latin typeface="Trebuchet MS"/>
                <a:cs typeface="Trebuchet MS"/>
              </a:rPr>
              <a:t>segurança</a:t>
            </a:r>
            <a:r>
              <a:rPr dirty="0" sz="950" spc="-6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5">
                <a:solidFill>
                  <a:srgbClr val="363738"/>
                </a:solidFill>
                <a:latin typeface="Trebuchet MS"/>
                <a:cs typeface="Trebuchet MS"/>
              </a:rPr>
              <a:t>cibernética</a:t>
            </a:r>
            <a:r>
              <a:rPr dirty="0" sz="950" spc="-6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gerenciada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0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...................................................22 </a:t>
            </a:r>
            <a:r>
              <a:rPr dirty="0" sz="950" spc="-2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Investimento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45">
                <a:solidFill>
                  <a:srgbClr val="363738"/>
                </a:solidFill>
                <a:latin typeface="Trebuchet MS"/>
                <a:cs typeface="Trebuchet MS"/>
              </a:rPr>
              <a:t>em</a:t>
            </a:r>
            <a:r>
              <a:rPr dirty="0" sz="950" spc="1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5">
                <a:solidFill>
                  <a:srgbClr val="363738"/>
                </a:solidFill>
                <a:latin typeface="Trebuchet MS"/>
                <a:cs typeface="Trebuchet MS"/>
              </a:rPr>
              <a:t>ferramentas</a:t>
            </a:r>
            <a:r>
              <a:rPr dirty="0" sz="950" spc="-70">
                <a:solidFill>
                  <a:srgbClr val="363738"/>
                </a:solidFill>
                <a:latin typeface="Trebuchet MS"/>
                <a:cs typeface="Trebuchet MS"/>
              </a:rPr>
              <a:t> </a:t>
            </a:r>
            <a:r>
              <a:rPr dirty="0" sz="950" spc="-145">
                <a:solidFill>
                  <a:srgbClr val="363738"/>
                </a:solidFill>
                <a:latin typeface="Trebuchet MS"/>
                <a:cs typeface="Trebuchet MS"/>
              </a:rPr>
              <a:t>.....................................................................................22</a:t>
            </a:r>
            <a:endParaRPr sz="9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975"/>
              </a:spcBef>
            </a:pPr>
            <a:r>
              <a:rPr dirty="0" sz="1000" spc="-140">
                <a:solidFill>
                  <a:srgbClr val="005BC8"/>
                </a:solidFill>
                <a:latin typeface="Trebuchet MS"/>
                <a:cs typeface="Trebuchet MS"/>
              </a:rPr>
              <a:t>Conclusão</a:t>
            </a:r>
            <a:r>
              <a:rPr dirty="0" sz="1000" spc="-140">
                <a:solidFill>
                  <a:srgbClr val="005BC8"/>
                </a:solidFill>
                <a:latin typeface="Trebuchet MS"/>
                <a:cs typeface="Trebuchet MS"/>
              </a:rPr>
              <a:t>.............................................................................................................................23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28405" y="7085999"/>
            <a:ext cx="196850" cy="143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800" spc="50">
                <a:solidFill>
                  <a:srgbClr val="005BC8"/>
                </a:solidFill>
                <a:latin typeface="Trebuchet MS"/>
                <a:cs typeface="Trebuchet MS"/>
              </a:rPr>
              <a:t>10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26854"/>
            <a:ext cx="4235450" cy="2893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75" b="1">
                <a:solidFill>
                  <a:srgbClr val="005BC8"/>
                </a:solidFill>
                <a:latin typeface="Tahoma"/>
                <a:cs typeface="Tahoma"/>
              </a:rPr>
              <a:t>Introdução</a:t>
            </a:r>
            <a:endParaRPr sz="1600">
              <a:latin typeface="Tahoma"/>
              <a:cs typeface="Tahoma"/>
            </a:endParaRPr>
          </a:p>
          <a:p>
            <a:pPr marL="12700" marR="87630">
              <a:lnSpc>
                <a:spcPct val="120400"/>
              </a:lnSpc>
              <a:spcBef>
                <a:spcPts val="509"/>
              </a:spcBef>
            </a:pP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Este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documento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foi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escrito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oferecer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visão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abrangente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melhores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práticas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traçando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passos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análise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ameaças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cibernéticas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aspectos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técnico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organizacional.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Este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guia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objetivo</a:t>
            </a:r>
            <a:endParaRPr sz="900">
              <a:latin typeface="Trebuchet MS"/>
              <a:cs typeface="Trebuchet MS"/>
            </a:endParaRPr>
          </a:p>
          <a:p>
            <a:pPr marL="12700" marR="144780">
              <a:lnSpc>
                <a:spcPct val="120400"/>
              </a:lnSpc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auxiliar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empresas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desenvolvimento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eficiente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Destinado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profissionais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informação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cargos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técnicos</a:t>
            </a:r>
            <a:endParaRPr sz="900">
              <a:latin typeface="Trebuchet MS"/>
              <a:cs typeface="Trebuchet MS"/>
            </a:endParaRPr>
          </a:p>
          <a:p>
            <a:pPr marL="12700" marR="19685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organizacionais,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bem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iniciantes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sem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experiência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prévia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cibernética,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este guia funciona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introdução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 resposta 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Observe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o guia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aprofunda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questões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regulatórias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 informações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estruturas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gestão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segurança.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Ele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usado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material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complementar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conjunto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diretrizes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aplicáveis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referentes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divulgação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violações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específicas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Além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disso,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papel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seguro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proteção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digital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ponderado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separadamente,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pois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apólices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conter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diretrizes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divergem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recomendações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apresentadas neste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guia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3777064"/>
            <a:ext cx="4191635" cy="241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6364">
              <a:lnSpc>
                <a:spcPct val="120400"/>
              </a:lnSpc>
              <a:spcBef>
                <a:spcPts val="100"/>
              </a:spcBef>
            </a:pP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preparo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eficiente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cibernéticos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permite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trabalhem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procedimentos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protocolos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estabelecidos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reação,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atribuição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riscos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rápidas.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objetivo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deste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documento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oferecer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guia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desenvolver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fase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preparação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ciclo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vida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gestão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exercendo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impacto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financeiro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operacional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mínimo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às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 ao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facilitar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rápida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contenção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cibernéticos.</a:t>
            </a:r>
            <a:endParaRPr sz="9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87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Encorajamos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profissionais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incorporar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esses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conceitos</a:t>
            </a:r>
            <a:endParaRPr sz="900">
              <a:latin typeface="Trebuchet MS"/>
              <a:cs typeface="Trebuchet MS"/>
            </a:endParaRPr>
          </a:p>
          <a:p>
            <a:pPr algn="just" marL="12700" marR="4699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métodos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investigação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planos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conforme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apropriado.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guia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lido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começo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fim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seções,</a:t>
            </a:r>
            <a:endParaRPr sz="900">
              <a:latin typeface="Trebuchet MS"/>
              <a:cs typeface="Trebuchet MS"/>
            </a:endParaRPr>
          </a:p>
          <a:p>
            <a:pPr algn="just" marL="12700" marR="48895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leitor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capítulos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lhe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relevantes.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documento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oferece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passo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passo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lidar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cibernéticos,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contudo,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objetivo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ajudar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equipes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prepararem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estabelecerem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próprios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processos.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800" y="1135464"/>
            <a:ext cx="432816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76835">
              <a:lnSpc>
                <a:spcPct val="120400"/>
              </a:lnSpc>
              <a:spcBef>
                <a:spcPts val="100"/>
              </a:spcBef>
            </a:pP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fases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gestão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descritas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neste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guia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alinham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estrutura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0D0D0E"/>
                </a:solidFill>
                <a:latin typeface="Trebuchet MS"/>
                <a:cs typeface="Trebuchet MS"/>
              </a:rPr>
              <a:t>SANS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recomendada,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consiste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fases.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Essa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estrutura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foi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projetada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enfatizar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cada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ciclo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vida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gestão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ajudar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profissionais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prepararem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responder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eficiência. Entretanto,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temos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intenção 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este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seja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playbook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estratégico.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cibernéticos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são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dinâmicos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e,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ainda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estruturas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ofereçam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embasamento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necessário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julgamento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profissional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sob</a:t>
            </a:r>
            <a:endParaRPr sz="900">
              <a:latin typeface="Trebuchet MS"/>
              <a:cs typeface="Trebuchet MS"/>
            </a:endParaRPr>
          </a:p>
          <a:p>
            <a:pPr marL="12700" marR="229870">
              <a:lnSpc>
                <a:spcPct val="120400"/>
              </a:lnSpc>
            </a:pP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perspectiva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abrangente,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profissionais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funcionários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preocupados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incisivos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tratar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desses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9328405" y="7085999"/>
            <a:ext cx="196850" cy="143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800" spc="50">
                <a:solidFill>
                  <a:srgbClr val="005BC8"/>
                </a:solidFill>
                <a:latin typeface="Trebuchet MS"/>
                <a:cs typeface="Trebuchet MS"/>
              </a:rPr>
              <a:t>10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26856"/>
            <a:ext cx="4121785" cy="1985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005BC8"/>
                </a:solidFill>
                <a:latin typeface="Tahoma"/>
                <a:cs typeface="Tahoma"/>
              </a:rPr>
              <a:t>Preparação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primeira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ciclo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preparação.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atividades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esforços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aplicados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durante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desenvolvimento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dessa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fase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influenciam significativamente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eficiência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eficácia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fases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subsequentes.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Portanto,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fase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preparação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crucial,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devendo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revisada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atualizada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regularmente.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elementos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fase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preparação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englobam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aspectos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não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técnicos,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processos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procedimentos,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componentes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técnicos,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proteção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sistema,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coleta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telemetria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treinamento.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enfoque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necessário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tempo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recursos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dedicado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preparação,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criar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sólida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robusta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esilie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2941406"/>
            <a:ext cx="4159885" cy="1604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80">
                <a:solidFill>
                  <a:srgbClr val="008BFF"/>
                </a:solidFill>
                <a:latin typeface="Trebuchet MS"/>
                <a:cs typeface="Trebuchet MS"/>
              </a:rPr>
              <a:t>ocessos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0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ocedime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2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85">
                <a:solidFill>
                  <a:srgbClr val="008BFF"/>
                </a:solidFill>
                <a:latin typeface="Trebuchet MS"/>
                <a:cs typeface="Trebuchet MS"/>
              </a:rPr>
              <a:t>os</a:t>
            </a:r>
            <a:endParaRPr sz="12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810"/>
              </a:spcBef>
            </a:pP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procedimentos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documentados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essenciais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endParaRPr sz="900">
              <a:latin typeface="Trebuchet MS"/>
              <a:cs typeface="Trebuchet MS"/>
            </a:endParaRPr>
          </a:p>
          <a:p>
            <a:pPr algn="just" marL="12700" marR="5080">
              <a:lnSpc>
                <a:spcPct val="120400"/>
              </a:lnSpc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funcionamento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eficiente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descrever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distribuir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essas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diretrizes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pessoal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selecionado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participar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tratamento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você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garante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integridade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endParaRPr sz="900">
              <a:latin typeface="Trebuchet MS"/>
              <a:cs typeface="Trebuchet MS"/>
            </a:endParaRPr>
          </a:p>
          <a:p>
            <a:pPr marL="12700" marR="29845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alinhamento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objetivos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todas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partes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envolvidas.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Processos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procedimentos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claramente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definidos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ajudam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consistência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endParaRPr sz="900">
              <a:latin typeface="Trebuchet MS"/>
              <a:cs typeface="Trebuchet MS"/>
            </a:endParaRPr>
          </a:p>
          <a:p>
            <a:pPr marL="12700" marR="197485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abordagem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equipe,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facilitar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comunicação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colaborar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cibern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ticos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ágil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coo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denada.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00" y="4672134"/>
            <a:ext cx="4217670" cy="10293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Plano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-3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tame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incide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60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endParaRPr sz="1000">
              <a:latin typeface="Trebuchet MS"/>
              <a:cs typeface="Trebuchet MS"/>
            </a:endParaRPr>
          </a:p>
          <a:p>
            <a:pPr marL="12700" marR="271780">
              <a:lnSpc>
                <a:spcPts val="1300"/>
              </a:lnSpc>
              <a:spcBef>
                <a:spcPts val="60"/>
              </a:spcBef>
            </a:pP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plano 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tratamento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estabelece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procedimentos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claros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gerenciar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cibernética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oferece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diretrizes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necessárias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todos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envolvidos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</a:pP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elementos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seguir devem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incorporados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plano 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tratamento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abordagem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abrangente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responder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5758266"/>
            <a:ext cx="3985260" cy="85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9055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 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Definir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partes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envolvidas: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identifique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principais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envolvidos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atribua-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lhes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funções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tratamento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posições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chefia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complementar,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endParaRPr sz="900">
              <a:latin typeface="Trebuchet MS"/>
              <a:cs typeface="Trebuchet MS"/>
            </a:endParaRPr>
          </a:p>
          <a:p>
            <a:pPr marL="102235" marR="508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liderança,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também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parceiros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externos,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provedores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serviços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TI,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fornecedores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0799" y="805266"/>
            <a:ext cx="3951604" cy="142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17145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Classificação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níveis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severidade: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estabeleça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critérios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classificação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fatores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potencial</a:t>
            </a:r>
            <a:endParaRPr sz="900">
              <a:latin typeface="Trebuchet MS"/>
              <a:cs typeface="Trebuchet MS"/>
            </a:endParaRPr>
          </a:p>
          <a:p>
            <a:pPr marL="102235" marR="5080">
              <a:lnSpc>
                <a:spcPct val="120400"/>
              </a:lnSpc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impacto,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sistemas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afetados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tipo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ameaça. Defina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níveis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severidade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priorizar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direcionar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trabalhos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Procedimentos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escalonamento: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trace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procedimentos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claros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endParaRPr sz="900">
              <a:latin typeface="Trebuchet MS"/>
              <a:cs typeface="Trebuchet MS"/>
            </a:endParaRPr>
          </a:p>
          <a:p>
            <a:pPr marL="102235" marR="24765">
              <a:lnSpc>
                <a:spcPct val="120400"/>
              </a:lnSpc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escalonamento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vão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além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capacidade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autoridade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pessoal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inicial,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incluindo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envolvimento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altos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níveis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chefia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engajamento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peritos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externos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quando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necessário.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0799" y="2291166"/>
            <a:ext cx="3735070" cy="175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106045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204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Comunicação: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garanta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comunicação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eficiente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durante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crises seguindo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padrão 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 a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modelos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comunicação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predefinidos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funcionários,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clientes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parceiros.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Incorpore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também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práticas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recuperação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desastre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planos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continuidade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negócios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avaliar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canais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suplementares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caso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falhas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comunicação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e-mail,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mensagem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videoconferência.</a:t>
            </a:r>
            <a:endParaRPr sz="900">
              <a:latin typeface="Trebuchet MS"/>
              <a:cs typeface="Trebuchet MS"/>
            </a:endParaRPr>
          </a:p>
          <a:p>
            <a:pPr marL="102235" marR="18859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tário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trimônio: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ma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enha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tário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tualizado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 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poder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rastrear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administrar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todos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equipamentos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softwares</a:t>
            </a:r>
            <a:endParaRPr sz="900">
              <a:latin typeface="Trebuchet MS"/>
              <a:cs typeface="Trebuchet MS"/>
            </a:endParaRPr>
          </a:p>
          <a:p>
            <a:pPr marL="102235" marR="482600">
              <a:lnSpc>
                <a:spcPct val="120400"/>
              </a:lnSpc>
            </a:pP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Essa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informação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determinar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disseminação,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impac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espo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ameaça.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0799" y="4107266"/>
            <a:ext cx="4204970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5459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Cronograma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incidentes: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crie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cronograma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cada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fase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estipulando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prazos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219"/>
              </a:spcBef>
            </a:pP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principais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marcos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organizada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imediata.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Documentação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relatório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incidentes: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padronize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processo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documentar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todos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aspectos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incidente,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incluindo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medidas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tomadas,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decisões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feitas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resultados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alcançados.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Esse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documento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será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essencial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análises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pós-incidente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nas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questões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âmbito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legal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regulatório.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800" y="5428066"/>
            <a:ext cx="4192904" cy="1263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43815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visões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pós-ação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melhorias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tínuas: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impleme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ocesso 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realizar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revisões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pós-ação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seguidas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avaliar</a:t>
            </a:r>
            <a:endParaRPr sz="900">
              <a:latin typeface="Trebuchet MS"/>
              <a:cs typeface="Trebuchet MS"/>
            </a:endParaRPr>
          </a:p>
          <a:p>
            <a:pPr marL="192405" marR="390525">
              <a:lnSpc>
                <a:spcPct val="120400"/>
              </a:lnSpc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eficiência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 resposta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identificar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áreas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melhorar.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Use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esses 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insights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atualizar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melhorar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tratamento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65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incorporar 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esses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elementos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seu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plano 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tratamento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incidentes,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sua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estará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bem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equipada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administrar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responder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ança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cibern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tica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eficácia.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28405" y="7085999"/>
            <a:ext cx="196850" cy="143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800" spc="50">
                <a:solidFill>
                  <a:srgbClr val="005BC8"/>
                </a:solidFill>
                <a:latin typeface="Trebuchet MS"/>
                <a:cs typeface="Trebuchet MS"/>
              </a:rPr>
              <a:t>10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06395"/>
            <a:ext cx="4261485" cy="60445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50">
                <a:solidFill>
                  <a:srgbClr val="008BFF"/>
                </a:solidFill>
                <a:latin typeface="Trebuchet MS"/>
                <a:cs typeface="Trebuchet MS"/>
              </a:rPr>
              <a:t>Docume</a:t>
            </a:r>
            <a:r>
              <a:rPr dirty="0" sz="1000" spc="4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tação</a:t>
            </a:r>
            <a:r>
              <a:rPr dirty="0" sz="1000" spc="-8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legal</a:t>
            </a:r>
            <a:endParaRPr sz="1000">
              <a:latin typeface="Trebuchet MS"/>
              <a:cs typeface="Trebuchet MS"/>
            </a:endParaRPr>
          </a:p>
          <a:p>
            <a:pPr marL="12700" marR="24130">
              <a:lnSpc>
                <a:spcPts val="1200"/>
              </a:lnSpc>
              <a:spcBef>
                <a:spcPts val="40"/>
              </a:spcBef>
            </a:pP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fase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preparação,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empresas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devem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tratar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responsabilidades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legais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pertinentes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divulgação,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regulamentos de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tratamento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outros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aspectos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relevantes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cibernética.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seguir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ilustram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algumas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considerações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comumente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abordadas,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mas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conduzir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própria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análise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de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requisitos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regulatórios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específicos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seu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setor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local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atuação. Identifique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pessoas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responsáveis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relatórios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conformidades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empresa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inclua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essas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pessoas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funções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claramente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definidas.</a:t>
            </a:r>
            <a:endParaRPr sz="900">
              <a:latin typeface="Trebuchet MS"/>
              <a:cs typeface="Trebuchet MS"/>
            </a:endParaRPr>
          </a:p>
          <a:p>
            <a:pPr marL="192405" marR="905510" indent="-90170">
              <a:lnSpc>
                <a:spcPct val="111100"/>
              </a:lnSpc>
              <a:spcBef>
                <a:spcPts val="59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Responsabilidades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divulgação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regulatórias: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algumas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têm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dever legal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são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fomentadas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divulgar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acordo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setor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posição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mercado.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2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setores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infraestrutura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crítica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gência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g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ername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tais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770"/>
              </a:spcBef>
            </a:pP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64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Emp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esa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capita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aber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endParaRPr sz="900">
              <a:latin typeface="Trebuchet MS"/>
              <a:cs typeface="Trebuchet MS"/>
            </a:endParaRPr>
          </a:p>
          <a:p>
            <a:pPr algn="just" marL="192405" marR="57340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Privacidade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dados: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siga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leis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proteção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determinam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posturas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divulgação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confiabilidade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agências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incumbidas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manipular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clientes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afetados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pessoas</a:t>
            </a:r>
            <a:endParaRPr sz="90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120"/>
              </a:spcBef>
            </a:pP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cujo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di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ei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dado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enha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sid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comp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om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tidos.</a:t>
            </a:r>
            <a:endParaRPr sz="900">
              <a:latin typeface="Trebuchet MS"/>
              <a:cs typeface="Trebuchet MS"/>
            </a:endParaRPr>
          </a:p>
          <a:p>
            <a:pPr marL="192405" marR="508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Retenção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destruição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dados: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estabeleça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políticas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procedimentos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retenção,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armazenamento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destruição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segura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coletados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atividades</a:t>
            </a:r>
            <a:endParaRPr sz="900">
              <a:latin typeface="Trebuchet MS"/>
              <a:cs typeface="Trebuchet MS"/>
            </a:endParaRPr>
          </a:p>
          <a:p>
            <a:pPr algn="just" marL="192405">
              <a:lnSpc>
                <a:spcPct val="100000"/>
              </a:lnSpc>
              <a:spcBef>
                <a:spcPts val="120"/>
              </a:spcBef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acordo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regulamentações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aplicáveis.</a:t>
            </a:r>
            <a:endParaRPr sz="900">
              <a:latin typeface="Trebuchet MS"/>
              <a:cs typeface="Trebuchet MS"/>
            </a:endParaRPr>
          </a:p>
          <a:p>
            <a:pPr marL="192405" marR="72390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Acordos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contratos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terceiros: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leia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acordos 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contratos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firmados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fornecedores,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revendedores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parceiros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conhecer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obrigações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requisitos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notificação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rege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eventualidade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violação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incidente.</a:t>
            </a:r>
            <a:endParaRPr sz="900">
              <a:latin typeface="Trebuchet MS"/>
              <a:cs typeface="Trebuchet MS"/>
            </a:endParaRPr>
          </a:p>
          <a:p>
            <a:pPr marL="192405" marR="1587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Proteção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propriedade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intelectual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(PI):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analise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aspectos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propriedade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intelectual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organização, incluindo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segredos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comerciais,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patentes, direitos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autoriais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marcas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registradas,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após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cibernético.</a:t>
            </a:r>
            <a:endParaRPr sz="900">
              <a:latin typeface="Trebuchet MS"/>
              <a:cs typeface="Trebuchet MS"/>
            </a:endParaRPr>
          </a:p>
          <a:p>
            <a:pPr marL="192405" marR="49466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Relatório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transferência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entre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fronteiras: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tuaçã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ernacional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ponde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implicaçõe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legai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equisi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os 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transferência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relatórios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entre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diferentes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jurisdições.</a:t>
            </a:r>
            <a:endParaRPr sz="900">
              <a:latin typeface="Trebuchet MS"/>
              <a:cs typeface="Trebuchet MS"/>
            </a:endParaRPr>
          </a:p>
          <a:p>
            <a:pPr marL="192405" marR="31559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Direitos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deveres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funcionários: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descreva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direitos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deveres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dos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tange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cibernética,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incluindo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obrigação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informar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proteger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confidenciais.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0799" y="807490"/>
            <a:ext cx="4080510" cy="95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427355" indent="-90170">
              <a:lnSpc>
                <a:spcPct val="1111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Documentação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apólice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seguro: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entenda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requisitos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abri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sini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ado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a.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77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Leia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termos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condições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apólice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determinar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inclusões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exclusões.</a:t>
            </a:r>
            <a:endParaRPr sz="900">
              <a:latin typeface="Trebuchet MS"/>
              <a:cs typeface="Trebuchet MS"/>
            </a:endParaRPr>
          </a:p>
          <a:p>
            <a:pPr marL="192405" marR="145669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🢝</a:t>
            </a:r>
            <a:r>
              <a:rPr dirty="0" sz="900" spc="-17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Consulte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departamento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jurídico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interno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correto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entendimento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cobertura.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800" y="1841569"/>
            <a:ext cx="4329430" cy="47999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Pl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yboo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k</a:t>
            </a:r>
            <a:r>
              <a:rPr dirty="0" sz="1000" spc="114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espo</a:t>
            </a: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incide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es</a:t>
            </a:r>
            <a:endParaRPr sz="1000">
              <a:latin typeface="Trebuchet MS"/>
              <a:cs typeface="Trebuchet MS"/>
            </a:endParaRPr>
          </a:p>
          <a:p>
            <a:pPr marL="12700" marR="221615">
              <a:lnSpc>
                <a:spcPts val="1200"/>
              </a:lnSpc>
              <a:spcBef>
                <a:spcPts val="40"/>
              </a:spcBef>
            </a:pP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playbooks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oferecem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diretrizes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detalhadas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passo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passo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serem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tomadas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quando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identificadas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específicas.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Esses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playbooks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desenvolvidos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tendo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riscos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específicos</a:t>
            </a:r>
            <a:endParaRPr sz="900">
              <a:latin typeface="Trebuchet MS"/>
              <a:cs typeface="Trebuchet MS"/>
            </a:endParaRPr>
          </a:p>
          <a:p>
            <a:pPr marL="12700" marR="337820">
              <a:lnSpc>
                <a:spcPct val="1111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considerando-se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probabilidade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potencial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diferentes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cenários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ataque.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elementos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seguir devem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levados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conta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quando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estiver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desenvolvendo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playbooks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incidentes:</a:t>
            </a:r>
            <a:endParaRPr sz="900">
              <a:latin typeface="Trebuchet MS"/>
              <a:cs typeface="Trebuchet MS"/>
            </a:endParaRPr>
          </a:p>
          <a:p>
            <a:pPr marL="192405" marR="32131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Adaptados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organização: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assegure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playbooks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adaptados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ambiente,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características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recursos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únicos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Isso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inclui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porte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empresa,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setor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riscos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específicos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enfrenta.</a:t>
            </a:r>
            <a:endParaRPr sz="900">
              <a:latin typeface="Trebuchet MS"/>
              <a:cs typeface="Trebuchet MS"/>
            </a:endParaRPr>
          </a:p>
          <a:p>
            <a:pPr marL="192405" marR="435609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Cenário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ameaça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especí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cas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ecomendamo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ganizações 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mais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sólidas desenvolvam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playbooks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específicas,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determinados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tipos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malware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direcionadas.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Contudo,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organizações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recursos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limitados,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playbooks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abranger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cobrir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variadas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serem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aplicados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diferentes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cenários.</a:t>
            </a:r>
            <a:endParaRPr sz="900">
              <a:latin typeface="Trebuchet MS"/>
              <a:cs typeface="Trebuchet MS"/>
            </a:endParaRPr>
          </a:p>
          <a:p>
            <a:pPr marL="192405" marR="9588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Instruções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claras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concisas: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playbooks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fornecerão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instruções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claras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concisas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etapa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resposta.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Isso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ajuda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equipes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entender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executar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rapidez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necessárias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incidente.</a:t>
            </a:r>
            <a:endParaRPr sz="900">
              <a:latin typeface="Trebuchet MS"/>
              <a:cs typeface="Trebuchet MS"/>
            </a:endParaRPr>
          </a:p>
          <a:p>
            <a:pPr marL="192405" marR="508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Funções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responsabilidades: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defina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clareza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funções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responsabilidades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cada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membro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envolvido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resposta.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Isso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assegura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cada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pessoa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saiba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exatamente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esperado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dela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possa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contribuir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modo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eficiente.</a:t>
            </a:r>
            <a:endParaRPr sz="900">
              <a:latin typeface="Trebuchet MS"/>
              <a:cs typeface="Trebuchet MS"/>
            </a:endParaRPr>
          </a:p>
          <a:p>
            <a:pPr marL="192405" marR="132270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Comunicaçã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escaloname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di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tri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z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 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comunicaçã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escaloname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por 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exemplo,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notificar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gerencia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solicitar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apoio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externo.</a:t>
            </a:r>
            <a:endParaRPr sz="900">
              <a:latin typeface="Trebuchet MS"/>
              <a:cs typeface="Trebuchet MS"/>
            </a:endParaRPr>
          </a:p>
          <a:p>
            <a:pPr marL="192405" marR="65849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Integração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plano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tratamento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incidentes: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assegure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playbooks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estejam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alinhados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geral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tratamento</a:t>
            </a:r>
            <a:endParaRPr sz="900">
              <a:latin typeface="Trebuchet MS"/>
              <a:cs typeface="Trebuchet MS"/>
            </a:endParaRPr>
          </a:p>
          <a:p>
            <a:pPr marL="192405" marR="504825">
              <a:lnSpc>
                <a:spcPct val="111100"/>
              </a:lnSpc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ofereçam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apoio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devido.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Isso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ajuda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consistência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coerência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entre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esforços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empenhados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responder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incidente.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328405" y="7085999"/>
            <a:ext cx="196850" cy="143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800" spc="50">
                <a:solidFill>
                  <a:srgbClr val="005BC8"/>
                </a:solidFill>
                <a:latin typeface="Trebuchet MS"/>
                <a:cs typeface="Trebuchet MS"/>
              </a:rPr>
              <a:t>10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07490"/>
            <a:ext cx="4194810" cy="102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5080" indent="-90170">
              <a:lnSpc>
                <a:spcPct val="1111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Revisões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atualizações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regulares: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playbooks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revisados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atualizados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regularmente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garantir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mantenham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relevantes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acompanhem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evolução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mudanças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nas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circunstâncias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organizacionais.</a:t>
            </a:r>
            <a:endParaRPr sz="900">
              <a:latin typeface="Trebuchet MS"/>
              <a:cs typeface="Trebuchet MS"/>
            </a:endParaRPr>
          </a:p>
          <a:p>
            <a:pPr marL="12700" marR="64769">
              <a:lnSpc>
                <a:spcPct val="111100"/>
              </a:lnSpc>
              <a:spcBef>
                <a:spcPts val="65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incorporar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esses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elementos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playbooks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incidentes,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sua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 estará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mais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bem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preparada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responder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eficientemente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uma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variedade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cibernética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minimizar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impactos.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1911419"/>
            <a:ext cx="4258310" cy="48825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Backups</a:t>
            </a:r>
            <a:endParaRPr sz="1000">
              <a:latin typeface="Trebuchet MS"/>
              <a:cs typeface="Trebuchet MS"/>
            </a:endParaRPr>
          </a:p>
          <a:p>
            <a:pPr marL="12700" marR="179070">
              <a:lnSpc>
                <a:spcPts val="1200"/>
              </a:lnSpc>
              <a:spcBef>
                <a:spcPts val="40"/>
              </a:spcBef>
            </a:pP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backups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essenciais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assegurar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continuidade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negócios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minimizar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perda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devida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acidentes,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falhas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sistema ou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ataques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cibernéticos.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backup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robusta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envolve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criar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validar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ts val="1200"/>
              </a:lnSpc>
            </a:pP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backups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regularmente,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além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escolher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variedade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opções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armazenamento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maximizar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disponibilidade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dados.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elementos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seguir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levados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quando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estiver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desenvolvendo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backup:</a:t>
            </a:r>
            <a:endParaRPr sz="900">
              <a:latin typeface="Trebuchet MS"/>
              <a:cs typeface="Trebuchet MS"/>
            </a:endParaRPr>
          </a:p>
          <a:p>
            <a:pPr marL="192405" marR="106680" indent="-90170">
              <a:lnSpc>
                <a:spcPct val="111100"/>
              </a:lnSpc>
              <a:spcBef>
                <a:spcPts val="59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Frequência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backup: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determine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frequência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apropriada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criação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backups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base na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criticalidade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nível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risco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admissível.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Backups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regulares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ajudam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minimizar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potencial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perda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dados.</a:t>
            </a:r>
            <a:endParaRPr sz="900">
              <a:latin typeface="Trebuchet MS"/>
              <a:cs typeface="Trebuchet MS"/>
            </a:endParaRPr>
          </a:p>
          <a:p>
            <a:pPr marL="192405" marR="64452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Tipos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backup: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utilize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combinação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backups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totais,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incrementais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diferenciais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otimizar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espaço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armazenamento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acilita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tau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açã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cie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dados.</a:t>
            </a:r>
            <a:endParaRPr sz="900">
              <a:latin typeface="Trebuchet MS"/>
              <a:cs typeface="Trebuchet MS"/>
            </a:endParaRPr>
          </a:p>
          <a:p>
            <a:pPr marL="192405" marR="60007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Opções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armazenamento: escolha diversas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opções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armazenamento,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incluindo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backups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locais,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 nuvem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offline.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Isso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ajuda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garantir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disponibilidade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mitigar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riscos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perda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causados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pelo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armazenamento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único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local.</a:t>
            </a:r>
            <a:endParaRPr sz="900">
              <a:latin typeface="Trebuchet MS"/>
              <a:cs typeface="Trebuchet MS"/>
            </a:endParaRPr>
          </a:p>
          <a:p>
            <a:pPr marL="192405" marR="40322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Priorização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críticos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negócios: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focar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realização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backups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essenciais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negócios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indispensáveis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operações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básicas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apoio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principais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processos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negócios.</a:t>
            </a:r>
            <a:endParaRPr sz="900">
              <a:latin typeface="Trebuchet MS"/>
              <a:cs typeface="Trebuchet MS"/>
            </a:endParaRPr>
          </a:p>
          <a:p>
            <a:pPr marL="192405" marR="9588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23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Criptografia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backup: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criptografe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backups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proteger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confidenciais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prevenir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autorizado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armazenamento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transmissão.</a:t>
            </a:r>
            <a:endParaRPr sz="900">
              <a:latin typeface="Trebuchet MS"/>
              <a:cs typeface="Trebuchet MS"/>
            </a:endParaRPr>
          </a:p>
          <a:p>
            <a:pPr algn="just" marL="192405" marR="13716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Validação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backup: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regularmente,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avalie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valide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backups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garantir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sejam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confiáveis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possam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restaurados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necessários.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Isso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vai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abranger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testar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restauração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verificar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integridade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backup.</a:t>
            </a:r>
            <a:endParaRPr sz="900">
              <a:latin typeface="Trebuchet MS"/>
              <a:cs typeface="Trebuchet MS"/>
            </a:endParaRPr>
          </a:p>
          <a:p>
            <a:pPr marL="192405" marR="817244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Política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retenção: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políticas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retenção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dados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gerenciar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armazenamento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descarte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backups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acordo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</a:t>
            </a:r>
            <a:r>
              <a:rPr dirty="0" sz="900" spc="6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equisi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egul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ório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ciais.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0800" y="807490"/>
            <a:ext cx="4102735" cy="19392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382270" indent="-90170">
              <a:lnSpc>
                <a:spcPct val="1111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recuperação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desastres: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integre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backup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geral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recuperação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desastre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garantir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eficiente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coordenada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eventos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haja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perda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dados.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11100"/>
              </a:lnSpc>
              <a:spcBef>
                <a:spcPts val="650"/>
              </a:spcBef>
            </a:pP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incorporar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esses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elementos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backup,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estará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preparada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restabelecer.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20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-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eçã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008BFF"/>
                </a:solidFill>
                <a:latin typeface="Trebuchet MS"/>
                <a:cs typeface="Trebuchet MS"/>
              </a:rPr>
              <a:t>si</a:t>
            </a:r>
            <a:r>
              <a:rPr dirty="0" sz="1200" spc="50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008BFF"/>
                </a:solidFill>
                <a:latin typeface="Trebuchet MS"/>
                <a:cs typeface="Trebuchet MS"/>
              </a:rPr>
              <a:t>ema</a:t>
            </a:r>
            <a:r>
              <a:rPr dirty="0" sz="1200" spc="50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edes</a:t>
            </a:r>
            <a:endParaRPr sz="1200">
              <a:latin typeface="Trebuchet MS"/>
              <a:cs typeface="Trebuchet MS"/>
            </a:endParaRPr>
          </a:p>
          <a:p>
            <a:pPr marL="12700" marR="66675">
              <a:lnSpc>
                <a:spcPct val="111100"/>
              </a:lnSpc>
              <a:spcBef>
                <a:spcPts val="225"/>
              </a:spcBef>
            </a:pP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proteção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envolve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reduzir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superfície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ataque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minimizando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funcionalidades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desnecessárias,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conexões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rede.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práticas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eficazes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proteção,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diminuir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probabilidade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ataque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sucesso.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Considere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seguintes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aspectos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quando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desenvolver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proteção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redes: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0800" y="2827969"/>
            <a:ext cx="3814445" cy="15741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20">
                <a:solidFill>
                  <a:srgbClr val="008BFF"/>
                </a:solidFill>
                <a:latin typeface="Trebuchet MS"/>
                <a:cs typeface="Trebuchet MS"/>
              </a:rPr>
              <a:t>Patches</a:t>
            </a:r>
            <a:endParaRPr sz="1000">
              <a:latin typeface="Trebuchet MS"/>
              <a:cs typeface="Trebuchet MS"/>
            </a:endParaRPr>
          </a:p>
          <a:p>
            <a:pPr marL="192405" marR="5080" indent="-90170">
              <a:lnSpc>
                <a:spcPts val="1200"/>
              </a:lnSpc>
              <a:spcBef>
                <a:spcPts val="4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Programa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gerenciamento de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patches: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estabeleça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programa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garantir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instalação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patches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consistência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prontidão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rede,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equilib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and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us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er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om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tizada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semiau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om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tizadas.</a:t>
            </a:r>
            <a:endParaRPr sz="900">
              <a:latin typeface="Trebuchet MS"/>
              <a:cs typeface="Trebuchet MS"/>
            </a:endParaRPr>
          </a:p>
          <a:p>
            <a:pPr marL="192405" marR="1080770" indent="-90170">
              <a:lnSpc>
                <a:spcPct val="111100"/>
              </a:lnSpc>
              <a:spcBef>
                <a:spcPts val="59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Docume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tação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ma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enh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65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egi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ches 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aplicados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remoções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necessárias.</a:t>
            </a:r>
            <a:endParaRPr sz="900">
              <a:latin typeface="Trebuchet MS"/>
              <a:cs typeface="Trebuchet MS"/>
            </a:endParaRPr>
          </a:p>
          <a:p>
            <a:pPr marL="192405" marR="67183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Priorização: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priorize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patches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base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análise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riscos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priorizand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tame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vulne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abilidade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 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potencial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alto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0801" y="4483220"/>
            <a:ext cx="3829050" cy="2031364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Configuração</a:t>
            </a:r>
            <a:endParaRPr sz="1000">
              <a:latin typeface="Trebuchet MS"/>
              <a:cs typeface="Trebuchet MS"/>
            </a:endParaRPr>
          </a:p>
          <a:p>
            <a:pPr marL="192405" marR="313690" indent="-90170">
              <a:lnSpc>
                <a:spcPts val="1200"/>
              </a:lnSpc>
              <a:spcBef>
                <a:spcPts val="4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Auditoria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conformidade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realize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auditorias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internas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externas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contínuas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verificar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configuração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parâmetros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ferramentas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segurança,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identificando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solucionando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problemas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configuração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exclusões.</a:t>
            </a:r>
            <a:endParaRPr sz="900">
              <a:latin typeface="Trebuchet MS"/>
              <a:cs typeface="Trebuchet MS"/>
            </a:endParaRPr>
          </a:p>
          <a:p>
            <a:pPr marL="192405" marR="370840" indent="-90170">
              <a:lnSpc>
                <a:spcPct val="111100"/>
              </a:lnSpc>
              <a:spcBef>
                <a:spcPts val="59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aplicativos: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listas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bloqueio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permissão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aplicativos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limitar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número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aplicativos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versões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podem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executadas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nos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hosts,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reduzindo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risco 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softwares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vulne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á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ei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orizado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xplo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ados.</a:t>
            </a:r>
            <a:endParaRPr sz="900">
              <a:latin typeface="Trebuchet MS"/>
              <a:cs typeface="Trebuchet MS"/>
            </a:endParaRPr>
          </a:p>
          <a:p>
            <a:pPr marL="102235">
              <a:lnSpc>
                <a:spcPct val="100000"/>
              </a:lnSpc>
              <a:spcBef>
                <a:spcPts val="77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Controle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à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rede: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configure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restringir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IPs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portas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apenas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hosts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internos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externos,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minimizando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encia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acess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orizad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x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fi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lt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açã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dados.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9328405" y="7085999"/>
            <a:ext cx="196850" cy="143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800" spc="50">
                <a:solidFill>
                  <a:srgbClr val="005BC8"/>
                </a:solidFill>
                <a:latin typeface="Trebuchet MS"/>
                <a:cs typeface="Trebuchet MS"/>
              </a:rPr>
              <a:t>10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99" y="805264"/>
            <a:ext cx="3575050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Princípio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privilégio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mínimo: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garanta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usuários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sua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tenham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direitos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limitados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mínimo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necessário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desempenharem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trabalhos,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reduzindo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potencial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autorizado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comprometimento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dados.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1617782"/>
            <a:ext cx="3918585" cy="127698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Segu</a:t>
            </a: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anç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a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5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ede</a:t>
            </a:r>
            <a:endParaRPr sz="1000">
              <a:latin typeface="Trebuchet MS"/>
              <a:cs typeface="Trebuchet MS"/>
            </a:endParaRPr>
          </a:p>
          <a:p>
            <a:pPr marL="192405" marR="5080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Segmentação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rede: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divida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segmentos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menores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separados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limitar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potencial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violação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140"/>
              </a:spcBef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dificultar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hackers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movam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lateralmente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pela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rede.</a:t>
            </a:r>
            <a:endParaRPr sz="900">
              <a:latin typeface="Trebuchet MS"/>
              <a:cs typeface="Trebuchet MS"/>
            </a:endParaRPr>
          </a:p>
          <a:p>
            <a:pPr marL="192405" marR="50101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19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Configuração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firewall: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configure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firewalls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bloquear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toda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entrada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saída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tráfego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desnecessária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examine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atualize</a:t>
            </a:r>
            <a:endParaRPr sz="900">
              <a:latin typeface="Trebuchet MS"/>
              <a:cs typeface="Trebuchet MS"/>
            </a:endParaRPr>
          </a:p>
          <a:p>
            <a:pPr marL="192405">
              <a:lnSpc>
                <a:spcPct val="100000"/>
              </a:lnSpc>
              <a:spcBef>
                <a:spcPts val="220"/>
              </a:spcBef>
            </a:pP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regularmente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regras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boa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postura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99" y="2951564"/>
            <a:ext cx="3424554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prevenção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invasão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(IDPS):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implante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sistema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IDPS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monitorar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tráfego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rede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busca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sinais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tividade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maliciosa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oma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5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vida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vidências.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00" y="3601804"/>
            <a:ext cx="4247515" cy="110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8BFF"/>
                </a:solidFill>
                <a:latin typeface="Trebuchet MS"/>
                <a:cs typeface="Trebuchet MS"/>
              </a:rPr>
              <a:t>Moni</a:t>
            </a:r>
            <a:r>
              <a:rPr dirty="0" sz="1200" spc="-2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-1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3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25">
                <a:solidFill>
                  <a:srgbClr val="008BFF"/>
                </a:solidFill>
                <a:latin typeface="Trebuchet MS"/>
                <a:cs typeface="Trebuchet MS"/>
              </a:rPr>
              <a:t>ame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-10">
                <a:solidFill>
                  <a:srgbClr val="008BFF"/>
                </a:solidFill>
                <a:latin typeface="Trebuchet MS"/>
                <a:cs typeface="Trebuchet MS"/>
              </a:rPr>
              <a:t>elem</a:t>
            </a:r>
            <a:r>
              <a:rPr dirty="0" sz="1200" spc="-2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40">
                <a:solidFill>
                  <a:srgbClr val="008BFF"/>
                </a:solidFill>
                <a:latin typeface="Trebuchet MS"/>
                <a:cs typeface="Trebuchet MS"/>
              </a:rPr>
              <a:t>tria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590"/>
              </a:spcBef>
            </a:pP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monitoramento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telemetria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componentes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cruciais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eficiente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incidentes,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pois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oferecem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insights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valiosos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ambiente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permitem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antecipada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possíveis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ameaças.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entender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ambiente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implementar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camadas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apropriadas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defesa,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você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pode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aumentar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eficácia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capacidade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responder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300" y="4837233"/>
            <a:ext cx="4013200" cy="5340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40">
                <a:solidFill>
                  <a:srgbClr val="008BFF"/>
                </a:solidFill>
                <a:latin typeface="Trebuchet MS"/>
                <a:cs typeface="Trebuchet MS"/>
              </a:rPr>
              <a:t>Se</a:t>
            </a:r>
            <a:r>
              <a:rPr dirty="0" sz="1000" spc="70">
                <a:solidFill>
                  <a:srgbClr val="008BFF"/>
                </a:solidFill>
                <a:latin typeface="Trebuchet MS"/>
                <a:cs typeface="Trebuchet MS"/>
              </a:rPr>
              <a:t>u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ambie</a:t>
            </a: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60"/>
              </a:spcBef>
            </a:pP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Entender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ambiente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base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monitoramento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telemetria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eficientes.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Isso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inclui: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99" y="5428065"/>
            <a:ext cx="3141345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02235" marR="26670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tári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trimônio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ma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enh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egi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tualizados 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endpoi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ts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servido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cobertu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ecebem 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suas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plataformas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relevantes.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Topologia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rede: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trace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diagrama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claro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 </a:t>
            </a:r>
            <a:r>
              <a:rPr dirty="0" sz="900" spc="-65">
                <a:solidFill>
                  <a:srgbClr val="0D0D0E"/>
                </a:solidFill>
                <a:latin typeface="Trebuchet MS"/>
                <a:cs typeface="Trebuchet MS"/>
              </a:rPr>
              <a:t>rede,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incluindo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entrada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saída,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segmentação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controle,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preferivelmente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atualizados.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0800" y="792282"/>
            <a:ext cx="4237990" cy="111188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30">
                <a:solidFill>
                  <a:srgbClr val="008BFF"/>
                </a:solidFill>
                <a:latin typeface="Trebuchet MS"/>
                <a:cs typeface="Trebuchet MS"/>
              </a:rPr>
              <a:t>Camada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ecçã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f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esa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60"/>
              </a:spcBef>
            </a:pP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Estabelecer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várias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camadas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detecção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defesa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essencial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estratégia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abrangente.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Considere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seguintes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telemetria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assegure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data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hora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consistentes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entre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fontes,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usando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UTC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padrão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recomendado:</a:t>
            </a:r>
            <a:endParaRPr sz="900">
              <a:latin typeface="Trebuchet MS"/>
              <a:cs typeface="Trebuchet MS"/>
            </a:endParaRPr>
          </a:p>
          <a:p>
            <a:pPr marL="192405" marR="806450" indent="-90170">
              <a:lnSpc>
                <a:spcPct val="120400"/>
              </a:lnSpc>
              <a:spcBef>
                <a:spcPts val="57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Dispositivos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perímetro: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firewalls,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sistemas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IPS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prevenção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asão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si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ema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ID</a:t>
            </a:r>
            <a:r>
              <a:rPr dirty="0" sz="900" spc="5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ecçã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asão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VPN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xies.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0799" y="1960964"/>
            <a:ext cx="399034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763905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eçã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endpoi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9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: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tivíru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(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V)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,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tivíru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x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-Ge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(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G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V), 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Endpoint/Extended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Detection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and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Response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(E/XDR).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Log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centralizado: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ferramentas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SIEM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gerenciamento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informações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eventos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servidores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syslog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armazenamento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nuvem.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0799" y="2786464"/>
            <a:ext cx="312928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88645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20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Autenticação: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serviços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autenticação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multifator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IA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(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Ide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tit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y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an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cces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Manageme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8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).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6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eligênci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i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eligênci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á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tic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cor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elacionar 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monitorar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marcas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alertar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exposições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externas.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30801" y="3681532"/>
            <a:ext cx="4295775" cy="5340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Ferramentas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técnicas</a:t>
            </a:r>
            <a:r>
              <a:rPr dirty="0" sz="1000" spc="-130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008BFF"/>
                </a:solidFill>
                <a:latin typeface="Trebuchet MS"/>
                <a:cs typeface="Trebuchet MS"/>
              </a:rPr>
              <a:t>de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8BFF"/>
                </a:solidFill>
                <a:latin typeface="Trebuchet MS"/>
                <a:cs typeface="Trebuchet MS"/>
              </a:rPr>
              <a:t>monitoramento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ts val="1300"/>
              </a:lnSpc>
              <a:spcBef>
                <a:spcPts val="60"/>
              </a:spcBef>
            </a:pP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Implementar</a:t>
            </a:r>
            <a:r>
              <a:rPr dirty="0" sz="900" spc="-1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técnicas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monitoramento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corretas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0D0D0E"/>
                </a:solidFill>
                <a:latin typeface="Trebuchet MS"/>
                <a:cs typeface="Trebuchet MS"/>
              </a:rPr>
              <a:t>vital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alcançar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eficiência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Considere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abordagens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seguir: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0801" y="4272365"/>
            <a:ext cx="3710304" cy="93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Monitoramento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contínuo: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implante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combinação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monitoramento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periódico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tempo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real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manter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visão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ampla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ambiente.</a:t>
            </a:r>
            <a:endParaRPr sz="900">
              <a:latin typeface="Trebuchet MS"/>
              <a:cs typeface="Trebuchet MS"/>
            </a:endParaRPr>
          </a:p>
          <a:p>
            <a:pPr marL="102235" marR="38163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Detecção 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anomalia: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trabalhe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análises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avançadas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algoritmos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machine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learning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padrões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incomuns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comportamentos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indiquem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possível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ameaça.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0801" y="5262965"/>
            <a:ext cx="393636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 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Correlação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log: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agregue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correlacione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dados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log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várias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fontes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identificar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padrões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tendências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possam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indicativo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ataque.</a:t>
            </a:r>
            <a:endParaRPr sz="900">
              <a:latin typeface="Trebuchet MS"/>
              <a:cs typeface="Trebuchet MS"/>
            </a:endParaRPr>
          </a:p>
          <a:p>
            <a:pPr marL="102235" marR="3810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Priorização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alertas: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desenvolva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priorizar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alertas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baseado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fatores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criticalidade,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impacto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potencial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nível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ameaça.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0801" y="6088465"/>
            <a:ext cx="4181475" cy="68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100"/>
              </a:spcBef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Mantendo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enfoque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ambiente,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estabelecendo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camadas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robustas</a:t>
            </a:r>
            <a:r>
              <a:rPr dirty="0" sz="900" spc="-7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8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deteção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defesa,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implementando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ferramentas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técnicas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monitoramento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eficientes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você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aumentar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eficácia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capacidade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responder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prontidão.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328405" y="7085999"/>
            <a:ext cx="196850" cy="14351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 sz="800" spc="50">
                <a:solidFill>
                  <a:srgbClr val="005BC8"/>
                </a:solidFill>
                <a:latin typeface="Trebuchet MS"/>
                <a:cs typeface="Trebuchet MS"/>
              </a:rPr>
              <a:t>10</a:t>
            </a:fld>
            <a:endParaRPr sz="8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7300" y="310305"/>
            <a:ext cx="332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Guia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de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5BC8"/>
                </a:solidFill>
                <a:latin typeface="Trebuchet MS"/>
                <a:cs typeface="Trebuchet MS"/>
              </a:rPr>
              <a:t>Planejame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o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005BC8"/>
                </a:solidFill>
                <a:latin typeface="Trebuchet MS"/>
                <a:cs typeface="Trebuchet MS"/>
              </a:rPr>
              <a:t>e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Respo</a:t>
            </a:r>
            <a:r>
              <a:rPr dirty="0" sz="1000" spc="40">
                <a:solidFill>
                  <a:srgbClr val="005BC8"/>
                </a:solidFill>
                <a:latin typeface="Trebuchet MS"/>
                <a:cs typeface="Trebuchet MS"/>
              </a:rPr>
              <a:t>s</a:t>
            </a:r>
            <a:r>
              <a:rPr dirty="0" sz="1000" spc="-5">
                <a:solidFill>
                  <a:srgbClr val="005BC8"/>
                </a:solidFill>
                <a:latin typeface="Trebuchet MS"/>
                <a:cs typeface="Trebuchet MS"/>
              </a:rPr>
              <a:t>ta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10">
                <a:solidFill>
                  <a:srgbClr val="005BC8"/>
                </a:solidFill>
                <a:latin typeface="Trebuchet MS"/>
                <a:cs typeface="Trebuchet MS"/>
              </a:rPr>
              <a:t>Incide</a:t>
            </a:r>
            <a:r>
              <a:rPr dirty="0" sz="1000" spc="5">
                <a:solidFill>
                  <a:srgbClr val="005BC8"/>
                </a:solidFill>
                <a:latin typeface="Trebuchet MS"/>
                <a:cs typeface="Trebuchet MS"/>
              </a:rPr>
              <a:t>n</a:t>
            </a:r>
            <a:r>
              <a:rPr dirty="0" sz="1000" spc="-35">
                <a:solidFill>
                  <a:srgbClr val="005BC8"/>
                </a:solidFill>
                <a:latin typeface="Trebuchet MS"/>
                <a:cs typeface="Trebuchet MS"/>
              </a:rPr>
              <a:t>t</a:t>
            </a:r>
            <a:r>
              <a:rPr dirty="0" sz="1000" spc="55">
                <a:solidFill>
                  <a:srgbClr val="005BC8"/>
                </a:solidFill>
                <a:latin typeface="Trebuchet MS"/>
                <a:cs typeface="Trebuchet MS"/>
              </a:rPr>
              <a:t>es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20">
                <a:solidFill>
                  <a:srgbClr val="005BC8"/>
                </a:solidFill>
                <a:latin typeface="Trebuchet MS"/>
                <a:cs typeface="Trebuchet MS"/>
              </a:rPr>
              <a:t>da</a:t>
            </a:r>
            <a:r>
              <a:rPr dirty="0" sz="1000" spc="-85">
                <a:solidFill>
                  <a:srgbClr val="005BC8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005BC8"/>
                </a:solidFill>
                <a:latin typeface="Trebuchet MS"/>
                <a:cs typeface="Trebuchet MS"/>
              </a:rPr>
              <a:t>Sophos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300" y="802560"/>
            <a:ext cx="4236085" cy="97218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200" spc="45">
                <a:solidFill>
                  <a:srgbClr val="008BFF"/>
                </a:solidFill>
                <a:latin typeface="Trebuchet MS"/>
                <a:cs typeface="Trebuchet MS"/>
              </a:rPr>
              <a:t>Comunicação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  <a:spcBef>
                <a:spcPts val="225"/>
              </a:spcBef>
            </a:pP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comunicação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eficiente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é essencial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incidente,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pois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permite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coordenação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colaboração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entre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envolvidos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processo.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Essa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seção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descreve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considerações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internas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externas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sobre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comunicação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dentro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desse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contexto,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levando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consideração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aspectos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legais.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300" y="1854882"/>
            <a:ext cx="3841750" cy="8642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Comunicaçã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i</a:t>
            </a:r>
            <a:r>
              <a:rPr dirty="0" sz="1000" spc="-2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4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erna</a:t>
            </a:r>
            <a:endParaRPr sz="1000">
              <a:latin typeface="Trebuchet MS"/>
              <a:cs typeface="Trebuchet MS"/>
            </a:endParaRPr>
          </a:p>
          <a:p>
            <a:pPr marL="192405" marR="16510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comunicação: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estabeleça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comunicação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abrangente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detalhe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caminhos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escalonamento,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canais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comunicação</a:t>
            </a:r>
            <a:endParaRPr sz="900">
              <a:latin typeface="Trebuchet MS"/>
              <a:cs typeface="Trebuchet MS"/>
            </a:endParaRPr>
          </a:p>
          <a:p>
            <a:pPr marL="192405" marR="5080">
              <a:lnSpc>
                <a:spcPts val="13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principais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pontos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contato.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Esse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plano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revisado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atualizado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periodicamente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garantir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eficácia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incidente.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99" y="2775915"/>
            <a:ext cx="4162425" cy="142875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2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incidentes: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forme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IRT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endParaRPr sz="900">
              <a:latin typeface="Trebuchet MS"/>
              <a:cs typeface="Trebuchet MS"/>
            </a:endParaRPr>
          </a:p>
          <a:p>
            <a:pPr algn="just" marL="102235" marR="5080">
              <a:lnSpc>
                <a:spcPct val="1204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nomeie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líder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responsável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por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coordenar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trâmites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resposta.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Confirme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membros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entendam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suas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funções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responsabilidades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mantenham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linha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comunicação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aberta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durante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todo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trabalho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incidente.</a:t>
            </a:r>
            <a:endParaRPr sz="900">
              <a:latin typeface="Trebuchet MS"/>
              <a:cs typeface="Trebuchet MS"/>
            </a:endParaRPr>
          </a:p>
          <a:p>
            <a:pPr marL="102235" marR="762635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 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Canais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seguros: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utilize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canais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seguros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confiáveis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comunicação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evitar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autorizado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confidenciais.</a:t>
            </a:r>
            <a:endParaRPr sz="900">
              <a:latin typeface="Trebuchet MS"/>
              <a:cs typeface="Trebuchet MS"/>
            </a:endParaRPr>
          </a:p>
          <a:p>
            <a:pPr marL="102235" marR="868044">
              <a:lnSpc>
                <a:spcPct val="120400"/>
              </a:lnSpc>
            </a:pP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Conside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impleme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aplic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ti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v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mensagen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cri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p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t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og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adas, 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e-mai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l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segu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pl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ta</a:t>
            </a:r>
            <a:r>
              <a:rPr dirty="0" sz="900" spc="-70">
                <a:solidFill>
                  <a:srgbClr val="0D0D0E"/>
                </a:solidFill>
                <a:latin typeface="Trebuchet MS"/>
                <a:cs typeface="Trebuchet MS"/>
              </a:rPr>
              <a:t>f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orma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comunicaçã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dedicadas.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99" y="4261815"/>
            <a:ext cx="4173854" cy="142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309245" indent="-90170">
              <a:lnSpc>
                <a:spcPct val="1204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9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Modelos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resposta: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crie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modelos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predefinidos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resposta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diferentes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cenários, permitindo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comunicação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mais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rápida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consistente.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Esses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modelos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devem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facilmente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acessíveis,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personalizáveis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alinhados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diretrizes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comunicação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endParaRPr sz="900">
              <a:latin typeface="Trebuchet MS"/>
              <a:cs typeface="Trebuchet MS"/>
            </a:endParaRPr>
          </a:p>
          <a:p>
            <a:pPr marL="102235" marR="5080" indent="-90170">
              <a:lnSpc>
                <a:spcPct val="1204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Atualização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partes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envolvidas: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forneça atualizações regulares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todos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envolvidos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processo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gestão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incidentes,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incluindo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relatórios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situacionais,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medidas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tomadas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resultados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esperados.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Mantenha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transparência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fomentar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confiança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modo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tratamento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pela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300" y="5770733"/>
            <a:ext cx="3759835" cy="102933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20"/>
              </a:spcBef>
            </a:pP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Comunicaçã</a:t>
            </a:r>
            <a:r>
              <a:rPr dirty="0" sz="10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4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25">
                <a:solidFill>
                  <a:srgbClr val="008BFF"/>
                </a:solidFill>
                <a:latin typeface="Trebuchet MS"/>
                <a:cs typeface="Trebuchet MS"/>
              </a:rPr>
              <a:t>x</a:t>
            </a:r>
            <a:r>
              <a:rPr dirty="0" sz="1000" spc="-3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erna</a:t>
            </a:r>
            <a:endParaRPr sz="1000">
              <a:latin typeface="Trebuchet MS"/>
              <a:cs typeface="Trebuchet MS"/>
            </a:endParaRPr>
          </a:p>
          <a:p>
            <a:pPr algn="just" marL="192405" marR="5080" indent="-90170">
              <a:lnSpc>
                <a:spcPts val="1300"/>
              </a:lnSpc>
              <a:spcBef>
                <a:spcPts val="6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notificação: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desenvolva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notificação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clientes,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fornecedores,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parceiros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eventualidade</a:t>
            </a:r>
            <a:endParaRPr sz="900">
              <a:latin typeface="Trebuchet MS"/>
              <a:cs typeface="Trebuchet MS"/>
            </a:endParaRPr>
          </a:p>
          <a:p>
            <a:pPr algn="just" marL="192405" marR="128270">
              <a:lnSpc>
                <a:spcPts val="1300"/>
              </a:lnSpc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violação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outros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possam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afetá-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los.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Essa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estratégia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descrever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critérios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notificação,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canais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apropriados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responsáveis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designados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pela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comunicação.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0800" y="807490"/>
            <a:ext cx="4315460" cy="477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405" marR="323215" indent="-90170">
              <a:lnSpc>
                <a:spcPct val="111100"/>
              </a:lnSpc>
              <a:spcBef>
                <a:spcPts val="10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Conformidade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legal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regulatória: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assegure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comunicações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externas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estejam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conforme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requisitos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legais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regulatórios,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incluindo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leis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proteção </a:t>
            </a:r>
            <a:r>
              <a:rPr dirty="0" sz="900" spc="-25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dados,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diretrizes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divulgação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responsabilidades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regulamentações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específicas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0D0D0E"/>
                </a:solidFill>
                <a:latin typeface="Trebuchet MS"/>
                <a:cs typeface="Trebuchet MS"/>
              </a:rPr>
              <a:t>setor.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Consulte-se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representante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legal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confirmar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comunicações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estejam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acordo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todas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obrigações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relevantes.</a:t>
            </a:r>
            <a:endParaRPr sz="900">
              <a:latin typeface="Trebuchet MS"/>
              <a:cs typeface="Trebuchet MS"/>
            </a:endParaRPr>
          </a:p>
          <a:p>
            <a:pPr marL="192405" marR="454025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Pessoa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contato designada: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nomeie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pessoa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contato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uma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relações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públicas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lidar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questões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mídia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declarações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públicas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garantir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mensagem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seja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passada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modo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consistente</a:t>
            </a:r>
            <a:endParaRPr sz="900">
              <a:latin typeface="Trebuchet MS"/>
              <a:cs typeface="Trebuchet MS"/>
            </a:endParaRPr>
          </a:p>
          <a:p>
            <a:pPr marL="192405" marR="751205">
              <a:lnSpc>
                <a:spcPct val="1111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preciso.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essa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pessoa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equipe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deve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treinada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comunicação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especializada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gestão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crises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relacionamento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imprensa.</a:t>
            </a:r>
            <a:endParaRPr sz="900">
              <a:latin typeface="Trebuchet MS"/>
              <a:cs typeface="Trebuchet MS"/>
            </a:endParaRPr>
          </a:p>
          <a:p>
            <a:pPr marL="192405" marR="36449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Preparação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comunicações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externas: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prepare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modelos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comunicação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vários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cenários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agilizar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notificações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pessoas</a:t>
            </a:r>
            <a:endParaRPr sz="900">
              <a:latin typeface="Trebuchet MS"/>
              <a:cs typeface="Trebuchet MS"/>
            </a:endParaRPr>
          </a:p>
          <a:p>
            <a:pPr marL="192405" marR="158115">
              <a:lnSpc>
                <a:spcPct val="111100"/>
              </a:lnSpc>
            </a:pP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fora.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Adapte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esses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modelos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tratem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das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necessidades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específicas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das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diferentes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partes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envolvidas,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clientes,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parceiros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autoridades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reguladoras.</a:t>
            </a:r>
            <a:endParaRPr sz="900">
              <a:latin typeface="Trebuchet MS"/>
              <a:cs typeface="Trebuchet MS"/>
            </a:endParaRPr>
          </a:p>
          <a:p>
            <a:pPr algn="just" marL="192405" marR="952500" indent="-90170">
              <a:lnSpc>
                <a:spcPct val="111100"/>
              </a:lnSpc>
              <a:spcBef>
                <a:spcPts val="65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5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Colaboração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com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outros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departamentos: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Trabalhe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modo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colaborativo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departamentos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60">
                <a:solidFill>
                  <a:srgbClr val="0D0D0E"/>
                </a:solidFill>
                <a:latin typeface="Trebuchet MS"/>
                <a:cs typeface="Trebuchet MS"/>
              </a:rPr>
              <a:t>jurídico,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relações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públicas</a:t>
            </a:r>
            <a:endParaRPr sz="900">
              <a:latin typeface="Trebuchet MS"/>
              <a:cs typeface="Trebuchet MS"/>
            </a:endParaRPr>
          </a:p>
          <a:p>
            <a:pPr algn="just" marL="192405" marR="684530">
              <a:lnSpc>
                <a:spcPct val="111100"/>
              </a:lnSpc>
            </a:pP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outros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departamentos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relevantes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garantir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</a:t>
            </a:r>
            <a:r>
              <a:rPr dirty="0" sz="900" spc="-1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9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comunicações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externas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estejam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conforme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regulamentos,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protejam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reputação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da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mantenham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transparência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com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partes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afetadas.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11100"/>
              </a:lnSpc>
              <a:spcBef>
                <a:spcPts val="650"/>
              </a:spcBef>
            </a:pP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Implementando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essas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estratégias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comunicação,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sua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organização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pode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assegurar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resposta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coordenada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eficiente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incidentes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cibernética,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mantendo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confiança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crença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sua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modo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como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ela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0D0D0E"/>
                </a:solidFill>
                <a:latin typeface="Trebuchet MS"/>
                <a:cs typeface="Trebuchet MS"/>
              </a:rPr>
              <a:t>trata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tais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eventos.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00" spc="-100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einame</a:t>
            </a:r>
            <a:r>
              <a:rPr dirty="0" sz="120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55">
                <a:solidFill>
                  <a:srgbClr val="008BFF"/>
                </a:solidFill>
                <a:latin typeface="Trebuchet MS"/>
                <a:cs typeface="Trebuchet MS"/>
              </a:rPr>
              <a:t>t</a:t>
            </a:r>
            <a:r>
              <a:rPr dirty="0" sz="1200" spc="3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conscie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200" spc="-10">
                <a:solidFill>
                  <a:srgbClr val="008BFF"/>
                </a:solidFill>
                <a:latin typeface="Trebuchet MS"/>
                <a:cs typeface="Trebuchet MS"/>
              </a:rPr>
              <a:t>tizaçã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200" spc="80">
                <a:solidFill>
                  <a:srgbClr val="008BFF"/>
                </a:solidFill>
                <a:latin typeface="Trebuchet MS"/>
                <a:cs typeface="Trebuchet MS"/>
              </a:rPr>
              <a:t>m</a:t>
            </a:r>
            <a:r>
              <a:rPr dirty="0" sz="1200" spc="-16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008BFF"/>
                </a:solidFill>
                <a:latin typeface="Trebuchet MS"/>
                <a:cs typeface="Trebuchet MS"/>
              </a:rPr>
              <a:t>segu</a:t>
            </a:r>
            <a:r>
              <a:rPr dirty="0" sz="1200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200" spc="15">
                <a:solidFill>
                  <a:srgbClr val="008BFF"/>
                </a:solidFill>
                <a:latin typeface="Trebuchet MS"/>
                <a:cs typeface="Trebuchet MS"/>
              </a:rPr>
              <a:t>ança</a:t>
            </a:r>
            <a:endParaRPr sz="1200">
              <a:latin typeface="Trebuchet MS"/>
              <a:cs typeface="Trebuchet MS"/>
            </a:endParaRPr>
          </a:p>
          <a:p>
            <a:pPr marL="12700" marR="21590">
              <a:lnSpc>
                <a:spcPct val="111100"/>
              </a:lnSpc>
              <a:spcBef>
                <a:spcPts val="220"/>
              </a:spcBef>
            </a:pP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Instruir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educar</a:t>
            </a:r>
            <a:r>
              <a:rPr dirty="0" sz="900" spc="-1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seus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funcionários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ameaças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cibernética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melhores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práticas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é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fundamental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na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postura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segurança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geral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uma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organização.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0D0D0E"/>
                </a:solidFill>
                <a:latin typeface="Trebuchet MS"/>
                <a:cs typeface="Trebuchet MS"/>
              </a:rPr>
              <a:t>Nessa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seção,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falaremos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sobre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principais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componentes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5">
                <a:solidFill>
                  <a:srgbClr val="0D0D0E"/>
                </a:solidFill>
                <a:latin typeface="Trebuchet MS"/>
                <a:cs typeface="Trebuchet MS"/>
              </a:rPr>
              <a:t>um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programa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abrangente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treinamento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conscientização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segurança,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incluindo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iniciativas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conscientização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segurança,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conteúdo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frequência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do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treinamento,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exercícios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simulação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0D0D0E"/>
                </a:solidFill>
                <a:latin typeface="Trebuchet MS"/>
                <a:cs typeface="Trebuchet MS"/>
              </a:rPr>
              <a:t>incidentes.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0800" y="5666420"/>
            <a:ext cx="3954145" cy="13392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P</a:t>
            </a: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og</a:t>
            </a:r>
            <a:r>
              <a:rPr dirty="0" sz="1000" spc="-1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50">
                <a:solidFill>
                  <a:srgbClr val="008BFF"/>
                </a:solidFill>
                <a:latin typeface="Trebuchet MS"/>
                <a:cs typeface="Trebuchet MS"/>
              </a:rPr>
              <a:t>ama</a:t>
            </a:r>
            <a:r>
              <a:rPr dirty="0" sz="1000" spc="45">
                <a:solidFill>
                  <a:srgbClr val="008BFF"/>
                </a:solidFill>
                <a:latin typeface="Trebuchet MS"/>
                <a:cs typeface="Trebuchet MS"/>
              </a:rPr>
              <a:t>s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d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conscie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n</a:t>
            </a:r>
            <a:r>
              <a:rPr dirty="0" sz="1000" spc="-10">
                <a:solidFill>
                  <a:srgbClr val="008BFF"/>
                </a:solidFill>
                <a:latin typeface="Trebuchet MS"/>
                <a:cs typeface="Trebuchet MS"/>
              </a:rPr>
              <a:t>tizaçã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o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15">
                <a:solidFill>
                  <a:srgbClr val="008BFF"/>
                </a:solidFill>
                <a:latin typeface="Trebuchet MS"/>
                <a:cs typeface="Trebuchet MS"/>
              </a:rPr>
              <a:t>e</a:t>
            </a:r>
            <a:r>
              <a:rPr dirty="0" sz="1000" spc="65">
                <a:solidFill>
                  <a:srgbClr val="008BFF"/>
                </a:solidFill>
                <a:latin typeface="Trebuchet MS"/>
                <a:cs typeface="Trebuchet MS"/>
              </a:rPr>
              <a:t>m</a:t>
            </a:r>
            <a:r>
              <a:rPr dirty="0" sz="1000" spc="-135">
                <a:solidFill>
                  <a:srgbClr val="008BFF"/>
                </a:solidFill>
                <a:latin typeface="Trebuchet MS"/>
                <a:cs typeface="Trebuchet MS"/>
              </a:rPr>
              <a:t> </a:t>
            </a:r>
            <a:r>
              <a:rPr dirty="0" sz="1000" spc="25">
                <a:solidFill>
                  <a:srgbClr val="008BFF"/>
                </a:solidFill>
                <a:latin typeface="Trebuchet MS"/>
                <a:cs typeface="Trebuchet MS"/>
              </a:rPr>
              <a:t>segu</a:t>
            </a:r>
            <a:r>
              <a:rPr dirty="0" sz="1000" spc="-5">
                <a:solidFill>
                  <a:srgbClr val="008BFF"/>
                </a:solidFill>
                <a:latin typeface="Trebuchet MS"/>
                <a:cs typeface="Trebuchet MS"/>
              </a:rPr>
              <a:t>r</a:t>
            </a:r>
            <a:r>
              <a:rPr dirty="0" sz="1000" spc="10">
                <a:solidFill>
                  <a:srgbClr val="008BFF"/>
                </a:solidFill>
                <a:latin typeface="Trebuchet MS"/>
                <a:cs typeface="Trebuchet MS"/>
              </a:rPr>
              <a:t>ança</a:t>
            </a:r>
            <a:endParaRPr sz="1000">
              <a:latin typeface="Trebuchet MS"/>
              <a:cs typeface="Trebuchet MS"/>
            </a:endParaRPr>
          </a:p>
          <a:p>
            <a:pPr marL="192405" marR="262255" indent="-90170">
              <a:lnSpc>
                <a:spcPts val="1200"/>
              </a:lnSpc>
              <a:spcBef>
                <a:spcPts val="4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60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Objetivos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do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programa: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estabeleça </a:t>
            </a:r>
            <a:r>
              <a:rPr dirty="0" sz="900" spc="-35">
                <a:solidFill>
                  <a:srgbClr val="0D0D0E"/>
                </a:solidFill>
                <a:latin typeface="Trebuchet MS"/>
                <a:cs typeface="Trebuchet MS"/>
              </a:rPr>
              <a:t>objetivos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claros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seu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programa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conscientização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segurança,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focando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conhecimento </a:t>
            </a:r>
            <a:r>
              <a:rPr dirty="0" sz="900" spc="-26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nos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comportamentos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que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os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funcionários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precisam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adotar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proteger</a:t>
            </a:r>
            <a:r>
              <a:rPr dirty="0" sz="900" spc="-13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patrimônio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da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organização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4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suas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informações.</a:t>
            </a:r>
            <a:endParaRPr sz="900">
              <a:latin typeface="Trebuchet MS"/>
              <a:cs typeface="Trebuchet MS"/>
            </a:endParaRPr>
          </a:p>
          <a:p>
            <a:pPr marL="192405" marR="5080" indent="-90170">
              <a:lnSpc>
                <a:spcPct val="111100"/>
              </a:lnSpc>
              <a:spcBef>
                <a:spcPts val="590"/>
              </a:spcBef>
            </a:pPr>
            <a:r>
              <a:rPr dirty="0" sz="900" spc="-195">
                <a:solidFill>
                  <a:srgbClr val="005BC8"/>
                </a:solidFill>
                <a:latin typeface="Microsoft Sans Serif"/>
                <a:cs typeface="Microsoft Sans Serif"/>
              </a:rPr>
              <a:t>🢒</a:t>
            </a:r>
            <a:r>
              <a:rPr dirty="0" sz="900" spc="-185">
                <a:solidFill>
                  <a:srgbClr val="005BC8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Treinamento</a:t>
            </a:r>
            <a:r>
              <a:rPr dirty="0" sz="900" spc="-12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desejado: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desenvolva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materiais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de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treinamento</a:t>
            </a:r>
            <a:r>
              <a:rPr dirty="0" sz="900" spc="-10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adaptados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0D0D0E"/>
                </a:solidFill>
                <a:latin typeface="Trebuchet MS"/>
                <a:cs typeface="Trebuchet MS"/>
              </a:rPr>
              <a:t>para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5">
                <a:solidFill>
                  <a:srgbClr val="0D0D0E"/>
                </a:solidFill>
                <a:latin typeface="Trebuchet MS"/>
                <a:cs typeface="Trebuchet MS"/>
              </a:rPr>
              <a:t>as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diferentes </a:t>
            </a:r>
            <a:r>
              <a:rPr dirty="0" sz="900">
                <a:solidFill>
                  <a:srgbClr val="0D0D0E"/>
                </a:solidFill>
                <a:latin typeface="Trebuchet MS"/>
                <a:cs typeface="Trebuchet MS"/>
              </a:rPr>
              <a:t>funções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departamentos </a:t>
            </a:r>
            <a:r>
              <a:rPr dirty="0" sz="900" spc="10">
                <a:solidFill>
                  <a:srgbClr val="0D0D0E"/>
                </a:solidFill>
                <a:latin typeface="Trebuchet MS"/>
                <a:cs typeface="Trebuchet MS"/>
              </a:rPr>
              <a:t>na </a:t>
            </a:r>
            <a:r>
              <a:rPr dirty="0" sz="900" spc="-25">
                <a:solidFill>
                  <a:srgbClr val="0D0D0E"/>
                </a:solidFill>
                <a:latin typeface="Trebuchet MS"/>
                <a:cs typeface="Trebuchet MS"/>
              </a:rPr>
              <a:t>organização, levando </a:t>
            </a:r>
            <a:r>
              <a:rPr dirty="0" sz="900" spc="30">
                <a:solidFill>
                  <a:srgbClr val="0D0D0E"/>
                </a:solidFill>
                <a:latin typeface="Trebuchet MS"/>
                <a:cs typeface="Trebuchet MS"/>
              </a:rPr>
              <a:t>em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conta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40">
                <a:solidFill>
                  <a:srgbClr val="0D0D0E"/>
                </a:solidFill>
                <a:latin typeface="Trebuchet MS"/>
                <a:cs typeface="Trebuchet MS"/>
              </a:rPr>
              <a:t>suas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5">
                <a:solidFill>
                  <a:srgbClr val="0D0D0E"/>
                </a:solidFill>
                <a:latin typeface="Trebuchet MS"/>
                <a:cs typeface="Trebuchet MS"/>
              </a:rPr>
              <a:t>responsabilidades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5">
                <a:solidFill>
                  <a:srgbClr val="0D0D0E"/>
                </a:solidFill>
                <a:latin typeface="Trebuchet MS"/>
                <a:cs typeface="Trebuchet MS"/>
              </a:rPr>
              <a:t>únicas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5">
                <a:solidFill>
                  <a:srgbClr val="0D0D0E"/>
                </a:solidFill>
                <a:latin typeface="Trebuchet MS"/>
                <a:cs typeface="Trebuchet MS"/>
              </a:rPr>
              <a:t>e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seu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0D0D0E"/>
                </a:solidFill>
                <a:latin typeface="Trebuchet MS"/>
                <a:cs typeface="Trebuchet MS"/>
              </a:rPr>
              <a:t>acesso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15">
                <a:solidFill>
                  <a:srgbClr val="0D0D0E"/>
                </a:solidFill>
                <a:latin typeface="Trebuchet MS"/>
                <a:cs typeface="Trebuchet MS"/>
              </a:rPr>
              <a:t>a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0D0D0E"/>
                </a:solidFill>
                <a:latin typeface="Trebuchet MS"/>
                <a:cs typeface="Trebuchet MS"/>
              </a:rPr>
              <a:t>informações</a:t>
            </a:r>
            <a:r>
              <a:rPr dirty="0" sz="900" spc="-110">
                <a:solidFill>
                  <a:srgbClr val="0D0D0E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0D0D0E"/>
                </a:solidFill>
                <a:latin typeface="Trebuchet MS"/>
                <a:cs typeface="Trebuchet MS"/>
              </a:rPr>
              <a:t>confidenciais.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2023-12-30T12:53:32Z</dcterms:created>
  <dcterms:modified xsi:type="dcterms:W3CDTF">2023-12-30T12:53:32Z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2023-08-03T00:00:00Z</vt:filetime>
  </property>
  <property fmtid="{D5CDD505-2E9C-101B-9397-08002B2CF9AE}" pid="3" name="Creator">
    <vt:lpwstr>Adobe InDesign 18.4 (Windows)</vt:lpwstr>
  </property>
  <property fmtid="{D5CDD505-2E9C-101B-9397-08002B2CF9AE}" pid="4" name="LastSaved">
    <vt:filetime>2023-12-30T00:00:00Z</vt:filetime>
  </property>
</Properties>
</file>