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92" r:id="rId2"/>
    <p:sldId id="298" r:id="rId3"/>
    <p:sldId id="258" r:id="rId4"/>
    <p:sldId id="284" r:id="rId5"/>
    <p:sldId id="260" r:id="rId6"/>
    <p:sldId id="293" r:id="rId7"/>
    <p:sldId id="274" r:id="rId8"/>
    <p:sldId id="262" r:id="rId9"/>
    <p:sldId id="280" r:id="rId10"/>
    <p:sldId id="295" r:id="rId11"/>
    <p:sldId id="297" r:id="rId12"/>
    <p:sldId id="281" r:id="rId13"/>
    <p:sldId id="294" r:id="rId14"/>
    <p:sldId id="299" r:id="rId15"/>
    <p:sldId id="282" r:id="rId16"/>
    <p:sldId id="277" r:id="rId17"/>
    <p:sldId id="296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8D46"/>
    <a:srgbClr val="978055"/>
    <a:srgbClr val="FFFFFF"/>
    <a:srgbClr val="FEA92C"/>
    <a:srgbClr val="00CEC4"/>
    <a:srgbClr val="002937"/>
    <a:srgbClr val="FF3100"/>
    <a:srgbClr val="FD7F2E"/>
    <a:srgbClr val="FFAA2D"/>
    <a:srgbClr val="E9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1" autoAdjust="0"/>
  </p:normalViewPr>
  <p:slideViewPr>
    <p:cSldViewPr snapToGrid="0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01C8-1029-41C1-9F10-E556F3DE907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F8756-BDC0-4304-A526-10558237F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F8756-BDC0-4304-A526-10558237F7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CE651A-0F9A-4192-9647-AB98BD34500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technetwork/java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5FF52CC-0989-4975-9775-E4F9F1DA9904}"/>
              </a:ext>
            </a:extLst>
          </p:cNvPr>
          <p:cNvSpPr/>
          <p:nvPr/>
        </p:nvSpPr>
        <p:spPr>
          <a:xfrm>
            <a:off x="1004451" y="1452597"/>
            <a:ext cx="5040286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1986658-4A3A-45C8-A2AB-E6905AC44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0" y="-1810"/>
            <a:ext cx="2299655" cy="172252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1E2C94E-FD57-4AF5-9498-928ED90CD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584" y="-1810"/>
            <a:ext cx="1783673" cy="1783673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20E686BC-CA91-4EEB-9ABC-A504B3682E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65" y="4237499"/>
            <a:ext cx="1622565" cy="1622565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791705C-78A1-4C90-8FA3-9F2E5B928D1A}"/>
              </a:ext>
            </a:extLst>
          </p:cNvPr>
          <p:cNvSpPr txBox="1"/>
          <p:nvPr/>
        </p:nvSpPr>
        <p:spPr>
          <a:xfrm>
            <a:off x="8351267" y="3815890"/>
            <a:ext cx="2447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>
                <a:solidFill>
                  <a:srgbClr val="978055"/>
                </a:solidFill>
              </a:rPr>
              <a:t>Prepared</a:t>
            </a:r>
            <a:r>
              <a:rPr lang="tr-TR" sz="3000" dirty="0">
                <a:solidFill>
                  <a:srgbClr val="978055"/>
                </a:solidFill>
              </a:rPr>
              <a:t> </a:t>
            </a:r>
            <a:r>
              <a:rPr lang="tr-TR" sz="3000" dirty="0" err="1">
                <a:solidFill>
                  <a:srgbClr val="978055"/>
                </a:solidFill>
              </a:rPr>
              <a:t>By</a:t>
            </a:r>
            <a:r>
              <a:rPr lang="tr-TR" sz="3000" dirty="0">
                <a:solidFill>
                  <a:srgbClr val="978055"/>
                </a:solidFill>
              </a:rPr>
              <a:t>: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AAF1D1B-2A53-41B1-B9CD-263CDA17C684}"/>
              </a:ext>
            </a:extLst>
          </p:cNvPr>
          <p:cNvSpPr txBox="1"/>
          <p:nvPr/>
        </p:nvSpPr>
        <p:spPr>
          <a:xfrm>
            <a:off x="8351267" y="4291308"/>
            <a:ext cx="3112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>
                <a:solidFill>
                  <a:srgbClr val="978055"/>
                </a:solidFill>
              </a:rPr>
              <a:t>Sefa Çelik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>
                <a:solidFill>
                  <a:srgbClr val="978055"/>
                </a:solidFill>
              </a:rPr>
              <a:t>Güney Söğüt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>
                <a:solidFill>
                  <a:srgbClr val="978055"/>
                </a:solidFill>
              </a:rPr>
              <a:t>Hasan Balıkçı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>
                <a:solidFill>
                  <a:srgbClr val="978055"/>
                </a:solidFill>
              </a:rPr>
              <a:t>Deniz </a:t>
            </a:r>
            <a:r>
              <a:rPr lang="tr-TR" sz="2400" dirty="0" err="1">
                <a:solidFill>
                  <a:srgbClr val="978055"/>
                </a:solidFill>
              </a:rPr>
              <a:t>Katayıfçı</a:t>
            </a:r>
            <a:endParaRPr lang="tr-TR" sz="2400" dirty="0">
              <a:solidFill>
                <a:srgbClr val="978055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A655E52-4C85-4A81-B7A6-53FE1D54C53A}"/>
              </a:ext>
            </a:extLst>
          </p:cNvPr>
          <p:cNvSpPr txBox="1"/>
          <p:nvPr/>
        </p:nvSpPr>
        <p:spPr>
          <a:xfrm>
            <a:off x="4020628" y="5860064"/>
            <a:ext cx="415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978055"/>
                </a:solidFill>
              </a:rPr>
              <a:t>4.20.2022 – Buca/İzmir</a:t>
            </a:r>
          </a:p>
        </p:txBody>
      </p:sp>
      <p:sp useBgFill="1">
        <p:nvSpPr>
          <p:cNvPr id="19" name="Metin kutusu 18">
            <a:extLst>
              <a:ext uri="{FF2B5EF4-FFF2-40B4-BE49-F238E27FC236}">
                <a16:creationId xmlns:a16="http://schemas.microsoft.com/office/drawing/2014/main" id="{D10B0D63-A080-4B3A-A059-6675E244531E}"/>
              </a:ext>
            </a:extLst>
          </p:cNvPr>
          <p:cNvSpPr txBox="1"/>
          <p:nvPr/>
        </p:nvSpPr>
        <p:spPr>
          <a:xfrm>
            <a:off x="2000251" y="2210447"/>
            <a:ext cx="8798941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tr-TR" sz="6600" i="1" dirty="0">
                <a:solidFill>
                  <a:srgbClr val="978055"/>
                </a:solidFill>
              </a:rPr>
              <a:t>STAR TREK WARP WARS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9BB15679-62F1-4A92-BCCB-A3600D0091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60" y="118271"/>
            <a:ext cx="4140863" cy="1972235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9755909-8D70-4DD6-A618-8FEBE32DC4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60" y="3886924"/>
            <a:ext cx="4140589" cy="1972235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51602599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1CD06D4-CAD6-456B-8368-FB66D0886480}"/>
              </a:ext>
            </a:extLst>
          </p:cNvPr>
          <p:cNvSpPr txBox="1"/>
          <p:nvPr/>
        </p:nvSpPr>
        <p:spPr>
          <a:xfrm>
            <a:off x="1055714" y="545329"/>
            <a:ext cx="5710846" cy="1558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4000" b="1" dirty="0">
                <a:solidFill>
                  <a:srgbClr val="9B8357"/>
                </a:solidFill>
              </a:rPr>
              <a:t>ALGOR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THMS AND SOLUT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ON STRATEG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ES - 1</a:t>
            </a:r>
            <a:endParaRPr lang="en-US" sz="4000" b="1" dirty="0">
              <a:solidFill>
                <a:srgbClr val="9B8357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D815D749-62B6-455D-9BAC-C7C06F0760F9}"/>
              </a:ext>
            </a:extLst>
          </p:cNvPr>
          <p:cNvCxnSpPr>
            <a:cxnSpLocks/>
          </p:cNvCxnSpPr>
          <p:nvPr/>
        </p:nvCxnSpPr>
        <p:spPr>
          <a:xfrm flipV="1">
            <a:off x="1055714" y="2263365"/>
            <a:ext cx="5478537" cy="27432"/>
          </a:xfrm>
          <a:prstGeom prst="line">
            <a:avLst/>
          </a:prstGeom>
          <a:ln w="50800">
            <a:solidFill>
              <a:srgbClr val="9B835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C23FD94-CF65-4980-84CE-369204249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39" y="4478746"/>
            <a:ext cx="9554908" cy="1381318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D0EFDE6-A4DA-4502-8415-79C6E000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59" y="2417849"/>
            <a:ext cx="5772956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802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1CD06D4-CAD6-456B-8368-FB66D0886480}"/>
              </a:ext>
            </a:extLst>
          </p:cNvPr>
          <p:cNvSpPr txBox="1"/>
          <p:nvPr/>
        </p:nvSpPr>
        <p:spPr>
          <a:xfrm>
            <a:off x="1055714" y="545329"/>
            <a:ext cx="5710846" cy="1558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4000" b="1" dirty="0">
                <a:solidFill>
                  <a:srgbClr val="9B8357"/>
                </a:solidFill>
              </a:rPr>
              <a:t>ALGOR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THMS AND SOLUT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ON STRATEG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ES - 1</a:t>
            </a:r>
            <a:endParaRPr lang="en-US" sz="4000" b="1" dirty="0">
              <a:solidFill>
                <a:srgbClr val="9B8357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D815D749-62B6-455D-9BAC-C7C06F0760F9}"/>
              </a:ext>
            </a:extLst>
          </p:cNvPr>
          <p:cNvCxnSpPr>
            <a:cxnSpLocks/>
          </p:cNvCxnSpPr>
          <p:nvPr/>
        </p:nvCxnSpPr>
        <p:spPr>
          <a:xfrm flipV="1">
            <a:off x="1055714" y="2263365"/>
            <a:ext cx="5478537" cy="27432"/>
          </a:xfrm>
          <a:prstGeom prst="line">
            <a:avLst/>
          </a:prstGeom>
          <a:ln w="50800">
            <a:solidFill>
              <a:srgbClr val="9B835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704E474B-B007-4DDD-84EB-80E22FF6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4" y="2633244"/>
            <a:ext cx="10426248" cy="32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273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1CD06D4-CAD6-456B-8368-FB66D0886480}"/>
              </a:ext>
            </a:extLst>
          </p:cNvPr>
          <p:cNvSpPr txBox="1"/>
          <p:nvPr/>
        </p:nvSpPr>
        <p:spPr>
          <a:xfrm>
            <a:off x="1055714" y="545329"/>
            <a:ext cx="5710846" cy="1558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4000" b="1" dirty="0">
                <a:solidFill>
                  <a:srgbClr val="9B8357"/>
                </a:solidFill>
              </a:rPr>
              <a:t>ALGOR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THMS AND SOLUT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ON STRATEG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ES - 2</a:t>
            </a:r>
            <a:endParaRPr lang="en-US" sz="4000" b="1" dirty="0">
              <a:solidFill>
                <a:srgbClr val="9B8357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1FA17F4-821A-4CEC-9695-1B5756D1D14A}"/>
              </a:ext>
            </a:extLst>
          </p:cNvPr>
          <p:cNvCxnSpPr>
            <a:cxnSpLocks/>
          </p:cNvCxnSpPr>
          <p:nvPr/>
        </p:nvCxnSpPr>
        <p:spPr>
          <a:xfrm>
            <a:off x="1055714" y="2264136"/>
            <a:ext cx="5577424" cy="27432"/>
          </a:xfrm>
          <a:prstGeom prst="line">
            <a:avLst/>
          </a:prstGeom>
          <a:ln w="50800">
            <a:solidFill>
              <a:srgbClr val="9B835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735F1F39-BBDD-4410-A622-E2A06D44C6CF}"/>
              </a:ext>
            </a:extLst>
          </p:cNvPr>
          <p:cNvSpPr txBox="1"/>
          <p:nvPr/>
        </p:nvSpPr>
        <p:spPr>
          <a:xfrm>
            <a:off x="1156696" y="2621591"/>
            <a:ext cx="444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/>
              <a:t>1. </a:t>
            </a:r>
            <a:r>
              <a:rPr lang="tr-TR" sz="2800" dirty="0" err="1"/>
              <a:t>Array</a:t>
            </a:r>
            <a:r>
              <a:rPr lang="tr-TR" sz="2800" dirty="0"/>
              <a:t> </a:t>
            </a:r>
            <a:r>
              <a:rPr lang="tr-TR" sz="2800" dirty="0" err="1"/>
              <a:t>Functions</a:t>
            </a:r>
            <a:endParaRPr lang="tr-TR" sz="2800" dirty="0"/>
          </a:p>
          <a:p>
            <a:pPr>
              <a:lnSpc>
                <a:spcPct val="150000"/>
              </a:lnSpc>
            </a:pPr>
            <a:r>
              <a:rPr lang="tr-TR" sz="2800" dirty="0"/>
              <a:t>2. </a:t>
            </a:r>
            <a:r>
              <a:rPr lang="tr-TR" sz="2800" dirty="0" err="1"/>
              <a:t>Additional</a:t>
            </a:r>
            <a:r>
              <a:rPr lang="tr-TR" sz="2800" dirty="0"/>
              <a:t> </a:t>
            </a:r>
            <a:r>
              <a:rPr lang="tr-TR" sz="2800" dirty="0" err="1"/>
              <a:t>Functions</a:t>
            </a:r>
            <a:endParaRPr lang="tr-TR" sz="2800" dirty="0"/>
          </a:p>
          <a:p>
            <a:pPr>
              <a:lnSpc>
                <a:spcPct val="150000"/>
              </a:lnSpc>
            </a:pPr>
            <a:r>
              <a:rPr lang="tr-TR" sz="2800" dirty="0"/>
              <a:t>3. </a:t>
            </a:r>
            <a:r>
              <a:rPr lang="tr-TR" sz="2800" dirty="0" err="1"/>
              <a:t>Computer</a:t>
            </a:r>
            <a:r>
              <a:rPr lang="tr-TR" sz="2800" dirty="0"/>
              <a:t> </a:t>
            </a:r>
            <a:r>
              <a:rPr lang="tr-TR" sz="2800" dirty="0" err="1"/>
              <a:t>Move</a:t>
            </a:r>
            <a:endParaRPr lang="tr-TR" sz="2800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A9A1C46-A53E-41B8-9970-1486FC246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53" y="2649317"/>
            <a:ext cx="6103613" cy="77936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941E03-A818-4D82-BA6F-08E6D8E70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95" y="4837268"/>
            <a:ext cx="6103612" cy="685896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01827A78-E93E-4966-9EDC-63A4CBE40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58" y="3635675"/>
            <a:ext cx="6103612" cy="9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1120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1CD06D4-CAD6-456B-8368-FB66D0886480}"/>
              </a:ext>
            </a:extLst>
          </p:cNvPr>
          <p:cNvSpPr txBox="1"/>
          <p:nvPr/>
        </p:nvSpPr>
        <p:spPr>
          <a:xfrm>
            <a:off x="1036432" y="348653"/>
            <a:ext cx="5710846" cy="1558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4000" b="1" dirty="0">
                <a:solidFill>
                  <a:srgbClr val="9B8357"/>
                </a:solidFill>
              </a:rPr>
              <a:t>ALGOR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THMS AND SOLUT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ON STRATEG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ES - 2</a:t>
            </a:r>
            <a:endParaRPr lang="en-US" sz="4000" b="1" dirty="0">
              <a:solidFill>
                <a:srgbClr val="9B8357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1FA17F4-821A-4CEC-9695-1B5756D1D14A}"/>
              </a:ext>
            </a:extLst>
          </p:cNvPr>
          <p:cNvCxnSpPr>
            <a:cxnSpLocks/>
          </p:cNvCxnSpPr>
          <p:nvPr/>
        </p:nvCxnSpPr>
        <p:spPr>
          <a:xfrm>
            <a:off x="1055714" y="2264136"/>
            <a:ext cx="5577424" cy="27432"/>
          </a:xfrm>
          <a:prstGeom prst="line">
            <a:avLst/>
          </a:prstGeom>
          <a:ln w="50800">
            <a:solidFill>
              <a:srgbClr val="9B835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AE046011-B66A-4D00-8006-A0F9A81C8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2" y="2183654"/>
            <a:ext cx="10151069" cy="130519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BF1B59A-6538-4098-ADF2-9F6139C7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4" y="3705247"/>
            <a:ext cx="10139507" cy="24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230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1CD06D4-CAD6-456B-8368-FB66D0886480}"/>
              </a:ext>
            </a:extLst>
          </p:cNvPr>
          <p:cNvSpPr txBox="1"/>
          <p:nvPr/>
        </p:nvSpPr>
        <p:spPr>
          <a:xfrm>
            <a:off x="1055714" y="545329"/>
            <a:ext cx="5710846" cy="1558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4000" b="1" dirty="0">
                <a:solidFill>
                  <a:srgbClr val="9B8357"/>
                </a:solidFill>
              </a:rPr>
              <a:t>ALGOR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THMS AND SOLUT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ON STRATEG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ES - 3</a:t>
            </a:r>
            <a:endParaRPr lang="en-US" sz="4000" b="1" dirty="0">
              <a:solidFill>
                <a:srgbClr val="9B8357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BCA62FCB-E883-4D41-B8CA-D90CF8864424}"/>
              </a:ext>
            </a:extLst>
          </p:cNvPr>
          <p:cNvCxnSpPr>
            <a:cxnSpLocks/>
          </p:cNvCxnSpPr>
          <p:nvPr/>
        </p:nvCxnSpPr>
        <p:spPr>
          <a:xfrm>
            <a:off x="1055714" y="2263365"/>
            <a:ext cx="5523111" cy="0"/>
          </a:xfrm>
          <a:prstGeom prst="line">
            <a:avLst/>
          </a:prstGeom>
          <a:ln w="50800">
            <a:solidFill>
              <a:srgbClr val="9B835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B8A864C4-AEFB-4172-B0CE-904AFA25E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39" y="2423024"/>
            <a:ext cx="7564919" cy="36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067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1CD06D4-CAD6-456B-8368-FB66D0886480}"/>
              </a:ext>
            </a:extLst>
          </p:cNvPr>
          <p:cNvSpPr txBox="1"/>
          <p:nvPr/>
        </p:nvSpPr>
        <p:spPr>
          <a:xfrm>
            <a:off x="1055714" y="545329"/>
            <a:ext cx="5710846" cy="1558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4000" b="1" dirty="0">
                <a:solidFill>
                  <a:srgbClr val="9B8357"/>
                </a:solidFill>
              </a:rPr>
              <a:t>ALGOR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THMS AND SOLUT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ON STRATEG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ES - 3</a:t>
            </a:r>
            <a:endParaRPr lang="en-US" sz="4000" b="1" dirty="0">
              <a:solidFill>
                <a:srgbClr val="9B8357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BCA62FCB-E883-4D41-B8CA-D90CF8864424}"/>
              </a:ext>
            </a:extLst>
          </p:cNvPr>
          <p:cNvCxnSpPr>
            <a:cxnSpLocks/>
          </p:cNvCxnSpPr>
          <p:nvPr/>
        </p:nvCxnSpPr>
        <p:spPr>
          <a:xfrm>
            <a:off x="1055714" y="2263365"/>
            <a:ext cx="5523111" cy="0"/>
          </a:xfrm>
          <a:prstGeom prst="line">
            <a:avLst/>
          </a:prstGeom>
          <a:ln w="50800">
            <a:solidFill>
              <a:srgbClr val="9B835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2125FE29-E4DE-451C-B6BB-CF81824FF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66" y="2526162"/>
            <a:ext cx="7485466" cy="38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2624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D432A91-D7A3-4B67-A280-B87119F2E5B1}"/>
              </a:ext>
            </a:extLst>
          </p:cNvPr>
          <p:cNvSpPr txBox="1"/>
          <p:nvPr/>
        </p:nvSpPr>
        <p:spPr>
          <a:xfrm>
            <a:off x="-514351" y="709162"/>
            <a:ext cx="7648575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4000" b="1" cap="all" dirty="0" err="1">
                <a:solidFill>
                  <a:srgbClr val="9B835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conclusıon</a:t>
            </a:r>
            <a:endParaRPr lang="tr-TR" sz="4000" b="1" cap="all" dirty="0">
              <a:solidFill>
                <a:srgbClr val="9B835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65A2C985-9EF8-4FE5-9816-AF73F3A8C140}"/>
              </a:ext>
            </a:extLst>
          </p:cNvPr>
          <p:cNvCxnSpPr/>
          <p:nvPr/>
        </p:nvCxnSpPr>
        <p:spPr>
          <a:xfrm>
            <a:off x="1085850" y="1618711"/>
            <a:ext cx="4800599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Resim 5" descr="metin, vektör grafikler, oyuncak içeren bir resim&#10;&#10;Açıklama otomatik olarak oluşturuldu">
            <a:extLst>
              <a:ext uri="{FF2B5EF4-FFF2-40B4-BE49-F238E27FC236}">
                <a16:creationId xmlns:a16="http://schemas.microsoft.com/office/drawing/2014/main" id="{38AD963E-57CF-452F-8104-BFD337A874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359" r="7423" b="12886"/>
          <a:stretch/>
        </p:blipFill>
        <p:spPr>
          <a:xfrm>
            <a:off x="853120" y="3621726"/>
            <a:ext cx="3309642" cy="254755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7C75546-5018-4657-BA24-82EF037CDFB1}"/>
              </a:ext>
            </a:extLst>
          </p:cNvPr>
          <p:cNvSpPr txBox="1"/>
          <p:nvPr/>
        </p:nvSpPr>
        <p:spPr>
          <a:xfrm>
            <a:off x="1391965" y="2245792"/>
            <a:ext cx="9857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of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“Star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Trek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Warp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Wars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accomplished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perfectly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unfinished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85279853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D432A91-D7A3-4B67-A280-B87119F2E5B1}"/>
              </a:ext>
            </a:extLst>
          </p:cNvPr>
          <p:cNvSpPr txBox="1"/>
          <p:nvPr/>
        </p:nvSpPr>
        <p:spPr>
          <a:xfrm>
            <a:off x="-364193" y="704724"/>
            <a:ext cx="7648575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4000" b="1" cap="all" dirty="0">
                <a:solidFill>
                  <a:srgbClr val="9B835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QUESTIONS?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65A2C985-9EF8-4FE5-9816-AF73F3A8C140}"/>
              </a:ext>
            </a:extLst>
          </p:cNvPr>
          <p:cNvCxnSpPr/>
          <p:nvPr/>
        </p:nvCxnSpPr>
        <p:spPr>
          <a:xfrm>
            <a:off x="1085850" y="1618711"/>
            <a:ext cx="4800599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Resim 2" descr="metin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50C7D546-04DF-4133-A466-D7A10D18D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3" y="1964748"/>
            <a:ext cx="7446272" cy="41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0401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>
            <a:extLst>
              <a:ext uri="{FF2B5EF4-FFF2-40B4-BE49-F238E27FC236}">
                <a16:creationId xmlns:a16="http://schemas.microsoft.com/office/drawing/2014/main" id="{B6633A53-0957-4978-B1EB-A46AF2AA4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66" y="0"/>
            <a:ext cx="12187860" cy="68580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0A87B5F-477D-46ED-93F6-84512D890C9A}"/>
              </a:ext>
            </a:extLst>
          </p:cNvPr>
          <p:cNvSpPr txBox="1"/>
          <p:nvPr/>
        </p:nvSpPr>
        <p:spPr>
          <a:xfrm>
            <a:off x="1495655" y="911182"/>
            <a:ext cx="397897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cap="all" dirty="0">
                <a:solidFill>
                  <a:srgbClr val="9B835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</a:p>
          <a:p>
            <a:endParaRPr lang="tr-TR" dirty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2BA9056C-E661-4175-9CBD-0A1BA6A8D15C}"/>
              </a:ext>
            </a:extLst>
          </p:cNvPr>
          <p:cNvCxnSpPr/>
          <p:nvPr/>
        </p:nvCxnSpPr>
        <p:spPr>
          <a:xfrm>
            <a:off x="1163362" y="1733385"/>
            <a:ext cx="4643561" cy="0"/>
          </a:xfrm>
          <a:prstGeom prst="line">
            <a:avLst/>
          </a:prstGeom>
          <a:ln>
            <a:solidFill>
              <a:srgbClr val="9B83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B107C4DD-15CA-4196-9001-BB95CC09FB61}"/>
              </a:ext>
            </a:extLst>
          </p:cNvPr>
          <p:cNvSpPr txBox="1"/>
          <p:nvPr/>
        </p:nvSpPr>
        <p:spPr>
          <a:xfrm>
            <a:off x="1106601" y="2442881"/>
            <a:ext cx="97193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Y. Daniel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Liang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Java Programming",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tenth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edition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ISBN: 0133761312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Bruce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Eckel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Thinking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Java", 4th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2007.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mother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site : </a:t>
            </a:r>
            <a:r>
              <a:rPr lang="tr-T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https://www.oracle.com/technetwork/java/index.html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Arnold, James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Gosling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David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Holmes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Java Programming Language", 4th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2005.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Oracle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Java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Sstem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documentation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https://docs.oracle.com/javase/7/docs/api/java/lang/System.html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20475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AB8FDBA-6073-42AB-A6FC-A0B57C293D5D}"/>
              </a:ext>
            </a:extLst>
          </p:cNvPr>
          <p:cNvSpPr txBox="1"/>
          <p:nvPr/>
        </p:nvSpPr>
        <p:spPr>
          <a:xfrm>
            <a:off x="360570" y="856180"/>
            <a:ext cx="4828417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3600" dirty="0">
                <a:solidFill>
                  <a:srgbClr val="9B8357"/>
                </a:solidFill>
                <a:latin typeface="+mj-lt"/>
                <a:ea typeface="+mj-ea"/>
                <a:cs typeface="+mj-cs"/>
              </a:rPr>
              <a:t>OUTLINE OF PRESENTATION</a:t>
            </a:r>
            <a:endParaRPr lang="en-US" sz="3600" dirty="0">
              <a:solidFill>
                <a:srgbClr val="9B8357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5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9E8EC5E1-5AB4-4849-A764-C71E7D1C72CA}"/>
              </a:ext>
            </a:extLst>
          </p:cNvPr>
          <p:cNvSpPr/>
          <p:nvPr/>
        </p:nvSpPr>
        <p:spPr>
          <a:xfrm>
            <a:off x="4003418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6103BF55-70BD-4898-B0EC-1B0F52535275}"/>
              </a:ext>
            </a:extLst>
          </p:cNvPr>
          <p:cNvSpPr/>
          <p:nvPr/>
        </p:nvSpPr>
        <p:spPr>
          <a:xfrm>
            <a:off x="4274889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91D2D358-EA8A-4D7F-8813-B6834401B6F7}"/>
              </a:ext>
            </a:extLst>
          </p:cNvPr>
          <p:cNvSpPr/>
          <p:nvPr/>
        </p:nvSpPr>
        <p:spPr>
          <a:xfrm>
            <a:off x="4547743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AAA7BC4B-0569-483A-8A2A-50D81756D6E8}"/>
              </a:ext>
            </a:extLst>
          </p:cNvPr>
          <p:cNvSpPr/>
          <p:nvPr/>
        </p:nvSpPr>
        <p:spPr>
          <a:xfrm>
            <a:off x="4821980" y="6515815"/>
            <a:ext cx="173255" cy="174164"/>
          </a:xfrm>
          <a:prstGeom prst="rect">
            <a:avLst/>
          </a:prstGeom>
          <a:solidFill>
            <a:srgbClr val="FFFFFF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9164DB69-E496-44D9-AD85-55991CDBF811}"/>
              </a:ext>
            </a:extLst>
          </p:cNvPr>
          <p:cNvSpPr/>
          <p:nvPr/>
        </p:nvSpPr>
        <p:spPr>
          <a:xfrm>
            <a:off x="3751776" y="6515815"/>
            <a:ext cx="173255" cy="174164"/>
          </a:xfrm>
          <a:prstGeom prst="rect">
            <a:avLst/>
          </a:prstGeom>
          <a:solidFill>
            <a:srgbClr val="978055"/>
          </a:solidFill>
          <a:ln>
            <a:solidFill>
              <a:srgbClr val="978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DBA1F85D-4E55-41E3-A43C-E2F4F68AB001}"/>
              </a:ext>
            </a:extLst>
          </p:cNvPr>
          <p:cNvSpPr/>
          <p:nvPr/>
        </p:nvSpPr>
        <p:spPr>
          <a:xfrm>
            <a:off x="5095898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0B7706D1-CD43-4FCA-9883-223CBB2D6171}"/>
              </a:ext>
            </a:extLst>
          </p:cNvPr>
          <p:cNvSpPr/>
          <p:nvPr/>
        </p:nvSpPr>
        <p:spPr>
          <a:xfrm>
            <a:off x="5347540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971179F1-6A86-4F33-9D8A-EE5B2C14553E}"/>
              </a:ext>
            </a:extLst>
          </p:cNvPr>
          <p:cNvSpPr/>
          <p:nvPr/>
        </p:nvSpPr>
        <p:spPr>
          <a:xfrm>
            <a:off x="5599182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6E436853-F403-40D4-9270-C95950705A0A}"/>
              </a:ext>
            </a:extLst>
          </p:cNvPr>
          <p:cNvSpPr/>
          <p:nvPr/>
        </p:nvSpPr>
        <p:spPr>
          <a:xfrm>
            <a:off x="5850824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A246AFD2-5F9B-4341-8E95-9EDEDFACE66D}"/>
              </a:ext>
            </a:extLst>
          </p:cNvPr>
          <p:cNvSpPr/>
          <p:nvPr/>
        </p:nvSpPr>
        <p:spPr>
          <a:xfrm>
            <a:off x="6102466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05838268-AADE-451D-ADAE-5E9CF0F27837}"/>
              </a:ext>
            </a:extLst>
          </p:cNvPr>
          <p:cNvSpPr/>
          <p:nvPr/>
        </p:nvSpPr>
        <p:spPr>
          <a:xfrm>
            <a:off x="6360996" y="6515815"/>
            <a:ext cx="173255" cy="174164"/>
          </a:xfrm>
          <a:prstGeom prst="rect">
            <a:avLst/>
          </a:prstGeom>
          <a:noFill/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A9834FB5-5307-467E-A47F-4B7A2B60D2D9}"/>
              </a:ext>
            </a:extLst>
          </p:cNvPr>
          <p:cNvSpPr/>
          <p:nvPr/>
        </p:nvSpPr>
        <p:spPr>
          <a:xfrm>
            <a:off x="6864280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6172C922-545D-4F5E-8B55-A7471C22626E}"/>
              </a:ext>
            </a:extLst>
          </p:cNvPr>
          <p:cNvSpPr/>
          <p:nvPr/>
        </p:nvSpPr>
        <p:spPr>
          <a:xfrm>
            <a:off x="7135751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8513FE04-62CF-4C52-9264-36BC5E66681E}"/>
              </a:ext>
            </a:extLst>
          </p:cNvPr>
          <p:cNvSpPr/>
          <p:nvPr/>
        </p:nvSpPr>
        <p:spPr>
          <a:xfrm>
            <a:off x="7408605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Dikdörtgen 66">
            <a:extLst>
              <a:ext uri="{FF2B5EF4-FFF2-40B4-BE49-F238E27FC236}">
                <a16:creationId xmlns:a16="http://schemas.microsoft.com/office/drawing/2014/main" id="{85FEE314-3667-4B94-94D4-65CCF39E2925}"/>
              </a:ext>
            </a:extLst>
          </p:cNvPr>
          <p:cNvSpPr/>
          <p:nvPr/>
        </p:nvSpPr>
        <p:spPr>
          <a:xfrm>
            <a:off x="7682842" y="6515815"/>
            <a:ext cx="173255" cy="174164"/>
          </a:xfrm>
          <a:prstGeom prst="rect">
            <a:avLst/>
          </a:prstGeom>
          <a:solidFill>
            <a:srgbClr val="FFFFFF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Dikdörtgen 67">
            <a:extLst>
              <a:ext uri="{FF2B5EF4-FFF2-40B4-BE49-F238E27FC236}">
                <a16:creationId xmlns:a16="http://schemas.microsoft.com/office/drawing/2014/main" id="{B74700BF-9FB7-42FA-9B42-7F7E9EE23350}"/>
              </a:ext>
            </a:extLst>
          </p:cNvPr>
          <p:cNvSpPr/>
          <p:nvPr/>
        </p:nvSpPr>
        <p:spPr>
          <a:xfrm>
            <a:off x="6612638" y="6515815"/>
            <a:ext cx="173255" cy="174164"/>
          </a:xfrm>
          <a:prstGeom prst="rect">
            <a:avLst/>
          </a:prstGeom>
          <a:solidFill>
            <a:srgbClr val="FFFFFF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Dikdörtgen 68">
            <a:extLst>
              <a:ext uri="{FF2B5EF4-FFF2-40B4-BE49-F238E27FC236}">
                <a16:creationId xmlns:a16="http://schemas.microsoft.com/office/drawing/2014/main" id="{9E04D1A7-F0D6-4828-A7C1-8A1B89315A30}"/>
              </a:ext>
            </a:extLst>
          </p:cNvPr>
          <p:cNvSpPr/>
          <p:nvPr/>
        </p:nvSpPr>
        <p:spPr>
          <a:xfrm>
            <a:off x="7956760" y="6515815"/>
            <a:ext cx="173255" cy="174164"/>
          </a:xfrm>
          <a:prstGeom prst="rect">
            <a:avLst/>
          </a:prstGeom>
          <a:solidFill>
            <a:schemeClr val="bg1"/>
          </a:solidFill>
          <a:ln>
            <a:solidFill>
              <a:srgbClr val="9B8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59566B-6CBC-4B1E-B98C-1ED12404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1" y="856180"/>
            <a:ext cx="3520827" cy="497386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3E7A4C4-7725-46FA-809F-1EC416059D49}"/>
              </a:ext>
            </a:extLst>
          </p:cNvPr>
          <p:cNvSpPr txBox="1"/>
          <p:nvPr/>
        </p:nvSpPr>
        <p:spPr>
          <a:xfrm>
            <a:off x="598492" y="2157162"/>
            <a:ext cx="4670661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/>
              <a:t>General </a:t>
            </a:r>
            <a:r>
              <a:rPr lang="tr-TR" sz="2000" dirty="0" err="1"/>
              <a:t>Explanation</a:t>
            </a:r>
            <a:r>
              <a:rPr lang="tr-TR" sz="2000" dirty="0"/>
              <a:t> Of Game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/>
              <a:t>Progress</a:t>
            </a:r>
            <a:r>
              <a:rPr lang="tr-TR" sz="2000" dirty="0"/>
              <a:t> </a:t>
            </a:r>
            <a:r>
              <a:rPr lang="tr-TR" sz="2000" dirty="0" err="1"/>
              <a:t>Summary</a:t>
            </a:r>
            <a:endParaRPr lang="tr-T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/>
              <a:t>Completed</a:t>
            </a:r>
            <a:r>
              <a:rPr lang="tr-TR" sz="2000" dirty="0"/>
              <a:t> </a:t>
            </a:r>
            <a:r>
              <a:rPr lang="tr-TR" sz="2000" dirty="0" err="1"/>
              <a:t>Tasks</a:t>
            </a:r>
            <a:endParaRPr lang="tr-T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/>
              <a:t>Additional</a:t>
            </a:r>
            <a:r>
              <a:rPr lang="tr-TR" sz="2000" dirty="0"/>
              <a:t> </a:t>
            </a:r>
            <a:r>
              <a:rPr lang="tr-TR" sz="2000" dirty="0" err="1"/>
              <a:t>Improvements</a:t>
            </a:r>
            <a:endParaRPr lang="tr-T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/>
              <a:t>Problems</a:t>
            </a:r>
            <a:r>
              <a:rPr lang="tr-TR" sz="2000" dirty="0"/>
              <a:t> </a:t>
            </a:r>
            <a:r>
              <a:rPr lang="tr-TR" sz="2000" dirty="0" err="1"/>
              <a:t>Encountered</a:t>
            </a:r>
            <a:endParaRPr lang="tr-T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/>
              <a:t>Algorithms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Solution </a:t>
            </a:r>
            <a:r>
              <a:rPr lang="tr-TR" sz="2000" dirty="0" err="1"/>
              <a:t>Strategies</a:t>
            </a:r>
            <a:endParaRPr lang="tr-T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/>
              <a:t>Conclusion</a:t>
            </a:r>
            <a:endParaRPr lang="tr-T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/>
              <a:t>Questions</a:t>
            </a:r>
            <a:endParaRPr lang="tr-TR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2000" dirty="0" err="1"/>
              <a:t>References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436423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AB8FDBA-6073-42AB-A6FC-A0B57C293D5D}"/>
              </a:ext>
            </a:extLst>
          </p:cNvPr>
          <p:cNvSpPr txBox="1"/>
          <p:nvPr/>
        </p:nvSpPr>
        <p:spPr>
          <a:xfrm>
            <a:off x="589559" y="856180"/>
            <a:ext cx="4828417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9B8357"/>
                </a:solidFill>
                <a:latin typeface="+mj-lt"/>
                <a:ea typeface="+mj-ea"/>
                <a:cs typeface="+mj-cs"/>
              </a:rPr>
              <a:t>GENERAL EXPLANATION OF OUR GAME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5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A9231F4-AB0A-414F-85F8-45A875BE4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20608" r="29592" b="21237"/>
          <a:stretch/>
        </p:blipFill>
        <p:spPr>
          <a:xfrm>
            <a:off x="6296620" y="1816076"/>
            <a:ext cx="4787745" cy="322521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D442CFE-8A55-458A-AB5D-8B0F2993EFFB}"/>
              </a:ext>
            </a:extLst>
          </p:cNvPr>
          <p:cNvSpPr txBox="1"/>
          <p:nvPr/>
        </p:nvSpPr>
        <p:spPr>
          <a:xfrm>
            <a:off x="648850" y="2909241"/>
            <a:ext cx="433015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/>
              <a:t>Single</a:t>
            </a:r>
            <a:r>
              <a:rPr lang="tr-TR" sz="2800" dirty="0"/>
              <a:t> Player - </a:t>
            </a:r>
            <a:r>
              <a:rPr lang="tr-TR" sz="2800" dirty="0" err="1"/>
              <a:t>Strategy</a:t>
            </a:r>
            <a:endParaRPr lang="tr-TR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/>
              <a:t>Collect</a:t>
            </a:r>
            <a:r>
              <a:rPr lang="tr-TR" sz="2800" dirty="0"/>
              <a:t> </a:t>
            </a:r>
            <a:r>
              <a:rPr lang="tr-TR" sz="2800" dirty="0" err="1"/>
              <a:t>treasure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destroy</a:t>
            </a:r>
            <a:r>
              <a:rPr lang="tr-TR" sz="2800" dirty="0"/>
              <a:t> </a:t>
            </a:r>
            <a:r>
              <a:rPr lang="tr-TR" sz="2800" dirty="0" err="1"/>
              <a:t>computer</a:t>
            </a:r>
            <a:r>
              <a:rPr lang="tr-TR" sz="2800" dirty="0"/>
              <a:t> </a:t>
            </a:r>
            <a:r>
              <a:rPr lang="tr-TR" sz="2800" dirty="0" err="1"/>
              <a:t>robots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32062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1CD06D4-CAD6-456B-8368-FB66D0886480}"/>
              </a:ext>
            </a:extLst>
          </p:cNvPr>
          <p:cNvSpPr txBox="1"/>
          <p:nvPr/>
        </p:nvSpPr>
        <p:spPr>
          <a:xfrm>
            <a:off x="958200" y="168021"/>
            <a:ext cx="8275395" cy="1095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978055"/>
                </a:solidFill>
                <a:latin typeface="+mj-lt"/>
                <a:ea typeface="+mj-ea"/>
                <a:cs typeface="+mj-cs"/>
              </a:rPr>
              <a:t>Progress Summary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6FBCE80-404D-4A6B-A5BB-FAF842B4E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10" y="121658"/>
            <a:ext cx="2188028" cy="1973939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0BE4CCA6-BC26-40D9-ADA9-8AF5582F4476}"/>
              </a:ext>
            </a:extLst>
          </p:cNvPr>
          <p:cNvSpPr/>
          <p:nvPr/>
        </p:nvSpPr>
        <p:spPr>
          <a:xfrm>
            <a:off x="958200" y="1880924"/>
            <a:ext cx="5065879" cy="442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AD3C46B6-D8DD-40B8-A106-91C298B629E8}"/>
              </a:ext>
            </a:extLst>
          </p:cNvPr>
          <p:cNvCxnSpPr>
            <a:cxnSpLocks/>
          </p:cNvCxnSpPr>
          <p:nvPr/>
        </p:nvCxnSpPr>
        <p:spPr>
          <a:xfrm>
            <a:off x="1043475" y="1263624"/>
            <a:ext cx="5317521" cy="0"/>
          </a:xfrm>
          <a:prstGeom prst="line">
            <a:avLst/>
          </a:prstGeom>
          <a:ln w="22225">
            <a:solidFill>
              <a:srgbClr val="9780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o 9">
            <a:extLst>
              <a:ext uri="{FF2B5EF4-FFF2-40B4-BE49-F238E27FC236}">
                <a16:creationId xmlns:a16="http://schemas.microsoft.com/office/drawing/2014/main" id="{F9FDF919-91C0-49B8-90C1-AD7D4DD8B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58843"/>
              </p:ext>
            </p:extLst>
          </p:nvPr>
        </p:nvGraphicFramePr>
        <p:xfrm>
          <a:off x="1043475" y="2495055"/>
          <a:ext cx="10349340" cy="337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34">
                  <a:extLst>
                    <a:ext uri="{9D8B030D-6E8A-4147-A177-3AD203B41FA5}">
                      <a16:colId xmlns:a16="http://schemas.microsoft.com/office/drawing/2014/main" val="3194210523"/>
                    </a:ext>
                  </a:extLst>
                </a:gridCol>
                <a:gridCol w="1034934">
                  <a:extLst>
                    <a:ext uri="{9D8B030D-6E8A-4147-A177-3AD203B41FA5}">
                      <a16:colId xmlns:a16="http://schemas.microsoft.com/office/drawing/2014/main" val="2552418773"/>
                    </a:ext>
                  </a:extLst>
                </a:gridCol>
                <a:gridCol w="1034934">
                  <a:extLst>
                    <a:ext uri="{9D8B030D-6E8A-4147-A177-3AD203B41FA5}">
                      <a16:colId xmlns:a16="http://schemas.microsoft.com/office/drawing/2014/main" val="610809125"/>
                    </a:ext>
                  </a:extLst>
                </a:gridCol>
                <a:gridCol w="1028561">
                  <a:extLst>
                    <a:ext uri="{9D8B030D-6E8A-4147-A177-3AD203B41FA5}">
                      <a16:colId xmlns:a16="http://schemas.microsoft.com/office/drawing/2014/main" val="3257493120"/>
                    </a:ext>
                  </a:extLst>
                </a:gridCol>
                <a:gridCol w="1041307">
                  <a:extLst>
                    <a:ext uri="{9D8B030D-6E8A-4147-A177-3AD203B41FA5}">
                      <a16:colId xmlns:a16="http://schemas.microsoft.com/office/drawing/2014/main" val="872299139"/>
                    </a:ext>
                  </a:extLst>
                </a:gridCol>
                <a:gridCol w="1034934">
                  <a:extLst>
                    <a:ext uri="{9D8B030D-6E8A-4147-A177-3AD203B41FA5}">
                      <a16:colId xmlns:a16="http://schemas.microsoft.com/office/drawing/2014/main" val="2882231850"/>
                    </a:ext>
                  </a:extLst>
                </a:gridCol>
                <a:gridCol w="1034934">
                  <a:extLst>
                    <a:ext uri="{9D8B030D-6E8A-4147-A177-3AD203B41FA5}">
                      <a16:colId xmlns:a16="http://schemas.microsoft.com/office/drawing/2014/main" val="595607377"/>
                    </a:ext>
                  </a:extLst>
                </a:gridCol>
                <a:gridCol w="1034934">
                  <a:extLst>
                    <a:ext uri="{9D8B030D-6E8A-4147-A177-3AD203B41FA5}">
                      <a16:colId xmlns:a16="http://schemas.microsoft.com/office/drawing/2014/main" val="1908937804"/>
                    </a:ext>
                  </a:extLst>
                </a:gridCol>
                <a:gridCol w="1034934">
                  <a:extLst>
                    <a:ext uri="{9D8B030D-6E8A-4147-A177-3AD203B41FA5}">
                      <a16:colId xmlns:a16="http://schemas.microsoft.com/office/drawing/2014/main" val="2393114329"/>
                    </a:ext>
                  </a:extLst>
                </a:gridCol>
                <a:gridCol w="1034934">
                  <a:extLst>
                    <a:ext uri="{9D8B030D-6E8A-4147-A177-3AD203B41FA5}">
                      <a16:colId xmlns:a16="http://schemas.microsoft.com/office/drawing/2014/main" val="4244375125"/>
                    </a:ext>
                  </a:extLst>
                </a:gridCol>
              </a:tblGrid>
              <a:tr h="699266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978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874172"/>
                  </a:ext>
                </a:extLst>
              </a:tr>
              <a:tr h="669881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09541"/>
                  </a:ext>
                </a:extLst>
              </a:tr>
              <a:tr h="669881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A68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31808"/>
                  </a:ext>
                </a:extLst>
              </a:tr>
              <a:tr h="669881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A68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45368"/>
                  </a:ext>
                </a:extLst>
              </a:tr>
              <a:tr h="669881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978055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A68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3028"/>
                  </a:ext>
                </a:extLst>
              </a:tr>
            </a:tbl>
          </a:graphicData>
        </a:graphic>
      </p:graphicFrame>
      <p:sp>
        <p:nvSpPr>
          <p:cNvPr id="10" name="Metin kutusu 9">
            <a:extLst>
              <a:ext uri="{FF2B5EF4-FFF2-40B4-BE49-F238E27FC236}">
                <a16:creationId xmlns:a16="http://schemas.microsoft.com/office/drawing/2014/main" id="{642AE78F-7C04-416F-9B6C-0B54658820CF}"/>
              </a:ext>
            </a:extLst>
          </p:cNvPr>
          <p:cNvSpPr txBox="1"/>
          <p:nvPr/>
        </p:nvSpPr>
        <p:spPr>
          <a:xfrm>
            <a:off x="1504274" y="252778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TASK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11D40D4-B87D-4B86-A048-9556EDC7131F}"/>
              </a:ext>
            </a:extLst>
          </p:cNvPr>
          <p:cNvSpPr txBox="1"/>
          <p:nvPr/>
        </p:nvSpPr>
        <p:spPr>
          <a:xfrm>
            <a:off x="1000222" y="2885159"/>
            <a:ext cx="8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PERSON</a:t>
            </a:r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E7EB93B7-0340-426F-BF6B-F51A83032F75}"/>
              </a:ext>
            </a:extLst>
          </p:cNvPr>
          <p:cNvCxnSpPr>
            <a:cxnSpLocks/>
          </p:cNvCxnSpPr>
          <p:nvPr/>
        </p:nvCxnSpPr>
        <p:spPr>
          <a:xfrm>
            <a:off x="1055714" y="2536359"/>
            <a:ext cx="1005840" cy="610703"/>
          </a:xfrm>
          <a:prstGeom prst="line">
            <a:avLst/>
          </a:prstGeom>
          <a:ln w="28575">
            <a:solidFill>
              <a:srgbClr val="A68D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5890018-5109-4D97-8CF8-8F39D5BB9E90}"/>
              </a:ext>
            </a:extLst>
          </p:cNvPr>
          <p:cNvSpPr txBox="1"/>
          <p:nvPr/>
        </p:nvSpPr>
        <p:spPr>
          <a:xfrm>
            <a:off x="1121888" y="3196311"/>
            <a:ext cx="87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/>
              <a:t>Güney Söğüt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95357EAD-9F5F-430F-A545-21E06E7390B3}"/>
              </a:ext>
            </a:extLst>
          </p:cNvPr>
          <p:cNvSpPr txBox="1"/>
          <p:nvPr/>
        </p:nvSpPr>
        <p:spPr>
          <a:xfrm>
            <a:off x="1067998" y="3861466"/>
            <a:ext cx="97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/>
              <a:t>Hasan Balıkçı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3637873D-C89A-493A-90C5-5EC407C9C105}"/>
              </a:ext>
            </a:extLst>
          </p:cNvPr>
          <p:cNvSpPr txBox="1"/>
          <p:nvPr/>
        </p:nvSpPr>
        <p:spPr>
          <a:xfrm>
            <a:off x="1121888" y="4526621"/>
            <a:ext cx="87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/>
              <a:t>Sefa Çelik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3707D368-255C-4AF6-A695-E584C8B62DB4}"/>
              </a:ext>
            </a:extLst>
          </p:cNvPr>
          <p:cNvSpPr txBox="1"/>
          <p:nvPr/>
        </p:nvSpPr>
        <p:spPr>
          <a:xfrm>
            <a:off x="1067998" y="5189073"/>
            <a:ext cx="97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/>
              <a:t>Deniz </a:t>
            </a:r>
            <a:r>
              <a:rPr lang="tr-TR" sz="1600" dirty="0" err="1"/>
              <a:t>Katayıfçı</a:t>
            </a:r>
            <a:endParaRPr lang="tr-TR" sz="1600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5D9BBC22-B5DA-4EE8-982B-80155DA124C1}"/>
              </a:ext>
            </a:extLst>
          </p:cNvPr>
          <p:cNvSpPr txBox="1"/>
          <p:nvPr/>
        </p:nvSpPr>
        <p:spPr>
          <a:xfrm>
            <a:off x="2111799" y="2542560"/>
            <a:ext cx="973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/>
              <a:t>Design of </a:t>
            </a:r>
            <a:r>
              <a:rPr lang="tr-TR" sz="1600" dirty="0" err="1"/>
              <a:t>classes</a:t>
            </a:r>
            <a:endParaRPr lang="tr-TR" sz="1600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A65484B5-FEAF-4298-9D3C-BACF524554D9}"/>
              </a:ext>
            </a:extLst>
          </p:cNvPr>
          <p:cNvSpPr txBox="1"/>
          <p:nvPr/>
        </p:nvSpPr>
        <p:spPr>
          <a:xfrm>
            <a:off x="3184230" y="2580100"/>
            <a:ext cx="96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Menu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screen</a:t>
            </a:r>
            <a:endParaRPr lang="tr-TR" sz="1400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FCE92B15-6802-413F-832B-38BABEEFE1F0}"/>
              </a:ext>
            </a:extLst>
          </p:cNvPr>
          <p:cNvSpPr txBox="1"/>
          <p:nvPr/>
        </p:nvSpPr>
        <p:spPr>
          <a:xfrm>
            <a:off x="4116202" y="2581147"/>
            <a:ext cx="106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Player </a:t>
            </a:r>
            <a:r>
              <a:rPr lang="tr-TR" sz="1400" dirty="0" err="1"/>
              <a:t>movements</a:t>
            </a:r>
            <a:endParaRPr lang="tr-TR" sz="1400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6EE862C3-6F70-49BA-A0C6-44E3B039C6C8}"/>
              </a:ext>
            </a:extLst>
          </p:cNvPr>
          <p:cNvSpPr txBox="1"/>
          <p:nvPr/>
        </p:nvSpPr>
        <p:spPr>
          <a:xfrm>
            <a:off x="5269153" y="2573337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 err="1"/>
              <a:t>Backpack</a:t>
            </a:r>
            <a:endParaRPr lang="tr-TR" sz="1400" dirty="0"/>
          </a:p>
          <a:p>
            <a:pPr algn="ctr"/>
            <a:r>
              <a:rPr lang="tr-TR" sz="1400" dirty="0" err="1"/>
              <a:t>timing</a:t>
            </a:r>
            <a:endParaRPr lang="tr-TR" sz="1400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BF7684BD-989E-4C17-8F29-56924D952A33}"/>
              </a:ext>
            </a:extLst>
          </p:cNvPr>
          <p:cNvSpPr txBox="1"/>
          <p:nvPr/>
        </p:nvSpPr>
        <p:spPr>
          <a:xfrm>
            <a:off x="6220120" y="2580100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Input</a:t>
            </a:r>
            <a:r>
              <a:rPr lang="tr-TR" sz="1400" dirty="0"/>
              <a:t> Queue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BA470351-9424-404A-95B5-AF122A3C6452}"/>
              </a:ext>
            </a:extLst>
          </p:cNvPr>
          <p:cNvSpPr txBox="1"/>
          <p:nvPr/>
        </p:nvSpPr>
        <p:spPr>
          <a:xfrm>
            <a:off x="7327617" y="2712446"/>
            <a:ext cx="883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Treasures</a:t>
            </a:r>
            <a:endParaRPr lang="tr-TR" sz="1400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9220F480-917C-4D67-92DB-6419E1694BA5}"/>
              </a:ext>
            </a:extLst>
          </p:cNvPr>
          <p:cNvSpPr txBox="1"/>
          <p:nvPr/>
        </p:nvSpPr>
        <p:spPr>
          <a:xfrm>
            <a:off x="8283546" y="2584449"/>
            <a:ext cx="106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Computer</a:t>
            </a:r>
            <a:r>
              <a:rPr lang="tr-TR" sz="1400" dirty="0"/>
              <a:t> </a:t>
            </a:r>
            <a:r>
              <a:rPr lang="tr-TR" sz="1400" dirty="0" err="1"/>
              <a:t>movements</a:t>
            </a:r>
            <a:endParaRPr lang="tr-TR" sz="1400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82C43AFF-9511-4C9A-B5C8-154106A8EFBF}"/>
              </a:ext>
            </a:extLst>
          </p:cNvPr>
          <p:cNvSpPr txBox="1"/>
          <p:nvPr/>
        </p:nvSpPr>
        <p:spPr>
          <a:xfrm>
            <a:off x="9319856" y="2573337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Trap, </a:t>
            </a:r>
            <a:r>
              <a:rPr lang="tr-TR" sz="1400" dirty="0" err="1"/>
              <a:t>warp</a:t>
            </a:r>
            <a:r>
              <a:rPr lang="tr-TR" sz="1400" dirty="0"/>
              <a:t> </a:t>
            </a:r>
            <a:r>
              <a:rPr lang="tr-TR" sz="1400" dirty="0" err="1"/>
              <a:t>device</a:t>
            </a:r>
            <a:endParaRPr lang="tr-TR" sz="1400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DE1F31A7-3864-46BB-976E-F95BDA0648EC}"/>
              </a:ext>
            </a:extLst>
          </p:cNvPr>
          <p:cNvSpPr txBox="1"/>
          <p:nvPr/>
        </p:nvSpPr>
        <p:spPr>
          <a:xfrm>
            <a:off x="10257498" y="2595488"/>
            <a:ext cx="1262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300" dirty="0" err="1"/>
              <a:t>Additional</a:t>
            </a:r>
            <a:r>
              <a:rPr lang="tr-TR" sz="1300" dirty="0"/>
              <a:t> </a:t>
            </a:r>
            <a:r>
              <a:rPr lang="tr-TR" sz="1300" dirty="0" err="1"/>
              <a:t>Improvements</a:t>
            </a:r>
            <a:endParaRPr lang="tr-TR" sz="1300" dirty="0"/>
          </a:p>
        </p:txBody>
      </p:sp>
      <p:pic>
        <p:nvPicPr>
          <p:cNvPr id="31" name="Grafik 30" descr="Boş pil düz dolguyla">
            <a:extLst>
              <a:ext uri="{FF2B5EF4-FFF2-40B4-BE49-F238E27FC236}">
                <a16:creationId xmlns:a16="http://schemas.microsoft.com/office/drawing/2014/main" id="{474817C5-1938-4589-AEDF-4114E3CEC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4387" y="3264347"/>
            <a:ext cx="548640" cy="548640"/>
          </a:xfrm>
          <a:prstGeom prst="rect">
            <a:avLst/>
          </a:prstGeom>
        </p:spPr>
      </p:pic>
      <p:pic>
        <p:nvPicPr>
          <p:cNvPr id="55" name="Grafik 54" descr="Boş pil düz dolguyla">
            <a:extLst>
              <a:ext uri="{FF2B5EF4-FFF2-40B4-BE49-F238E27FC236}">
                <a16:creationId xmlns:a16="http://schemas.microsoft.com/office/drawing/2014/main" id="{1709F19D-5FC3-4F1D-AE81-19F5A7415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4755" y="3892799"/>
            <a:ext cx="548640" cy="548640"/>
          </a:xfrm>
          <a:prstGeom prst="rect">
            <a:avLst/>
          </a:prstGeom>
        </p:spPr>
      </p:pic>
      <p:pic>
        <p:nvPicPr>
          <p:cNvPr id="56" name="Grafik 55" descr="Boş pil düz dolguyla">
            <a:extLst>
              <a:ext uri="{FF2B5EF4-FFF2-40B4-BE49-F238E27FC236}">
                <a16:creationId xmlns:a16="http://schemas.microsoft.com/office/drawing/2014/main" id="{FAD5C28E-1E2E-4A9E-9218-C837AA03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6549" y="4569096"/>
            <a:ext cx="548640" cy="548640"/>
          </a:xfrm>
          <a:prstGeom prst="rect">
            <a:avLst/>
          </a:prstGeom>
        </p:spPr>
      </p:pic>
      <p:pic>
        <p:nvPicPr>
          <p:cNvPr id="60" name="Grafik 59" descr="Boş pil düz dolguyla">
            <a:extLst>
              <a:ext uri="{FF2B5EF4-FFF2-40B4-BE49-F238E27FC236}">
                <a16:creationId xmlns:a16="http://schemas.microsoft.com/office/drawing/2014/main" id="{DFB2FFDD-B7C1-4C1C-B904-711AC7B49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328" y="4569853"/>
            <a:ext cx="548640" cy="548640"/>
          </a:xfrm>
          <a:prstGeom prst="rect">
            <a:avLst/>
          </a:prstGeom>
        </p:spPr>
      </p:pic>
      <p:pic>
        <p:nvPicPr>
          <p:cNvPr id="62" name="Grafik 61" descr="Boş pil düz dolguyla">
            <a:extLst>
              <a:ext uri="{FF2B5EF4-FFF2-40B4-BE49-F238E27FC236}">
                <a16:creationId xmlns:a16="http://schemas.microsoft.com/office/drawing/2014/main" id="{10F25017-4114-4724-8F82-55E3277EF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4532" y="3252094"/>
            <a:ext cx="548640" cy="548640"/>
          </a:xfrm>
          <a:prstGeom prst="rect">
            <a:avLst/>
          </a:prstGeom>
        </p:spPr>
      </p:pic>
      <p:pic>
        <p:nvPicPr>
          <p:cNvPr id="63" name="Grafik 62" descr="Boş pil düz dolguyla">
            <a:extLst>
              <a:ext uri="{FF2B5EF4-FFF2-40B4-BE49-F238E27FC236}">
                <a16:creationId xmlns:a16="http://schemas.microsoft.com/office/drawing/2014/main" id="{E54CCA80-4C2C-4703-8EF6-78D3CE500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5043" y="3922653"/>
            <a:ext cx="548640" cy="548640"/>
          </a:xfrm>
          <a:prstGeom prst="rect">
            <a:avLst/>
          </a:prstGeom>
        </p:spPr>
      </p:pic>
      <p:pic>
        <p:nvPicPr>
          <p:cNvPr id="66" name="Grafik 65" descr="Boş pil düz dolguyla">
            <a:extLst>
              <a:ext uri="{FF2B5EF4-FFF2-40B4-BE49-F238E27FC236}">
                <a16:creationId xmlns:a16="http://schemas.microsoft.com/office/drawing/2014/main" id="{047298A3-DCC2-4534-A669-05FEDF1AE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469" y="3255454"/>
            <a:ext cx="548640" cy="548640"/>
          </a:xfrm>
          <a:prstGeom prst="rect">
            <a:avLst/>
          </a:prstGeom>
        </p:spPr>
      </p:pic>
      <p:pic>
        <p:nvPicPr>
          <p:cNvPr id="67" name="Grafik 66" descr="Boş pil düz dolguyla">
            <a:extLst>
              <a:ext uri="{FF2B5EF4-FFF2-40B4-BE49-F238E27FC236}">
                <a16:creationId xmlns:a16="http://schemas.microsoft.com/office/drawing/2014/main" id="{C6F7152F-7334-454F-845A-7526D4B7F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469" y="3936561"/>
            <a:ext cx="548640" cy="548640"/>
          </a:xfrm>
          <a:prstGeom prst="rect">
            <a:avLst/>
          </a:prstGeom>
        </p:spPr>
      </p:pic>
      <p:pic>
        <p:nvPicPr>
          <p:cNvPr id="70" name="Grafik 69" descr="Boş pil düz dolguyla">
            <a:extLst>
              <a:ext uri="{FF2B5EF4-FFF2-40B4-BE49-F238E27FC236}">
                <a16:creationId xmlns:a16="http://schemas.microsoft.com/office/drawing/2014/main" id="{82E9BFEB-F420-4AE2-B7F5-F58C2D281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7508" y="3248724"/>
            <a:ext cx="548640" cy="548640"/>
          </a:xfrm>
          <a:prstGeom prst="rect">
            <a:avLst/>
          </a:prstGeom>
        </p:spPr>
      </p:pic>
      <p:pic>
        <p:nvPicPr>
          <p:cNvPr id="71" name="Grafik 70" descr="Boş pil düz dolguyla">
            <a:extLst>
              <a:ext uri="{FF2B5EF4-FFF2-40B4-BE49-F238E27FC236}">
                <a16:creationId xmlns:a16="http://schemas.microsoft.com/office/drawing/2014/main" id="{7783A932-6D70-4E95-8804-2E6F8756A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6832" y="3910130"/>
            <a:ext cx="548640" cy="548640"/>
          </a:xfrm>
          <a:prstGeom prst="rect">
            <a:avLst/>
          </a:prstGeom>
        </p:spPr>
      </p:pic>
      <p:pic>
        <p:nvPicPr>
          <p:cNvPr id="79" name="Grafik 78" descr="Boş pil düz dolguyla">
            <a:extLst>
              <a:ext uri="{FF2B5EF4-FFF2-40B4-BE49-F238E27FC236}">
                <a16:creationId xmlns:a16="http://schemas.microsoft.com/office/drawing/2014/main" id="{D59B0676-AA56-4D4D-BA12-9BE564578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547" y="3251365"/>
            <a:ext cx="548640" cy="548640"/>
          </a:xfrm>
          <a:prstGeom prst="rect">
            <a:avLst/>
          </a:prstGeom>
        </p:spPr>
      </p:pic>
      <p:pic>
        <p:nvPicPr>
          <p:cNvPr id="81" name="Grafik 80" descr="Boş pil düz dolguyla">
            <a:extLst>
              <a:ext uri="{FF2B5EF4-FFF2-40B4-BE49-F238E27FC236}">
                <a16:creationId xmlns:a16="http://schemas.microsoft.com/office/drawing/2014/main" id="{E3C8BE51-52EC-418E-BF0C-FC107BF9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2559" y="3910130"/>
            <a:ext cx="548640" cy="548640"/>
          </a:xfrm>
          <a:prstGeom prst="rect">
            <a:avLst/>
          </a:prstGeom>
        </p:spPr>
      </p:pic>
      <p:pic>
        <p:nvPicPr>
          <p:cNvPr id="82" name="Grafik 81" descr="Boş pil düz dolguyla">
            <a:extLst>
              <a:ext uri="{FF2B5EF4-FFF2-40B4-BE49-F238E27FC236}">
                <a16:creationId xmlns:a16="http://schemas.microsoft.com/office/drawing/2014/main" id="{484F50F9-BE0B-4B05-8116-837564AD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5148" y="4573468"/>
            <a:ext cx="548640" cy="548640"/>
          </a:xfrm>
          <a:prstGeom prst="rect">
            <a:avLst/>
          </a:prstGeom>
        </p:spPr>
      </p:pic>
      <p:pic>
        <p:nvPicPr>
          <p:cNvPr id="84" name="Grafik 83" descr="Boş pil düz dolguyla">
            <a:extLst>
              <a:ext uri="{FF2B5EF4-FFF2-40B4-BE49-F238E27FC236}">
                <a16:creationId xmlns:a16="http://schemas.microsoft.com/office/drawing/2014/main" id="{0BFD36B0-32EA-4ABC-9BD4-EB2FD2B21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1941" y="3248724"/>
            <a:ext cx="547565" cy="548640"/>
          </a:xfrm>
          <a:prstGeom prst="rect">
            <a:avLst/>
          </a:prstGeom>
        </p:spPr>
      </p:pic>
      <p:pic>
        <p:nvPicPr>
          <p:cNvPr id="85" name="Grafik 84" descr="Boş pil düz dolguyla">
            <a:extLst>
              <a:ext uri="{FF2B5EF4-FFF2-40B4-BE49-F238E27FC236}">
                <a16:creationId xmlns:a16="http://schemas.microsoft.com/office/drawing/2014/main" id="{998B88F4-5EBB-476E-B39A-EFAB2E7D6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1941" y="3922653"/>
            <a:ext cx="547565" cy="548640"/>
          </a:xfrm>
          <a:prstGeom prst="rect">
            <a:avLst/>
          </a:prstGeom>
        </p:spPr>
      </p:pic>
      <p:pic>
        <p:nvPicPr>
          <p:cNvPr id="103" name="Grafik 102" descr="Boş pil düz dolguyla">
            <a:extLst>
              <a:ext uri="{FF2B5EF4-FFF2-40B4-BE49-F238E27FC236}">
                <a16:creationId xmlns:a16="http://schemas.microsoft.com/office/drawing/2014/main" id="{234BF827-12C6-428C-89EE-3BA63DF0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2377" y="4586843"/>
            <a:ext cx="547565" cy="548640"/>
          </a:xfrm>
          <a:prstGeom prst="rect">
            <a:avLst/>
          </a:prstGeom>
        </p:spPr>
      </p:pic>
      <p:pic>
        <p:nvPicPr>
          <p:cNvPr id="105" name="Grafik 104" descr="Boş pil düz dolguyla">
            <a:extLst>
              <a:ext uri="{FF2B5EF4-FFF2-40B4-BE49-F238E27FC236}">
                <a16:creationId xmlns:a16="http://schemas.microsoft.com/office/drawing/2014/main" id="{DC15FA27-BD87-43C6-A3EB-DC23701D3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2185" y="3232693"/>
            <a:ext cx="548640" cy="548640"/>
          </a:xfrm>
          <a:prstGeom prst="rect">
            <a:avLst/>
          </a:prstGeom>
        </p:spPr>
      </p:pic>
      <p:pic>
        <p:nvPicPr>
          <p:cNvPr id="106" name="Grafik 105" descr="Boş pil düz dolguyla">
            <a:extLst>
              <a:ext uri="{FF2B5EF4-FFF2-40B4-BE49-F238E27FC236}">
                <a16:creationId xmlns:a16="http://schemas.microsoft.com/office/drawing/2014/main" id="{9CFAF13F-DD44-4362-924D-E460E82EE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8592" y="3892799"/>
            <a:ext cx="548640" cy="548640"/>
          </a:xfrm>
          <a:prstGeom prst="rect">
            <a:avLst/>
          </a:prstGeom>
        </p:spPr>
      </p:pic>
      <p:pic>
        <p:nvPicPr>
          <p:cNvPr id="109" name="Grafik 108" descr="Boş pil düz dolguyla">
            <a:extLst>
              <a:ext uri="{FF2B5EF4-FFF2-40B4-BE49-F238E27FC236}">
                <a16:creationId xmlns:a16="http://schemas.microsoft.com/office/drawing/2014/main" id="{4AFE0FF0-F626-440D-B4A4-2CD821DD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122" y="3248724"/>
            <a:ext cx="548640" cy="548640"/>
          </a:xfrm>
          <a:prstGeom prst="rect">
            <a:avLst/>
          </a:prstGeom>
        </p:spPr>
      </p:pic>
      <p:pic>
        <p:nvPicPr>
          <p:cNvPr id="110" name="Grafik 109" descr="Boş pil düz dolguyla">
            <a:extLst>
              <a:ext uri="{FF2B5EF4-FFF2-40B4-BE49-F238E27FC236}">
                <a16:creationId xmlns:a16="http://schemas.microsoft.com/office/drawing/2014/main" id="{9AF34C11-DC1C-49A4-B1D6-375AA5C0F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0222" y="3892799"/>
            <a:ext cx="548640" cy="548640"/>
          </a:xfrm>
          <a:prstGeom prst="rect">
            <a:avLst/>
          </a:prstGeom>
        </p:spPr>
      </p:pic>
      <p:pic>
        <p:nvPicPr>
          <p:cNvPr id="111" name="Grafik 110" descr="Boş pil düz dolguyla">
            <a:extLst>
              <a:ext uri="{FF2B5EF4-FFF2-40B4-BE49-F238E27FC236}">
                <a16:creationId xmlns:a16="http://schemas.microsoft.com/office/drawing/2014/main" id="{7CDBBC8D-D588-45F1-85B1-EE3158E7A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3963" y="4569853"/>
            <a:ext cx="548640" cy="548640"/>
          </a:xfrm>
          <a:prstGeom prst="rect">
            <a:avLst/>
          </a:prstGeom>
        </p:spPr>
      </p:pic>
      <p:pic>
        <p:nvPicPr>
          <p:cNvPr id="68" name="Grafik 67" descr="Boş pil düz dolguyla">
            <a:extLst>
              <a:ext uri="{FF2B5EF4-FFF2-40B4-BE49-F238E27FC236}">
                <a16:creationId xmlns:a16="http://schemas.microsoft.com/office/drawing/2014/main" id="{85F51C8D-8CFB-4D80-BC07-9E4017B18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4755" y="5221470"/>
            <a:ext cx="548640" cy="548640"/>
          </a:xfrm>
          <a:prstGeom prst="rect">
            <a:avLst/>
          </a:prstGeom>
        </p:spPr>
      </p:pic>
      <p:pic>
        <p:nvPicPr>
          <p:cNvPr id="69" name="Grafik 68" descr="Boş pil düz dolguyla">
            <a:extLst>
              <a:ext uri="{FF2B5EF4-FFF2-40B4-BE49-F238E27FC236}">
                <a16:creationId xmlns:a16="http://schemas.microsoft.com/office/drawing/2014/main" id="{B38BE9BA-1E0A-43F3-A78A-6DBDCC93F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469" y="5276930"/>
            <a:ext cx="548640" cy="548640"/>
          </a:xfrm>
          <a:prstGeom prst="rect">
            <a:avLst/>
          </a:prstGeom>
        </p:spPr>
      </p:pic>
      <p:pic>
        <p:nvPicPr>
          <p:cNvPr id="73" name="Grafik 72" descr="Boş pil düz dolguyla">
            <a:extLst>
              <a:ext uri="{FF2B5EF4-FFF2-40B4-BE49-F238E27FC236}">
                <a16:creationId xmlns:a16="http://schemas.microsoft.com/office/drawing/2014/main" id="{614C7975-0796-4191-9CCA-B5A558CC5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328" y="524312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59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D06BA82-B05C-459A-9F68-A3E0761BE4DD}"/>
              </a:ext>
            </a:extLst>
          </p:cNvPr>
          <p:cNvSpPr txBox="1"/>
          <p:nvPr/>
        </p:nvSpPr>
        <p:spPr>
          <a:xfrm>
            <a:off x="857973" y="119291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9B8357"/>
                </a:solidFill>
                <a:latin typeface="+mj-lt"/>
                <a:ea typeface="+mj-ea"/>
                <a:cs typeface="+mj-cs"/>
              </a:rPr>
              <a:t>Completed</a:t>
            </a:r>
            <a:r>
              <a:rPr lang="en-US" sz="4000" b="1" dirty="0">
                <a:solidFill>
                  <a:srgbClr val="9B8357"/>
                </a:solidFill>
                <a:latin typeface="+mj-lt"/>
                <a:ea typeface="+mj-ea"/>
                <a:cs typeface="+mj-cs"/>
              </a:rPr>
              <a:t> Tasks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, beyaz tahta içeren bir resim&#10;&#10;Açıklama otomatik olarak oluşturuldu">
            <a:extLst>
              <a:ext uri="{FF2B5EF4-FFF2-40B4-BE49-F238E27FC236}">
                <a16:creationId xmlns:a16="http://schemas.microsoft.com/office/drawing/2014/main" id="{00182AAE-6836-423A-8F88-A1759BB933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57" y="1402451"/>
            <a:ext cx="5573272" cy="405246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F9CEEBAA-55A7-4C5D-86B9-E4FBB63A787A}"/>
              </a:ext>
            </a:extLst>
          </p:cNvPr>
          <p:cNvSpPr txBox="1"/>
          <p:nvPr/>
        </p:nvSpPr>
        <p:spPr>
          <a:xfrm>
            <a:off x="714871" y="3190712"/>
            <a:ext cx="3964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dirty="0" err="1"/>
              <a:t>All</a:t>
            </a:r>
            <a:r>
              <a:rPr lang="tr-TR" sz="3200" dirty="0"/>
              <a:t> </a:t>
            </a:r>
            <a:r>
              <a:rPr lang="tr-TR" sz="3200" dirty="0" err="1"/>
              <a:t>tasks</a:t>
            </a:r>
            <a:r>
              <a:rPr lang="tr-TR" sz="3200" dirty="0"/>
              <a:t> </a:t>
            </a:r>
            <a:r>
              <a:rPr lang="tr-TR" sz="3200" dirty="0" err="1"/>
              <a:t>have</a:t>
            </a:r>
            <a:r>
              <a:rPr lang="tr-TR" sz="3200" dirty="0"/>
              <a:t> </a:t>
            </a:r>
            <a:r>
              <a:rPr lang="tr-TR" sz="3200" dirty="0" err="1"/>
              <a:t>been</a:t>
            </a:r>
            <a:r>
              <a:rPr lang="tr-TR" sz="3200" dirty="0"/>
              <a:t> </a:t>
            </a:r>
            <a:r>
              <a:rPr lang="tr-TR" sz="3200" dirty="0" err="1"/>
              <a:t>completed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8898667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D06BA82-B05C-459A-9F68-A3E0761BE4DD}"/>
              </a:ext>
            </a:extLst>
          </p:cNvPr>
          <p:cNvSpPr txBox="1"/>
          <p:nvPr/>
        </p:nvSpPr>
        <p:spPr>
          <a:xfrm>
            <a:off x="746676" y="825783"/>
            <a:ext cx="4216090" cy="186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4800" b="1" dirty="0" err="1">
                <a:solidFill>
                  <a:srgbClr val="9B8357"/>
                </a:solidFill>
                <a:latin typeface="+mj-lt"/>
                <a:ea typeface="+mj-ea"/>
                <a:cs typeface="+mj-cs"/>
              </a:rPr>
              <a:t>Additional</a:t>
            </a:r>
            <a:r>
              <a:rPr lang="tr-TR" sz="4800" b="1" dirty="0">
                <a:solidFill>
                  <a:srgbClr val="9B8357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800" b="1" dirty="0" err="1">
                <a:solidFill>
                  <a:srgbClr val="9B8357"/>
                </a:solidFill>
                <a:latin typeface="+mj-lt"/>
                <a:ea typeface="+mj-ea"/>
                <a:cs typeface="+mj-cs"/>
              </a:rPr>
              <a:t>Improvements</a:t>
            </a:r>
            <a:endParaRPr lang="en-US" sz="4800" b="1" dirty="0">
              <a:solidFill>
                <a:srgbClr val="9B8357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9CEEBAA-55A7-4C5D-86B9-E4FBB63A787A}"/>
              </a:ext>
            </a:extLst>
          </p:cNvPr>
          <p:cNvSpPr txBox="1"/>
          <p:nvPr/>
        </p:nvSpPr>
        <p:spPr>
          <a:xfrm>
            <a:off x="409493" y="2544391"/>
            <a:ext cx="505827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/>
              <a:t>Menu </a:t>
            </a:r>
            <a:r>
              <a:rPr lang="tr-TR" sz="2800" dirty="0" err="1"/>
              <a:t>design</a:t>
            </a:r>
            <a:r>
              <a:rPr lang="tr-TR" sz="2800" dirty="0"/>
              <a:t>(Game </a:t>
            </a:r>
            <a:r>
              <a:rPr lang="tr-TR" sz="2800" dirty="0" err="1"/>
              <a:t>Info</a:t>
            </a:r>
            <a:r>
              <a:rPr lang="tr-TR" sz="2800" dirty="0"/>
              <a:t>, </a:t>
            </a:r>
            <a:r>
              <a:rPr lang="tr-TR" sz="2800" dirty="0" err="1"/>
              <a:t>Story</a:t>
            </a:r>
            <a:r>
              <a:rPr lang="tr-TR" sz="2800" dirty="0"/>
              <a:t> of Game, Start Game, </a:t>
            </a:r>
            <a:r>
              <a:rPr lang="tr-TR" sz="2800" dirty="0" err="1"/>
              <a:t>Exit</a:t>
            </a:r>
            <a:r>
              <a:rPr lang="tr-TR" sz="2800" dirty="0"/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/>
              <a:t>A </a:t>
            </a:r>
            <a:r>
              <a:rPr lang="tr-TR" sz="2800" dirty="0" err="1"/>
              <a:t>stable</a:t>
            </a:r>
            <a:r>
              <a:rPr lang="tr-TR" sz="2800" dirty="0"/>
              <a:t> </a:t>
            </a:r>
            <a:r>
              <a:rPr lang="tr-TR" sz="2800" dirty="0" err="1"/>
              <a:t>game</a:t>
            </a:r>
            <a:r>
              <a:rPr lang="tr-TR" sz="2800" dirty="0"/>
              <a:t> background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/>
              <a:t>Colored</a:t>
            </a:r>
            <a:r>
              <a:rPr lang="tr-TR" sz="2800" dirty="0"/>
              <a:t> </a:t>
            </a:r>
            <a:r>
              <a:rPr lang="tr-TR" sz="2800" dirty="0" err="1"/>
              <a:t>maze</a:t>
            </a:r>
            <a:r>
              <a:rPr lang="tr-TR" sz="2800" dirty="0"/>
              <a:t> </a:t>
            </a:r>
            <a:r>
              <a:rPr lang="tr-TR" sz="2800" dirty="0" err="1"/>
              <a:t>design</a:t>
            </a:r>
            <a:endParaRPr lang="tr-TR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/>
              <a:t>A </a:t>
            </a:r>
            <a:r>
              <a:rPr lang="tr-TR" sz="2800" dirty="0" err="1"/>
              <a:t>game</a:t>
            </a:r>
            <a:r>
              <a:rPr lang="tr-TR" sz="2800" dirty="0"/>
              <a:t> </a:t>
            </a:r>
            <a:r>
              <a:rPr lang="tr-TR" sz="2800" dirty="0" err="1"/>
              <a:t>story</a:t>
            </a:r>
            <a:endParaRPr lang="tr-TR" sz="2800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BB68B824-75B6-4D65-B454-64544384A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15" y="915385"/>
            <a:ext cx="4934783" cy="2350368"/>
          </a:xfrm>
          <a:prstGeom prst="rect">
            <a:avLst/>
          </a:prstGeom>
          <a:effectLst>
            <a:glow rad="215900">
              <a:schemeClr val="tx1">
                <a:alpha val="45000"/>
              </a:schemeClr>
            </a:glow>
          </a:effec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1E7B134-1231-43F9-8965-C89601B78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15" y="3529847"/>
            <a:ext cx="4934783" cy="2350524"/>
          </a:xfrm>
          <a:prstGeom prst="rect">
            <a:avLst/>
          </a:prstGeom>
          <a:effectLst>
            <a:glow rad="215900">
              <a:schemeClr val="tx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455423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1CD06D4-CAD6-456B-8368-FB66D0886480}"/>
              </a:ext>
            </a:extLst>
          </p:cNvPr>
          <p:cNvSpPr txBox="1"/>
          <p:nvPr/>
        </p:nvSpPr>
        <p:spPr>
          <a:xfrm>
            <a:off x="838852" y="378778"/>
            <a:ext cx="5241249" cy="1793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4800" b="1" cap="all" dirty="0">
                <a:solidFill>
                  <a:srgbClr val="9B8357"/>
                </a:solidFill>
              </a:rPr>
              <a:t>PROBLEMS ENCOUNTERED</a:t>
            </a:r>
            <a:endParaRPr lang="en-US" sz="4800" b="1" cap="all" dirty="0">
              <a:solidFill>
                <a:srgbClr val="9B8357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819ABCC-B110-4B1B-AA86-A957CE37B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" t="13506" r="3005" b="16139"/>
          <a:stretch/>
        </p:blipFill>
        <p:spPr>
          <a:xfrm>
            <a:off x="5819055" y="3573467"/>
            <a:ext cx="5793417" cy="2766636"/>
          </a:xfrm>
          <a:prstGeom prst="rect">
            <a:avLst/>
          </a:prstGeom>
        </p:spPr>
      </p:pic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DCCA7E17-F14D-4C7E-9CE5-10D9A89221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31" y="832588"/>
            <a:ext cx="4314463" cy="2670903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4E3E152-1132-4DA5-898D-57F87AF2905A}"/>
              </a:ext>
            </a:extLst>
          </p:cNvPr>
          <p:cNvSpPr txBox="1"/>
          <p:nvPr/>
        </p:nvSpPr>
        <p:spPr>
          <a:xfrm>
            <a:off x="1159564" y="2925460"/>
            <a:ext cx="4707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sz="2400" dirty="0" err="1"/>
              <a:t>Working</a:t>
            </a:r>
            <a:r>
              <a:rPr lang="tr-TR" sz="2400" dirty="0"/>
              <a:t> on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screen</a:t>
            </a:r>
            <a:r>
              <a:rPr lang="tr-TR" sz="2400" dirty="0"/>
              <a:t> </a:t>
            </a:r>
            <a:r>
              <a:rPr lang="tr-TR" sz="2400" dirty="0" err="1"/>
              <a:t>sizes</a:t>
            </a:r>
            <a:endParaRPr lang="tr-TR" sz="2400" dirty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sz="2400" dirty="0" err="1"/>
              <a:t>Timing</a:t>
            </a:r>
            <a:endParaRPr lang="tr-TR" sz="2400" dirty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sz="2400" dirty="0" err="1"/>
              <a:t>Working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object</a:t>
            </a:r>
            <a:r>
              <a:rPr lang="tr-TR" sz="2400" dirty="0"/>
              <a:t> </a:t>
            </a:r>
            <a:r>
              <a:rPr lang="tr-TR" sz="2400" dirty="0" err="1"/>
              <a:t>oriented</a:t>
            </a:r>
            <a:endParaRPr lang="tr-TR" sz="2400" dirty="0"/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r-TR" sz="2400" dirty="0" err="1"/>
              <a:t>Computer</a:t>
            </a:r>
            <a:r>
              <a:rPr lang="tr-TR" sz="2400" dirty="0"/>
              <a:t> </a:t>
            </a:r>
            <a:r>
              <a:rPr lang="tr-TR" sz="2400" dirty="0" err="1"/>
              <a:t>move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75845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1CD06D4-CAD6-456B-8368-FB66D0886480}"/>
              </a:ext>
            </a:extLst>
          </p:cNvPr>
          <p:cNvSpPr txBox="1"/>
          <p:nvPr/>
        </p:nvSpPr>
        <p:spPr>
          <a:xfrm>
            <a:off x="1055714" y="947056"/>
            <a:ext cx="6403537" cy="1169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4000" b="1" dirty="0">
                <a:solidFill>
                  <a:srgbClr val="9B8357"/>
                </a:solidFill>
              </a:rPr>
              <a:t>ALGOR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THMS AND SOLUT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ON STRATEG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ES</a:t>
            </a:r>
            <a:endParaRPr lang="en-US" sz="4000" b="1" dirty="0">
              <a:solidFill>
                <a:srgbClr val="9B8357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CC07D5A2-1A09-4876-8231-E3577CA47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67"/>
          <a:stretch/>
        </p:blipFill>
        <p:spPr>
          <a:xfrm>
            <a:off x="6214043" y="1024533"/>
            <a:ext cx="5011626" cy="4950983"/>
          </a:xfrm>
          <a:prstGeom prst="rect">
            <a:avLst/>
          </a:prstGeom>
          <a:effectLst>
            <a:glow>
              <a:schemeClr val="accent1">
                <a:alpha val="51000"/>
              </a:schemeClr>
            </a:glow>
          </a:effec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F0AD37A7-7DDD-420B-A753-335E5887FC16}"/>
              </a:ext>
            </a:extLst>
          </p:cNvPr>
          <p:cNvSpPr txBox="1"/>
          <p:nvPr/>
        </p:nvSpPr>
        <p:spPr>
          <a:xfrm>
            <a:off x="1178848" y="2735932"/>
            <a:ext cx="2400212" cy="279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3200" dirty="0"/>
              <a:t>Player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3200" dirty="0" err="1"/>
              <a:t>Timing</a:t>
            </a:r>
            <a:endParaRPr lang="tr-TR" sz="3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2800" dirty="0" err="1"/>
              <a:t>Computers</a:t>
            </a:r>
            <a:endParaRPr lang="tr-TR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2800" dirty="0" err="1"/>
              <a:t>Treasures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559328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1CD06D4-CAD6-456B-8368-FB66D0886480}"/>
              </a:ext>
            </a:extLst>
          </p:cNvPr>
          <p:cNvSpPr txBox="1"/>
          <p:nvPr/>
        </p:nvSpPr>
        <p:spPr>
          <a:xfrm>
            <a:off x="1055714" y="545329"/>
            <a:ext cx="5710846" cy="1558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z="4000" b="1" dirty="0">
                <a:solidFill>
                  <a:srgbClr val="9B8357"/>
                </a:solidFill>
              </a:rPr>
              <a:t>ALGOR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THMS AND SOLUT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ON STRATEG</a:t>
            </a:r>
            <a:r>
              <a:rPr lang="en-US" sz="4000" b="1" dirty="0">
                <a:solidFill>
                  <a:srgbClr val="9B8357"/>
                </a:solidFill>
              </a:rPr>
              <a:t>I</a:t>
            </a:r>
            <a:r>
              <a:rPr lang="tr-TR" sz="4000" b="1" dirty="0">
                <a:solidFill>
                  <a:srgbClr val="9B8357"/>
                </a:solidFill>
              </a:rPr>
              <a:t>ES - 1</a:t>
            </a:r>
            <a:endParaRPr lang="en-US" sz="4000" b="1" dirty="0">
              <a:solidFill>
                <a:srgbClr val="9B8357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D815D749-62B6-455D-9BAC-C7C06F0760F9}"/>
              </a:ext>
            </a:extLst>
          </p:cNvPr>
          <p:cNvCxnSpPr>
            <a:cxnSpLocks/>
          </p:cNvCxnSpPr>
          <p:nvPr/>
        </p:nvCxnSpPr>
        <p:spPr>
          <a:xfrm flipV="1">
            <a:off x="1055714" y="2263365"/>
            <a:ext cx="5478537" cy="27432"/>
          </a:xfrm>
          <a:prstGeom prst="line">
            <a:avLst/>
          </a:prstGeom>
          <a:ln w="50800">
            <a:solidFill>
              <a:srgbClr val="9B835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976762F6-4220-45F3-8DF1-1986CE933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91" y="2621591"/>
            <a:ext cx="9079817" cy="31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442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891</TotalTime>
  <Words>372</Words>
  <Application>Microsoft Office PowerPoint</Application>
  <PresentationFormat>Geniş ekran</PresentationFormat>
  <Paragraphs>74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</vt:lpstr>
      <vt:lpstr>Geçmişe bakış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I SHAPER</dc:title>
  <dc:creator>Feriştah Dalkılıç</dc:creator>
  <cp:lastModifiedBy>sefa çelik</cp:lastModifiedBy>
  <cp:revision>47</cp:revision>
  <dcterms:created xsi:type="dcterms:W3CDTF">2017-09-18T11:12:00Z</dcterms:created>
  <dcterms:modified xsi:type="dcterms:W3CDTF">2022-04-22T06:47:00Z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