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73" r:id="rId6"/>
    <p:sldId id="274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9" r:id="rId20"/>
    <p:sldId id="272" r:id="rId21"/>
    <p:sldId id="280" r:id="rId22"/>
    <p:sldId id="275" r:id="rId23"/>
    <p:sldId id="276" r:id="rId24"/>
    <p:sldId id="277" r:id="rId25"/>
    <p:sldId id="278" r:id="rId26"/>
    <p:sldId id="281" r:id="rId2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26"/>
    <p:restoredTop sz="94689"/>
  </p:normalViewPr>
  <p:slideViewPr>
    <p:cSldViewPr snapToGrid="0">
      <p:cViewPr varScale="1">
        <p:scale>
          <a:sx n="179" d="100"/>
          <a:sy n="179" d="100"/>
        </p:scale>
        <p:origin x="200" y="3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03594a410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03594a410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203594a410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203594a410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203594a410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203594a410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03594a410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203594a410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203594a41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203594a41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03594a410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203594a410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203594a410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203594a410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03594a410_0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203594a410_0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03594a410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203594a410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>
          <a:extLst>
            <a:ext uri="{FF2B5EF4-FFF2-40B4-BE49-F238E27FC236}">
              <a16:creationId xmlns:a16="http://schemas.microsoft.com/office/drawing/2014/main" id="{A9DADFA4-7573-5834-2A05-AB0932251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03594a410_0_61:notes">
            <a:extLst>
              <a:ext uri="{FF2B5EF4-FFF2-40B4-BE49-F238E27FC236}">
                <a16:creationId xmlns:a16="http://schemas.microsoft.com/office/drawing/2014/main" id="{E4681978-645C-4365-C145-ADF61B73279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203594a410_0_61:notes">
            <a:extLst>
              <a:ext uri="{FF2B5EF4-FFF2-40B4-BE49-F238E27FC236}">
                <a16:creationId xmlns:a16="http://schemas.microsoft.com/office/drawing/2014/main" id="{48A6271B-5E6E-CF32-AAAC-647741A639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5142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03594a4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03594a41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203594a410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203594a410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203594a410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203594a410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203594a410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203594a410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203594a410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203594a410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24393b588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24393b588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48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203594a41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203594a41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4bfa3a456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f4bfa3a456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203594a410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203594a410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203594a410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203594a410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4bfa3a4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4bfa3a4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03594a41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203594a41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203594a410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203594a410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serra/audio-coding-materials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Quantization and </a:t>
            </a:r>
            <a:br>
              <a:rPr lang="en"/>
            </a:br>
            <a:r>
              <a:rPr lang="en"/>
              <a:t>entropy coding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Xavier Serra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>
            <a:spLocks noGrp="1"/>
          </p:cNvSpPr>
          <p:nvPr>
            <p:ph type="title"/>
          </p:nvPr>
        </p:nvSpPr>
        <p:spPr>
          <a:xfrm>
            <a:off x="311700" y="164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Scalar quantization: non uniform 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330575" cy="35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2225" y="1282350"/>
            <a:ext cx="3100025" cy="319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1"/>
          <p:cNvPicPr preferRelativeResize="0"/>
          <p:nvPr/>
        </p:nvPicPr>
        <p:blipFill rotWithShape="1">
          <a:blip r:embed="rId3">
            <a:alphaModFix/>
          </a:blip>
          <a:srcRect l="3956"/>
          <a:stretch/>
        </p:blipFill>
        <p:spPr>
          <a:xfrm>
            <a:off x="4997675" y="2612425"/>
            <a:ext cx="3704536" cy="253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129550" y="695275"/>
            <a:ext cx="8907900" cy="248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Non-uniform PCM quantizers use a non uniform step size that can be determined from the statistical structure of the signal.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PDF-optimized PCM uses fine step sizes for frequently occurring amplitudes and coarse step sizes for less frequently occurring amplitudes.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signal with a Gaussian PDF can be quantized more efficiently by computing the quantization step sizes and the corresponding centroids such that the mean square quantization noise is minimized.</a:t>
            </a:r>
            <a:endParaRPr dirty="0"/>
          </a:p>
        </p:txBody>
      </p:sp>
      <p:sp>
        <p:nvSpPr>
          <p:cNvPr id="111" name="Google Shape;111;p21"/>
          <p:cNvSpPr txBox="1">
            <a:spLocks noGrp="1"/>
          </p:cNvSpPr>
          <p:nvPr>
            <p:ph type="title"/>
          </p:nvPr>
        </p:nvSpPr>
        <p:spPr>
          <a:xfrm>
            <a:off x="2736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PDF-optimized PCM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 quantizers</a:t>
            </a: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100" y="1071625"/>
            <a:ext cx="5576826" cy="10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00700" y="1776075"/>
            <a:ext cx="3145675" cy="286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2"/>
          <p:cNvSpPr txBox="1"/>
          <p:nvPr/>
        </p:nvSpPr>
        <p:spPr>
          <a:xfrm>
            <a:off x="4703299" y="4637925"/>
            <a:ext cx="43533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Companding function for non uniform PCM</a:t>
            </a:r>
            <a:endParaRPr sz="1700">
              <a:solidFill>
                <a:schemeClr val="dk2"/>
              </a:solidFill>
            </a:endParaRPr>
          </a:p>
        </p:txBody>
      </p:sp>
      <p:sp>
        <p:nvSpPr>
          <p:cNvPr id="2" name="Google Shape;109;p21">
            <a:extLst>
              <a:ext uri="{FF2B5EF4-FFF2-40B4-BE49-F238E27FC236}">
                <a16:creationId xmlns:a16="http://schemas.microsoft.com/office/drawing/2014/main" id="{B66510C7-A327-15F1-7DD8-9CAE5DD704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6175" y="2307675"/>
            <a:ext cx="5160926" cy="23302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g(.) maps non-uniform step sizes to uniform step sizes, such that a simple linear quantizer is used.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br>
              <a:rPr lang="en-US" dirty="0"/>
            </a:br>
            <a:r>
              <a:rPr lang="en-US" dirty="0"/>
              <a:t>Two telephony standards have been developed based on logarithmic </a:t>
            </a:r>
            <a:r>
              <a:rPr lang="en-US" dirty="0" err="1"/>
              <a:t>companding</a:t>
            </a:r>
            <a:r>
              <a:rPr lang="en-US" dirty="0"/>
              <a:t>, i.e., the </a:t>
            </a:r>
            <a:r>
              <a:rPr lang="el-GR" dirty="0"/>
              <a:t>μ-</a:t>
            </a:r>
            <a:r>
              <a:rPr lang="en-US" dirty="0"/>
              <a:t>law (in USA) and the A-law (in Europe).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dirty="0" err="1"/>
              <a:t>Companding</a:t>
            </a:r>
            <a:r>
              <a:rPr lang="en-US" dirty="0"/>
              <a:t> schemes have been found to reduce bit rates, without degradation, by as much as 4 bits/sample relative to uniform PCM.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Differential PCM</a:t>
            </a:r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68575" y="661033"/>
            <a:ext cx="8961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DPCM removes redundancy in the signal by exploiting the correlation between adjacent samples.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Simplest DPCM encodes only the difference between successive samples.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Common DPCM incorporates short-term prediction process:     </a:t>
            </a:r>
            <a:br>
              <a:rPr lang="en" dirty="0"/>
            </a:br>
            <a:r>
              <a:rPr lang="en" dirty="0"/>
              <a:t>                     </a:t>
            </a:r>
            <a:endParaRPr dirty="0"/>
          </a:p>
        </p:txBody>
      </p:sp>
      <p:pic>
        <p:nvPicPr>
          <p:cNvPr id="126" name="Google Shape;12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05650" y="1938325"/>
            <a:ext cx="1488625" cy="6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12087" y="2552700"/>
            <a:ext cx="6519824" cy="233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PCM formats based on scalar quantization</a:t>
            </a: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025" y="1017724"/>
            <a:ext cx="7949100" cy="4223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2355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Vector quantization</a:t>
            </a:r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body" idx="1"/>
          </p:nvPr>
        </p:nvSpPr>
        <p:spPr>
          <a:xfrm>
            <a:off x="196225" y="1000075"/>
            <a:ext cx="871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VQ is achieved by encoding a data-set jointly in block or vector form.</a:t>
            </a: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669" y="1952625"/>
            <a:ext cx="4972050" cy="2647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0250" y="1502275"/>
            <a:ext cx="3046100" cy="3292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5"/>
          <p:cNvSpPr txBox="1"/>
          <p:nvPr/>
        </p:nvSpPr>
        <p:spPr>
          <a:xfrm>
            <a:off x="5534700" y="4683650"/>
            <a:ext cx="3450000" cy="47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</a:rPr>
              <a:t>Cells for two-dimensional VQ</a:t>
            </a:r>
            <a:endParaRPr sz="17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body" idx="1"/>
          </p:nvPr>
        </p:nvSpPr>
        <p:spPr>
          <a:xfrm>
            <a:off x="83825" y="678175"/>
            <a:ext cx="8748600" cy="42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quantizer maps the </a:t>
            </a:r>
            <a:r>
              <a:rPr lang="en" dirty="0" err="1"/>
              <a:t>i-th</a:t>
            </a:r>
            <a:r>
              <a:rPr lang="en" dirty="0"/>
              <a:t> incoming N vector given by</a:t>
            </a:r>
            <a:br>
              <a:rPr lang="en" dirty="0"/>
            </a:br>
            <a:r>
              <a:rPr lang="en" dirty="0"/>
              <a:t>                         T                to a n-</a:t>
            </a:r>
            <a:r>
              <a:rPr lang="en" dirty="0" err="1"/>
              <a:t>th</a:t>
            </a:r>
            <a:r>
              <a:rPr lang="en" dirty="0"/>
              <a:t> channel symbol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codebook consists of L code vectors,</a:t>
            </a:r>
            <a:br>
              <a:rPr lang="en" dirty="0"/>
            </a:br>
            <a:r>
              <a:rPr lang="en" dirty="0"/>
              <a:t>which reside in the memory of the transmitter and the receiver.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input vectors are compared to each codeword and the address of the closest codeword determines the channel symbol to be transmitted.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most commonly used distortion measure is the sum of squared errors,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-ES" dirty="0"/>
              <a:t> </a:t>
            </a:r>
            <a:endParaRPr dirty="0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Fixed codebooks are designed a priori and the basic design procedure involves an initial guess for the codebook and then iterative improvement by using a large number of training vectors.</a:t>
            </a:r>
            <a:endParaRPr dirty="0"/>
          </a:p>
        </p:txBody>
      </p:sp>
      <p:pic>
        <p:nvPicPr>
          <p:cNvPr id="147" name="Google Shape;14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4010" y="2940830"/>
            <a:ext cx="257175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900" y="1086525"/>
            <a:ext cx="2619914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51225" y="1092850"/>
            <a:ext cx="1695450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76805" y="1391330"/>
            <a:ext cx="4233461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7"/>
          <p:cNvSpPr txBox="1">
            <a:spLocks noGrp="1"/>
          </p:cNvSpPr>
          <p:nvPr>
            <p:ph type="title"/>
          </p:nvPr>
        </p:nvSpPr>
        <p:spPr>
          <a:xfrm>
            <a:off x="311700" y="30647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Structured VQ</a:t>
            </a:r>
            <a:endParaRPr dirty="0"/>
          </a:p>
        </p:txBody>
      </p:sp>
      <p:sp>
        <p:nvSpPr>
          <p:cNvPr id="157" name="Google Shape;157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complexity of high-dimensionality VQ can be reduced with the use of structured codebooks that allow for efficient search.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Multistep vector quantizers consist of a cascade of several quantizers each one encoding the error or residual of the previous quantizer.</a:t>
            </a:r>
            <a:endParaRPr/>
          </a:p>
        </p:txBody>
      </p:sp>
      <p:pic>
        <p:nvPicPr>
          <p:cNvPr id="158" name="Google Shape;15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3566375" y="-359750"/>
            <a:ext cx="1729750" cy="7844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Bit-allocation algorithms</a:t>
            </a:r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body" idx="1"/>
          </p:nvPr>
        </p:nvSpPr>
        <p:spPr>
          <a:xfrm>
            <a:off x="311700" y="653712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A bit-allocation algorithm determines the number of bits required to quantize an audio frame with reduced audible distortion.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Bit-allocation can be based on perceptual rules or spectral characteristics.</a:t>
            </a:r>
            <a:endParaRPr dirty="0"/>
          </a:p>
        </p:txBody>
      </p:sp>
      <p:pic>
        <p:nvPicPr>
          <p:cNvPr id="3" name="Picture 2" descr="A table with numbers and symbols&#10;&#10;Description automatically generated">
            <a:extLst>
              <a:ext uri="{FF2B5EF4-FFF2-40B4-BE49-F238E27FC236}">
                <a16:creationId xmlns:a16="http://schemas.microsoft.com/office/drawing/2014/main" id="{ACBF3AA0-2776-8F2A-5E2F-4233B47C68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757" y="1750537"/>
            <a:ext cx="5068486" cy="2878668"/>
          </a:xfrm>
          <a:prstGeom prst="rect">
            <a:avLst/>
          </a:prstGeom>
        </p:spPr>
      </p:pic>
      <p:sp>
        <p:nvSpPr>
          <p:cNvPr id="4" name="Google Shape;174;p29">
            <a:extLst>
              <a:ext uri="{FF2B5EF4-FFF2-40B4-BE49-F238E27FC236}">
                <a16:creationId xmlns:a16="http://schemas.microsoft.com/office/drawing/2014/main" id="{7B1C450D-79B8-685A-37BD-E7D79186E95F}"/>
              </a:ext>
            </a:extLst>
          </p:cNvPr>
          <p:cNvSpPr txBox="1"/>
          <p:nvPr/>
        </p:nvSpPr>
        <p:spPr>
          <a:xfrm>
            <a:off x="1731817" y="4549957"/>
            <a:ext cx="5583383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</a:rPr>
              <a:t>N = 64 bits available, </a:t>
            </a:r>
            <a:r>
              <a:rPr lang="en" sz="1600" dirty="0" err="1">
                <a:solidFill>
                  <a:schemeClr val="dk2"/>
                </a:solidFill>
              </a:rPr>
              <a:t>N_f</a:t>
            </a:r>
            <a:r>
              <a:rPr lang="en" sz="1600" dirty="0">
                <a:solidFill>
                  <a:schemeClr val="dk2"/>
                </a:solidFill>
              </a:rPr>
              <a:t> = 16 samples -&gt; </a:t>
            </a:r>
            <a:r>
              <a:rPr lang="en" sz="1600" dirty="0" err="1">
                <a:solidFill>
                  <a:schemeClr val="dk2"/>
                </a:solidFill>
              </a:rPr>
              <a:t>n_i</a:t>
            </a:r>
            <a:r>
              <a:rPr lang="en" sz="1600" dirty="0">
                <a:solidFill>
                  <a:schemeClr val="dk2"/>
                </a:solidFill>
              </a:rPr>
              <a:t> = 4 for all </a:t>
            </a:r>
            <a:r>
              <a:rPr lang="en" sz="1600" dirty="0" err="1">
                <a:solidFill>
                  <a:schemeClr val="dk2"/>
                </a:solidFill>
              </a:rPr>
              <a:t>i</a:t>
            </a:r>
            <a:endParaRPr sz="1600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>
          <a:extLst>
            <a:ext uri="{FF2B5EF4-FFF2-40B4-BE49-F238E27FC236}">
              <a16:creationId xmlns:a16="http://schemas.microsoft.com/office/drawing/2014/main" id="{5DE32F10-2737-140A-F22D-5248934095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165;p28">
            <a:extLst>
              <a:ext uri="{FF2B5EF4-FFF2-40B4-BE49-F238E27FC236}">
                <a16:creationId xmlns:a16="http://schemas.microsoft.com/office/drawing/2014/main" id="{4FF54645-FD8B-6E68-C973-97444CCEC67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3096797" y="-889063"/>
            <a:ext cx="3064551" cy="834787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171;p29">
            <a:extLst>
              <a:ext uri="{FF2B5EF4-FFF2-40B4-BE49-F238E27FC236}">
                <a16:creationId xmlns:a16="http://schemas.microsoft.com/office/drawing/2014/main" id="{2D649CD4-1FCE-A538-5240-95A9E5FFC6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7135" y="411257"/>
            <a:ext cx="8422037" cy="10988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dirty="0"/>
              <a:t>We can define a cost function that minimizes the distortion</a:t>
            </a: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9" name="Picture 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14FF5C0C-A1EF-9C59-5BBE-2EB024EE73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0963" y="960701"/>
            <a:ext cx="3459003" cy="54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734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Scalar quantization: uniform, non-uniform, differential PCM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Vector quantization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Bit-allocation algorithms</a:t>
            </a:r>
            <a:endParaRPr dirty="0"/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Entropy coding: Huffman coding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0" name="Google Shape;170;p29"/>
          <p:cNvPicPr preferRelativeResize="0"/>
          <p:nvPr/>
        </p:nvPicPr>
        <p:blipFill rotWithShape="1">
          <a:blip r:embed="rId3">
            <a:alphaModFix/>
          </a:blip>
          <a:srcRect r="3446"/>
          <a:stretch/>
        </p:blipFill>
        <p:spPr>
          <a:xfrm>
            <a:off x="4549125" y="1821918"/>
            <a:ext cx="1699275" cy="517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9"/>
          <p:cNvSpPr txBox="1">
            <a:spLocks noGrp="1"/>
          </p:cNvSpPr>
          <p:nvPr>
            <p:ph type="body" idx="1"/>
          </p:nvPr>
        </p:nvSpPr>
        <p:spPr>
          <a:xfrm>
            <a:off x="288825" y="561973"/>
            <a:ext cx="8520600" cy="26122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b="1" i="1" dirty="0"/>
              <a:t>Definition</a:t>
            </a:r>
            <a:r>
              <a:rPr lang="en" dirty="0"/>
              <a:t>: lossless compression based on exploiting statistical correlations of the data.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Entropy is a measure of uncertainty of a random variable.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Shannon proved that the minimum number of bits required to encode a message, X, is given by the entropy,                           , where </a:t>
            </a:r>
            <a:r>
              <a:rPr lang="en" dirty="0" err="1"/>
              <a:t>p_i</a:t>
            </a:r>
            <a:r>
              <a:rPr lang="en" dirty="0"/>
              <a:t> is the probability that the </a:t>
            </a:r>
            <a:r>
              <a:rPr lang="en" dirty="0" err="1"/>
              <a:t>i-th</a:t>
            </a:r>
            <a:r>
              <a:rPr lang="en" dirty="0"/>
              <a:t> symbol is transmitted.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Typical probability of audio samples: Laplace distribution.</a:t>
            </a:r>
            <a:endParaRPr dirty="0"/>
          </a:p>
        </p:txBody>
      </p:sp>
      <p:sp>
        <p:nvSpPr>
          <p:cNvPr id="172" name="Google Shape;172;p29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Entropy coding</a:t>
            </a:r>
            <a:endParaRPr/>
          </a:p>
        </p:txBody>
      </p:sp>
      <p:pic>
        <p:nvPicPr>
          <p:cNvPr id="173" name="Google Shape;17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7739" y="3045962"/>
            <a:ext cx="4752136" cy="1796853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9"/>
          <p:cNvSpPr txBox="1"/>
          <p:nvPr/>
        </p:nvSpPr>
        <p:spPr>
          <a:xfrm>
            <a:off x="3294044" y="4719229"/>
            <a:ext cx="33222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 dirty="0">
                <a:solidFill>
                  <a:schemeClr val="dk2"/>
                </a:solidFill>
              </a:rPr>
              <a:t>Example of an entropy code</a:t>
            </a:r>
            <a:endParaRPr i="1" dirty="0">
              <a:solidFill>
                <a:schemeClr val="dk2"/>
              </a:solidFill>
            </a:endParaRPr>
          </a:p>
        </p:txBody>
      </p:sp>
      <p:pic>
        <p:nvPicPr>
          <p:cNvPr id="3" name="Picture 2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BE7D5DE7-7293-6BE0-6CB6-532675765D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0454" y="3128532"/>
            <a:ext cx="4177363" cy="1452995"/>
          </a:xfrm>
          <a:prstGeom prst="rect">
            <a:avLst/>
          </a:prstGeom>
        </p:spPr>
      </p:pic>
      <p:sp>
        <p:nvSpPr>
          <p:cNvPr id="2" name="Google Shape;174;p29">
            <a:extLst>
              <a:ext uri="{FF2B5EF4-FFF2-40B4-BE49-F238E27FC236}">
                <a16:creationId xmlns:a16="http://schemas.microsoft.com/office/drawing/2014/main" id="{6010CAAE-E5D1-A70F-6D52-FD0315DBA7D2}"/>
              </a:ext>
            </a:extLst>
          </p:cNvPr>
          <p:cNvSpPr txBox="1"/>
          <p:nvPr/>
        </p:nvSpPr>
        <p:spPr>
          <a:xfrm>
            <a:off x="5627362" y="4301938"/>
            <a:ext cx="3470455" cy="338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i="1" dirty="0">
                <a:solidFill>
                  <a:schemeClr val="dk2"/>
                </a:solidFill>
              </a:rPr>
              <a:t>-&gt; 2 bits with entropy code, 3 bits with uniform code.</a:t>
            </a:r>
            <a:endParaRPr sz="1000" b="1" i="1"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D9F6ABF2-1B01-51C2-5625-A06DC1F07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295" y="344632"/>
            <a:ext cx="7772400" cy="427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240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Statistical entropy alone does not provide a good measure of compressibility in the case of audio coding. Quantization noise, masking thresholds, and tone- and noise masking effects must be accounted for.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Most popular entropy coding approach: Huffman coding.</a:t>
            </a:r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Huffman coding</a:t>
            </a:r>
            <a:endParaRPr/>
          </a:p>
        </p:txBody>
      </p:sp>
      <p:sp>
        <p:nvSpPr>
          <p:cNvPr id="204" name="Google Shape;204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Technique to construct minimum redundancy codes.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Uses the probability of the symbol to determine the codeword.</a:t>
            </a:r>
            <a:endParaRPr dirty="0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Regarded </a:t>
            </a:r>
            <a:r>
              <a:rPr lang="en" dirty="0"/>
              <a:t>as the most effective compression method, provided that the codes designed using a specific set of symbol frequencies match the input symbol frequencies.</a:t>
            </a:r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138" y="526225"/>
            <a:ext cx="3797275" cy="204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38348" y="370723"/>
            <a:ext cx="4486350" cy="315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74;p29">
            <a:extLst>
              <a:ext uri="{FF2B5EF4-FFF2-40B4-BE49-F238E27FC236}">
                <a16:creationId xmlns:a16="http://schemas.microsoft.com/office/drawing/2014/main" id="{36C4DAF8-63A1-7DED-E445-7829D24DDC21}"/>
              </a:ext>
            </a:extLst>
          </p:cNvPr>
          <p:cNvSpPr txBox="1"/>
          <p:nvPr/>
        </p:nvSpPr>
        <p:spPr>
          <a:xfrm>
            <a:off x="4921082" y="3822204"/>
            <a:ext cx="3579364" cy="61552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2"/>
                </a:solidFill>
              </a:rPr>
              <a:t>Total length of the encoded bitstream is </a:t>
            </a:r>
            <a:br>
              <a:rPr lang="en" b="1" dirty="0">
                <a:solidFill>
                  <a:schemeClr val="dk2"/>
                </a:solidFill>
              </a:rPr>
            </a:br>
            <a:r>
              <a:rPr lang="en" b="1" dirty="0">
                <a:solidFill>
                  <a:schemeClr val="dk2"/>
                </a:solidFill>
              </a:rPr>
              <a:t>L_HF = 23 bits.</a:t>
            </a:r>
            <a:endParaRPr b="1" dirty="0">
              <a:solidFill>
                <a:schemeClr val="dk2"/>
              </a:solidFill>
            </a:endParaRPr>
          </a:p>
        </p:txBody>
      </p:sp>
      <p:pic>
        <p:nvPicPr>
          <p:cNvPr id="4" name="Picture 3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04EEA3B3-F108-C197-F8C0-3FB0FC6DEE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572" y="3373581"/>
            <a:ext cx="4369680" cy="1399195"/>
          </a:xfrm>
          <a:prstGeom prst="rect">
            <a:avLst/>
          </a:prstGeom>
        </p:spPr>
      </p:pic>
      <p:sp>
        <p:nvSpPr>
          <p:cNvPr id="5" name="Google Shape;174;p29">
            <a:extLst>
              <a:ext uri="{FF2B5EF4-FFF2-40B4-BE49-F238E27FC236}">
                <a16:creationId xmlns:a16="http://schemas.microsoft.com/office/drawing/2014/main" id="{7E14BD59-C881-1BC4-627C-031CB6B34E33}"/>
              </a:ext>
            </a:extLst>
          </p:cNvPr>
          <p:cNvSpPr txBox="1"/>
          <p:nvPr/>
        </p:nvSpPr>
        <p:spPr>
          <a:xfrm>
            <a:off x="126009" y="3024087"/>
            <a:ext cx="2957945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Entropy of the input bitstream X:</a:t>
            </a:r>
            <a:endParaRPr dirty="0">
              <a:solidFill>
                <a:schemeClr val="dk2"/>
              </a:solidFill>
            </a:endParaRPr>
          </a:p>
        </p:txBody>
      </p:sp>
      <p:sp>
        <p:nvSpPr>
          <p:cNvPr id="6" name="Google Shape;174;p29">
            <a:extLst>
              <a:ext uri="{FF2B5EF4-FFF2-40B4-BE49-F238E27FC236}">
                <a16:creationId xmlns:a16="http://schemas.microsoft.com/office/drawing/2014/main" id="{002DD83A-4072-D171-A330-83B8F5128847}"/>
              </a:ext>
            </a:extLst>
          </p:cNvPr>
          <p:cNvSpPr txBox="1"/>
          <p:nvPr/>
        </p:nvSpPr>
        <p:spPr>
          <a:xfrm>
            <a:off x="4808846" y="672387"/>
            <a:ext cx="2957945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2"/>
                </a:solidFill>
              </a:rPr>
              <a:t>Huffman coding tree:</a:t>
            </a:r>
            <a:endParaRPr dirty="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</a:t>
            </a:r>
            <a:endParaRPr/>
          </a:p>
        </p:txBody>
      </p:sp>
      <p:sp>
        <p:nvSpPr>
          <p:cNvPr id="217" name="Google Shape;217;p35"/>
          <p:cNvSpPr txBox="1">
            <a:spLocks noGrp="1"/>
          </p:cNvSpPr>
          <p:nvPr>
            <p:ph type="body" idx="1"/>
          </p:nvPr>
        </p:nvSpPr>
        <p:spPr>
          <a:xfrm>
            <a:off x="285325" y="773973"/>
            <a:ext cx="8520600" cy="42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140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 b="1" dirty="0">
                <a:solidFill>
                  <a:schemeClr val="bg2"/>
                </a:solidFill>
              </a:rPr>
              <a:t>Calculate Frequencies: </a:t>
            </a:r>
            <a:r>
              <a:rPr lang="en" dirty="0">
                <a:solidFill>
                  <a:schemeClr val="bg2"/>
                </a:solidFill>
              </a:rPr>
              <a:t>calculate the frequency of each character in the input array.</a:t>
            </a:r>
            <a:endParaRPr dirty="0">
              <a:solidFill>
                <a:schemeClr val="bg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 b="1" dirty="0">
                <a:solidFill>
                  <a:schemeClr val="bg2"/>
                </a:solidFill>
              </a:rPr>
              <a:t>Build the Huffman Tree: </a:t>
            </a:r>
            <a:r>
              <a:rPr lang="en" dirty="0">
                <a:solidFill>
                  <a:schemeClr val="bg2"/>
                </a:solidFill>
              </a:rPr>
              <a:t>the tree is built by merging the two least frequent nodes until there is only one node left. This node becomes the root of the tree.</a:t>
            </a:r>
            <a:endParaRPr dirty="0">
              <a:solidFill>
                <a:schemeClr val="bg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 b="1" dirty="0">
                <a:solidFill>
                  <a:schemeClr val="bg2"/>
                </a:solidFill>
              </a:rPr>
              <a:t>Generate Huffman Codes: </a:t>
            </a:r>
            <a:r>
              <a:rPr lang="en" dirty="0">
                <a:solidFill>
                  <a:schemeClr val="bg2"/>
                </a:solidFill>
              </a:rPr>
              <a:t>the codes are generated by traversing the tree. A left edge corresponds to appending '0' to the code, and a right edge corresponds to appending '1'.</a:t>
            </a:r>
            <a:endParaRPr dirty="0">
              <a:solidFill>
                <a:schemeClr val="bg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 b="1" dirty="0">
                <a:solidFill>
                  <a:schemeClr val="bg2"/>
                </a:solidFill>
              </a:rPr>
              <a:t>Encode the Input: </a:t>
            </a:r>
            <a:r>
              <a:rPr lang="en" dirty="0">
                <a:solidFill>
                  <a:schemeClr val="bg2"/>
                </a:solidFill>
              </a:rPr>
              <a:t>the input array is encoded using the generated codes.</a:t>
            </a:r>
            <a:endParaRPr dirty="0">
              <a:solidFill>
                <a:schemeClr val="bg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AutoNum type="arabicPeriod"/>
            </a:pPr>
            <a:r>
              <a:rPr lang="en" b="1" dirty="0">
                <a:solidFill>
                  <a:schemeClr val="bg2"/>
                </a:solidFill>
              </a:rPr>
              <a:t>Decode the Encoded Data: </a:t>
            </a:r>
            <a:r>
              <a:rPr lang="en" dirty="0">
                <a:solidFill>
                  <a:schemeClr val="bg2"/>
                </a:solidFill>
              </a:rPr>
              <a:t>the encoded data is decoded by traversing the tree.</a:t>
            </a:r>
            <a:endParaRPr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435AE-5225-CB51-5EE4-9734452C8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01F5F-C0E3-E44A-F5F8-D1BA5BE1E7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“Chapter 3: Quantization and Entropy Coding” in Andreas </a:t>
            </a:r>
            <a:r>
              <a:rPr lang="en-US" dirty="0" err="1"/>
              <a:t>Spanias</a:t>
            </a:r>
            <a:r>
              <a:rPr lang="en-US" dirty="0"/>
              <a:t>, Ted Painter, and Venkatraman </a:t>
            </a:r>
            <a:r>
              <a:rPr lang="en-US" dirty="0" err="1"/>
              <a:t>Atti</a:t>
            </a:r>
            <a:r>
              <a:rPr lang="en-US" dirty="0"/>
              <a:t> (2007). Audio Signal Processing and Coding. John Wiley &amp; Sons, Inc.</a:t>
            </a:r>
          </a:p>
          <a:p>
            <a:r>
              <a:rPr lang="en-US" dirty="0">
                <a:hlinkClick r:id="rId3"/>
              </a:rPr>
              <a:t>https://github.com/xserra/audio-coding-materials/</a:t>
            </a:r>
            <a:endParaRPr lang="en-US" dirty="0"/>
          </a:p>
          <a:p>
            <a:pPr lvl="1"/>
            <a:r>
              <a:rPr lang="en-US" dirty="0"/>
              <a:t>examples/</a:t>
            </a:r>
            <a:r>
              <a:rPr lang="en-US" dirty="0" err="1"/>
              <a:t>downsample-chirp.ipynb</a:t>
            </a:r>
            <a:endParaRPr lang="en-US" dirty="0"/>
          </a:p>
          <a:p>
            <a:pPr lvl="1"/>
            <a:r>
              <a:rPr lang="en-US" dirty="0"/>
              <a:t>examples/</a:t>
            </a:r>
            <a:r>
              <a:rPr lang="en-US" dirty="0" err="1"/>
              <a:t>resample.ipynb</a:t>
            </a:r>
            <a:endParaRPr lang="en-US" dirty="0"/>
          </a:p>
          <a:p>
            <a:pPr lvl="1"/>
            <a:r>
              <a:rPr lang="en-US" dirty="0"/>
              <a:t>examples/</a:t>
            </a:r>
            <a:r>
              <a:rPr lang="en-US" dirty="0" err="1"/>
              <a:t>entropy.ipynb</a:t>
            </a:r>
            <a:endParaRPr lang="en-US" dirty="0"/>
          </a:p>
          <a:p>
            <a:pPr lvl="1"/>
            <a:r>
              <a:rPr lang="en-US" dirty="0"/>
              <a:t>examples/</a:t>
            </a:r>
            <a:r>
              <a:rPr lang="en-US" dirty="0" err="1"/>
              <a:t>huffman-coding.ipynb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984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Quantization - Bit Allocation - Entropy coding module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350" y="1175800"/>
            <a:ext cx="8006500" cy="386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Quantization</a:t>
            </a:r>
            <a:endParaRPr dirty="0"/>
          </a:p>
        </p:txBody>
      </p:sp>
      <p:sp>
        <p:nvSpPr>
          <p:cNvPr id="73" name="Google Shape;73;p16"/>
          <p:cNvSpPr txBox="1">
            <a:spLocks noGrp="1"/>
          </p:cNvSpPr>
          <p:nvPr>
            <p:ph type="body" idx="1"/>
          </p:nvPr>
        </p:nvSpPr>
        <p:spPr>
          <a:xfrm>
            <a:off x="311700" y="778669"/>
            <a:ext cx="8520600" cy="42148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-US" b="1" i="1" dirty="0"/>
              <a:t>Definition: </a:t>
            </a:r>
            <a:r>
              <a:rPr lang="en-US" dirty="0"/>
              <a:t>binary representation of signals.</a:t>
            </a:r>
          </a:p>
          <a:p>
            <a:pPr lvl="1"/>
            <a:r>
              <a:rPr lang="en" dirty="0"/>
              <a:t>Data reduction by removing irrelevance.</a:t>
            </a:r>
            <a:endParaRPr dirty="0"/>
          </a:p>
          <a:p>
            <a:pPr lvl="1"/>
            <a:r>
              <a:rPr lang="en" dirty="0"/>
              <a:t>Explicit control of quantization distortion according to time/frequency-dependent masking threshold (perceptual coder).</a:t>
            </a:r>
            <a:endParaRPr dirty="0"/>
          </a:p>
          <a:p>
            <a:pPr lvl="1"/>
            <a:r>
              <a:rPr lang="en" dirty="0"/>
              <a:t>High variability in local SNR (e.g. 0db ..&gt; 30db).</a:t>
            </a:r>
            <a:endParaRPr dirty="0"/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Types of quantization:</a:t>
            </a:r>
          </a:p>
          <a:p>
            <a:pPr lvl="1" indent="-342900">
              <a:buSzPts val="1800"/>
              <a:buChar char="●"/>
            </a:pPr>
            <a:r>
              <a:rPr lang="en" dirty="0"/>
              <a:t>Memoryless (ex. PCM) or with memory (DPCM). </a:t>
            </a:r>
            <a:r>
              <a:rPr lang="en-US" dirty="0"/>
              <a:t>Whether the encoding rules rely on past samples or not.</a:t>
            </a:r>
          </a:p>
          <a:p>
            <a:pPr lvl="1" indent="-342900">
              <a:buSzPts val="1800"/>
              <a:buChar char="●"/>
            </a:pPr>
            <a:r>
              <a:rPr lang="en" dirty="0"/>
              <a:t>Uniform or nonuniform. </a:t>
            </a:r>
            <a:r>
              <a:rPr lang="en-US" dirty="0"/>
              <a:t>Based on the step-size or the quantization (discretization) levels employed.</a:t>
            </a:r>
          </a:p>
          <a:p>
            <a:pPr lvl="1" indent="-342900">
              <a:buSzPts val="1800"/>
              <a:buChar char="●"/>
            </a:pPr>
            <a:r>
              <a:rPr lang="en" dirty="0"/>
              <a:t>Scalar or vector (VQ). Whether each sampled is quantized individually or blocks of samples and quantized jointly.</a:t>
            </a:r>
          </a:p>
          <a:p>
            <a:pPr lvl="1" indent="-342900">
              <a:buSzPts val="1800"/>
              <a:buChar char="●"/>
            </a:pPr>
            <a:r>
              <a:rPr lang="en" dirty="0"/>
              <a:t>Parametric or nonparametric. Whether the actual signal is quantized or signal transforms are used before quantization.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0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Probability density functions</a:t>
            </a:r>
            <a:endParaRPr dirty="0"/>
          </a:p>
        </p:txBody>
      </p:sp>
      <p:sp>
        <p:nvSpPr>
          <p:cNvPr id="180" name="Google Shape;180;p30"/>
          <p:cNvSpPr txBox="1">
            <a:spLocks noGrp="1"/>
          </p:cNvSpPr>
          <p:nvPr>
            <p:ph type="body" idx="1"/>
          </p:nvPr>
        </p:nvSpPr>
        <p:spPr>
          <a:xfrm>
            <a:off x="311700" y="992981"/>
            <a:ext cx="8520600" cy="35758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 random process can be characterized by its probability density function (PDF), which is a non-negative function p(x), whose properties are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/>
              <a:t>and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/>
              <a:t>the PDF area, from x1 to x2, is the probability that the random variable X is observed in this range. </a:t>
            </a:r>
            <a:endParaRPr dirty="0"/>
          </a:p>
        </p:txBody>
      </p:sp>
      <p:pic>
        <p:nvPicPr>
          <p:cNvPr id="181" name="Google Shape;18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0944" y="2129775"/>
            <a:ext cx="1609725" cy="63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93713" y="2925113"/>
            <a:ext cx="2790825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1"/>
          <p:cNvSpPr txBox="1">
            <a:spLocks noGrp="1"/>
          </p:cNvSpPr>
          <p:nvPr>
            <p:ph type="body" idx="1"/>
          </p:nvPr>
        </p:nvSpPr>
        <p:spPr>
          <a:xfrm>
            <a:off x="311700" y="365750"/>
            <a:ext cx="8520600" cy="420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mean and the variance of X are defined as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PDFs are useful in the design of optimal signal quantizers as they can be used to determine the assignment of optimal quantization levels.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8" name="Google Shape;188;p31"/>
          <p:cNvPicPr preferRelativeResize="0"/>
          <p:nvPr/>
        </p:nvPicPr>
        <p:blipFill rotWithShape="1">
          <a:blip r:embed="rId3">
            <a:alphaModFix/>
          </a:blip>
          <a:srcRect t="9024"/>
          <a:stretch/>
        </p:blipFill>
        <p:spPr>
          <a:xfrm>
            <a:off x="1952625" y="2537450"/>
            <a:ext cx="5238750" cy="195835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31"/>
          <p:cNvSpPr txBox="1"/>
          <p:nvPr/>
        </p:nvSpPr>
        <p:spPr>
          <a:xfrm>
            <a:off x="2400300" y="4488175"/>
            <a:ext cx="1609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Gaussian PDF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190" name="Google Shape;190;p31"/>
          <p:cNvSpPr txBox="1"/>
          <p:nvPr/>
        </p:nvSpPr>
        <p:spPr>
          <a:xfrm>
            <a:off x="4892025" y="4488175"/>
            <a:ext cx="16098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Laplacian PDF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191" name="Google Shape;191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8225" y="985800"/>
            <a:ext cx="2457450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52913" y="938175"/>
            <a:ext cx="3914775" cy="63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11700" y="2164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Quality and rate measures</a:t>
            </a:r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4687625" y="1152475"/>
            <a:ext cx="4144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Signal-to-Noise Ratio (SNR)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Quadratic distortion measure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Noise-to-Mask Ratio (NMR)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Ratio of distortion with respect to masking threshold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Determines audibility of distortion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Should be as small as possible (&lt;= 0 dB)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Signal-to-Mask Ratio (SMR)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Relation between signal and masking threshold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Gives indication of bit demand</a:t>
            </a:r>
            <a:endParaRPr/>
          </a:p>
        </p:txBody>
      </p:sp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575" y="968675"/>
            <a:ext cx="3970021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Scalar quantization: uniform </a:t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50" y="1808500"/>
            <a:ext cx="5238750" cy="315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9450" y="2006538"/>
            <a:ext cx="3525800" cy="2756692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419100" y="934550"/>
            <a:ext cx="8413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Uniform PCM is a memoryless process that quantizes amplitudes by rounding off each sample to one of a set of discrete values.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0663" y="1900700"/>
            <a:ext cx="2427987" cy="456225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213350" y="314275"/>
            <a:ext cx="8823900" cy="43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difference between adjacent quantization levels, i.e., the step size ∆, is constant.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number of quantization levels, Q, is Q = 2^Rb, where Rb denotes the number of bits.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performance of uniform PCM can be described in terms of signal-to-noise ratio, SNR =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Consider a signal s is quantized in the interval (-</a:t>
            </a:r>
            <a:r>
              <a:rPr lang="en" dirty="0" err="1"/>
              <a:t>smax</a:t>
            </a:r>
            <a:r>
              <a:rPr lang="en" dirty="0"/>
              <a:t>, </a:t>
            </a:r>
            <a:r>
              <a:rPr lang="en" dirty="0" err="1"/>
              <a:t>smax</a:t>
            </a:r>
            <a:r>
              <a:rPr lang="en" dirty="0"/>
              <a:t>). A uniform step size is          A   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Let's assume a quantization noise with uniform PDF,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The variance of the quantization noise is 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Increase of 1 bit reduces the noise variance by a factor of four and improves the SNR approximately by 6dB.</a:t>
            </a:r>
            <a:endParaRPr dirty="0"/>
          </a:p>
        </p:txBody>
      </p:sp>
      <p:pic>
        <p:nvPicPr>
          <p:cNvPr id="94" name="Google Shape;94;p19"/>
          <p:cNvPicPr preferRelativeResize="0"/>
          <p:nvPr/>
        </p:nvPicPr>
        <p:blipFill rotWithShape="1">
          <a:blip r:embed="rId4">
            <a:alphaModFix/>
          </a:blip>
          <a:srcRect t="14170"/>
          <a:stretch/>
        </p:blipFill>
        <p:spPr>
          <a:xfrm>
            <a:off x="1493525" y="2583175"/>
            <a:ext cx="862625" cy="419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18850" y="2769894"/>
            <a:ext cx="2287250" cy="52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9"/>
          <p:cNvPicPr preferRelativeResize="0"/>
          <p:nvPr/>
        </p:nvPicPr>
        <p:blipFill rotWithShape="1">
          <a:blip r:embed="rId6">
            <a:alphaModFix/>
          </a:blip>
          <a:srcRect b="6576"/>
          <a:stretch/>
        </p:blipFill>
        <p:spPr>
          <a:xfrm>
            <a:off x="4965206" y="3177906"/>
            <a:ext cx="1804375" cy="45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5498</TotalTime>
  <Words>1272</Words>
  <Application>Microsoft Macintosh PowerPoint</Application>
  <PresentationFormat>On-screen Show (16:9)</PresentationFormat>
  <Paragraphs>115</Paragraphs>
  <Slides>26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Arial</vt:lpstr>
      <vt:lpstr>Simple Light</vt:lpstr>
      <vt:lpstr>2. Quantization and  entropy coding</vt:lpstr>
      <vt:lpstr>Index</vt:lpstr>
      <vt:lpstr>Quantization - Bit Allocation - Entropy coding module</vt:lpstr>
      <vt:lpstr>Quantization</vt:lpstr>
      <vt:lpstr>Probability density functions</vt:lpstr>
      <vt:lpstr>PowerPoint Presentation</vt:lpstr>
      <vt:lpstr>Quality and rate measures</vt:lpstr>
      <vt:lpstr>Scalar quantization: uniform </vt:lpstr>
      <vt:lpstr>PowerPoint Presentation</vt:lpstr>
      <vt:lpstr>Scalar quantization: non uniform </vt:lpstr>
      <vt:lpstr>PDF-optimized PCM</vt:lpstr>
      <vt:lpstr>Log quantizers</vt:lpstr>
      <vt:lpstr>Differential PCM</vt:lpstr>
      <vt:lpstr>Common PCM formats based on scalar quantization</vt:lpstr>
      <vt:lpstr>Vector quantization</vt:lpstr>
      <vt:lpstr>PowerPoint Presentation</vt:lpstr>
      <vt:lpstr>Structured VQ</vt:lpstr>
      <vt:lpstr>Bit-allocation algorithms</vt:lpstr>
      <vt:lpstr>PowerPoint Presentation</vt:lpstr>
      <vt:lpstr>Entropy coding</vt:lpstr>
      <vt:lpstr>PowerPoint Presentation</vt:lpstr>
      <vt:lpstr>PowerPoint Presentation</vt:lpstr>
      <vt:lpstr>Huffman coding</vt:lpstr>
      <vt:lpstr>PowerPoint Presentation</vt:lpstr>
      <vt:lpstr>Implementation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xavier serra</cp:lastModifiedBy>
  <cp:revision>17</cp:revision>
  <dcterms:modified xsi:type="dcterms:W3CDTF">2025-10-01T13:51:31Z</dcterms:modified>
</cp:coreProperties>
</file>