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89"/>
  </p:normalViewPr>
  <p:slideViewPr>
    <p:cSldViewPr snapToGrid="0">
      <p:cViewPr varScale="1">
        <p:scale>
          <a:sx n="176" d="100"/>
          <a:sy n="176" d="100"/>
        </p:scale>
        <p:origin x="200" y="4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174202b4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174202b4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3293ade1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f3293ade1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F200D45-A4F5-826A-8962-1B63E71BE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74202b4b_0_0:notes">
            <a:extLst>
              <a:ext uri="{FF2B5EF4-FFF2-40B4-BE49-F238E27FC236}">
                <a16:creationId xmlns:a16="http://schemas.microsoft.com/office/drawing/2014/main" id="{2B45C13D-26F9-A139-34E7-26F944F654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74202b4b_0_0:notes">
            <a:extLst>
              <a:ext uri="{FF2B5EF4-FFF2-40B4-BE49-F238E27FC236}">
                <a16:creationId xmlns:a16="http://schemas.microsoft.com/office/drawing/2014/main" id="{A291FE92-65AA-9CC6-D39D-7D7355CC4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939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74202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174202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174202b4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174202b4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174202b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174202b4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174202b4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174202b4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174202b4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174202b4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174202b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174202b4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174202b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174202b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xserra/audio-coding-material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558800" algn="ctr" rtl="0">
              <a:spcBef>
                <a:spcPts val="0"/>
              </a:spcBef>
              <a:spcAft>
                <a:spcPts val="0"/>
              </a:spcAft>
              <a:buSzPts val="5200"/>
              <a:buAutoNum type="arabicPeriod"/>
            </a:pPr>
            <a:r>
              <a:rPr lang="en"/>
              <a:t>Introduction to </a:t>
            </a:r>
            <a:br>
              <a:rPr lang="en"/>
            </a:br>
            <a:r>
              <a:rPr lang="en"/>
              <a:t>audio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perceptual audio encoder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038" y="1488763"/>
            <a:ext cx="667702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Uncompressed audio as stored on an audio-CD has a bit rate of 1,411.2 kbit/s, (16 bit/sample × 44,100 samples/second × 2 channels / 1,000 bits/kilobit).</a:t>
            </a:r>
            <a:endParaRPr dirty="0"/>
          </a:p>
          <a:p>
            <a:pPr lvl="0"/>
            <a:r>
              <a:rPr lang="en" dirty="0"/>
              <a:t> Perceptual codecs like MP3 achieve bit rates like 128, 160, and 192 kbit/s, representing compression ratios of approximately 11:1, 9:1 and 7:1 respectively.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Neural audio codecs like </a:t>
            </a:r>
            <a:r>
              <a:rPr lang="en" dirty="0" err="1"/>
              <a:t>Encodec</a:t>
            </a:r>
            <a:r>
              <a:rPr lang="en" dirty="0"/>
              <a:t> reach bit rates of 1.5 to 24 kbit/s, representing compression ratios of approximately 940:1 to 60:1.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12FE-89C7-ABD8-0DEA-696FF4E96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00187F1-E4A2-8BBD-91E1-A5E78C788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1: Introduction”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  <a:p>
            <a:r>
              <a:rPr lang="en-US" dirty="0">
                <a:hlinkClick r:id="rId2"/>
              </a:rPr>
              <a:t>https://github.com/xserra/audio-coding-materials/</a:t>
            </a:r>
            <a:endParaRPr lang="en-US" dirty="0"/>
          </a:p>
          <a:p>
            <a:pPr lvl="1"/>
            <a:r>
              <a:rPr lang="en-US" dirty="0"/>
              <a:t>examples/sound-</a:t>
            </a:r>
            <a:r>
              <a:rPr lang="en-US" dirty="0" err="1"/>
              <a:t>display.ipynb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downsample-chirp.ipynb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resample.ipynb</a:t>
            </a:r>
            <a:endParaRPr lang="en-US" dirty="0"/>
          </a:p>
          <a:p>
            <a:pPr lvl="1"/>
            <a:r>
              <a:rPr lang="en-US"/>
              <a:t>examples/mp3-coding.ipynb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0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AA080F64-D1BD-B8EA-2895-AA1036FCA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8EA437D8-C76C-9B86-9817-A833300F4C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9429" y="522513"/>
            <a:ext cx="7743372" cy="39551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dirty="0"/>
              <a:t>Audio coding or audio compression algorithms are used to obtain compact digital representations of high-fidelity (wideband) audio signals for the purpose of efficient transmission or storage. The central objective in audio coding is to represent the signal with a minimum number of bits while achieving transparent signal reproduction, i.e., generating output audio that cannot be distinguished from the original input, even by a sensitive listener (“golden ears”). (</a:t>
            </a:r>
            <a:r>
              <a:rPr lang="en-US" sz="2000" dirty="0" err="1"/>
              <a:t>Spanias</a:t>
            </a:r>
            <a:r>
              <a:rPr lang="en-US" sz="2000" dirty="0"/>
              <a:t> et al., 2007)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18437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and quantization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audio coders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 coder attributes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audio codecs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1854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96462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SAMPLING PROCESS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Convert x(t) to numbers x[n], where n is an integer index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SAMPLING RATE (fs)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fs =1/Ts, samples per second, units of fs are Hertz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Uniform sampling at  t = </a:t>
            </a:r>
            <a:r>
              <a:rPr lang="en" dirty="0" err="1"/>
              <a:t>nTs</a:t>
            </a:r>
            <a:r>
              <a:rPr lang="en" dirty="0"/>
              <a:t> = n/fs;  x[n] = x(</a:t>
            </a:r>
            <a:r>
              <a:rPr lang="en" dirty="0" err="1"/>
              <a:t>nTs</a:t>
            </a:r>
            <a:r>
              <a:rPr lang="en" dirty="0"/>
              <a:t>)=x(n/fs)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775" y="3273300"/>
            <a:ext cx="3783349" cy="11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585475" y="3337550"/>
            <a:ext cx="1569600" cy="4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dk2"/>
                </a:solidFill>
              </a:rPr>
              <a:t>= x(nTs)</a:t>
            </a:r>
            <a:endParaRPr sz="25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2878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Storing digital sound</a:t>
            </a:r>
            <a:endParaRPr dirty="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x[n] is a SAMPLED SIGNAL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numbers stored in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audio CD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Sampling rate: 44,100 samples per second (Hz)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 depth: 16-bit samples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channels: 2 channels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Bitrate: 2 X 16 X 44100 = 1411.2 Kbit/s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theorem (by Shannon)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4630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continuous-time signal x(t) with frequency no higher than fmax (w) can be reconstructed exactly from its samples x[n] = x(nTs) if the samples are taken at a rate fs = 1/Ts that is greater than 2fmax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7925" y="1699675"/>
            <a:ext cx="4448150" cy="33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audio coders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824525"/>
            <a:ext cx="8520600" cy="41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Lossless vs lossy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Lossless coders achieve compression rations from 2:1 to 4:1.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Lossy coders exploit perceptual irrelevant information, achieving 10:1 to 25:1 compression ratios.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Linear predictive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Exploit short- and long-term correlations of signal using source-filter representations.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used for speech signals.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Transform and </a:t>
            </a:r>
            <a:r>
              <a:rPr lang="en" dirty="0" err="1"/>
              <a:t>subband</a:t>
            </a:r>
            <a:r>
              <a:rPr lang="en" dirty="0"/>
              <a:t>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Mainly use time-frequency transforms (DFT, DCT, …).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Mostly used in MPEG coders and include perceptual models.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Sinusoidal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sinusoidal model.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Neural coders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Based on deep learning.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coder attributes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Audio quality:</a:t>
            </a:r>
            <a:r>
              <a:rPr lang="en" dirty="0"/>
              <a:t> various perceptual assessment methods (ex. </a:t>
            </a:r>
            <a:r>
              <a:rPr lang="en-US" dirty="0"/>
              <a:t>n</a:t>
            </a:r>
            <a:r>
              <a:rPr lang="en" dirty="0" err="1"/>
              <a:t>oise</a:t>
            </a:r>
            <a:r>
              <a:rPr lang="en" dirty="0"/>
              <a:t>-to-mask ration, perceptual audio quality measure, perceptual evaluation, ..).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Bit rate: </a:t>
            </a:r>
            <a:r>
              <a:rPr lang="en" dirty="0"/>
              <a:t>measured as kb/s.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Computational complexity</a:t>
            </a:r>
            <a:r>
              <a:rPr lang="en" dirty="0"/>
              <a:t>: related to real-time implementation, measured in MIPS (mil</a:t>
            </a:r>
            <a:r>
              <a:rPr lang="en-US" dirty="0"/>
              <a:t>l</a:t>
            </a:r>
            <a:r>
              <a:rPr lang="en" dirty="0"/>
              <a:t>ions of instructions per second).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Codec delay</a:t>
            </a:r>
            <a:r>
              <a:rPr lang="en" dirty="0"/>
              <a:t>: up to 100-200 </a:t>
            </a:r>
            <a:r>
              <a:rPr lang="en" dirty="0" err="1"/>
              <a:t>ms</a:t>
            </a:r>
            <a:r>
              <a:rPr lang="en" dirty="0"/>
              <a:t> for network applications and 10-20 </a:t>
            </a:r>
            <a:r>
              <a:rPr lang="en" dirty="0" err="1"/>
              <a:t>ms</a:t>
            </a:r>
            <a:r>
              <a:rPr lang="en" dirty="0"/>
              <a:t> for two-way real-time communication.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 dirty="0"/>
              <a:t>Error robustness</a:t>
            </a:r>
            <a:r>
              <a:rPr lang="en" dirty="0"/>
              <a:t>: need to deal with noisy time-varying channels, like for streaming audio over Internet. 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audio coders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Pulse code modulation (.wav)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Lossless coding (.flac)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Perceptual coding (.mp3)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Advanced audio coding (.aac)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Neural audio coding (.ecddc)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664</Words>
  <Application>Microsoft Macintosh PowerPoint</Application>
  <PresentationFormat>On-screen Show (16:9)</PresentationFormat>
  <Paragraphs>62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Introduction to  audio coding</vt:lpstr>
      <vt:lpstr>PowerPoint Presentation</vt:lpstr>
      <vt:lpstr>Index</vt:lpstr>
      <vt:lpstr>Sampling</vt:lpstr>
      <vt:lpstr>Storing digital sound</vt:lpstr>
      <vt:lpstr>Sampling theorem (by Shannon)</vt:lpstr>
      <vt:lpstr>Types of audio coders</vt:lpstr>
      <vt:lpstr>Audio coder attributes</vt:lpstr>
      <vt:lpstr>Example audio coders</vt:lpstr>
      <vt:lpstr>Generic perceptual audio encoder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xavier serra</cp:lastModifiedBy>
  <cp:revision>11</cp:revision>
  <dcterms:modified xsi:type="dcterms:W3CDTF">2025-09-30T09:00:43Z</dcterms:modified>
</cp:coreProperties>
</file>