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4BEC5-7D62-4570-9E40-C603AFD90987}" v="2006" dt="2020-02-06T10:54:2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community.visualstudio.com/content/problem/706510/build-throughput-slow-c-compile-times-with-large-m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Ways to improve Compilation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Alexander Demidenko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F219-1569-4C87-BAED-ED56E778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joy of legacy codebase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8A79-4501-4BF3-A3B0-92D10635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/>
              <a:t>clang-tidy comes with help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629920" lvl="1" indent="-305435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B580-291F-46FC-9E0F-21DC2191BDE2}"/>
              </a:ext>
            </a:extLst>
          </p:cNvPr>
          <p:cNvSpPr txBox="1"/>
          <p:nvPr/>
        </p:nvSpPr>
        <p:spPr>
          <a:xfrm>
            <a:off x="936812" y="2740959"/>
            <a:ext cx="274320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modernize-avoid-bind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modernize-deprecated-headers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modernize-loop-convert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modernize-make-shared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modernize-make-unique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modernize-pass-by-value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modernize-raw-string-literal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modernize-redundant-void-arg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modernize-replace-auto-ptr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modernize-shrink-to-fit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modernize-use-auto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modernize-use-bool-literals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modernize-use-default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modernize-use-emplace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modernize-use-nullptr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modernize-use-override</a:t>
            </a:r>
            <a:endParaRPr lang="en-US" sz="1200"/>
          </a:p>
          <a:p>
            <a:pPr algn="l"/>
            <a:r>
              <a:rPr lang="en-US" sz="1200">
                <a:ea typeface="+mn-lt"/>
                <a:cs typeface="+mn-lt"/>
              </a:rPr>
              <a:t>modernize-use-using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7362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BC2D-52AB-42FD-85EC-CDB8421C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being with us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323C1EB-BF56-438A-93D6-A57F78F8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9845" y="2642301"/>
            <a:ext cx="2472016" cy="2472016"/>
          </a:xfrm>
        </p:spPr>
      </p:pic>
    </p:spTree>
    <p:extLst>
      <p:ext uri="{BB962C8B-B14F-4D97-AF65-F5344CB8AC3E}">
        <p14:creationId xmlns:p14="http://schemas.microsoft.com/office/powerpoint/2010/main" val="34681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F19F-4EF7-416E-A6A5-ECD55CBE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run that slow?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C709-0ECB-4FAB-B4C5-F65E4108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Parsing (requires to parse an overly complicated syntax)</a:t>
            </a:r>
            <a:endParaRPr lang="en-US"/>
          </a:p>
          <a:p>
            <a:pPr marL="305435" indent="-305435"/>
            <a:r>
              <a:rPr lang="en-US" dirty="0"/>
              <a:t>Templates (quite complicated to parse, defined in headers, substitution for every type)</a:t>
            </a:r>
          </a:p>
          <a:p>
            <a:pPr marL="305435" indent="-305435"/>
            <a:r>
              <a:rPr lang="en-US" dirty="0"/>
              <a:t>Header files (single compilation unit requires headers to be recompiled)</a:t>
            </a:r>
          </a:p>
          <a:p>
            <a:pPr marL="305435" indent="-305435"/>
            <a:r>
              <a:rPr lang="en-US" dirty="0"/>
              <a:t>Optimizations (inline and other </a:t>
            </a:r>
            <a:r>
              <a:rPr lang="en-US"/>
              <a:t>optimizations</a:t>
            </a:r>
            <a:r>
              <a:rPr lang="en-US" dirty="0"/>
              <a:t> that might be drastic)</a:t>
            </a:r>
          </a:p>
          <a:p>
            <a:pPr marL="305435" indent="-305435"/>
            <a:r>
              <a:rPr lang="en-US" dirty="0"/>
              <a:t>Bugs (e.g. </a:t>
            </a:r>
            <a:r>
              <a:rPr lang="en-US" dirty="0">
                <a:hlinkClick r:id="rId2"/>
              </a:rPr>
              <a:t>https://developercommunity.visualstudio.com/content/problem/706510/build-throughput-slow-c-compile-times-with-large-m.html</a:t>
            </a:r>
            <a:r>
              <a:rPr lang="en-US" dirty="0"/>
              <a:t>)</a:t>
            </a:r>
          </a:p>
          <a:p>
            <a:pPr marL="305435" indent="-305435"/>
            <a:r>
              <a:rPr lang="en-US" dirty="0"/>
              <a:t>Linking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3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E776-971C-42DC-997B-5EB47DDF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CA21-8854-4DB9-8EB0-BE0B3297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Leave it as it is</a:t>
            </a:r>
            <a:endParaRPr lang="en-US"/>
          </a:p>
          <a:p>
            <a:pPr marL="305435" indent="-305435"/>
            <a:r>
              <a:rPr lang="en-US" dirty="0"/>
              <a:t>Use cache system</a:t>
            </a:r>
          </a:p>
          <a:p>
            <a:pPr marL="305435" indent="-305435"/>
            <a:r>
              <a:rPr lang="en-US" dirty="0"/>
              <a:t>Use different toolchain</a:t>
            </a:r>
          </a:p>
          <a:p>
            <a:pPr marL="305435" indent="-305435"/>
            <a:r>
              <a:rPr lang="en-US" dirty="0"/>
              <a:t>Use distributed build</a:t>
            </a:r>
          </a:p>
          <a:p>
            <a:pPr marL="305435" indent="-305435"/>
            <a:r>
              <a:rPr lang="en-US" dirty="0"/>
              <a:t>Use advanced compilation techniques (PCH, SCU)</a:t>
            </a:r>
          </a:p>
          <a:p>
            <a:pPr marL="305435" indent="-305435"/>
            <a:r>
              <a:rPr lang="en-US" dirty="0"/>
              <a:t>Coding techniques</a:t>
            </a:r>
          </a:p>
          <a:p>
            <a:pPr marL="305435" indent="-305435"/>
            <a:r>
              <a:rPr lang="en-US" dirty="0"/>
              <a:t>Make manual fixes to a code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86B9-4539-459F-B709-0C08E357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2B6F-7093-4734-97E5-85CCC25B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ccache</a:t>
            </a:r>
          </a:p>
          <a:p>
            <a:pPr marL="305435" indent="-305435"/>
            <a:r>
              <a:rPr lang="en-US" dirty="0" err="1"/>
              <a:t>clcache</a:t>
            </a:r>
            <a:r>
              <a:rPr lang="en-US" dirty="0"/>
              <a:t> </a:t>
            </a:r>
          </a:p>
          <a:p>
            <a:pPr marL="305435" indent="-305435"/>
            <a:r>
              <a:rPr lang="en-US" dirty="0" err="1"/>
              <a:t>sccache</a:t>
            </a:r>
            <a:r>
              <a:rPr lang="en-US" dirty="0"/>
              <a:t> (</a:t>
            </a:r>
            <a:r>
              <a:rPr lang="en-US" dirty="0" err="1"/>
              <a:t>mozilla</a:t>
            </a:r>
            <a:r>
              <a:rPr lang="en-US" dirty="0"/>
              <a:t>)</a:t>
            </a:r>
          </a:p>
          <a:p>
            <a:pPr marL="305435" indent="-305435"/>
            <a:r>
              <a:rPr lang="en-US" i="1" dirty="0"/>
              <a:t>Caveats</a:t>
            </a:r>
            <a:r>
              <a:rPr lang="en-US" dirty="0"/>
              <a:t>: </a:t>
            </a:r>
          </a:p>
          <a:p>
            <a:pPr marL="629920" lvl="1" indent="-305435">
              <a:lnSpc>
                <a:spcPct val="110000"/>
              </a:lnSpc>
            </a:pPr>
            <a:r>
              <a:rPr lang="en-US" dirty="0"/>
              <a:t>Not straightforward integration with MSVC. </a:t>
            </a:r>
          </a:p>
          <a:p>
            <a:pPr marL="629920" lvl="1" indent="-305435">
              <a:lnSpc>
                <a:spcPct val="110000"/>
              </a:lnSpc>
            </a:pPr>
            <a:r>
              <a:rPr lang="en-US" dirty="0"/>
              <a:t>You have to manipulate with MSVC project flags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3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4EFB-72DC-440C-904C-AF403F28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Toolchain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005377-FAE9-4368-AC23-46510D60C6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826" y="2260880"/>
            <a:ext cx="5184434" cy="363378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8A1F1-CB65-463B-93FE-FA4848BF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774" y="2261621"/>
            <a:ext cx="5194769" cy="3633047"/>
          </a:xfrm>
        </p:spPr>
        <p:txBody>
          <a:bodyPr/>
          <a:lstStyle/>
          <a:p>
            <a:pPr marL="305435" indent="-305435"/>
            <a:r>
              <a:rPr lang="en-US" dirty="0"/>
              <a:t>There are flags that can help you improve compilation/linking performance</a:t>
            </a:r>
          </a:p>
          <a:p>
            <a:pPr marL="305435" indent="-305435"/>
            <a:r>
              <a:rPr lang="en-US" dirty="0"/>
              <a:t>e.g. MSVC </a:t>
            </a:r>
          </a:p>
          <a:p>
            <a:pPr marL="629920" lvl="1" indent="-305435">
              <a:lnSpc>
                <a:spcPct val="110000"/>
              </a:lnSpc>
            </a:pPr>
            <a:r>
              <a:rPr lang="en-US" dirty="0"/>
              <a:t>/</a:t>
            </a:r>
            <a:r>
              <a:rPr lang="en-US" dirty="0" err="1"/>
              <a:t>debug:fastlink</a:t>
            </a:r>
            <a:r>
              <a:rPr lang="en-US" dirty="0"/>
              <a:t> </a:t>
            </a:r>
          </a:p>
          <a:p>
            <a:pPr marL="629920" lvl="1" indent="-305435">
              <a:lnSpc>
                <a:spcPct val="110000"/>
              </a:lnSpc>
            </a:pPr>
            <a:r>
              <a:rPr lang="en-US" dirty="0"/>
              <a:t>/Zi vs /Z7</a:t>
            </a:r>
          </a:p>
        </p:txBody>
      </p:sp>
    </p:spTree>
    <p:extLst>
      <p:ext uri="{BB962C8B-B14F-4D97-AF65-F5344CB8AC3E}">
        <p14:creationId xmlns:p14="http://schemas.microsoft.com/office/powerpoint/2010/main" val="279417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FC10-6E11-49AC-A4AA-A1B88DD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4427-7C1E-42BB-BB8B-0E02B7E5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incredibuild</a:t>
            </a:r>
            <a:r>
              <a:rPr lang="en-US" dirty="0"/>
              <a:t> (paid software) </a:t>
            </a:r>
          </a:p>
          <a:p>
            <a:pPr marL="305435" indent="-305435"/>
            <a:r>
              <a:rPr lang="en-US" dirty="0" err="1"/>
              <a:t>fastbuild</a:t>
            </a:r>
            <a:endParaRPr lang="en-US"/>
          </a:p>
          <a:p>
            <a:pPr marL="305435" indent="-305435"/>
            <a:r>
              <a:rPr lang="en-US" dirty="0" err="1"/>
              <a:t>distcc</a:t>
            </a:r>
            <a:r>
              <a:rPr lang="en-US" dirty="0"/>
              <a:t> (more for gnu compiler)</a:t>
            </a:r>
          </a:p>
          <a:p>
            <a:pPr marL="305435" indent="-305435"/>
            <a:r>
              <a:rPr lang="en-US" i="1" dirty="0"/>
              <a:t>Caveats</a:t>
            </a:r>
            <a:r>
              <a:rPr lang="en-US" dirty="0"/>
              <a:t>:</a:t>
            </a:r>
          </a:p>
          <a:p>
            <a:pPr marL="629920" lvl="1" indent="-305435">
              <a:lnSpc>
                <a:spcPct val="110000"/>
              </a:lnSpc>
            </a:pPr>
            <a:r>
              <a:rPr lang="en-US" dirty="0"/>
              <a:t>not everything could be distributed (e.g. </a:t>
            </a:r>
            <a:r>
              <a:rPr lang="en-US" dirty="0" err="1"/>
              <a:t>pch</a:t>
            </a:r>
            <a:r>
              <a:rPr lang="en-US" dirty="0"/>
              <a:t> flags, </a:t>
            </a:r>
            <a:r>
              <a:rPr lang="en-US" dirty="0" err="1"/>
              <a:t>moc</a:t>
            </a:r>
            <a:r>
              <a:rPr lang="en-US" dirty="0"/>
              <a:t> compilation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57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2BA0-1CE3-4A59-BB32-5154C3BA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compilation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BE2C-B28B-408A-8C4A-77FCD9BB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PCH – Precompiled header file </a:t>
            </a:r>
          </a:p>
          <a:p>
            <a:pPr marL="629920" lvl="1" indent="-305435"/>
            <a:r>
              <a:rPr lang="en-US" dirty="0"/>
              <a:t>Preprocessed group of headers in advance</a:t>
            </a:r>
          </a:p>
          <a:p>
            <a:pPr marL="305435" indent="-305435"/>
            <a:r>
              <a:rPr lang="en-US" dirty="0"/>
              <a:t>SCU – single compilation unit</a:t>
            </a:r>
          </a:p>
          <a:p>
            <a:pPr marL="629920" lvl="1" indent="-305435"/>
            <a:r>
              <a:rPr lang="en-US" dirty="0"/>
              <a:t>Put all </a:t>
            </a:r>
            <a:r>
              <a:rPr lang="en-US" dirty="0" err="1"/>
              <a:t>cpp</a:t>
            </a:r>
            <a:r>
              <a:rPr lang="en-US" dirty="0"/>
              <a:t> files in one place</a:t>
            </a:r>
          </a:p>
          <a:p>
            <a:pPr marL="629920" lvl="1" indent="-305435"/>
            <a:r>
              <a:rPr lang="en-US" dirty="0"/>
              <a:t>It helps to "glue" compilation units through the preprocessor directives </a:t>
            </a:r>
          </a:p>
          <a:p>
            <a:pPr marL="629920" lvl="1" indent="-305435"/>
            <a:r>
              <a:rPr lang="en-US" dirty="0"/>
              <a:t>Allows compile time optimizations vs link time</a:t>
            </a:r>
          </a:p>
          <a:p>
            <a:pPr marL="305435" indent="-305435"/>
            <a:r>
              <a:rPr lang="en-US" i="1" dirty="0"/>
              <a:t>Caveats</a:t>
            </a:r>
          </a:p>
          <a:p>
            <a:pPr marL="629920" lvl="1" indent="-305435"/>
            <a:r>
              <a:rPr lang="en-US" dirty="0"/>
              <a:t>Hard to parallelize might require SCU </a:t>
            </a:r>
            <a:r>
              <a:rPr lang="en-US" i="1" err="1"/>
              <a:t>sharding</a:t>
            </a:r>
            <a:endParaRPr lang="en-US" i="1"/>
          </a:p>
          <a:p>
            <a:pPr marL="629920" lvl="1" indent="-305435"/>
            <a:r>
              <a:rPr lang="en-US" dirty="0"/>
              <a:t>Compilation flags must be identical</a:t>
            </a:r>
          </a:p>
          <a:p>
            <a:pPr marL="629920" lvl="1" indent="-305435"/>
            <a:r>
              <a:rPr lang="en-US" dirty="0"/>
              <a:t>Doesn't like all compilation flags</a:t>
            </a:r>
          </a:p>
        </p:txBody>
      </p:sp>
    </p:spTree>
    <p:extLst>
      <p:ext uri="{BB962C8B-B14F-4D97-AF65-F5344CB8AC3E}">
        <p14:creationId xmlns:p14="http://schemas.microsoft.com/office/powerpoint/2010/main" val="19027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16B3-BFD1-4BC8-868A-22357E8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D8ED-145B-4A70-BFFC-5EC58869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Forward declarations</a:t>
            </a:r>
          </a:p>
          <a:p>
            <a:pPr marL="305435" indent="-305435"/>
            <a:r>
              <a:rPr lang="en-US" dirty="0"/>
              <a:t>PIMPL idiom</a:t>
            </a:r>
          </a:p>
          <a:p>
            <a:pPr marL="305435" indent="-305435"/>
            <a:r>
              <a:rPr lang="en-US" dirty="0"/>
              <a:t>Reduce interdependency</a:t>
            </a:r>
          </a:p>
          <a:p>
            <a:pPr marL="305435" indent="-305435"/>
            <a:r>
              <a:rPr lang="en-US" dirty="0"/>
              <a:t>Extern template instantiations</a:t>
            </a:r>
          </a:p>
          <a:p>
            <a:pPr marL="629920" lvl="1" indent="-305435"/>
            <a:r>
              <a:rPr lang="en-US" dirty="0">
                <a:latin typeface="Franklin Gothic Book" panose="020B0502020104020203"/>
              </a:rPr>
              <a:t>Extern template </a:t>
            </a:r>
            <a:r>
              <a:rPr lang="en-US" i="1" dirty="0">
                <a:latin typeface="Franklin Gothic Book" panose="020B0502020104020203"/>
              </a:rPr>
              <a:t>void </a:t>
            </a:r>
            <a:r>
              <a:rPr lang="en-US" i="1" dirty="0" err="1">
                <a:latin typeface="Franklin Gothic Book" panose="020B0502020104020203"/>
              </a:rPr>
              <a:t>SomeFunction</a:t>
            </a:r>
            <a:r>
              <a:rPr lang="en-US" i="1" dirty="0">
                <a:latin typeface="Franklin Gothic Book" panose="020B0502020104020203"/>
              </a:rPr>
              <a:t>&lt;Type&gt;();</a:t>
            </a:r>
          </a:p>
          <a:p>
            <a:pPr marL="305435" indent="-305435"/>
            <a:r>
              <a:rPr lang="en-US" i="1" dirty="0">
                <a:ea typeface="+mn-lt"/>
                <a:cs typeface="+mn-lt"/>
              </a:rPr>
              <a:t>Using anonymous namespaces </a:t>
            </a:r>
            <a:endParaRPr lang="en-US">
              <a:ea typeface="+mn-lt"/>
              <a:cs typeface="+mn-lt"/>
            </a:endParaRPr>
          </a:p>
          <a:p>
            <a:pPr marL="629920" lvl="1" indent="-305435"/>
            <a:r>
              <a:rPr lang="en-US" i="1" dirty="0"/>
              <a:t>They utilize internal linkage hence are not visible to other translation units</a:t>
            </a:r>
          </a:p>
          <a:p>
            <a:pPr marL="324485" lvl="1" indent="0">
              <a:buNone/>
            </a:pPr>
            <a:endParaRPr lang="en-US" i="1" dirty="0"/>
          </a:p>
          <a:p>
            <a:pPr marL="324485" lvl="1" indent="0">
              <a:buNone/>
            </a:pPr>
            <a:endParaRPr lang="en-US" i="1" dirty="0"/>
          </a:p>
          <a:p>
            <a:pPr marL="629920" lvl="1" indent="-305435"/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038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BF1E-474A-4F7B-B7E8-2FA6CB82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25C9-393F-4B16-A41F-A620B7BE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/>
            <a:endParaRPr lang="en-US" dirty="0"/>
          </a:p>
          <a:p>
            <a:pPr marL="305435" indent="-305435"/>
            <a:r>
              <a:rPr lang="en-US"/>
              <a:t>include-what-you-use (IWYU)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/>
              <a:t>cotire</a:t>
            </a:r>
            <a:endParaRPr lang="en-US" dirty="0"/>
          </a:p>
          <a:p>
            <a:pPr marL="324485" lvl="1" indent="0">
              <a:buNone/>
            </a:pPr>
            <a:r>
              <a:rPr lang="en-US"/>
              <a:t>Automatically generates SCU (saves up to 90%)</a:t>
            </a:r>
            <a:endParaRPr lang="en-US" dirty="0"/>
          </a:p>
          <a:p>
            <a:pPr marL="324485" lvl="1" indent="0">
              <a:buNone/>
            </a:pPr>
            <a:r>
              <a:rPr lang="en-US"/>
              <a:t>Automatically generates PCH (saves from 10% up to 40%)</a:t>
            </a:r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C676B-8DC1-4E57-9BE7-EFC1DE866557}"/>
              </a:ext>
            </a:extLst>
          </p:cNvPr>
          <p:cNvSpPr txBox="1"/>
          <p:nvPr/>
        </p:nvSpPr>
        <p:spPr>
          <a:xfrm>
            <a:off x="3791511" y="2794187"/>
            <a:ext cx="34155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main.cpp should add these lines: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main.cpp should remove these lines: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#include &lt;cmath&gt;  // lines 2-2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The full include-list for main.cpp: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#include &lt;iostream&gt;  // for operator&lt;&lt;, endl, basic_ostream, cout, ostream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B68A3-5625-426B-99E0-0ACEE2BCC46A}"/>
              </a:ext>
            </a:extLst>
          </p:cNvPr>
          <p:cNvSpPr txBox="1"/>
          <p:nvPr/>
        </p:nvSpPr>
        <p:spPr>
          <a:xfrm>
            <a:off x="1043268" y="2825003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#include &lt;iostream&gt;</a:t>
            </a:r>
            <a:endParaRPr lang="en-US" sz="1200" dirty="0"/>
          </a:p>
          <a:p>
            <a:r>
              <a:rPr lang="en-US" sz="1200">
                <a:ea typeface="+mn-lt"/>
                <a:cs typeface="+mn-lt"/>
              </a:rPr>
              <a:t>#include &lt;cmath&gt;</a:t>
            </a:r>
            <a:endParaRPr lang="en-US" sz="1200" dirty="0"/>
          </a:p>
          <a:p>
            <a:endParaRPr lang="en-US" sz="1200" dirty="0"/>
          </a:p>
          <a:p>
            <a:r>
              <a:rPr lang="en-US" sz="1200">
                <a:ea typeface="+mn-lt"/>
                <a:cs typeface="+mn-lt"/>
              </a:rPr>
              <a:t>int main(int, char**)</a:t>
            </a:r>
            <a:endParaRPr lang="en-US" sz="1200" dirty="0"/>
          </a:p>
          <a:p>
            <a:r>
              <a:rPr lang="en-US" sz="1200">
                <a:ea typeface="+mn-lt"/>
                <a:cs typeface="+mn-lt"/>
              </a:rPr>
              <a:t>{</a:t>
            </a:r>
            <a:endParaRPr lang="en-US" sz="1200" dirty="0"/>
          </a:p>
          <a:p>
            <a:r>
              <a:rPr lang="en-US" sz="1200">
                <a:ea typeface="+mn-lt"/>
                <a:cs typeface="+mn-lt"/>
              </a:rPr>
              <a:t>std::cout &lt;&lt; __FUNCTION__ &lt;&lt; std::endl;</a:t>
            </a:r>
            <a:endParaRPr lang="en-US" sz="1200" dirty="0"/>
          </a:p>
          <a:p>
            <a:r>
              <a:rPr lang="en-US" sz="1200">
                <a:ea typeface="+mn-lt"/>
                <a:cs typeface="+mn-lt"/>
              </a:rPr>
              <a:t>return 0;</a:t>
            </a:r>
            <a:endParaRPr lang="en-US" sz="1200" dirty="0"/>
          </a:p>
          <a:p>
            <a:pPr algn="l"/>
            <a:r>
              <a:rPr lang="en-US" sz="1200">
                <a:ea typeface="+mn-lt"/>
                <a:cs typeface="+mn-lt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01501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{CA1DCF48-7DC1-4080-9ED0-AB6A6723CEBC}tf33552983</Template>
  <TotalTime>0</TotalTime>
  <Words>131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Ways to improve Compilation time</vt:lpstr>
      <vt:lpstr>Why does it run that slow?</vt:lpstr>
      <vt:lpstr>What are the options?</vt:lpstr>
      <vt:lpstr>Cache system</vt:lpstr>
      <vt:lpstr>Toolchain</vt:lpstr>
      <vt:lpstr>Distributed build</vt:lpstr>
      <vt:lpstr>Advanced compilation techniques</vt:lpstr>
      <vt:lpstr>Coding techniques</vt:lpstr>
      <vt:lpstr>Tools to automate</vt:lpstr>
      <vt:lpstr>joy of legacy codebase</vt:lpstr>
      <vt:lpstr>Thanks for being with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Ways to improve Compilation time</dc:title>
  <dc:creator/>
  <cp:lastModifiedBy/>
  <cp:revision>276</cp:revision>
  <dcterms:created xsi:type="dcterms:W3CDTF">2020-02-06T03:06:39Z</dcterms:created>
  <dcterms:modified xsi:type="dcterms:W3CDTF">2020-02-06T12:35:56Z</dcterms:modified>
</cp:coreProperties>
</file>