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0" r:id="rId4"/>
    <p:sldId id="271" r:id="rId5"/>
    <p:sldId id="272" r:id="rId6"/>
    <p:sldId id="274" r:id="rId7"/>
    <p:sldId id="276" r:id="rId8"/>
    <p:sldId id="257" r:id="rId9"/>
    <p:sldId id="259" r:id="rId10"/>
    <p:sldId id="25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D608-3BC1-42AF-AB6A-F7B1BD74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83718-A749-44F1-B493-D6BB4531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ADE7E9-20ED-4072-8AF6-3CB82AB0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3304B-091A-41DA-908D-C446B5E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B0E1A-857C-4002-96E2-719444C4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06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57B02-587D-4CE0-B5EB-260964ED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12872A-1AB9-45DD-8EFA-2165EA64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027C9B-35EE-4586-A32B-A38F84FA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204D6-224B-4654-8901-00185FE1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00E77-47BA-454A-92E2-AEF9A1BF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3F5052-BA00-4071-90B1-EEA278FD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35DEE-A72E-4AF4-8276-8DD4A97FB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0A0DCE-6E25-46F7-86B3-1D9D0BA9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76726B-9263-4E84-8C35-CA0C542B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992DC-1F06-4558-B0D3-730C750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2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04217-4C9D-4E5A-8DD4-591417EE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FC203-B3E5-4E65-8F92-FE7EF109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19C06-468D-40C0-8529-F1A6EF45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55A28-887B-49C4-AE98-009167B2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08495-97BA-4EEF-B10F-DBF1083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8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F7CB-5496-48D3-9F72-511FE8C5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F440F-AE96-47DF-BD44-2C785951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C7344-843E-474F-A66E-944A47C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B5646-8AAD-4A34-A0C4-462C6C7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1BA19-5F65-4150-A060-6B53F08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3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71CCE-6FAE-41DC-AC05-32322521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A8F75-A18B-45AA-8AB6-14590AE7D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9A9476-2433-41DD-861B-D3A59848B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8EFA1-4594-410A-999D-4E113E86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A6820-8644-4151-8AF3-022CE135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567CC-D281-478D-9E4E-F188CD1F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09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5B672-627D-4632-BB2F-9AE432F1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823E6-455B-4431-BA46-0A40A0BD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87A6FD-256D-4D6A-8DE8-799AC0CC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A489D9-00E5-4281-9571-2D989B88F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FF4C15-CE5C-4361-AEB3-E960DE47A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A8CE43-2A51-4858-981C-1D515DE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3ECA10-9A7E-4E35-8720-AD3EE85C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AE8E8C-C204-40F1-BF0C-CA7118BC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69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9E5FE-7873-4EDB-A5D6-F3CA6F59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17989D-2112-4D8D-B9FF-DB71738F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1C407-D7A8-4DFF-9C1E-02A39E72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8F1BC7-9FA8-44F1-AFB9-289109B6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2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C6CB73-308D-49B4-8151-2128948B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00E650-69B5-4F5F-A25A-60E1AAEA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AB1C22-C09D-4B91-B4A2-8388F29F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1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86704-9610-4EED-BA04-C6C817C9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AE22D-DFC3-41EF-9481-3D8F2717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B63410-D043-4C19-8B44-4EC9F50D8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D91712-0E1B-4D09-A14B-864B9DA9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FC7186-7ABB-48D6-A3D1-F28DDFFA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BE7D54-8B62-4AE3-8631-C491AEB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4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26E60-0E59-4F70-B88A-585639D6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1CC397-5C96-4EE6-9560-B73924216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DCB67C-9011-4F4A-AD09-8A4F3C2E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F04BF9-A2BC-44B3-85D9-A47003ED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1FB84C-5170-4E4C-8BFF-E4F70CC2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8B5FBA-F888-4D47-9942-31F6E98F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3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4B163-5EA5-4810-ABE5-2CF46572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A4541-1BF6-4CDC-88B6-06BD1262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D38750-A5E0-4F5F-8EB8-AD5EDE3EB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1318-952F-42A6-95B0-E5A38A8CDF9F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7D47C-35D3-4FA7-8082-A263DB348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3721F2-E543-408D-B937-3592E80E5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310D-DAFB-4F2A-933C-F02F2E29CF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BFD98-8B4F-469A-AADD-500A8382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Алгоритмическая торговля на </a:t>
            </a:r>
            <a:r>
              <a:rPr lang="ru-RU" dirty="0" err="1"/>
              <a:t>МосБирже</a:t>
            </a:r>
            <a:r>
              <a:rPr lang="ru-RU" dirty="0"/>
              <a:t> на базе машинного обучения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A5EC3-5CE1-4CB1-A371-13EC35AA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9589" y="4817227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Ломов Н.В. КЧАО-02-21</a:t>
            </a:r>
          </a:p>
          <a:p>
            <a:pPr algn="r"/>
            <a:r>
              <a:rPr lang="ru-RU" dirty="0"/>
              <a:t>Пластинин М.А. КЧАО-01-21</a:t>
            </a:r>
          </a:p>
        </p:txBody>
      </p:sp>
    </p:spTree>
    <p:extLst>
      <p:ext uri="{BB962C8B-B14F-4D97-AF65-F5344CB8AC3E}">
        <p14:creationId xmlns:p14="http://schemas.microsoft.com/office/powerpoint/2010/main" val="391323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Первичный анализ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29C86CC-0E47-4E4C-B297-B0539872D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767"/>
            <a:ext cx="10515600" cy="41550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51C810-C308-4956-9A71-6401D78B7ACC}"/>
              </a:ext>
            </a:extLst>
          </p:cNvPr>
          <p:cNvSpPr txBox="1"/>
          <p:nvPr/>
        </p:nvSpPr>
        <p:spPr>
          <a:xfrm>
            <a:off x="3755136" y="1968489"/>
            <a:ext cx="468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Много пропусков, когда нет торгов на бирже</a:t>
            </a:r>
          </a:p>
        </p:txBody>
      </p:sp>
    </p:spTree>
    <p:extLst>
      <p:ext uri="{BB962C8B-B14F-4D97-AF65-F5344CB8AC3E}">
        <p14:creationId xmlns:p14="http://schemas.microsoft.com/office/powerpoint/2010/main" val="2663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Приведем их к виду </a:t>
            </a:r>
            <a:r>
              <a:rPr lang="en-US" dirty="0"/>
              <a:t>pandas</a:t>
            </a:r>
            <a:r>
              <a:rPr lang="ru-RU" dirty="0"/>
              <a:t> </a:t>
            </a:r>
            <a:r>
              <a:rPr lang="en-US" dirty="0" err="1"/>
              <a:t>dataframe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1C810-C308-4956-9A71-6401D78B7ACC}"/>
              </a:ext>
            </a:extLst>
          </p:cNvPr>
          <p:cNvSpPr txBox="1"/>
          <p:nvPr/>
        </p:nvSpPr>
        <p:spPr>
          <a:xfrm>
            <a:off x="2583180" y="2057499"/>
            <a:ext cx="702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Делаем еще больше пропусков, убирая выходные и вечерние сессии</a:t>
            </a:r>
          </a:p>
        </p:txBody>
      </p:sp>
      <p:pic>
        <p:nvPicPr>
          <p:cNvPr id="9" name="Объект 5">
            <a:extLst>
              <a:ext uri="{FF2B5EF4-FFF2-40B4-BE49-F238E27FC236}">
                <a16:creationId xmlns:a16="http://schemas.microsoft.com/office/drawing/2014/main" id="{571D3765-0E69-4BF1-8A00-F2BEB8C1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6831"/>
            <a:ext cx="10515600" cy="41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Приведем их к виду </a:t>
            </a:r>
            <a:r>
              <a:rPr lang="ru-RU" dirty="0" err="1"/>
              <a:t>пандас</a:t>
            </a:r>
            <a:r>
              <a:rPr lang="ru-RU" dirty="0"/>
              <a:t> </a:t>
            </a:r>
            <a:r>
              <a:rPr lang="ru-RU" dirty="0" err="1"/>
              <a:t>датафрейма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917A5-4538-45B0-8D50-D00C3E7C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2569"/>
            <a:ext cx="5647619" cy="2104762"/>
          </a:xfrm>
          <a:prstGeom prst="rect">
            <a:avLst/>
          </a:prstGeo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7644B63A-37A5-49DB-99BF-4F18F901C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366"/>
            <a:ext cx="4940876" cy="1967168"/>
          </a:xfrm>
          <a:prstGeom prst="rect">
            <a:avLst/>
          </a:prstGeom>
        </p:spPr>
      </p:pic>
      <p:sp>
        <p:nvSpPr>
          <p:cNvPr id="5" name="Равно 4">
            <a:extLst>
              <a:ext uri="{FF2B5EF4-FFF2-40B4-BE49-F238E27FC236}">
                <a16:creationId xmlns:a16="http://schemas.microsoft.com/office/drawing/2014/main" id="{B4A9DF56-9873-4E16-AC1E-D45111FE409B}"/>
              </a:ext>
            </a:extLst>
          </p:cNvPr>
          <p:cNvSpPr/>
          <p:nvPr/>
        </p:nvSpPr>
        <p:spPr>
          <a:xfrm>
            <a:off x="5125246" y="3653198"/>
            <a:ext cx="786384" cy="6035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0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Сгенерируем на них фичи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0917A5-4538-45B0-8D50-D00C3E7C2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7" y="3360806"/>
            <a:ext cx="4123619" cy="15367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C7A4B6-A9D0-40EE-A7AF-3596821BB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90" y="2993930"/>
            <a:ext cx="6926122" cy="2270547"/>
          </a:xfrm>
          <a:prstGeom prst="rect">
            <a:avLst/>
          </a:prstGeom>
        </p:spPr>
      </p:pic>
      <p:sp>
        <p:nvSpPr>
          <p:cNvPr id="8" name="Знак ''плюс'' 7">
            <a:extLst>
              <a:ext uri="{FF2B5EF4-FFF2-40B4-BE49-F238E27FC236}">
                <a16:creationId xmlns:a16="http://schemas.microsoft.com/office/drawing/2014/main" id="{8354BB73-43D9-44BE-9A3D-9B869C88D1DC}"/>
              </a:ext>
            </a:extLst>
          </p:cNvPr>
          <p:cNvSpPr/>
          <p:nvPr/>
        </p:nvSpPr>
        <p:spPr>
          <a:xfrm>
            <a:off x="4400779" y="3822192"/>
            <a:ext cx="658368" cy="7498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30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Сгенерируем на них фичи</a:t>
            </a:r>
          </a:p>
        </p:txBody>
      </p:sp>
      <p:sp>
        <p:nvSpPr>
          <p:cNvPr id="5" name="Равно 4">
            <a:extLst>
              <a:ext uri="{FF2B5EF4-FFF2-40B4-BE49-F238E27FC236}">
                <a16:creationId xmlns:a16="http://schemas.microsoft.com/office/drawing/2014/main" id="{B4A9DF56-9873-4E16-AC1E-D45111FE409B}"/>
              </a:ext>
            </a:extLst>
          </p:cNvPr>
          <p:cNvSpPr/>
          <p:nvPr/>
        </p:nvSpPr>
        <p:spPr>
          <a:xfrm>
            <a:off x="838200" y="3765080"/>
            <a:ext cx="786384" cy="6035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7A4702-926D-4617-BC2A-E218F6E1C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05" y="3404051"/>
            <a:ext cx="9759713" cy="132556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B0F96C-1B4C-43F0-AFC4-410DF9F2F529}"/>
              </a:ext>
            </a:extLst>
          </p:cNvPr>
          <p:cNvSpPr/>
          <p:nvPr/>
        </p:nvSpPr>
        <p:spPr>
          <a:xfrm>
            <a:off x="2011680" y="3319272"/>
            <a:ext cx="585215" cy="1499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B875B3D-91ED-40A2-9280-236D813851E9}"/>
              </a:ext>
            </a:extLst>
          </p:cNvPr>
          <p:cNvCxnSpPr/>
          <p:nvPr/>
        </p:nvCxnSpPr>
        <p:spPr>
          <a:xfrm flipH="1" flipV="1">
            <a:off x="2596895" y="4818888"/>
            <a:ext cx="585217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B346E0-B069-40B1-9B7A-2F65E965D793}"/>
              </a:ext>
            </a:extLst>
          </p:cNvPr>
          <p:cNvSpPr txBox="1"/>
          <p:nvPr/>
        </p:nvSpPr>
        <p:spPr>
          <a:xfrm>
            <a:off x="2184659" y="5394960"/>
            <a:ext cx="199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Вот это наш </a:t>
            </a:r>
            <a:r>
              <a:rPr lang="ru-RU" dirty="0" err="1"/>
              <a:t>таргет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18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Обучим модель, кросс-</a:t>
            </a:r>
            <a:r>
              <a:rPr lang="ru-RU" dirty="0" err="1"/>
              <a:t>валидируясь</a:t>
            </a:r>
            <a:r>
              <a:rPr lang="ru-RU" dirty="0"/>
              <a:t> на временных рядах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A7DDB0-2FB4-4A9B-9D2B-06759D88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77244"/>
            <a:ext cx="4532462" cy="26066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397B22-9E92-4111-8703-8EC7BCD7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62" y="3477243"/>
            <a:ext cx="4529138" cy="2606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E1E2E-0C6C-4DAC-8118-6EE99A9D6E8A}"/>
              </a:ext>
            </a:extLst>
          </p:cNvPr>
          <p:cNvSpPr txBox="1"/>
          <p:nvPr/>
        </p:nvSpPr>
        <p:spPr>
          <a:xfrm>
            <a:off x="2209373" y="3020066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1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7013B-5B92-4452-8FAA-1CEAAAB60257}"/>
              </a:ext>
            </a:extLst>
          </p:cNvPr>
          <p:cNvSpPr txBox="1"/>
          <p:nvPr/>
        </p:nvSpPr>
        <p:spPr>
          <a:xfrm>
            <a:off x="8712333" y="3020066"/>
            <a:ext cx="7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Fold 2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AC37A-0331-4E58-BE5D-89AF57623501}"/>
              </a:ext>
            </a:extLst>
          </p:cNvPr>
          <p:cNvSpPr txBox="1"/>
          <p:nvPr/>
        </p:nvSpPr>
        <p:spPr>
          <a:xfrm>
            <a:off x="838200" y="23993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Делим данные на </a:t>
            </a:r>
            <a:r>
              <a:rPr lang="ru-RU" dirty="0" err="1"/>
              <a:t>трейн</a:t>
            </a:r>
            <a:r>
              <a:rPr lang="ru-RU" dirty="0"/>
              <a:t> и тест два раза, обучаемся на левой части, </a:t>
            </a:r>
            <a:r>
              <a:rPr lang="ru-RU" dirty="0" err="1"/>
              <a:t>валидируемся</a:t>
            </a:r>
            <a:r>
              <a:rPr lang="ru-RU" dirty="0"/>
              <a:t> на правой.</a:t>
            </a:r>
          </a:p>
        </p:txBody>
      </p:sp>
    </p:spTree>
    <p:extLst>
      <p:ext uri="{BB962C8B-B14F-4D97-AF65-F5344CB8AC3E}">
        <p14:creationId xmlns:p14="http://schemas.microsoft.com/office/powerpoint/2010/main" val="294509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Обучим модель, кросс-</a:t>
            </a:r>
            <a:r>
              <a:rPr lang="ru-RU" dirty="0" err="1"/>
              <a:t>валидируясь</a:t>
            </a:r>
            <a:r>
              <a:rPr lang="ru-RU" dirty="0"/>
              <a:t> на временных рядах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847EEB-1156-4B48-AACB-8E33297B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76" y="2130970"/>
            <a:ext cx="7219048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3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Проведем </a:t>
            </a:r>
            <a:r>
              <a:rPr lang="ru-RU" dirty="0" err="1"/>
              <a:t>бектест</a:t>
            </a:r>
            <a:r>
              <a:rPr lang="ru-RU" dirty="0"/>
              <a:t> обученной модели на исторических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9497A-7CF7-441F-9A54-D394D25DAC2D}"/>
              </a:ext>
            </a:extLst>
          </p:cNvPr>
          <p:cNvSpPr txBox="1"/>
          <p:nvPr/>
        </p:nvSpPr>
        <p:spPr>
          <a:xfrm>
            <a:off x="838200" y="1997839"/>
            <a:ext cx="9475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21:43:39,830 - </a:t>
            </a:r>
            <a:r>
              <a:rPr lang="en-US" dirty="0" err="1"/>
              <a:t>strategy_tester</a:t>
            </a:r>
            <a:r>
              <a:rPr lang="en-US" dirty="0"/>
              <a:t> - INFO - test: 76 - Tests completed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21:43:39,830 -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58 - Test Results: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21:43:39,831 -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60 - Signals found: 64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21:43:39,832 -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61 - Proposed Signals: 1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21:43:39,832 -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62 - Active Signals: 0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21:43:39,833 -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63 - Take Profit: 42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21:43:39,833 -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64 - Stop Loss: 21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21:43:39,834 -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65 - Canceled: 0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21:43:39,835 - </a:t>
            </a:r>
            <a:r>
              <a:rPr lang="en-US" dirty="0" err="1"/>
              <a:t>history_manager</a:t>
            </a:r>
            <a:r>
              <a:rPr lang="en-US" dirty="0"/>
              <a:t> - INFO - __</a:t>
            </a:r>
            <a:r>
              <a:rPr lang="en-US" dirty="0" err="1"/>
              <a:t>log_test_results</a:t>
            </a:r>
            <a:r>
              <a:rPr lang="en-US" dirty="0"/>
              <a:t>: 66 - Profit: 57.0048000000</a:t>
            </a:r>
          </a:p>
          <a:p>
            <a:r>
              <a:rPr lang="en-US" dirty="0"/>
              <a:t>2023-12-2</a:t>
            </a:r>
            <a:r>
              <a:rPr lang="ru-RU" dirty="0"/>
              <a:t>2</a:t>
            </a:r>
            <a:r>
              <a:rPr lang="en-US" dirty="0"/>
              <a:t> 21:43:39,835 - </a:t>
            </a:r>
            <a:r>
              <a:rPr lang="en-US" dirty="0" err="1"/>
              <a:t>history_manager</a:t>
            </a:r>
            <a:r>
              <a:rPr lang="en-US" dirty="0"/>
              <a:t> - INFO - start: 51 - End strategy tests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Радуемся успехам и идем гулять на заработанные 57.0048 рублей!</a:t>
            </a:r>
          </a:p>
        </p:txBody>
      </p:sp>
    </p:spTree>
    <p:extLst>
      <p:ext uri="{BB962C8B-B14F-4D97-AF65-F5344CB8AC3E}">
        <p14:creationId xmlns:p14="http://schemas.microsoft.com/office/powerpoint/2010/main" val="362567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улучшить?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4F564996-E14C-45C6-860C-B0D143C5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Использовать больше фичей (индексы, соседние акции, нефть, курсы валют </a:t>
            </a:r>
            <a:r>
              <a:rPr lang="en-US" dirty="0"/>
              <a:t>etc.</a:t>
            </a:r>
            <a:r>
              <a:rPr lang="ru-RU" dirty="0"/>
              <a:t>);</a:t>
            </a:r>
          </a:p>
          <a:p>
            <a:r>
              <a:rPr lang="ru-RU" dirty="0"/>
              <a:t>Брать больший диапазон фичей;</a:t>
            </a:r>
          </a:p>
          <a:p>
            <a:r>
              <a:rPr lang="ru-RU" dirty="0"/>
              <a:t>Оптимизировать параметры стратегии (уровни </a:t>
            </a:r>
            <a:r>
              <a:rPr lang="ru-RU" dirty="0" err="1"/>
              <a:t>тейк</a:t>
            </a:r>
            <a:r>
              <a:rPr lang="ru-RU" dirty="0"/>
              <a:t>-профита, стоп-</a:t>
            </a:r>
            <a:r>
              <a:rPr lang="ru-RU" dirty="0" err="1"/>
              <a:t>лоссы</a:t>
            </a:r>
            <a:r>
              <a:rPr lang="ru-RU" dirty="0"/>
              <a:t> </a:t>
            </a:r>
            <a:r>
              <a:rPr lang="en-US" dirty="0"/>
              <a:t>etc.</a:t>
            </a:r>
            <a:r>
              <a:rPr lang="ru-RU" dirty="0"/>
              <a:t>);</a:t>
            </a:r>
          </a:p>
          <a:p>
            <a:r>
              <a:rPr lang="ru-RU" dirty="0"/>
              <a:t>Добавлять алгоритмы в ансамбль.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0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5191D-FA28-4D21-B308-FB7B10DC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ru-RU" sz="360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A296B-ADEE-E9B3-E02D-262CB6E3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/>
              <a:t>Алгоритмизировать торговлю акциями на МосБирже на основе прогноза цены на час вперед</a:t>
            </a:r>
          </a:p>
        </p:txBody>
      </p:sp>
      <p:pic>
        <p:nvPicPr>
          <p:cNvPr id="5" name="Picture 2" descr="Свечной график: что это, как читать японские свечи, их виды и особенности  анализа">
            <a:extLst>
              <a:ext uri="{FF2B5EF4-FFF2-40B4-BE49-F238E27FC236}">
                <a16:creationId xmlns:a16="http://schemas.microsoft.com/office/drawing/2014/main" id="{253ECAF7-5CB3-4562-B9AF-97C735098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r="503" b="53828"/>
          <a:stretch/>
        </p:blipFill>
        <p:spPr bwMode="auto">
          <a:xfrm>
            <a:off x="0" y="3067047"/>
            <a:ext cx="12192000" cy="379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08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3B1EC-3D40-F70A-48AC-56E59A1E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647700"/>
            <a:ext cx="2835554" cy="5557838"/>
          </a:xfrm>
        </p:spPr>
        <p:txBody>
          <a:bodyPr anchor="ctr">
            <a:normAutofit/>
          </a:bodyPr>
          <a:lstStyle/>
          <a:p>
            <a:r>
              <a:rPr lang="ru-RU" sz="360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DA3AD-0BE6-4268-C97B-E0AD4D95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302" y="647700"/>
            <a:ext cx="3618162" cy="55578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/>
              <a:t>Составные части проекта: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/>
              <a:t>Модуль исследований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/>
              <a:t>Торговый робот</a:t>
            </a:r>
            <a:endParaRPr lang="en-US" sz="1800"/>
          </a:p>
          <a:p>
            <a:pPr marL="514350" indent="-514350">
              <a:buFont typeface="+mj-lt"/>
              <a:buAutoNum type="arabicPeriod"/>
            </a:pPr>
            <a:endParaRPr lang="ru-RU" sz="1800"/>
          </a:p>
          <a:p>
            <a:pPr marL="514350" indent="-514350">
              <a:buFont typeface="+mj-lt"/>
              <a:buAutoNum type="arabicPeriod"/>
            </a:pPr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32B88-AB23-849D-A74A-B23E14137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" b="1953"/>
          <a:stretch/>
        </p:blipFill>
        <p:spPr>
          <a:xfrm>
            <a:off x="7578198" y="1088571"/>
            <a:ext cx="4424321" cy="53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7736-AB3E-C444-2100-A609E286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ru-RU"/>
              <a:t>Модуль исследований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127A8-5306-423E-A301-E25906A1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/>
              <a:t>Скрипты для скачивания истории через </a:t>
            </a:r>
            <a:r>
              <a:rPr lang="en-US" sz="2000"/>
              <a:t>API;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Jupiter </a:t>
            </a:r>
            <a:r>
              <a:rPr lang="ru-RU" sz="2000"/>
              <a:t>нотбуки для: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/>
              <a:t>Предобработки данных;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/>
              <a:t>Обучения моделей;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2000"/>
              <a:t>Получения метрик;</a:t>
            </a:r>
          </a:p>
          <a:p>
            <a:pPr marL="971550" lvl="1" indent="-514350">
              <a:buFont typeface="+mj-lt"/>
              <a:buAutoNum type="arabicPeriod"/>
            </a:pPr>
            <a:endParaRPr lang="ru-RU" sz="20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20B504-3E33-83C9-2988-0C7B6D44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1" y="202844"/>
            <a:ext cx="4420087" cy="64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4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EA208-0ADE-387B-EFAF-A2A47111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390" y="759126"/>
            <a:ext cx="4596245" cy="1711119"/>
          </a:xfrm>
        </p:spPr>
        <p:txBody>
          <a:bodyPr anchor="ctr">
            <a:normAutofit/>
          </a:bodyPr>
          <a:lstStyle/>
          <a:p>
            <a:r>
              <a:rPr lang="ru-RU" sz="4000"/>
              <a:t>Модули торгового робота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F8418-7CDD-280D-38AD-95EAB8AD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390" y="2470244"/>
            <a:ext cx="4596245" cy="3769836"/>
          </a:xfrm>
        </p:spPr>
        <p:txBody>
          <a:bodyPr anchor="ctr">
            <a:normAutofit/>
          </a:bodyPr>
          <a:lstStyle/>
          <a:p>
            <a:endParaRPr lang="ru-RU" sz="2000"/>
          </a:p>
          <a:p>
            <a:r>
              <a:rPr lang="ru-RU" sz="2000"/>
              <a:t>Модуль работы с конфигурационным файлом;</a:t>
            </a:r>
          </a:p>
          <a:p>
            <a:r>
              <a:rPr lang="ru-RU" sz="2000"/>
              <a:t>Модуль работы с </a:t>
            </a:r>
            <a:r>
              <a:rPr lang="en-US" sz="2000"/>
              <a:t>API </a:t>
            </a:r>
            <a:r>
              <a:rPr lang="ru-RU" sz="2000"/>
              <a:t>брокера;</a:t>
            </a:r>
            <a:endParaRPr lang="en-US" sz="2000"/>
          </a:p>
          <a:p>
            <a:r>
              <a:rPr lang="ru-RU" sz="2000"/>
              <a:t>Модуль торговых стратегий;</a:t>
            </a:r>
          </a:p>
          <a:p>
            <a:r>
              <a:rPr lang="ru-RU" sz="2000"/>
              <a:t>Модуль торговли;</a:t>
            </a:r>
          </a:p>
          <a:p>
            <a:r>
              <a:rPr lang="ru-RU" sz="2000"/>
              <a:t>Модуль логирования;</a:t>
            </a:r>
          </a:p>
          <a:p>
            <a:r>
              <a:rPr lang="ru-RU" sz="2000"/>
              <a:t>Модуль отправки уведомлений;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E86725-C4C6-9DF9-1962-2FBBF88C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27" y="293871"/>
            <a:ext cx="4445490" cy="62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87D91-5DD5-2561-755D-DC6AA12B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ru-RU" sz="3700"/>
              <a:t>Алгоритм работы торгового робота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CB850-385A-7947-B206-4E5997E9E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68" y="2075183"/>
            <a:ext cx="4041617" cy="4570061"/>
          </a:xfrm>
        </p:spPr>
        <p:txBody>
          <a:bodyPr>
            <a:normAutofit/>
          </a:bodyPr>
          <a:lstStyle/>
          <a:p>
            <a:r>
              <a:rPr lang="ru-RU" sz="1400" dirty="0"/>
              <a:t>Считывание конфигурационного файла;</a:t>
            </a:r>
          </a:p>
          <a:p>
            <a:r>
              <a:rPr lang="ru-RU" sz="1400" dirty="0"/>
              <a:t>Получение от брокера информации о текущих счетах и торговых сессиях;</a:t>
            </a:r>
          </a:p>
          <a:p>
            <a:r>
              <a:rPr lang="ru-RU" sz="1400" dirty="0"/>
              <a:t>Запуск торговли во время торговой сессии;</a:t>
            </a:r>
          </a:p>
          <a:p>
            <a:r>
              <a:rPr lang="ru-RU" sz="1400" dirty="0"/>
              <a:t>Получение данных от данных от брокера в реальном времени;</a:t>
            </a:r>
          </a:p>
          <a:p>
            <a:r>
              <a:rPr lang="ru-RU" sz="1400" dirty="0"/>
              <a:t>Работа стратегий на основе полученных данных;</a:t>
            </a:r>
          </a:p>
          <a:p>
            <a:r>
              <a:rPr lang="ru-RU" sz="1400" dirty="0"/>
              <a:t>Выполнение торговых приказов в соответствии с полученными от стратегий сигналов;</a:t>
            </a:r>
          </a:p>
          <a:p>
            <a:r>
              <a:rPr lang="ru-RU" sz="1400" dirty="0"/>
              <a:t>Отправка уведомлений в </a:t>
            </a:r>
            <a:r>
              <a:rPr lang="en-US" sz="1400" dirty="0"/>
              <a:t>Telegram </a:t>
            </a:r>
            <a:r>
              <a:rPr lang="ru-RU" sz="1400" dirty="0"/>
              <a:t>о:</a:t>
            </a:r>
          </a:p>
          <a:p>
            <a:pPr lvl="1"/>
            <a:r>
              <a:rPr lang="ru-RU" sz="1400" dirty="0"/>
              <a:t>Появлении торговых сигналов;</a:t>
            </a:r>
          </a:p>
          <a:p>
            <a:pPr lvl="1"/>
            <a:r>
              <a:rPr lang="ru-RU" sz="1400" dirty="0"/>
              <a:t>Выполнении торговых приказов;</a:t>
            </a:r>
          </a:p>
          <a:p>
            <a:pPr lvl="1"/>
            <a:r>
              <a:rPr lang="ru-RU" sz="1400" dirty="0"/>
              <a:t>Результатах торгового дня.</a:t>
            </a:r>
          </a:p>
          <a:p>
            <a:pPr marL="457200" lvl="1" indent="0">
              <a:buNone/>
            </a:pPr>
            <a:endParaRPr lang="ru-RU" sz="1400" dirty="0"/>
          </a:p>
          <a:p>
            <a:pPr lvl="1"/>
            <a:endParaRPr lang="ru-RU" sz="1400" dirty="0"/>
          </a:p>
          <a:p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E5A02A-E8C5-0084-5E6A-9AC0B6750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621" r="10738" b="2"/>
          <a:stretch/>
        </p:blipFill>
        <p:spPr>
          <a:xfrm>
            <a:off x="1796143" y="54426"/>
            <a:ext cx="10352313" cy="3655929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93FEB1-A548-FC9D-B5D5-97E9C09AB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976" r="331" b="2"/>
          <a:stretch/>
        </p:blipFill>
        <p:spPr>
          <a:xfrm>
            <a:off x="1611088" y="3770299"/>
            <a:ext cx="10544480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110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46179-722A-F5F4-53DF-D187295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ru-RU" sz="3600"/>
              <a:t>Режимы работы торгового робота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4F6EF5-CDEF-941F-3307-0842BA9D6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3" b="-16872"/>
          <a:stretch/>
        </p:blipFill>
        <p:spPr>
          <a:xfrm>
            <a:off x="20" y="10"/>
            <a:ext cx="12191980" cy="433660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305C58C-CE6A-D700-9AAF-41576D2C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Backtest</a:t>
            </a:r>
            <a:r>
              <a:rPr lang="ru-RU" sz="1800" dirty="0"/>
              <a:t> на истории;</a:t>
            </a:r>
          </a:p>
          <a:p>
            <a:r>
              <a:rPr lang="ru-RU" sz="1800" dirty="0"/>
              <a:t>Торговля в песочнице;</a:t>
            </a:r>
          </a:p>
          <a:p>
            <a:r>
              <a:rPr lang="ru-RU" sz="1800" dirty="0"/>
              <a:t>Реальная торговля.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3451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system design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9ED038B-13B3-4C78-98F8-1BD9ACFC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Будем предсказывать цену акций Сбербанка на час вперед (цену закрытия), использовать будем только данные по Сбербанку.</a:t>
            </a:r>
          </a:p>
          <a:p>
            <a:pPr marL="0" indent="0">
              <a:buNone/>
            </a:pPr>
            <a:r>
              <a:rPr lang="ru-RU" dirty="0"/>
              <a:t>Как будем это делать?</a:t>
            </a:r>
          </a:p>
          <a:p>
            <a:r>
              <a:rPr lang="ru-RU" dirty="0"/>
              <a:t>Проведем первичный анализ данных, построив визуализации имеющихся данных;</a:t>
            </a:r>
          </a:p>
          <a:p>
            <a:r>
              <a:rPr lang="ru-RU" dirty="0"/>
              <a:t>Приведем их к виду </a:t>
            </a:r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ru-RU" dirty="0"/>
              <a:t>;</a:t>
            </a:r>
          </a:p>
          <a:p>
            <a:r>
              <a:rPr lang="ru-RU" dirty="0"/>
              <a:t>Сгенерируем на них фичи;</a:t>
            </a:r>
          </a:p>
          <a:p>
            <a:r>
              <a:rPr lang="ru-RU" dirty="0"/>
              <a:t>Обучим модель, кросс-</a:t>
            </a:r>
            <a:r>
              <a:rPr lang="ru-RU" dirty="0" err="1"/>
              <a:t>валидируясь</a:t>
            </a:r>
            <a:r>
              <a:rPr lang="ru-RU" dirty="0"/>
              <a:t> на временных рядах;</a:t>
            </a:r>
          </a:p>
          <a:p>
            <a:r>
              <a:rPr lang="ru-RU" dirty="0"/>
              <a:t>Проведем </a:t>
            </a:r>
            <a:r>
              <a:rPr lang="ru-RU" dirty="0" err="1"/>
              <a:t>бектест</a:t>
            </a:r>
            <a:r>
              <a:rPr lang="ru-RU" dirty="0"/>
              <a:t> обученной модели на исторических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3893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DE584-3DF2-4C6D-87AB-4213CD19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Первичный анализ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75FC5-27D5-48DA-B7DC-654EB321B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3767"/>
            <a:ext cx="10515600" cy="4155054"/>
          </a:xfrm>
        </p:spPr>
      </p:pic>
    </p:spTree>
    <p:extLst>
      <p:ext uri="{BB962C8B-B14F-4D97-AF65-F5344CB8AC3E}">
        <p14:creationId xmlns:p14="http://schemas.microsoft.com/office/powerpoint/2010/main" val="711110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602</Words>
  <Application>Microsoft Office PowerPoint</Application>
  <PresentationFormat>Широкоэкранный</PresentationFormat>
  <Paragraphs>79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Алгоритмическая торговля на МосБирже на базе машинного обучения</vt:lpstr>
      <vt:lpstr>Цель</vt:lpstr>
      <vt:lpstr>Структура проекта</vt:lpstr>
      <vt:lpstr>Модуль исследований</vt:lpstr>
      <vt:lpstr>Модули торгового робота</vt:lpstr>
      <vt:lpstr>Алгоритм работы торгового робота</vt:lpstr>
      <vt:lpstr>Режимы работы торгового робота</vt:lpstr>
      <vt:lpstr>ML system design</vt:lpstr>
      <vt:lpstr>Первичный анализ данных</vt:lpstr>
      <vt:lpstr>Первичный анализ данных</vt:lpstr>
      <vt:lpstr>Приведем их к виду pandas dataframe</vt:lpstr>
      <vt:lpstr>Приведем их к виду пандас датафрейма</vt:lpstr>
      <vt:lpstr>Сгенерируем на них фичи</vt:lpstr>
      <vt:lpstr>Сгенерируем на них фичи</vt:lpstr>
      <vt:lpstr>Обучим модель, кросс-валидируясь на временных рядах</vt:lpstr>
      <vt:lpstr>Обучим модель, кросс-валидируясь на временных рядах</vt:lpstr>
      <vt:lpstr>Проведем бектест обученной модели на исторических данных</vt:lpstr>
      <vt:lpstr>Что можно улучшить?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part</dc:title>
  <dc:creator>max</dc:creator>
  <cp:lastModifiedBy>am</cp:lastModifiedBy>
  <cp:revision>22</cp:revision>
  <dcterms:created xsi:type="dcterms:W3CDTF">2023-12-26T20:36:00Z</dcterms:created>
  <dcterms:modified xsi:type="dcterms:W3CDTF">2024-01-17T16:12:46Z</dcterms:modified>
</cp:coreProperties>
</file>