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2"/>
  </p:notesMasterIdLst>
  <p:sldIdLst>
    <p:sldId id="256" r:id="rId2"/>
    <p:sldId id="264" r:id="rId3"/>
    <p:sldId id="299" r:id="rId4"/>
    <p:sldId id="300" r:id="rId5"/>
    <p:sldId id="301" r:id="rId6"/>
    <p:sldId id="307" r:id="rId7"/>
    <p:sldId id="322" r:id="rId8"/>
    <p:sldId id="262" r:id="rId9"/>
    <p:sldId id="302" r:id="rId10"/>
    <p:sldId id="303" r:id="rId11"/>
    <p:sldId id="305" r:id="rId12"/>
    <p:sldId id="304" r:id="rId13"/>
    <p:sldId id="306" r:id="rId14"/>
    <p:sldId id="258" r:id="rId15"/>
    <p:sldId id="265" r:id="rId16"/>
    <p:sldId id="311" r:id="rId17"/>
    <p:sldId id="312" r:id="rId18"/>
    <p:sldId id="321" r:id="rId19"/>
    <p:sldId id="313" r:id="rId20"/>
    <p:sldId id="319" r:id="rId21"/>
    <p:sldId id="318" r:id="rId22"/>
    <p:sldId id="317" r:id="rId23"/>
    <p:sldId id="314" r:id="rId24"/>
    <p:sldId id="324" r:id="rId25"/>
    <p:sldId id="323" r:id="rId26"/>
    <p:sldId id="316" r:id="rId27"/>
    <p:sldId id="310" r:id="rId28"/>
    <p:sldId id="261" r:id="rId29"/>
    <p:sldId id="326" r:id="rId30"/>
    <p:sldId id="325" r:id="rId31"/>
  </p:sldIdLst>
  <p:sldSz cx="9144000" cy="5143500" type="screen16x9"/>
  <p:notesSz cx="6858000" cy="9144000"/>
  <p:embeddedFontLst>
    <p:embeddedFont>
      <p:font typeface="Bierstadt" panose="020B0004020202020204" pitchFamily="34" charset="0"/>
      <p:regular r:id="rId33"/>
      <p:bold r:id="rId34"/>
      <p:italic r:id="rId35"/>
      <p:boldItalic r:id="rId36"/>
    </p:embeddedFont>
    <p:embeddedFont>
      <p:font typeface="Karla" pitchFamily="2" charset="0"/>
      <p:regular r:id="rId37"/>
      <p:bold r:id="rId38"/>
      <p:italic r:id="rId39"/>
      <p:boldItalic r:id="rId40"/>
    </p:embeddedFont>
    <p:embeddedFont>
      <p:font typeface="Manrope" panose="020B0604020202020204" charset="0"/>
      <p:regular r:id="rId41"/>
      <p:bold r:id="rId42"/>
    </p:embeddedFont>
    <p:embeddedFont>
      <p:font typeface="PT Sans" panose="020B0503020203020204"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989C63-2D52-46B6-8076-FCED202FC037}">
  <a:tblStyle styleId="{A5989C63-2D52-46B6-8076-FCED202FC0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367A61-F6BA-4CB1-BD9E-A4287E0514B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122" d="100"/>
          <a:sy n="122" d="100"/>
        </p:scale>
        <p:origin x="35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A2D8057C-419F-8AE0-0298-D24F83AD3565}"/>
            </a:ext>
          </a:extLst>
        </p:cNvPr>
        <p:cNvGrpSpPr/>
        <p:nvPr/>
      </p:nvGrpSpPr>
      <p:grpSpPr>
        <a:xfrm>
          <a:off x="0" y="0"/>
          <a:ext cx="0" cy="0"/>
          <a:chOff x="0" y="0"/>
          <a:chExt cx="0" cy="0"/>
        </a:xfrm>
      </p:grpSpPr>
      <p:sp>
        <p:nvSpPr>
          <p:cNvPr id="211" name="Google Shape;211;g29392ecae37_0_7:notes">
            <a:extLst>
              <a:ext uri="{FF2B5EF4-FFF2-40B4-BE49-F238E27FC236}">
                <a16:creationId xmlns:a16="http://schemas.microsoft.com/office/drawing/2014/main" id="{EEC3A09F-4BAC-DB08-D743-D87E2F4D61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9392ecae37_0_7:notes">
            <a:extLst>
              <a:ext uri="{FF2B5EF4-FFF2-40B4-BE49-F238E27FC236}">
                <a16:creationId xmlns:a16="http://schemas.microsoft.com/office/drawing/2014/main" id="{116A61EB-7F99-22FF-9266-80A45E650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56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137D1F56-B4EA-C093-B791-74A6AD989650}"/>
            </a:ext>
          </a:extLst>
        </p:cNvPr>
        <p:cNvGrpSpPr/>
        <p:nvPr/>
      </p:nvGrpSpPr>
      <p:grpSpPr>
        <a:xfrm>
          <a:off x="0" y="0"/>
          <a:ext cx="0" cy="0"/>
          <a:chOff x="0" y="0"/>
          <a:chExt cx="0" cy="0"/>
        </a:xfrm>
      </p:grpSpPr>
      <p:sp>
        <p:nvSpPr>
          <p:cNvPr id="211" name="Google Shape;211;g29392ecae37_0_7:notes">
            <a:extLst>
              <a:ext uri="{FF2B5EF4-FFF2-40B4-BE49-F238E27FC236}">
                <a16:creationId xmlns:a16="http://schemas.microsoft.com/office/drawing/2014/main" id="{9AFB6C5C-7498-71E8-E61E-43365B608E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9392ecae37_0_7:notes">
            <a:extLst>
              <a:ext uri="{FF2B5EF4-FFF2-40B4-BE49-F238E27FC236}">
                <a16:creationId xmlns:a16="http://schemas.microsoft.com/office/drawing/2014/main" id="{EB5B1F7C-E1D1-1667-25B1-98C7F54199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54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6803538B-7D7B-9002-7F71-D4B626173D2C}"/>
            </a:ext>
          </a:extLst>
        </p:cNvPr>
        <p:cNvGrpSpPr/>
        <p:nvPr/>
      </p:nvGrpSpPr>
      <p:grpSpPr>
        <a:xfrm>
          <a:off x="0" y="0"/>
          <a:ext cx="0" cy="0"/>
          <a:chOff x="0" y="0"/>
          <a:chExt cx="0" cy="0"/>
        </a:xfrm>
      </p:grpSpPr>
      <p:sp>
        <p:nvSpPr>
          <p:cNvPr id="211" name="Google Shape;211;g29392ecae37_0_7:notes">
            <a:extLst>
              <a:ext uri="{FF2B5EF4-FFF2-40B4-BE49-F238E27FC236}">
                <a16:creationId xmlns:a16="http://schemas.microsoft.com/office/drawing/2014/main" id="{AFFF2A3F-434C-4350-9047-8F42B002C3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9392ecae37_0_7:notes">
            <a:extLst>
              <a:ext uri="{FF2B5EF4-FFF2-40B4-BE49-F238E27FC236}">
                <a16:creationId xmlns:a16="http://schemas.microsoft.com/office/drawing/2014/main" id="{05C02C6A-792F-D6BC-6E69-74393CD1EF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447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C00530AC-2D01-8B23-219A-88E468FDAC4D}"/>
            </a:ext>
          </a:extLst>
        </p:cNvPr>
        <p:cNvGrpSpPr/>
        <p:nvPr/>
      </p:nvGrpSpPr>
      <p:grpSpPr>
        <a:xfrm>
          <a:off x="0" y="0"/>
          <a:ext cx="0" cy="0"/>
          <a:chOff x="0" y="0"/>
          <a:chExt cx="0" cy="0"/>
        </a:xfrm>
      </p:grpSpPr>
      <p:sp>
        <p:nvSpPr>
          <p:cNvPr id="211" name="Google Shape;211;g29392ecae37_0_7:notes">
            <a:extLst>
              <a:ext uri="{FF2B5EF4-FFF2-40B4-BE49-F238E27FC236}">
                <a16:creationId xmlns:a16="http://schemas.microsoft.com/office/drawing/2014/main" id="{A9F82937-59B2-69ED-4190-CB7A9BF105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9392ecae37_0_7:notes">
            <a:extLst>
              <a:ext uri="{FF2B5EF4-FFF2-40B4-BE49-F238E27FC236}">
                <a16:creationId xmlns:a16="http://schemas.microsoft.com/office/drawing/2014/main" id="{573BF593-8345-00A3-78F2-11842EF493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31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9392ecae3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9392ecae3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19807346-B1D1-BEAD-2C56-593E04278FD9}"/>
            </a:ext>
          </a:extLst>
        </p:cNvPr>
        <p:cNvGrpSpPr/>
        <p:nvPr/>
      </p:nvGrpSpPr>
      <p:grpSpPr>
        <a:xfrm>
          <a:off x="0" y="0"/>
          <a:ext cx="0" cy="0"/>
          <a:chOff x="0" y="0"/>
          <a:chExt cx="0" cy="0"/>
        </a:xfrm>
      </p:grpSpPr>
      <p:sp>
        <p:nvSpPr>
          <p:cNvPr id="252" name="Google Shape;252;g29392ecae37_0_45:notes">
            <a:extLst>
              <a:ext uri="{FF2B5EF4-FFF2-40B4-BE49-F238E27FC236}">
                <a16:creationId xmlns:a16="http://schemas.microsoft.com/office/drawing/2014/main" id="{C2238C06-0363-04FC-63C0-F70582E6C3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9392ecae37_0_45:notes">
            <a:extLst>
              <a:ext uri="{FF2B5EF4-FFF2-40B4-BE49-F238E27FC236}">
                <a16:creationId xmlns:a16="http://schemas.microsoft.com/office/drawing/2014/main" id="{A42FF6E4-A3D0-2A7C-3C18-2E33F78042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995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FD88A848-68D0-7055-4E3C-EFBA89E9412F}"/>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FA100369-1876-9A87-7072-43AD54721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23E8012A-C64F-915C-441B-EED0664AE2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412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FD39E0AC-2383-B115-21D3-C8FC47B4EF14}"/>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E1817721-9729-5AC7-C40E-2B27C5A77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AAB55D7B-DA5A-C8BA-EED7-745DA648B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322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72873C53-8B47-866B-EF58-DA39A2E05EAB}"/>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5F743472-80D3-1051-A9DC-68AC12167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97BA44E2-F24D-2258-915D-DDA7F43DCB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40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9392ecae3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9392ecae3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6BD0A467-C235-83AE-BF83-7CC43A724267}"/>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C2E42A2B-14EC-E116-AD24-ED710DDC3C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15B277AD-B3A0-FAA0-8912-1AEEF8EF81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857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3B49EFC0-D96A-099C-5C35-2434C411FDD1}"/>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6D6B880C-0D06-8436-134F-61D93E5F2D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877D1D94-DEB8-86F5-AB7A-0CCBED4335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46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CAA85EF3-5F2F-C385-7AD2-7A0C7A3A3138}"/>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059D0888-EC76-E8F2-B9A5-F4DC2EDE5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A5A791D3-EA87-0D38-E2F2-411EA8D4F1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559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B6398526-E612-D2FA-EF29-94A4BBB86C9D}"/>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5AE3C237-3B5E-C70D-7D22-BC7EA0B024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F78F6175-2E7F-4670-EE3A-E6E437F259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312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28FCEB38-8938-FBE0-9D30-5D5E92BC467B}"/>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B462DBE3-BF12-A551-60C8-197D39734A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A4831459-3B82-A6D5-469E-53B6559D7D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897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25C78A90-5095-5211-C53C-DBAF02CC7353}"/>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3F5FE44E-8832-153C-8869-BBD6FD2D0C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B1E68A29-DD44-80E8-DA9C-263C754C3B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991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7EB6EA4D-0270-0A5D-676D-67FEAAAFC1B2}"/>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22FCFB75-A93E-6F71-64A3-7750605315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B7597C3D-3F60-E51F-29F0-6781DB81E5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85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BCA8E2A8-35EA-457A-8C19-1A57C4F471DC}"/>
            </a:ext>
          </a:extLst>
        </p:cNvPr>
        <p:cNvGrpSpPr/>
        <p:nvPr/>
      </p:nvGrpSpPr>
      <p:grpSpPr>
        <a:xfrm>
          <a:off x="0" y="0"/>
          <a:ext cx="0" cy="0"/>
          <a:chOff x="0" y="0"/>
          <a:chExt cx="0" cy="0"/>
        </a:xfrm>
      </p:grpSpPr>
      <p:sp>
        <p:nvSpPr>
          <p:cNvPr id="252" name="Google Shape;252;g29392ecae37_0_45:notes">
            <a:extLst>
              <a:ext uri="{FF2B5EF4-FFF2-40B4-BE49-F238E27FC236}">
                <a16:creationId xmlns:a16="http://schemas.microsoft.com/office/drawing/2014/main" id="{7511EC0E-0CDF-F495-CF3E-B7D7CBE710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9392ecae37_0_45:notes">
            <a:extLst>
              <a:ext uri="{FF2B5EF4-FFF2-40B4-BE49-F238E27FC236}">
                <a16:creationId xmlns:a16="http://schemas.microsoft.com/office/drawing/2014/main" id="{273299EB-CF04-C4C3-999B-0F3851625B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900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E5B86ECB-BA5D-DEED-629D-5F8CD2809DC4}"/>
            </a:ext>
          </a:extLst>
        </p:cNvPr>
        <p:cNvGrpSpPr/>
        <p:nvPr/>
      </p:nvGrpSpPr>
      <p:grpSpPr>
        <a:xfrm>
          <a:off x="0" y="0"/>
          <a:ext cx="0" cy="0"/>
          <a:chOff x="0" y="0"/>
          <a:chExt cx="0" cy="0"/>
        </a:xfrm>
      </p:grpSpPr>
      <p:sp>
        <p:nvSpPr>
          <p:cNvPr id="201" name="Google Shape;201;g54dda1946d_6_332:notes">
            <a:extLst>
              <a:ext uri="{FF2B5EF4-FFF2-40B4-BE49-F238E27FC236}">
                <a16:creationId xmlns:a16="http://schemas.microsoft.com/office/drawing/2014/main" id="{7431FE29-99FF-1D96-97EE-D2392AE82F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a:extLst>
              <a:ext uri="{FF2B5EF4-FFF2-40B4-BE49-F238E27FC236}">
                <a16:creationId xmlns:a16="http://schemas.microsoft.com/office/drawing/2014/main" id="{288767F7-3E72-1B44-B046-A94AE87A23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6019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a:extLst>
            <a:ext uri="{FF2B5EF4-FFF2-40B4-BE49-F238E27FC236}">
              <a16:creationId xmlns:a16="http://schemas.microsoft.com/office/drawing/2014/main" id="{7DDDE6C2-7533-DDDA-B6DB-E8AF5142CB34}"/>
            </a:ext>
          </a:extLst>
        </p:cNvPr>
        <p:cNvGrpSpPr/>
        <p:nvPr/>
      </p:nvGrpSpPr>
      <p:grpSpPr>
        <a:xfrm>
          <a:off x="0" y="0"/>
          <a:ext cx="0" cy="0"/>
          <a:chOff x="0" y="0"/>
          <a:chExt cx="0" cy="0"/>
        </a:xfrm>
      </p:grpSpPr>
      <p:sp>
        <p:nvSpPr>
          <p:cNvPr id="235" name="Google Shape;235;g29392ecae37_0_29:notes">
            <a:extLst>
              <a:ext uri="{FF2B5EF4-FFF2-40B4-BE49-F238E27FC236}">
                <a16:creationId xmlns:a16="http://schemas.microsoft.com/office/drawing/2014/main" id="{7733E6ED-E155-EAC1-983B-0758FD5D8D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9392ecae37_0_29:notes">
            <a:extLst>
              <a:ext uri="{FF2B5EF4-FFF2-40B4-BE49-F238E27FC236}">
                <a16:creationId xmlns:a16="http://schemas.microsoft.com/office/drawing/2014/main" id="{8B6B7B09-87B0-8762-38DA-4140198E71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543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a:extLst>
            <a:ext uri="{FF2B5EF4-FFF2-40B4-BE49-F238E27FC236}">
              <a16:creationId xmlns:a16="http://schemas.microsoft.com/office/drawing/2014/main" id="{0930AC1D-42CF-765E-EF00-BC1B36459DFF}"/>
            </a:ext>
          </a:extLst>
        </p:cNvPr>
        <p:cNvGrpSpPr/>
        <p:nvPr/>
      </p:nvGrpSpPr>
      <p:grpSpPr>
        <a:xfrm>
          <a:off x="0" y="0"/>
          <a:ext cx="0" cy="0"/>
          <a:chOff x="0" y="0"/>
          <a:chExt cx="0" cy="0"/>
        </a:xfrm>
      </p:grpSpPr>
      <p:sp>
        <p:nvSpPr>
          <p:cNvPr id="193" name="Google Shape;193;g29392ecae37_0_1:notes">
            <a:extLst>
              <a:ext uri="{FF2B5EF4-FFF2-40B4-BE49-F238E27FC236}">
                <a16:creationId xmlns:a16="http://schemas.microsoft.com/office/drawing/2014/main" id="{E88CD718-7359-D6A0-60EB-176C292DA2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392ecae37_0_1:notes">
            <a:extLst>
              <a:ext uri="{FF2B5EF4-FFF2-40B4-BE49-F238E27FC236}">
                <a16:creationId xmlns:a16="http://schemas.microsoft.com/office/drawing/2014/main" id="{1330207D-4CBE-61CE-6C35-D2C87A9C3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519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a:extLst>
            <a:ext uri="{FF2B5EF4-FFF2-40B4-BE49-F238E27FC236}">
              <a16:creationId xmlns:a16="http://schemas.microsoft.com/office/drawing/2014/main" id="{C112CB60-4F9A-7FBD-E570-C47788F59156}"/>
            </a:ext>
          </a:extLst>
        </p:cNvPr>
        <p:cNvGrpSpPr/>
        <p:nvPr/>
      </p:nvGrpSpPr>
      <p:grpSpPr>
        <a:xfrm>
          <a:off x="0" y="0"/>
          <a:ext cx="0" cy="0"/>
          <a:chOff x="0" y="0"/>
          <a:chExt cx="0" cy="0"/>
        </a:xfrm>
      </p:grpSpPr>
      <p:sp>
        <p:nvSpPr>
          <p:cNvPr id="235" name="Google Shape;235;g29392ecae37_0_29:notes">
            <a:extLst>
              <a:ext uri="{FF2B5EF4-FFF2-40B4-BE49-F238E27FC236}">
                <a16:creationId xmlns:a16="http://schemas.microsoft.com/office/drawing/2014/main" id="{4F6A501A-0111-2BB2-95F9-24B0FDC553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9392ecae37_0_29:notes">
            <a:extLst>
              <a:ext uri="{FF2B5EF4-FFF2-40B4-BE49-F238E27FC236}">
                <a16:creationId xmlns:a16="http://schemas.microsoft.com/office/drawing/2014/main" id="{4A38344A-389F-DF14-7A61-469E856E64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414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a:extLst>
            <a:ext uri="{FF2B5EF4-FFF2-40B4-BE49-F238E27FC236}">
              <a16:creationId xmlns:a16="http://schemas.microsoft.com/office/drawing/2014/main" id="{C839963D-B0F8-C218-4AE5-A308381B7A54}"/>
            </a:ext>
          </a:extLst>
        </p:cNvPr>
        <p:cNvGrpSpPr/>
        <p:nvPr/>
      </p:nvGrpSpPr>
      <p:grpSpPr>
        <a:xfrm>
          <a:off x="0" y="0"/>
          <a:ext cx="0" cy="0"/>
          <a:chOff x="0" y="0"/>
          <a:chExt cx="0" cy="0"/>
        </a:xfrm>
      </p:grpSpPr>
      <p:sp>
        <p:nvSpPr>
          <p:cNvPr id="235" name="Google Shape;235;g29392ecae37_0_29:notes">
            <a:extLst>
              <a:ext uri="{FF2B5EF4-FFF2-40B4-BE49-F238E27FC236}">
                <a16:creationId xmlns:a16="http://schemas.microsoft.com/office/drawing/2014/main" id="{83E9D2CF-754D-2B4D-A579-1A5417F74D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9392ecae37_0_29:notes">
            <a:extLst>
              <a:ext uri="{FF2B5EF4-FFF2-40B4-BE49-F238E27FC236}">
                <a16:creationId xmlns:a16="http://schemas.microsoft.com/office/drawing/2014/main" id="{FF4C71E2-50AC-EEE6-69FA-37D4870C12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96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B9303AAD-F370-0529-95BC-64F47948750F}"/>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F4B87837-78B6-2A1D-A119-81182C2B43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B6EE328E-37CF-D764-68DB-8AC05F82CC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21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63AA4804-CDCE-CA17-C2A8-88FA6FA42390}"/>
            </a:ext>
          </a:extLst>
        </p:cNvPr>
        <p:cNvGrpSpPr/>
        <p:nvPr/>
      </p:nvGrpSpPr>
      <p:grpSpPr>
        <a:xfrm>
          <a:off x="0" y="0"/>
          <a:ext cx="0" cy="0"/>
          <a:chOff x="0" y="0"/>
          <a:chExt cx="0" cy="0"/>
        </a:xfrm>
      </p:grpSpPr>
      <p:sp>
        <p:nvSpPr>
          <p:cNvPr id="169" name="Google Shape;169;gd431007ba2_0_215:notes">
            <a:extLst>
              <a:ext uri="{FF2B5EF4-FFF2-40B4-BE49-F238E27FC236}">
                <a16:creationId xmlns:a16="http://schemas.microsoft.com/office/drawing/2014/main" id="{61F60DD2-12FB-00AF-0D82-78CA2F377C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431007ba2_0_215:notes">
            <a:extLst>
              <a:ext uri="{FF2B5EF4-FFF2-40B4-BE49-F238E27FC236}">
                <a16:creationId xmlns:a16="http://schemas.microsoft.com/office/drawing/2014/main" id="{B4B6ACB0-FC43-2D58-F312-FE8FA1AAB0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341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9392ecae3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9392ecae3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023157BF-BA8A-C429-2007-12207967750E}"/>
            </a:ext>
          </a:extLst>
        </p:cNvPr>
        <p:cNvGrpSpPr/>
        <p:nvPr/>
      </p:nvGrpSpPr>
      <p:grpSpPr>
        <a:xfrm>
          <a:off x="0" y="0"/>
          <a:ext cx="0" cy="0"/>
          <a:chOff x="0" y="0"/>
          <a:chExt cx="0" cy="0"/>
        </a:xfrm>
      </p:grpSpPr>
      <p:sp>
        <p:nvSpPr>
          <p:cNvPr id="211" name="Google Shape;211;g29392ecae37_0_7:notes">
            <a:extLst>
              <a:ext uri="{FF2B5EF4-FFF2-40B4-BE49-F238E27FC236}">
                <a16:creationId xmlns:a16="http://schemas.microsoft.com/office/drawing/2014/main" id="{F53FD8D3-8591-D52B-9DA5-CFD7CB00E4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9392ecae37_0_7:notes">
            <a:extLst>
              <a:ext uri="{FF2B5EF4-FFF2-40B4-BE49-F238E27FC236}">
                <a16:creationId xmlns:a16="http://schemas.microsoft.com/office/drawing/2014/main" id="{83DA44BB-C448-9704-7D43-83B198776E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9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0650" y="2315300"/>
            <a:ext cx="6260100" cy="1736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170650" y="4052000"/>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13225" y="534400"/>
            <a:ext cx="104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6"/>
          <p:cNvSpPr txBox="1">
            <a:spLocks noGrp="1"/>
          </p:cNvSpPr>
          <p:nvPr>
            <p:ph type="subTitle" idx="1"/>
          </p:nvPr>
        </p:nvSpPr>
        <p:spPr>
          <a:xfrm>
            <a:off x="723900" y="171015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6"/>
          <p:cNvSpPr txBox="1">
            <a:spLocks noGrp="1"/>
          </p:cNvSpPr>
          <p:nvPr>
            <p:ph type="subTitle" idx="2"/>
          </p:nvPr>
        </p:nvSpPr>
        <p:spPr>
          <a:xfrm>
            <a:off x="3577144"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16"/>
          <p:cNvSpPr txBox="1">
            <a:spLocks noGrp="1"/>
          </p:cNvSpPr>
          <p:nvPr>
            <p:ph type="subTitle" idx="3"/>
          </p:nvPr>
        </p:nvSpPr>
        <p:spPr>
          <a:xfrm>
            <a:off x="723900"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6"/>
          <p:cNvSpPr txBox="1">
            <a:spLocks noGrp="1"/>
          </p:cNvSpPr>
          <p:nvPr>
            <p:ph type="subTitle" idx="4"/>
          </p:nvPr>
        </p:nvSpPr>
        <p:spPr>
          <a:xfrm>
            <a:off x="3577144"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16"/>
          <p:cNvSpPr txBox="1">
            <a:spLocks noGrp="1"/>
          </p:cNvSpPr>
          <p:nvPr>
            <p:ph type="subTitle" idx="5"/>
          </p:nvPr>
        </p:nvSpPr>
        <p:spPr>
          <a:xfrm>
            <a:off x="6430388"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6"/>
          <p:cNvSpPr txBox="1">
            <a:spLocks noGrp="1"/>
          </p:cNvSpPr>
          <p:nvPr>
            <p:ph type="subTitle" idx="6"/>
          </p:nvPr>
        </p:nvSpPr>
        <p:spPr>
          <a:xfrm>
            <a:off x="6430388"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6"/>
          <p:cNvSpPr txBox="1">
            <a:spLocks noGrp="1"/>
          </p:cNvSpPr>
          <p:nvPr>
            <p:ph type="subTitle" idx="7"/>
          </p:nvPr>
        </p:nvSpPr>
        <p:spPr>
          <a:xfrm>
            <a:off x="731700" y="1136475"/>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9" name="Google Shape;109;p16"/>
          <p:cNvSpPr txBox="1">
            <a:spLocks noGrp="1"/>
          </p:cNvSpPr>
          <p:nvPr>
            <p:ph type="subTitle" idx="8"/>
          </p:nvPr>
        </p:nvSpPr>
        <p:spPr>
          <a:xfrm>
            <a:off x="3582994" y="11364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0" name="Google Shape;110;p16"/>
          <p:cNvSpPr txBox="1">
            <a:spLocks noGrp="1"/>
          </p:cNvSpPr>
          <p:nvPr>
            <p:ph type="subTitle" idx="9"/>
          </p:nvPr>
        </p:nvSpPr>
        <p:spPr>
          <a:xfrm>
            <a:off x="6434288" y="11364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1" name="Google Shape;111;p16"/>
          <p:cNvSpPr txBox="1">
            <a:spLocks noGrp="1"/>
          </p:cNvSpPr>
          <p:nvPr>
            <p:ph type="subTitle" idx="13"/>
          </p:nvPr>
        </p:nvSpPr>
        <p:spPr>
          <a:xfrm>
            <a:off x="723900" y="2922000"/>
            <a:ext cx="1986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2" name="Google Shape;112;p16"/>
          <p:cNvSpPr txBox="1">
            <a:spLocks noGrp="1"/>
          </p:cNvSpPr>
          <p:nvPr>
            <p:ph type="subTitle" idx="14"/>
          </p:nvPr>
        </p:nvSpPr>
        <p:spPr>
          <a:xfrm>
            <a:off x="3582995" y="29220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3" name="Google Shape;113;p16"/>
          <p:cNvSpPr txBox="1">
            <a:spLocks noGrp="1"/>
          </p:cNvSpPr>
          <p:nvPr>
            <p:ph type="subTitle" idx="15"/>
          </p:nvPr>
        </p:nvSpPr>
        <p:spPr>
          <a:xfrm>
            <a:off x="6434290" y="29220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14" name="Google Shape;114;p16"/>
          <p:cNvGrpSpPr/>
          <p:nvPr/>
        </p:nvGrpSpPr>
        <p:grpSpPr>
          <a:xfrm rot="10800000" flipH="1">
            <a:off x="713225" y="445025"/>
            <a:ext cx="8443500" cy="4253575"/>
            <a:chOff x="0" y="445025"/>
            <a:chExt cx="8443500" cy="4253575"/>
          </a:xfrm>
        </p:grpSpPr>
        <p:cxnSp>
          <p:nvCxnSpPr>
            <p:cNvPr id="115" name="Google Shape;115;p16"/>
            <p:cNvCxnSpPr/>
            <p:nvPr/>
          </p:nvCxnSpPr>
          <p:spPr>
            <a:xfrm>
              <a:off x="4572000" y="4698600"/>
              <a:ext cx="3871500" cy="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16"/>
            <p:cNvCxnSpPr/>
            <p:nvPr/>
          </p:nvCxnSpPr>
          <p:spPr>
            <a:xfrm rot="10800000">
              <a:off x="0" y="445025"/>
              <a:ext cx="1048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7"/>
        <p:cNvGrpSpPr/>
        <p:nvPr/>
      </p:nvGrpSpPr>
      <p:grpSpPr>
        <a:xfrm>
          <a:off x="0" y="0"/>
          <a:ext cx="0" cy="0"/>
          <a:chOff x="0" y="0"/>
          <a:chExt cx="0" cy="0"/>
        </a:xfrm>
      </p:grpSpPr>
      <p:sp>
        <p:nvSpPr>
          <p:cNvPr id="118" name="Google Shape;118;p17"/>
          <p:cNvSpPr txBox="1">
            <a:spLocks noGrp="1"/>
          </p:cNvSpPr>
          <p:nvPr>
            <p:ph type="title" hasCustomPrompt="1"/>
          </p:nvPr>
        </p:nvSpPr>
        <p:spPr>
          <a:xfrm>
            <a:off x="713213" y="2740521"/>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9" name="Google Shape;119;p17"/>
          <p:cNvSpPr txBox="1">
            <a:spLocks noGrp="1"/>
          </p:cNvSpPr>
          <p:nvPr>
            <p:ph type="subTitle" idx="1"/>
          </p:nvPr>
        </p:nvSpPr>
        <p:spPr>
          <a:xfrm>
            <a:off x="713213" y="3515165"/>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0" name="Google Shape;120;p17"/>
          <p:cNvSpPr txBox="1">
            <a:spLocks noGrp="1"/>
          </p:cNvSpPr>
          <p:nvPr>
            <p:ph type="title" idx="2" hasCustomPrompt="1"/>
          </p:nvPr>
        </p:nvSpPr>
        <p:spPr>
          <a:xfrm>
            <a:off x="713225" y="1029535"/>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1" name="Google Shape;121;p17"/>
          <p:cNvSpPr txBox="1">
            <a:spLocks noGrp="1"/>
          </p:cNvSpPr>
          <p:nvPr>
            <p:ph type="subTitle" idx="3"/>
          </p:nvPr>
        </p:nvSpPr>
        <p:spPr>
          <a:xfrm>
            <a:off x="713225" y="1804473"/>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2" name="Google Shape;122;p17"/>
          <p:cNvSpPr txBox="1">
            <a:spLocks noGrp="1"/>
          </p:cNvSpPr>
          <p:nvPr>
            <p:ph type="title" idx="4" hasCustomPrompt="1"/>
          </p:nvPr>
        </p:nvSpPr>
        <p:spPr>
          <a:xfrm>
            <a:off x="4853013" y="2740521"/>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3" name="Google Shape;123;p17"/>
          <p:cNvSpPr txBox="1">
            <a:spLocks noGrp="1"/>
          </p:cNvSpPr>
          <p:nvPr>
            <p:ph type="subTitle" idx="5"/>
          </p:nvPr>
        </p:nvSpPr>
        <p:spPr>
          <a:xfrm>
            <a:off x="4853013" y="3515165"/>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cxnSp>
        <p:nvCxnSpPr>
          <p:cNvPr id="124" name="Google Shape;124;p17"/>
          <p:cNvCxnSpPr/>
          <p:nvPr/>
        </p:nvCxnSpPr>
        <p:spPr>
          <a:xfrm rot="10800000">
            <a:off x="0" y="4698600"/>
            <a:ext cx="3871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8"/>
        <p:cNvGrpSpPr/>
        <p:nvPr/>
      </p:nvGrpSpPr>
      <p:grpSpPr>
        <a:xfrm>
          <a:off x="0" y="0"/>
          <a:ext cx="0" cy="0"/>
          <a:chOff x="0" y="0"/>
          <a:chExt cx="0" cy="0"/>
        </a:xfrm>
      </p:grpSpPr>
      <p:grpSp>
        <p:nvGrpSpPr>
          <p:cNvPr id="139" name="Google Shape;139;p21"/>
          <p:cNvGrpSpPr/>
          <p:nvPr/>
        </p:nvGrpSpPr>
        <p:grpSpPr>
          <a:xfrm>
            <a:off x="-177775" y="445025"/>
            <a:ext cx="8601775" cy="4609225"/>
            <a:chOff x="-177775" y="445025"/>
            <a:chExt cx="8601775" cy="4609225"/>
          </a:xfrm>
        </p:grpSpPr>
        <p:cxnSp>
          <p:nvCxnSpPr>
            <p:cNvPr id="140" name="Google Shape;140;p21"/>
            <p:cNvCxnSpPr/>
            <p:nvPr/>
          </p:nvCxnSpPr>
          <p:spPr>
            <a:xfrm>
              <a:off x="7375200" y="445025"/>
              <a:ext cx="1048800" cy="0"/>
            </a:xfrm>
            <a:prstGeom prst="straightConnector1">
              <a:avLst/>
            </a:prstGeom>
            <a:noFill/>
            <a:ln w="9525" cap="flat" cmpd="sng">
              <a:solidFill>
                <a:schemeClr val="dk1"/>
              </a:solidFill>
              <a:prstDash val="solid"/>
              <a:round/>
              <a:headEnd type="none" w="med" len="med"/>
              <a:tailEnd type="none" w="med" len="med"/>
            </a:ln>
          </p:spPr>
        </p:cxnSp>
        <p:sp>
          <p:nvSpPr>
            <p:cNvPr id="141" name="Google Shape;141;p21"/>
            <p:cNvSpPr/>
            <p:nvPr/>
          </p:nvSpPr>
          <p:spPr>
            <a:xfrm>
              <a:off x="-177775" y="4698750"/>
              <a:ext cx="891000" cy="355500"/>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2"/>
        <p:cNvGrpSpPr/>
        <p:nvPr/>
      </p:nvGrpSpPr>
      <p:grpSpPr>
        <a:xfrm>
          <a:off x="0" y="0"/>
          <a:ext cx="0" cy="0"/>
          <a:chOff x="0" y="0"/>
          <a:chExt cx="0" cy="0"/>
        </a:xfrm>
      </p:grpSpPr>
      <p:grpSp>
        <p:nvGrpSpPr>
          <p:cNvPr id="143" name="Google Shape;143;p22"/>
          <p:cNvGrpSpPr/>
          <p:nvPr/>
        </p:nvGrpSpPr>
        <p:grpSpPr>
          <a:xfrm flipH="1">
            <a:off x="-489050" y="445025"/>
            <a:ext cx="9633050" cy="4528424"/>
            <a:chOff x="0" y="445025"/>
            <a:chExt cx="9633050" cy="4528424"/>
          </a:xfrm>
        </p:grpSpPr>
        <p:cxnSp>
          <p:nvCxnSpPr>
            <p:cNvPr id="144" name="Google Shape;144;p22"/>
            <p:cNvCxnSpPr/>
            <p:nvPr/>
          </p:nvCxnSpPr>
          <p:spPr>
            <a:xfrm rot="10800000">
              <a:off x="0" y="445025"/>
              <a:ext cx="3871500" cy="0"/>
            </a:xfrm>
            <a:prstGeom prst="straightConnector1">
              <a:avLst/>
            </a:prstGeom>
            <a:noFill/>
            <a:ln w="9525" cap="flat" cmpd="sng">
              <a:solidFill>
                <a:schemeClr val="dk1"/>
              </a:solidFill>
              <a:prstDash val="solid"/>
              <a:round/>
              <a:headEnd type="none" w="med" len="med"/>
              <a:tailEnd type="none" w="med" len="med"/>
            </a:ln>
          </p:spPr>
        </p:cxnSp>
        <p:sp>
          <p:nvSpPr>
            <p:cNvPr id="145" name="Google Shape;145;p22"/>
            <p:cNvSpPr/>
            <p:nvPr/>
          </p:nvSpPr>
          <p:spPr>
            <a:xfrm flipH="1">
              <a:off x="7101350" y="4234549"/>
              <a:ext cx="2531700" cy="738900"/>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flipH="1">
            <a:off x="713225" y="2727750"/>
            <a:ext cx="4383600" cy="841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flipH="1">
            <a:off x="3205625" y="1584150"/>
            <a:ext cx="1891200" cy="12960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9600" b="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a:spLocks noGrp="1"/>
          </p:cNvSpPr>
          <p:nvPr>
            <p:ph type="pic" idx="3"/>
          </p:nvPr>
        </p:nvSpPr>
        <p:spPr>
          <a:xfrm>
            <a:off x="6506200" y="1584150"/>
            <a:ext cx="2643300" cy="3559500"/>
          </a:xfrm>
          <a:prstGeom prst="rect">
            <a:avLst/>
          </a:prstGeom>
          <a:noFill/>
          <a:ln>
            <a:noFill/>
          </a:ln>
        </p:spPr>
      </p:sp>
      <p:cxnSp>
        <p:nvCxnSpPr>
          <p:cNvPr id="16" name="Google Shape;16;p3"/>
          <p:cNvCxnSpPr/>
          <p:nvPr/>
        </p:nvCxnSpPr>
        <p:spPr>
          <a:xfrm rot="10800000">
            <a:off x="7381975" y="539500"/>
            <a:ext cx="104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5"/>
          <p:cNvSpPr txBox="1">
            <a:spLocks noGrp="1"/>
          </p:cNvSpPr>
          <p:nvPr>
            <p:ph type="subTitle" idx="1"/>
          </p:nvPr>
        </p:nvSpPr>
        <p:spPr>
          <a:xfrm>
            <a:off x="3927874" y="2179111"/>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2"/>
          </p:nvPr>
        </p:nvSpPr>
        <p:spPr>
          <a:xfrm>
            <a:off x="720000" y="2179111"/>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subTitle" idx="3"/>
          </p:nvPr>
        </p:nvSpPr>
        <p:spPr>
          <a:xfrm>
            <a:off x="720000" y="1781616"/>
            <a:ext cx="2505600" cy="47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8" name="Google Shape;28;p5"/>
          <p:cNvSpPr txBox="1">
            <a:spLocks noGrp="1"/>
          </p:cNvSpPr>
          <p:nvPr>
            <p:ph type="subTitle" idx="4"/>
          </p:nvPr>
        </p:nvSpPr>
        <p:spPr>
          <a:xfrm>
            <a:off x="3927875" y="1781616"/>
            <a:ext cx="2505600" cy="47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29" name="Google Shape;29;p5"/>
          <p:cNvCxnSpPr/>
          <p:nvPr/>
        </p:nvCxnSpPr>
        <p:spPr>
          <a:xfrm>
            <a:off x="0" y="4698600"/>
            <a:ext cx="3871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grpSp>
        <p:nvGrpSpPr>
          <p:cNvPr id="41" name="Google Shape;41;p8"/>
          <p:cNvGrpSpPr/>
          <p:nvPr/>
        </p:nvGrpSpPr>
        <p:grpSpPr>
          <a:xfrm>
            <a:off x="0" y="445025"/>
            <a:ext cx="9633050" cy="4528424"/>
            <a:chOff x="0" y="445025"/>
            <a:chExt cx="9633050" cy="4528424"/>
          </a:xfrm>
        </p:grpSpPr>
        <p:cxnSp>
          <p:nvCxnSpPr>
            <p:cNvPr id="42" name="Google Shape;42;p8"/>
            <p:cNvCxnSpPr/>
            <p:nvPr/>
          </p:nvCxnSpPr>
          <p:spPr>
            <a:xfrm rot="10800000">
              <a:off x="0" y="445025"/>
              <a:ext cx="3871500" cy="0"/>
            </a:xfrm>
            <a:prstGeom prst="straightConnector1">
              <a:avLst/>
            </a:prstGeom>
            <a:noFill/>
            <a:ln w="9525" cap="flat" cmpd="sng">
              <a:solidFill>
                <a:schemeClr val="dk1"/>
              </a:solidFill>
              <a:prstDash val="solid"/>
              <a:round/>
              <a:headEnd type="none" w="med" len="med"/>
              <a:tailEnd type="none" w="med" len="med"/>
            </a:ln>
          </p:spPr>
        </p:cxnSp>
        <p:sp>
          <p:nvSpPr>
            <p:cNvPr id="43" name="Google Shape;43;p8"/>
            <p:cNvSpPr/>
            <p:nvPr/>
          </p:nvSpPr>
          <p:spPr>
            <a:xfrm flipH="1">
              <a:off x="7101350" y="4234549"/>
              <a:ext cx="2531700" cy="738900"/>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grpSp>
      <p:sp>
        <p:nvSpPr>
          <p:cNvPr id="44" name="Google Shape;4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7" name="Google Shape;4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8" name="Google Shape;48;p9"/>
          <p:cNvGrpSpPr/>
          <p:nvPr/>
        </p:nvGrpSpPr>
        <p:grpSpPr>
          <a:xfrm>
            <a:off x="-171000" y="445025"/>
            <a:ext cx="8601775" cy="4609225"/>
            <a:chOff x="-177775" y="445025"/>
            <a:chExt cx="8601775" cy="4609225"/>
          </a:xfrm>
        </p:grpSpPr>
        <p:cxnSp>
          <p:nvCxnSpPr>
            <p:cNvPr id="49" name="Google Shape;49;p9"/>
            <p:cNvCxnSpPr/>
            <p:nvPr/>
          </p:nvCxnSpPr>
          <p:spPr>
            <a:xfrm>
              <a:off x="7375200" y="445025"/>
              <a:ext cx="1048800" cy="0"/>
            </a:xfrm>
            <a:prstGeom prst="straightConnector1">
              <a:avLst/>
            </a:prstGeom>
            <a:noFill/>
            <a:ln w="9525" cap="flat" cmpd="sng">
              <a:solidFill>
                <a:schemeClr val="dk1"/>
              </a:solidFill>
              <a:prstDash val="solid"/>
              <a:round/>
              <a:headEnd type="none" w="med" len="med"/>
              <a:tailEnd type="none" w="med" len="med"/>
            </a:ln>
          </p:spPr>
        </p:cxnSp>
        <p:sp>
          <p:nvSpPr>
            <p:cNvPr id="50" name="Google Shape;50;p9"/>
            <p:cNvSpPr/>
            <p:nvPr/>
          </p:nvSpPr>
          <p:spPr>
            <a:xfrm>
              <a:off x="-177775" y="4698750"/>
              <a:ext cx="891000" cy="355500"/>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0" y="0"/>
            <a:ext cx="9144000" cy="5143500"/>
          </a:xfrm>
          <a:prstGeom prst="rect">
            <a:avLst/>
          </a:prstGeom>
          <a:noFill/>
          <a:ln>
            <a:noFill/>
          </a:ln>
        </p:spPr>
      </p:sp>
      <p:sp>
        <p:nvSpPr>
          <p:cNvPr id="53" name="Google Shape;53;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13"/>
          <p:cNvSpPr txBox="1">
            <a:spLocks noGrp="1"/>
          </p:cNvSpPr>
          <p:nvPr>
            <p:ph type="title" idx="2" hasCustomPrompt="1"/>
          </p:nvPr>
        </p:nvSpPr>
        <p:spPr>
          <a:xfrm>
            <a:off x="720000" y="1496350"/>
            <a:ext cx="1137000" cy="79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title" idx="3" hasCustomPrompt="1"/>
          </p:nvPr>
        </p:nvSpPr>
        <p:spPr>
          <a:xfrm>
            <a:off x="720000" y="3082229"/>
            <a:ext cx="1137000" cy="79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4" hasCustomPrompt="1"/>
          </p:nvPr>
        </p:nvSpPr>
        <p:spPr>
          <a:xfrm>
            <a:off x="3369475" y="1496350"/>
            <a:ext cx="1137000" cy="79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5" hasCustomPrompt="1"/>
          </p:nvPr>
        </p:nvSpPr>
        <p:spPr>
          <a:xfrm>
            <a:off x="3369475" y="3082229"/>
            <a:ext cx="1137000" cy="79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6" hasCustomPrompt="1"/>
          </p:nvPr>
        </p:nvSpPr>
        <p:spPr>
          <a:xfrm>
            <a:off x="6018950" y="1496350"/>
            <a:ext cx="1137000" cy="79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7" hasCustomPrompt="1"/>
          </p:nvPr>
        </p:nvSpPr>
        <p:spPr>
          <a:xfrm>
            <a:off x="6018950" y="3082229"/>
            <a:ext cx="1137000" cy="790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4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
          </p:nvPr>
        </p:nvSpPr>
        <p:spPr>
          <a:xfrm>
            <a:off x="720000" y="2286550"/>
            <a:ext cx="2405100" cy="4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0" name="Google Shape;70;p13"/>
          <p:cNvSpPr txBox="1">
            <a:spLocks noGrp="1"/>
          </p:cNvSpPr>
          <p:nvPr>
            <p:ph type="subTitle" idx="8"/>
          </p:nvPr>
        </p:nvSpPr>
        <p:spPr>
          <a:xfrm>
            <a:off x="3369475" y="2286550"/>
            <a:ext cx="2405100" cy="4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1" name="Google Shape;71;p13"/>
          <p:cNvSpPr txBox="1">
            <a:spLocks noGrp="1"/>
          </p:cNvSpPr>
          <p:nvPr>
            <p:ph type="subTitle" idx="9"/>
          </p:nvPr>
        </p:nvSpPr>
        <p:spPr>
          <a:xfrm>
            <a:off x="6018950" y="2286550"/>
            <a:ext cx="2405100" cy="4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2" name="Google Shape;72;p13"/>
          <p:cNvSpPr txBox="1">
            <a:spLocks noGrp="1"/>
          </p:cNvSpPr>
          <p:nvPr>
            <p:ph type="subTitle" idx="13"/>
          </p:nvPr>
        </p:nvSpPr>
        <p:spPr>
          <a:xfrm>
            <a:off x="720000" y="3872425"/>
            <a:ext cx="2405100" cy="4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3" name="Google Shape;73;p13"/>
          <p:cNvSpPr txBox="1">
            <a:spLocks noGrp="1"/>
          </p:cNvSpPr>
          <p:nvPr>
            <p:ph type="subTitle" idx="14"/>
          </p:nvPr>
        </p:nvSpPr>
        <p:spPr>
          <a:xfrm>
            <a:off x="3369475" y="3872425"/>
            <a:ext cx="2405100" cy="4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4" name="Google Shape;74;p13"/>
          <p:cNvSpPr txBox="1">
            <a:spLocks noGrp="1"/>
          </p:cNvSpPr>
          <p:nvPr>
            <p:ph type="subTitle" idx="15"/>
          </p:nvPr>
        </p:nvSpPr>
        <p:spPr>
          <a:xfrm>
            <a:off x="6018950" y="3872425"/>
            <a:ext cx="2405100" cy="4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75" name="Google Shape;75;p13"/>
          <p:cNvCxnSpPr/>
          <p:nvPr/>
        </p:nvCxnSpPr>
        <p:spPr>
          <a:xfrm>
            <a:off x="4572000" y="445025"/>
            <a:ext cx="3871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4"/>
          <p:cNvSpPr txBox="1">
            <a:spLocks noGrp="1"/>
          </p:cNvSpPr>
          <p:nvPr>
            <p:ph type="subTitle" idx="1"/>
          </p:nvPr>
        </p:nvSpPr>
        <p:spPr>
          <a:xfrm>
            <a:off x="713225" y="2172925"/>
            <a:ext cx="2305500" cy="16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 name="Google Shape;79;p14"/>
          <p:cNvSpPr txBox="1">
            <a:spLocks noGrp="1"/>
          </p:cNvSpPr>
          <p:nvPr>
            <p:ph type="subTitle" idx="2"/>
          </p:nvPr>
        </p:nvSpPr>
        <p:spPr>
          <a:xfrm>
            <a:off x="3412428" y="2172925"/>
            <a:ext cx="2305500" cy="16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14"/>
          <p:cNvSpPr txBox="1">
            <a:spLocks noGrp="1"/>
          </p:cNvSpPr>
          <p:nvPr>
            <p:ph type="subTitle" idx="3"/>
          </p:nvPr>
        </p:nvSpPr>
        <p:spPr>
          <a:xfrm>
            <a:off x="6111638" y="2172925"/>
            <a:ext cx="2305500" cy="16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4"/>
          <p:cNvSpPr txBox="1">
            <a:spLocks noGrp="1"/>
          </p:cNvSpPr>
          <p:nvPr>
            <p:ph type="subTitle" idx="4"/>
          </p:nvPr>
        </p:nvSpPr>
        <p:spPr>
          <a:xfrm>
            <a:off x="713225" y="1746750"/>
            <a:ext cx="2305500" cy="50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 name="Google Shape;82;p14"/>
          <p:cNvSpPr txBox="1">
            <a:spLocks noGrp="1"/>
          </p:cNvSpPr>
          <p:nvPr>
            <p:ph type="subTitle" idx="5"/>
          </p:nvPr>
        </p:nvSpPr>
        <p:spPr>
          <a:xfrm>
            <a:off x="3412426" y="1746750"/>
            <a:ext cx="2305500" cy="50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3" name="Google Shape;83;p14"/>
          <p:cNvSpPr txBox="1">
            <a:spLocks noGrp="1"/>
          </p:cNvSpPr>
          <p:nvPr>
            <p:ph type="subTitle" idx="6"/>
          </p:nvPr>
        </p:nvSpPr>
        <p:spPr>
          <a:xfrm>
            <a:off x="6111634" y="1746750"/>
            <a:ext cx="2305500" cy="50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84" name="Google Shape;84;p14"/>
          <p:cNvGrpSpPr/>
          <p:nvPr/>
        </p:nvGrpSpPr>
        <p:grpSpPr>
          <a:xfrm flipH="1">
            <a:off x="0" y="445025"/>
            <a:ext cx="8443500" cy="4253575"/>
            <a:chOff x="0" y="445025"/>
            <a:chExt cx="8443500" cy="4253575"/>
          </a:xfrm>
        </p:grpSpPr>
        <p:cxnSp>
          <p:nvCxnSpPr>
            <p:cNvPr id="85" name="Google Shape;85;p14"/>
            <p:cNvCxnSpPr/>
            <p:nvPr/>
          </p:nvCxnSpPr>
          <p:spPr>
            <a:xfrm>
              <a:off x="4572000" y="4698600"/>
              <a:ext cx="3871500" cy="0"/>
            </a:xfrm>
            <a:prstGeom prst="straightConnector1">
              <a:avLst/>
            </a:prstGeom>
            <a:noFill/>
            <a:ln w="9525" cap="flat" cmpd="sng">
              <a:solidFill>
                <a:schemeClr val="dk1"/>
              </a:solidFill>
              <a:prstDash val="solid"/>
              <a:round/>
              <a:headEnd type="none" w="med" len="med"/>
              <a:tailEnd type="none" w="med" len="med"/>
            </a:ln>
          </p:spPr>
        </p:cxnSp>
        <p:cxnSp>
          <p:nvCxnSpPr>
            <p:cNvPr id="86" name="Google Shape;86;p14"/>
            <p:cNvCxnSpPr/>
            <p:nvPr/>
          </p:nvCxnSpPr>
          <p:spPr>
            <a:xfrm rot="10800000">
              <a:off x="0" y="445025"/>
              <a:ext cx="1048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1pPr>
            <a:lvl2pPr marL="914400" lvl="1"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2pPr>
            <a:lvl3pPr marL="1371600" lvl="2"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3pPr>
            <a:lvl4pPr marL="1828800" lvl="3"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4pPr>
            <a:lvl5pPr marL="2286000" lvl="4"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5pPr>
            <a:lvl6pPr marL="2743200" lvl="5"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6pPr>
            <a:lvl7pPr marL="3200400" lvl="6"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7pPr>
            <a:lvl8pPr marL="3657600" lvl="7"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8pPr>
            <a:lvl9pPr marL="4114800" lvl="8"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0" r:id="rId9"/>
    <p:sldLayoutId id="2147483662" r:id="rId10"/>
    <p:sldLayoutId id="2147483663" r:id="rId11"/>
    <p:sldLayoutId id="2147483667" r:id="rId12"/>
    <p:sldLayoutId id="214748366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2208.01277"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ctrTitle"/>
          </p:nvPr>
        </p:nvSpPr>
        <p:spPr>
          <a:xfrm>
            <a:off x="2258785" y="484742"/>
            <a:ext cx="6260100" cy="171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DECENTRALIZED VOTING</a:t>
            </a:r>
            <a:endParaRPr dirty="0"/>
          </a:p>
        </p:txBody>
      </p:sp>
      <p:sp>
        <p:nvSpPr>
          <p:cNvPr id="157" name="Google Shape;157;p26"/>
          <p:cNvSpPr txBox="1">
            <a:spLocks noGrp="1"/>
          </p:cNvSpPr>
          <p:nvPr>
            <p:ph type="subTitle" idx="1"/>
          </p:nvPr>
        </p:nvSpPr>
        <p:spPr>
          <a:xfrm>
            <a:off x="5751131" y="3182498"/>
            <a:ext cx="3062362" cy="14762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anrope" panose="020B0604020202020204" charset="0"/>
                <a:cs typeface="Narkisim" panose="020F0502020204030204" pitchFamily="34" charset="-79"/>
              </a:rPr>
              <a:t>Farman Shaik (N200788)</a:t>
            </a:r>
          </a:p>
          <a:p>
            <a:pPr marL="0" lvl="0" indent="0" algn="l" rtl="0">
              <a:spcBef>
                <a:spcPts val="0"/>
              </a:spcBef>
              <a:spcAft>
                <a:spcPts val="0"/>
              </a:spcAft>
              <a:buNone/>
            </a:pPr>
            <a:r>
              <a:rPr lang="en" b="1" dirty="0">
                <a:latin typeface="Manrope" panose="020B0604020202020204" charset="0"/>
                <a:cs typeface="Narkisim" panose="020F0502020204030204" pitchFamily="34" charset="-79"/>
              </a:rPr>
              <a:t>Mulleti Lohith (N200357)</a:t>
            </a:r>
            <a:br>
              <a:rPr lang="en" b="1" dirty="0">
                <a:latin typeface="Manrope" panose="020B0604020202020204" charset="0"/>
                <a:cs typeface="Narkisim" panose="020F0502020204030204" pitchFamily="34" charset="-79"/>
              </a:rPr>
            </a:br>
            <a:r>
              <a:rPr lang="en" b="1" dirty="0">
                <a:latin typeface="Manrope" panose="020B0604020202020204" charset="0"/>
                <a:cs typeface="Narkisim" panose="020F0502020204030204" pitchFamily="34" charset="-79"/>
              </a:rPr>
              <a:t>Ishaan Kondapalli (N200570)</a:t>
            </a:r>
            <a:br>
              <a:rPr lang="en" b="1" dirty="0">
                <a:latin typeface="Manrope" panose="020B0604020202020204" charset="0"/>
                <a:cs typeface="Narkisim" panose="020F0502020204030204" pitchFamily="34" charset="-79"/>
              </a:rPr>
            </a:br>
            <a:r>
              <a:rPr lang="en" b="1" dirty="0">
                <a:latin typeface="Manrope" panose="020B0604020202020204" charset="0"/>
                <a:cs typeface="Narkisim" panose="020F0502020204030204" pitchFamily="34" charset="-79"/>
              </a:rPr>
              <a:t>Suhana Shaik (N200694)</a:t>
            </a:r>
            <a:br>
              <a:rPr lang="en" b="1" dirty="0">
                <a:latin typeface="Manrope" panose="020B0604020202020204" charset="0"/>
                <a:cs typeface="Narkisim" panose="020F0502020204030204" pitchFamily="34" charset="-79"/>
              </a:rPr>
            </a:br>
            <a:r>
              <a:rPr lang="en" b="1" dirty="0">
                <a:latin typeface="Manrope" panose="020B0604020202020204" charset="0"/>
                <a:cs typeface="Narkisim" panose="020F0502020204030204" pitchFamily="34" charset="-79"/>
              </a:rPr>
              <a:t>Thota Poojitha (N200296)</a:t>
            </a:r>
            <a:endParaRPr b="1" dirty="0">
              <a:latin typeface="Manrope" panose="020B0604020202020204" charset="0"/>
              <a:cs typeface="Narkisim" panose="020F0502020204030204" pitchFamily="34" charset="-79"/>
            </a:endParaRPr>
          </a:p>
        </p:txBody>
      </p:sp>
      <p:sp>
        <p:nvSpPr>
          <p:cNvPr id="158" name="Google Shape;158;p26"/>
          <p:cNvSpPr/>
          <p:nvPr/>
        </p:nvSpPr>
        <p:spPr>
          <a:xfrm>
            <a:off x="0" y="484743"/>
            <a:ext cx="2005070" cy="1711500"/>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Karla"/>
              <a:ea typeface="Karla"/>
              <a:cs typeface="Karla"/>
              <a:sym typeface="Karl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1D232224-D327-8135-5AF8-FD4878E8B7A3}"/>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89BCB6C4-68DA-5066-AE93-539D54A2B28D}"/>
              </a:ext>
            </a:extLst>
          </p:cNvPr>
          <p:cNvSpPr txBox="1"/>
          <p:nvPr/>
        </p:nvSpPr>
        <p:spPr>
          <a:xfrm>
            <a:off x="330506" y="818949"/>
            <a:ext cx="5938092" cy="2308324"/>
          </a:xfrm>
          <a:prstGeom prst="rect">
            <a:avLst/>
          </a:prstGeom>
          <a:noFill/>
        </p:spPr>
        <p:txBody>
          <a:bodyPr wrap="square">
            <a:spAutoFit/>
          </a:bodyPr>
          <a:lstStyle/>
          <a:p>
            <a:r>
              <a:rPr lang="en-US" sz="1600" b="1" dirty="0"/>
              <a:t>User:</a:t>
            </a:r>
          </a:p>
          <a:p>
            <a:r>
              <a:rPr lang="en-US" sz="1600" dirty="0"/>
              <a:t>The person requesting access to voting.</a:t>
            </a:r>
          </a:p>
          <a:p>
            <a:r>
              <a:rPr lang="en-US" sz="1600" dirty="0"/>
              <a:t>Needs to be verified before participating.</a:t>
            </a:r>
          </a:p>
          <a:p>
            <a:endParaRPr lang="en-US" sz="1600" dirty="0"/>
          </a:p>
          <a:p>
            <a:r>
              <a:rPr lang="en-US" sz="1600" b="1" dirty="0"/>
              <a:t>Verification Portal : </a:t>
            </a:r>
          </a:p>
          <a:p>
            <a:r>
              <a:rPr lang="en-US" sz="1600" dirty="0"/>
              <a:t>A frontend portal where users: </a:t>
            </a:r>
          </a:p>
          <a:p>
            <a:r>
              <a:rPr lang="en-US" sz="1600" dirty="0"/>
              <a:t>Enter their personal information (e.g., ID, voter registration number).Request a voting token.</a:t>
            </a:r>
          </a:p>
          <a:p>
            <a:r>
              <a:rPr lang="en-US" sz="1600" dirty="0"/>
              <a:t>Acts as the first checkpoint before entering the voting panel.</a:t>
            </a:r>
          </a:p>
        </p:txBody>
      </p:sp>
      <p:sp>
        <p:nvSpPr>
          <p:cNvPr id="3" name="TextBox 2">
            <a:extLst>
              <a:ext uri="{FF2B5EF4-FFF2-40B4-BE49-F238E27FC236}">
                <a16:creationId xmlns:a16="http://schemas.microsoft.com/office/drawing/2014/main" id="{61702994-5651-CDC3-231E-95A8A80084CE}"/>
              </a:ext>
            </a:extLst>
          </p:cNvPr>
          <p:cNvSpPr txBox="1"/>
          <p:nvPr/>
        </p:nvSpPr>
        <p:spPr>
          <a:xfrm>
            <a:off x="330506" y="264679"/>
            <a:ext cx="6869016" cy="461665"/>
          </a:xfrm>
          <a:prstGeom prst="rect">
            <a:avLst/>
          </a:prstGeom>
          <a:noFill/>
        </p:spPr>
        <p:txBody>
          <a:bodyPr wrap="square">
            <a:spAutoFit/>
          </a:bodyPr>
          <a:lstStyle/>
          <a:p>
            <a:r>
              <a:rPr lang="en-IN" sz="2400" b="1" dirty="0">
                <a:latin typeface="Manrope" panose="020B0604020202020204" charset="0"/>
              </a:rPr>
              <a:t>Verification Portal   </a:t>
            </a:r>
          </a:p>
        </p:txBody>
      </p:sp>
      <p:sp>
        <p:nvSpPr>
          <p:cNvPr id="6" name="TextBox 5">
            <a:extLst>
              <a:ext uri="{FF2B5EF4-FFF2-40B4-BE49-F238E27FC236}">
                <a16:creationId xmlns:a16="http://schemas.microsoft.com/office/drawing/2014/main" id="{64089C8F-E1C2-8F0B-5012-1607CC849E8F}"/>
              </a:ext>
            </a:extLst>
          </p:cNvPr>
          <p:cNvSpPr txBox="1"/>
          <p:nvPr/>
        </p:nvSpPr>
        <p:spPr>
          <a:xfrm>
            <a:off x="330506" y="3214133"/>
            <a:ext cx="8687604" cy="1323439"/>
          </a:xfrm>
          <a:prstGeom prst="rect">
            <a:avLst/>
          </a:prstGeom>
          <a:noFill/>
        </p:spPr>
        <p:txBody>
          <a:bodyPr wrap="square">
            <a:spAutoFit/>
          </a:bodyPr>
          <a:lstStyle/>
          <a:p>
            <a:r>
              <a:rPr lang="en-US" sz="1600" b="1" dirty="0"/>
              <a:t>Backend:</a:t>
            </a:r>
          </a:p>
          <a:p>
            <a:r>
              <a:rPr lang="en-US" sz="1600" dirty="0"/>
              <a:t>The server-side system that:</a:t>
            </a:r>
          </a:p>
          <a:p>
            <a:r>
              <a:rPr lang="en-US" sz="1600" dirty="0"/>
              <a:t>Receives user details from the Verification Portal. Checks the data against the database. Communicates with the Admin Panel if manual approval is needed. Generates and issues voting tokens upon successful verification</a:t>
            </a:r>
            <a:endParaRPr lang="en-IN" sz="1600" dirty="0"/>
          </a:p>
        </p:txBody>
      </p:sp>
      <p:pic>
        <p:nvPicPr>
          <p:cNvPr id="5" name="Picture 4">
            <a:extLst>
              <a:ext uri="{FF2B5EF4-FFF2-40B4-BE49-F238E27FC236}">
                <a16:creationId xmlns:a16="http://schemas.microsoft.com/office/drawing/2014/main" id="{CD6C760F-E8D7-FCD8-6B0D-99EED36F0A3A}"/>
              </a:ext>
            </a:extLst>
          </p:cNvPr>
          <p:cNvPicPr>
            <a:picLocks noChangeAspect="1"/>
          </p:cNvPicPr>
          <p:nvPr/>
        </p:nvPicPr>
        <p:blipFill>
          <a:blip r:embed="rId3"/>
          <a:stretch>
            <a:fillRect/>
          </a:stretch>
        </p:blipFill>
        <p:spPr>
          <a:xfrm>
            <a:off x="4572000" y="605928"/>
            <a:ext cx="4181475" cy="2626719"/>
          </a:xfrm>
          <a:prstGeom prst="rect">
            <a:avLst/>
          </a:prstGeom>
        </p:spPr>
      </p:pic>
    </p:spTree>
    <p:extLst>
      <p:ext uri="{BB962C8B-B14F-4D97-AF65-F5344CB8AC3E}">
        <p14:creationId xmlns:p14="http://schemas.microsoft.com/office/powerpoint/2010/main" val="59721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0B9F572C-D3A5-2BBE-10F1-BAEABE6FF9AF}"/>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9A4C73C3-A5EE-DF03-52A2-7A788B8390C7}"/>
              </a:ext>
            </a:extLst>
          </p:cNvPr>
          <p:cNvSpPr txBox="1"/>
          <p:nvPr/>
        </p:nvSpPr>
        <p:spPr>
          <a:xfrm>
            <a:off x="461104" y="2341688"/>
            <a:ext cx="6869016" cy="1569660"/>
          </a:xfrm>
          <a:prstGeom prst="rect">
            <a:avLst/>
          </a:prstGeom>
          <a:noFill/>
        </p:spPr>
        <p:txBody>
          <a:bodyPr wrap="square">
            <a:spAutoFit/>
          </a:bodyPr>
          <a:lstStyle/>
          <a:p>
            <a:endParaRPr lang="en-US" sz="1600" dirty="0"/>
          </a:p>
          <a:p>
            <a:r>
              <a:rPr lang="en-US" sz="1600" b="1" dirty="0"/>
              <a:t>Admin Panel</a:t>
            </a:r>
          </a:p>
          <a:p>
            <a:r>
              <a:rPr lang="en-US" sz="1600" dirty="0"/>
              <a:t>Used by admins or moderators.</a:t>
            </a:r>
          </a:p>
          <a:p>
            <a:r>
              <a:rPr lang="en-US" sz="1600" dirty="0"/>
              <a:t>Functions: Manually approve or reject user token requests.</a:t>
            </a:r>
          </a:p>
          <a:p>
            <a:r>
              <a:rPr lang="en-US" sz="1600" dirty="0"/>
              <a:t>Manage registered users, candidates, and polls.</a:t>
            </a:r>
          </a:p>
          <a:p>
            <a:r>
              <a:rPr lang="en-US" sz="1600" dirty="0"/>
              <a:t>Monitor suspicious activity and ensure system security.</a:t>
            </a:r>
            <a:endParaRPr lang="en-IN" sz="1600" dirty="0"/>
          </a:p>
        </p:txBody>
      </p:sp>
      <p:sp>
        <p:nvSpPr>
          <p:cNvPr id="3" name="TextBox 2">
            <a:extLst>
              <a:ext uri="{FF2B5EF4-FFF2-40B4-BE49-F238E27FC236}">
                <a16:creationId xmlns:a16="http://schemas.microsoft.com/office/drawing/2014/main" id="{967847AE-39CD-00E2-BE3D-40D92BC0A0C8}"/>
              </a:ext>
            </a:extLst>
          </p:cNvPr>
          <p:cNvSpPr txBox="1"/>
          <p:nvPr/>
        </p:nvSpPr>
        <p:spPr>
          <a:xfrm>
            <a:off x="473726" y="468564"/>
            <a:ext cx="6869016" cy="461665"/>
          </a:xfrm>
          <a:prstGeom prst="rect">
            <a:avLst/>
          </a:prstGeom>
          <a:noFill/>
        </p:spPr>
        <p:txBody>
          <a:bodyPr wrap="square">
            <a:spAutoFit/>
          </a:bodyPr>
          <a:lstStyle/>
          <a:p>
            <a:r>
              <a:rPr lang="en-IN" sz="2400" b="1" dirty="0">
                <a:latin typeface="Manrope" panose="020B0604020202020204" charset="0"/>
              </a:rPr>
              <a:t>Verification Portal   </a:t>
            </a:r>
          </a:p>
        </p:txBody>
      </p:sp>
      <p:sp>
        <p:nvSpPr>
          <p:cNvPr id="5" name="TextBox 4">
            <a:extLst>
              <a:ext uri="{FF2B5EF4-FFF2-40B4-BE49-F238E27FC236}">
                <a16:creationId xmlns:a16="http://schemas.microsoft.com/office/drawing/2014/main" id="{9A495028-CC06-0F86-33DD-E1D4E91D39EB}"/>
              </a:ext>
            </a:extLst>
          </p:cNvPr>
          <p:cNvSpPr txBox="1"/>
          <p:nvPr/>
        </p:nvSpPr>
        <p:spPr>
          <a:xfrm>
            <a:off x="473726" y="1024476"/>
            <a:ext cx="4208443" cy="1538883"/>
          </a:xfrm>
          <a:prstGeom prst="rect">
            <a:avLst/>
          </a:prstGeom>
          <a:noFill/>
        </p:spPr>
        <p:txBody>
          <a:bodyPr wrap="square">
            <a:spAutoFit/>
          </a:bodyPr>
          <a:lstStyle/>
          <a:p>
            <a:r>
              <a:rPr lang="en-US" sz="1600" b="1" dirty="0"/>
              <a:t>Database</a:t>
            </a:r>
          </a:p>
          <a:p>
            <a:r>
              <a:rPr lang="en-US" sz="1600" dirty="0"/>
              <a:t>Stores user information such as: </a:t>
            </a:r>
          </a:p>
          <a:p>
            <a:r>
              <a:rPr lang="en-US" sz="1600" dirty="0"/>
              <a:t>Registered voters, Eligible candidates, Poll information, Backend queries this database to verify the user details.</a:t>
            </a:r>
          </a:p>
          <a:p>
            <a:endParaRPr lang="en-US" sz="1400" dirty="0"/>
          </a:p>
        </p:txBody>
      </p:sp>
      <p:pic>
        <p:nvPicPr>
          <p:cNvPr id="2" name="Picture 1">
            <a:extLst>
              <a:ext uri="{FF2B5EF4-FFF2-40B4-BE49-F238E27FC236}">
                <a16:creationId xmlns:a16="http://schemas.microsoft.com/office/drawing/2014/main" id="{ABF6B398-A8FD-CDFC-2B5D-BF636064587B}"/>
              </a:ext>
            </a:extLst>
          </p:cNvPr>
          <p:cNvPicPr>
            <a:picLocks noChangeAspect="1"/>
          </p:cNvPicPr>
          <p:nvPr/>
        </p:nvPicPr>
        <p:blipFill>
          <a:blip r:embed="rId3"/>
          <a:stretch>
            <a:fillRect/>
          </a:stretch>
        </p:blipFill>
        <p:spPr>
          <a:xfrm>
            <a:off x="4572000" y="605928"/>
            <a:ext cx="4181475" cy="2626719"/>
          </a:xfrm>
          <a:prstGeom prst="rect">
            <a:avLst/>
          </a:prstGeom>
        </p:spPr>
      </p:pic>
    </p:spTree>
    <p:extLst>
      <p:ext uri="{BB962C8B-B14F-4D97-AF65-F5344CB8AC3E}">
        <p14:creationId xmlns:p14="http://schemas.microsoft.com/office/powerpoint/2010/main" val="195941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7A8434AD-DC75-B3CF-99F1-7327995036A3}"/>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D44116D2-3585-859F-3EDB-527E8C13A762}"/>
              </a:ext>
            </a:extLst>
          </p:cNvPr>
          <p:cNvSpPr txBox="1"/>
          <p:nvPr/>
        </p:nvSpPr>
        <p:spPr>
          <a:xfrm>
            <a:off x="418639" y="3201062"/>
            <a:ext cx="6125379" cy="1354217"/>
          </a:xfrm>
          <a:prstGeom prst="rect">
            <a:avLst/>
          </a:prstGeom>
          <a:noFill/>
        </p:spPr>
        <p:txBody>
          <a:bodyPr wrap="square">
            <a:spAutoFit/>
          </a:bodyPr>
          <a:lstStyle/>
          <a:p>
            <a:r>
              <a:rPr lang="en-US" sz="1800" b="1" dirty="0">
                <a:latin typeface="Manrope" panose="020B0604020202020204" charset="0"/>
              </a:rPr>
              <a:t>Smart Contract: </a:t>
            </a:r>
          </a:p>
          <a:p>
            <a:r>
              <a:rPr lang="en-US" sz="1600" dirty="0"/>
              <a:t>The core logic of the voting system is inside the smart contract.</a:t>
            </a:r>
          </a:p>
          <a:p>
            <a:r>
              <a:rPr lang="en-US" sz="1600" dirty="0"/>
              <a:t>It ensures that: Votes are recorded securely and immutably.</a:t>
            </a:r>
          </a:p>
          <a:p>
            <a:r>
              <a:rPr lang="en-US" sz="1600" dirty="0"/>
              <a:t>Only valid tokens are accepted.</a:t>
            </a:r>
          </a:p>
          <a:p>
            <a:r>
              <a:rPr lang="en-US" sz="1600" dirty="0"/>
              <a:t>The vote is associated with the correct poll and candidate.</a:t>
            </a:r>
            <a:endParaRPr lang="en-IN" sz="1600" dirty="0"/>
          </a:p>
        </p:txBody>
      </p:sp>
      <p:sp>
        <p:nvSpPr>
          <p:cNvPr id="3" name="TextBox 2">
            <a:extLst>
              <a:ext uri="{FF2B5EF4-FFF2-40B4-BE49-F238E27FC236}">
                <a16:creationId xmlns:a16="http://schemas.microsoft.com/office/drawing/2014/main" id="{B225C29E-FDC5-DC86-923E-2624789111DB}"/>
              </a:ext>
            </a:extLst>
          </p:cNvPr>
          <p:cNvSpPr txBox="1"/>
          <p:nvPr/>
        </p:nvSpPr>
        <p:spPr>
          <a:xfrm>
            <a:off x="418639" y="349457"/>
            <a:ext cx="8306721" cy="461665"/>
          </a:xfrm>
          <a:prstGeom prst="rect">
            <a:avLst/>
          </a:prstGeom>
          <a:noFill/>
        </p:spPr>
        <p:txBody>
          <a:bodyPr wrap="square">
            <a:spAutoFit/>
          </a:bodyPr>
          <a:lstStyle/>
          <a:p>
            <a:r>
              <a:rPr lang="en-IN" sz="2400" b="1" dirty="0">
                <a:latin typeface="Manrope" panose="020B0604020202020204" charset="0"/>
              </a:rPr>
              <a:t>Voting Panel</a:t>
            </a:r>
          </a:p>
        </p:txBody>
      </p:sp>
      <p:pic>
        <p:nvPicPr>
          <p:cNvPr id="4" name="Picture 3">
            <a:extLst>
              <a:ext uri="{FF2B5EF4-FFF2-40B4-BE49-F238E27FC236}">
                <a16:creationId xmlns:a16="http://schemas.microsoft.com/office/drawing/2014/main" id="{2E8F226A-4CD5-D1B9-C023-C1D34C873E1C}"/>
              </a:ext>
            </a:extLst>
          </p:cNvPr>
          <p:cNvPicPr>
            <a:picLocks noChangeAspect="1"/>
          </p:cNvPicPr>
          <p:nvPr/>
        </p:nvPicPr>
        <p:blipFill>
          <a:blip r:embed="rId3"/>
          <a:stretch>
            <a:fillRect/>
          </a:stretch>
        </p:blipFill>
        <p:spPr>
          <a:xfrm>
            <a:off x="4572000" y="1008391"/>
            <a:ext cx="4153360" cy="2847975"/>
          </a:xfrm>
          <a:prstGeom prst="rect">
            <a:avLst/>
          </a:prstGeom>
        </p:spPr>
      </p:pic>
      <p:sp>
        <p:nvSpPr>
          <p:cNvPr id="6" name="TextBox 5">
            <a:extLst>
              <a:ext uri="{FF2B5EF4-FFF2-40B4-BE49-F238E27FC236}">
                <a16:creationId xmlns:a16="http://schemas.microsoft.com/office/drawing/2014/main" id="{6278BD36-7A25-079F-4EB9-A0EB4DB89B90}"/>
              </a:ext>
            </a:extLst>
          </p:cNvPr>
          <p:cNvSpPr txBox="1"/>
          <p:nvPr/>
        </p:nvSpPr>
        <p:spPr>
          <a:xfrm>
            <a:off x="418640" y="811122"/>
            <a:ext cx="7028761" cy="861774"/>
          </a:xfrm>
          <a:prstGeom prst="rect">
            <a:avLst/>
          </a:prstGeom>
          <a:noFill/>
        </p:spPr>
        <p:txBody>
          <a:bodyPr wrap="square">
            <a:spAutoFit/>
          </a:bodyPr>
          <a:lstStyle/>
          <a:p>
            <a:r>
              <a:rPr lang="en-US" sz="1800" b="1" dirty="0">
                <a:latin typeface="Manrope" panose="020B0604020202020204" charset="0"/>
              </a:rPr>
              <a:t>User: </a:t>
            </a:r>
          </a:p>
          <a:p>
            <a:r>
              <a:rPr lang="en-US" sz="1600" dirty="0"/>
              <a:t>The person who wants to cast their vote. Already verified and has a valid token to proceed.</a:t>
            </a:r>
          </a:p>
        </p:txBody>
      </p:sp>
      <p:sp>
        <p:nvSpPr>
          <p:cNvPr id="9" name="TextBox 8">
            <a:extLst>
              <a:ext uri="{FF2B5EF4-FFF2-40B4-BE49-F238E27FC236}">
                <a16:creationId xmlns:a16="http://schemas.microsoft.com/office/drawing/2014/main" id="{EFF69FC3-E38D-1F4C-8A2D-FA9CF58BC49A}"/>
              </a:ext>
            </a:extLst>
          </p:cNvPr>
          <p:cNvSpPr txBox="1"/>
          <p:nvPr/>
        </p:nvSpPr>
        <p:spPr>
          <a:xfrm>
            <a:off x="418639" y="1759871"/>
            <a:ext cx="4572000" cy="1354217"/>
          </a:xfrm>
          <a:prstGeom prst="rect">
            <a:avLst/>
          </a:prstGeom>
          <a:noFill/>
        </p:spPr>
        <p:txBody>
          <a:bodyPr wrap="square">
            <a:spAutoFit/>
          </a:bodyPr>
          <a:lstStyle/>
          <a:p>
            <a:r>
              <a:rPr lang="en-US" sz="1800" b="1" dirty="0">
                <a:latin typeface="Manrope" panose="020B0604020202020204" charset="0"/>
              </a:rPr>
              <a:t>Voting Panel :</a:t>
            </a:r>
          </a:p>
          <a:p>
            <a:r>
              <a:rPr lang="en-US" sz="1600" dirty="0"/>
              <a:t>A frontend interface where the user can:</a:t>
            </a:r>
          </a:p>
          <a:p>
            <a:r>
              <a:rPr lang="en-US" sz="1600" dirty="0"/>
              <a:t>View available polls and candidates.</a:t>
            </a:r>
          </a:p>
          <a:p>
            <a:r>
              <a:rPr lang="en-US" sz="1600" dirty="0"/>
              <a:t>Select their choice. Submit their vote.</a:t>
            </a:r>
          </a:p>
          <a:p>
            <a:r>
              <a:rPr lang="en-US" sz="1600" dirty="0"/>
              <a:t>Designed to be simple and user-friendly.</a:t>
            </a:r>
            <a:endParaRPr lang="en-IN" sz="1600" dirty="0"/>
          </a:p>
        </p:txBody>
      </p:sp>
    </p:spTree>
    <p:extLst>
      <p:ext uri="{BB962C8B-B14F-4D97-AF65-F5344CB8AC3E}">
        <p14:creationId xmlns:p14="http://schemas.microsoft.com/office/powerpoint/2010/main" val="171068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1073A597-1B35-EEC1-64F3-ADE060FB362A}"/>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F2706940-DC36-C3F5-1A2C-65BBE494B484}"/>
              </a:ext>
            </a:extLst>
          </p:cNvPr>
          <p:cNvSpPr txBox="1"/>
          <p:nvPr/>
        </p:nvSpPr>
        <p:spPr>
          <a:xfrm>
            <a:off x="418639" y="2186160"/>
            <a:ext cx="6202498" cy="2339102"/>
          </a:xfrm>
          <a:prstGeom prst="rect">
            <a:avLst/>
          </a:prstGeom>
          <a:noFill/>
        </p:spPr>
        <p:txBody>
          <a:bodyPr wrap="square">
            <a:spAutoFit/>
          </a:bodyPr>
          <a:lstStyle/>
          <a:p>
            <a:r>
              <a:rPr lang="en-US" sz="1800" b="1" dirty="0">
                <a:latin typeface="Manrope" panose="020B0604020202020204" charset="0"/>
              </a:rPr>
              <a:t>Candidates and Polls:</a:t>
            </a:r>
          </a:p>
          <a:p>
            <a:r>
              <a:rPr lang="en-US" sz="1600" dirty="0"/>
              <a:t>Candidates:</a:t>
            </a:r>
          </a:p>
          <a:p>
            <a:r>
              <a:rPr lang="en-US" sz="1600" dirty="0"/>
              <a:t>List of individuals/entities participating in the </a:t>
            </a:r>
          </a:p>
          <a:p>
            <a:r>
              <a:rPr lang="en-US" sz="1600" dirty="0"/>
              <a:t>elections.</a:t>
            </a:r>
          </a:p>
          <a:p>
            <a:r>
              <a:rPr lang="en-US" sz="1600" dirty="0"/>
              <a:t>Polls: </a:t>
            </a:r>
          </a:p>
          <a:p>
            <a:r>
              <a:rPr lang="en-US" sz="1600" dirty="0"/>
              <a:t>Different voting events where users can cast their votes (e.g., President Election 2025, Class Representative Election).</a:t>
            </a:r>
          </a:p>
          <a:p>
            <a:r>
              <a:rPr lang="en-US" sz="1600" dirty="0"/>
              <a:t>Both are stored on-chain and fetched/displayed through the Voting Panel.</a:t>
            </a:r>
            <a:endParaRPr lang="en-IN" sz="1600" dirty="0"/>
          </a:p>
        </p:txBody>
      </p:sp>
      <p:sp>
        <p:nvSpPr>
          <p:cNvPr id="3" name="TextBox 2">
            <a:extLst>
              <a:ext uri="{FF2B5EF4-FFF2-40B4-BE49-F238E27FC236}">
                <a16:creationId xmlns:a16="http://schemas.microsoft.com/office/drawing/2014/main" id="{AF935F4D-9015-2E93-CF4C-B07E29DE1D88}"/>
              </a:ext>
            </a:extLst>
          </p:cNvPr>
          <p:cNvSpPr txBox="1"/>
          <p:nvPr/>
        </p:nvSpPr>
        <p:spPr>
          <a:xfrm>
            <a:off x="418641" y="349457"/>
            <a:ext cx="8306720" cy="461665"/>
          </a:xfrm>
          <a:prstGeom prst="rect">
            <a:avLst/>
          </a:prstGeom>
          <a:noFill/>
        </p:spPr>
        <p:txBody>
          <a:bodyPr wrap="square">
            <a:spAutoFit/>
          </a:bodyPr>
          <a:lstStyle/>
          <a:p>
            <a:r>
              <a:rPr lang="en-IN" sz="2400" b="1" dirty="0">
                <a:latin typeface="Manrope" panose="020B0604020202020204" charset="0"/>
              </a:rPr>
              <a:t>Voting Panel</a:t>
            </a:r>
          </a:p>
        </p:txBody>
      </p:sp>
      <p:pic>
        <p:nvPicPr>
          <p:cNvPr id="4" name="Picture 3">
            <a:extLst>
              <a:ext uri="{FF2B5EF4-FFF2-40B4-BE49-F238E27FC236}">
                <a16:creationId xmlns:a16="http://schemas.microsoft.com/office/drawing/2014/main" id="{CD96C22B-B0BB-707B-0FC0-BD619DF5BC0F}"/>
              </a:ext>
            </a:extLst>
          </p:cNvPr>
          <p:cNvPicPr>
            <a:picLocks noChangeAspect="1"/>
          </p:cNvPicPr>
          <p:nvPr/>
        </p:nvPicPr>
        <p:blipFill>
          <a:blip r:embed="rId3"/>
          <a:stretch>
            <a:fillRect/>
          </a:stretch>
        </p:blipFill>
        <p:spPr>
          <a:xfrm>
            <a:off x="4572001" y="1008391"/>
            <a:ext cx="4153360" cy="2847975"/>
          </a:xfrm>
          <a:prstGeom prst="rect">
            <a:avLst/>
          </a:prstGeom>
        </p:spPr>
      </p:pic>
      <p:sp>
        <p:nvSpPr>
          <p:cNvPr id="5" name="TextBox 4">
            <a:extLst>
              <a:ext uri="{FF2B5EF4-FFF2-40B4-BE49-F238E27FC236}">
                <a16:creationId xmlns:a16="http://schemas.microsoft.com/office/drawing/2014/main" id="{3AF37A14-3B1B-7B88-B95A-5B5F01ECA814}"/>
              </a:ext>
            </a:extLst>
          </p:cNvPr>
          <p:cNvSpPr txBox="1"/>
          <p:nvPr/>
        </p:nvSpPr>
        <p:spPr>
          <a:xfrm>
            <a:off x="418639" y="1008391"/>
            <a:ext cx="7116898" cy="1107996"/>
          </a:xfrm>
          <a:prstGeom prst="rect">
            <a:avLst/>
          </a:prstGeom>
          <a:noFill/>
        </p:spPr>
        <p:txBody>
          <a:bodyPr wrap="square">
            <a:spAutoFit/>
          </a:bodyPr>
          <a:lstStyle/>
          <a:p>
            <a:r>
              <a:rPr lang="en-US" sz="1800" b="1" dirty="0">
                <a:latin typeface="Manrope" panose="020B0604020202020204" charset="0"/>
              </a:rPr>
              <a:t>RPC (Remote Procedure Call):</a:t>
            </a:r>
            <a:r>
              <a:rPr lang="en-US" sz="1600" b="1" dirty="0">
                <a:latin typeface="Manrope" panose="020B0604020202020204" charset="0"/>
              </a:rPr>
              <a:t> </a:t>
            </a:r>
          </a:p>
          <a:p>
            <a:r>
              <a:rPr lang="en-US" sz="1600" dirty="0"/>
              <a:t>Acts as a bridge between the Voting Panel and the blockchain (smart contract).It sends voting transactions from the frontend to the smart contract. It fetches information like list of polls, candidates, and current vote status.</a:t>
            </a:r>
          </a:p>
        </p:txBody>
      </p:sp>
    </p:spTree>
    <p:extLst>
      <p:ext uri="{BB962C8B-B14F-4D97-AF65-F5344CB8AC3E}">
        <p14:creationId xmlns:p14="http://schemas.microsoft.com/office/powerpoint/2010/main" val="72724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3" name="TextBox 2">
            <a:extLst>
              <a:ext uri="{FF2B5EF4-FFF2-40B4-BE49-F238E27FC236}">
                <a16:creationId xmlns:a16="http://schemas.microsoft.com/office/drawing/2014/main" id="{CA49E6F5-2F1F-03F2-4DC0-E87387C97566}"/>
              </a:ext>
            </a:extLst>
          </p:cNvPr>
          <p:cNvSpPr txBox="1"/>
          <p:nvPr/>
        </p:nvSpPr>
        <p:spPr>
          <a:xfrm>
            <a:off x="407623" y="1344059"/>
            <a:ext cx="8317735" cy="2893100"/>
          </a:xfrm>
          <a:prstGeom prst="rect">
            <a:avLst/>
          </a:prstGeom>
          <a:noFill/>
        </p:spPr>
        <p:txBody>
          <a:bodyPr wrap="square">
            <a:spAutoFit/>
          </a:bodyPr>
          <a:lstStyle/>
          <a:p>
            <a:pPr marL="342900" indent="-342900">
              <a:buFont typeface="+mj-lt"/>
              <a:buAutoNum type="arabicPeriod"/>
            </a:pPr>
            <a:r>
              <a:rPr lang="en-IN" b="1" dirty="0"/>
              <a:t>Start</a:t>
            </a:r>
            <a:r>
              <a:rPr lang="en-IN" dirty="0"/>
              <a:t> the process.</a:t>
            </a:r>
          </a:p>
          <a:p>
            <a:pPr marL="342900" indent="-342900">
              <a:buFont typeface="+mj-lt"/>
              <a:buAutoNum type="arabicPeriod"/>
            </a:pPr>
            <a:r>
              <a:rPr lang="en-IN" b="1" dirty="0"/>
              <a:t>User Requests Token  </a:t>
            </a:r>
            <a:r>
              <a:rPr lang="en-IN" dirty="0"/>
              <a:t>-  The user sends a request to obtain a voting token.</a:t>
            </a:r>
          </a:p>
          <a:p>
            <a:pPr marL="342900" indent="-342900">
              <a:buFont typeface="+mj-lt"/>
              <a:buAutoNum type="arabicPeriod"/>
            </a:pPr>
            <a:r>
              <a:rPr lang="en-IN" b="1" dirty="0"/>
              <a:t>Admin Verification  </a:t>
            </a:r>
            <a:r>
              <a:rPr lang="en-IN" dirty="0"/>
              <a:t>-  The admin verifies the user's identity or eligibility.</a:t>
            </a:r>
          </a:p>
          <a:p>
            <a:pPr marL="342900" indent="-342900">
              <a:buFont typeface="+mj-lt"/>
              <a:buAutoNum type="arabicPeriod"/>
            </a:pPr>
            <a:r>
              <a:rPr lang="en-IN" b="1" dirty="0"/>
              <a:t>Verification Result: </a:t>
            </a:r>
            <a:br>
              <a:rPr lang="en-IN" dirty="0"/>
            </a:br>
            <a:r>
              <a:rPr lang="en-IN" dirty="0"/>
              <a:t>	</a:t>
            </a:r>
            <a:r>
              <a:rPr lang="en-IN" dirty="0" err="1"/>
              <a:t>i</a:t>
            </a:r>
            <a:r>
              <a:rPr lang="en-IN" dirty="0"/>
              <a:t>. If the verification is </a:t>
            </a:r>
            <a:r>
              <a:rPr lang="en-IN" b="1" dirty="0"/>
              <a:t>successful</a:t>
            </a:r>
            <a:r>
              <a:rPr lang="en-IN" dirty="0"/>
              <a:t>  -  Issue a token to the user.</a:t>
            </a:r>
            <a:br>
              <a:rPr lang="en-IN" dirty="0"/>
            </a:br>
            <a:r>
              <a:rPr lang="en-IN" dirty="0"/>
              <a:t>	ii. If the verification </a:t>
            </a:r>
            <a:r>
              <a:rPr lang="en-IN" b="1" dirty="0"/>
              <a:t>fails</a:t>
            </a:r>
            <a:r>
              <a:rPr lang="en-IN" dirty="0"/>
              <a:t>  -  Terminate the process.</a:t>
            </a:r>
          </a:p>
          <a:p>
            <a:pPr marL="342900" indent="-342900">
              <a:buFont typeface="+mj-lt"/>
              <a:buAutoNum type="arabicPeriod"/>
            </a:pPr>
            <a:r>
              <a:rPr lang="en-IN" b="1" dirty="0"/>
              <a:t>User Votes with Token  </a:t>
            </a:r>
            <a:r>
              <a:rPr lang="en-IN" dirty="0"/>
              <a:t>-  The user attempts to cast a vote using the issued token.</a:t>
            </a:r>
          </a:p>
          <a:p>
            <a:pPr marL="342900" indent="-342900">
              <a:buFont typeface="+mj-lt"/>
              <a:buAutoNum type="arabicPeriod"/>
            </a:pPr>
            <a:r>
              <a:rPr lang="en-IN" b="1" dirty="0"/>
              <a:t>Check Poll Status  </a:t>
            </a:r>
            <a:r>
              <a:rPr lang="en-IN" dirty="0"/>
              <a:t>-  Verify if the poll is currently active.</a:t>
            </a:r>
            <a:br>
              <a:rPr lang="en-IN" dirty="0"/>
            </a:br>
            <a:r>
              <a:rPr lang="en-IN" dirty="0"/>
              <a:t>	</a:t>
            </a:r>
            <a:r>
              <a:rPr lang="en-IN" dirty="0" err="1"/>
              <a:t>i</a:t>
            </a:r>
            <a:r>
              <a:rPr lang="en-IN" dirty="0"/>
              <a:t>. If the poll is </a:t>
            </a:r>
            <a:r>
              <a:rPr lang="en-IN" b="1" dirty="0"/>
              <a:t>active  </a:t>
            </a:r>
            <a:r>
              <a:rPr lang="en-IN" dirty="0"/>
              <a:t>-  Redirect the user to the voting panel.</a:t>
            </a:r>
            <a:br>
              <a:rPr lang="en-IN" dirty="0"/>
            </a:br>
            <a:r>
              <a:rPr lang="en-IN" dirty="0"/>
              <a:t>	ii. If the poll is </a:t>
            </a:r>
            <a:r>
              <a:rPr lang="en-IN" b="1" dirty="0"/>
              <a:t>not active  </a:t>
            </a:r>
            <a:r>
              <a:rPr lang="en-IN" dirty="0"/>
              <a:t>-  Terminate the process.</a:t>
            </a:r>
          </a:p>
          <a:p>
            <a:pPr marL="342900" indent="-342900">
              <a:buFont typeface="+mj-lt"/>
              <a:buAutoNum type="arabicPeriod"/>
            </a:pPr>
            <a:r>
              <a:rPr lang="en-IN" b="1" dirty="0"/>
              <a:t>Deduct Token  </a:t>
            </a:r>
            <a:r>
              <a:rPr lang="en-IN" dirty="0"/>
              <a:t>-  Deduct one token from the user's account upon voting.</a:t>
            </a:r>
          </a:p>
          <a:p>
            <a:pPr marL="342900" indent="-342900">
              <a:buFont typeface="+mj-lt"/>
              <a:buAutoNum type="arabicPeriod"/>
            </a:pPr>
            <a:r>
              <a:rPr lang="en-IN" b="1" dirty="0"/>
              <a:t>Record Vote  </a:t>
            </a:r>
            <a:r>
              <a:rPr lang="en-IN" dirty="0"/>
              <a:t>-  Register the vote for the selected candidate.</a:t>
            </a:r>
          </a:p>
          <a:p>
            <a:pPr marL="342900" indent="-342900">
              <a:buFont typeface="+mj-lt"/>
              <a:buAutoNum type="arabicPeriod"/>
            </a:pPr>
            <a:r>
              <a:rPr lang="en-IN" b="1" dirty="0"/>
              <a:t>End</a:t>
            </a:r>
            <a:r>
              <a:rPr lang="en-IN" dirty="0"/>
              <a:t> the process.</a:t>
            </a:r>
          </a:p>
        </p:txBody>
      </p:sp>
      <p:sp>
        <p:nvSpPr>
          <p:cNvPr id="4" name="TextBox 3">
            <a:extLst>
              <a:ext uri="{FF2B5EF4-FFF2-40B4-BE49-F238E27FC236}">
                <a16:creationId xmlns:a16="http://schemas.microsoft.com/office/drawing/2014/main" id="{F385B0BD-3EE1-D776-7166-2F9646918B6F}"/>
              </a:ext>
            </a:extLst>
          </p:cNvPr>
          <p:cNvSpPr txBox="1"/>
          <p:nvPr/>
        </p:nvSpPr>
        <p:spPr>
          <a:xfrm>
            <a:off x="534817" y="432310"/>
            <a:ext cx="4572000" cy="677108"/>
          </a:xfrm>
          <a:prstGeom prst="rect">
            <a:avLst/>
          </a:prstGeom>
          <a:noFill/>
        </p:spPr>
        <p:txBody>
          <a:bodyPr wrap="square">
            <a:spAutoFit/>
          </a:bodyPr>
          <a:lstStyle/>
          <a:p>
            <a:r>
              <a:rPr lang="en-IN" sz="3800" b="1" dirty="0">
                <a:latin typeface="Manrope" panose="020B0604020202020204" charset="0"/>
              </a:rPr>
              <a:t>Algorithm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7" name="Google Shape;257;p35"/>
          <p:cNvSpPr txBox="1">
            <a:spLocks noGrp="1"/>
          </p:cNvSpPr>
          <p:nvPr>
            <p:ph type="title" idx="2"/>
          </p:nvPr>
        </p:nvSpPr>
        <p:spPr>
          <a:xfrm>
            <a:off x="583893" y="154236"/>
            <a:ext cx="5321147" cy="782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400" dirty="0"/>
              <a:t>5.Experimental Setup</a:t>
            </a:r>
            <a:endParaRPr sz="3400" dirty="0"/>
          </a:p>
        </p:txBody>
      </p:sp>
      <p:sp>
        <p:nvSpPr>
          <p:cNvPr id="258" name="Google Shape;258;p35"/>
          <p:cNvSpPr txBox="1">
            <a:spLocks noGrp="1"/>
          </p:cNvSpPr>
          <p:nvPr>
            <p:ph type="subTitle" idx="3"/>
          </p:nvPr>
        </p:nvSpPr>
        <p:spPr>
          <a:xfrm>
            <a:off x="583893" y="1299990"/>
            <a:ext cx="8141464" cy="30626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b="1" dirty="0"/>
              <a:t>Blockchain Technologies</a:t>
            </a:r>
          </a:p>
          <a:p>
            <a:pPr marL="285750" lvl="0" indent="-285750" algn="l" rtl="0">
              <a:spcBef>
                <a:spcPts val="0"/>
              </a:spcBef>
              <a:spcAft>
                <a:spcPts val="0"/>
              </a:spcAft>
              <a:buFont typeface="Wingdings" panose="05000000000000000000" pitchFamily="2" charset="2"/>
              <a:buChar char="§"/>
            </a:pPr>
            <a:r>
              <a:rPr lang="en-IN" sz="1600" dirty="0"/>
              <a:t>Solana Blockchain ➔ Secure, decentralized platform with high transaction speed and low fees.</a:t>
            </a:r>
          </a:p>
          <a:p>
            <a:pPr marL="285750" lvl="0" indent="-285750" algn="l" rtl="0">
              <a:spcBef>
                <a:spcPts val="0"/>
              </a:spcBef>
              <a:spcAft>
                <a:spcPts val="0"/>
              </a:spcAft>
              <a:buFont typeface="Wingdings" panose="05000000000000000000" pitchFamily="2" charset="2"/>
              <a:buChar char="§"/>
            </a:pPr>
            <a:r>
              <a:rPr lang="en-IN" sz="1600" dirty="0"/>
              <a:t>Anchor Framework ➔ Simplifies smart contract development for Solana.</a:t>
            </a:r>
          </a:p>
          <a:p>
            <a:pPr marL="285750" lvl="0" indent="-285750" algn="l" rtl="0">
              <a:spcBef>
                <a:spcPts val="0"/>
              </a:spcBef>
              <a:spcAft>
                <a:spcPts val="0"/>
              </a:spcAft>
              <a:buFont typeface="Wingdings" panose="05000000000000000000" pitchFamily="2" charset="2"/>
              <a:buChar char="§"/>
            </a:pPr>
            <a:r>
              <a:rPr lang="en-IN" sz="1600" dirty="0"/>
              <a:t>@solana/web3.js ➔ JavaScript library to interact directly with the Solana blockchain.</a:t>
            </a:r>
          </a:p>
          <a:p>
            <a:pPr marL="0" lvl="0" indent="0" algn="l" rtl="0">
              <a:spcBef>
                <a:spcPts val="0"/>
              </a:spcBef>
              <a:spcAft>
                <a:spcPts val="0"/>
              </a:spcAft>
              <a:buNone/>
            </a:pPr>
            <a:endParaRPr lang="en-IN" sz="1600" dirty="0"/>
          </a:p>
          <a:p>
            <a:pPr marL="0" lvl="0" indent="0" algn="l" rtl="0">
              <a:spcBef>
                <a:spcPts val="0"/>
              </a:spcBef>
              <a:spcAft>
                <a:spcPts val="0"/>
              </a:spcAft>
              <a:buNone/>
            </a:pPr>
            <a:r>
              <a:rPr lang="en-IN" sz="1600" b="1" dirty="0"/>
              <a:t>Frontend Technologies</a:t>
            </a:r>
          </a:p>
          <a:p>
            <a:pPr marL="285750" lvl="0" indent="-285750" algn="l" rtl="0">
              <a:spcBef>
                <a:spcPts val="0"/>
              </a:spcBef>
              <a:spcAft>
                <a:spcPts val="0"/>
              </a:spcAft>
              <a:buFont typeface="Wingdings" panose="05000000000000000000" pitchFamily="2" charset="2"/>
              <a:buChar char="§"/>
            </a:pPr>
            <a:r>
              <a:rPr lang="en-IN" sz="1600" dirty="0"/>
              <a:t>Next.js ➔ React-based framework for building fast, SEO-optimized voting websites.</a:t>
            </a:r>
          </a:p>
          <a:p>
            <a:pPr marL="285750" lvl="0" indent="-285750" algn="l" rtl="0">
              <a:spcBef>
                <a:spcPts val="0"/>
              </a:spcBef>
              <a:spcAft>
                <a:spcPts val="0"/>
              </a:spcAft>
              <a:buFont typeface="Wingdings" panose="05000000000000000000" pitchFamily="2" charset="2"/>
              <a:buChar char="§"/>
            </a:pPr>
            <a:r>
              <a:rPr lang="en-IN" sz="1600" dirty="0"/>
              <a:t>React.js ➔ JavaScript library for reusable and dynamic UI components.</a:t>
            </a:r>
          </a:p>
          <a:p>
            <a:pPr marL="285750" lvl="0" indent="-285750" algn="l" rtl="0">
              <a:spcBef>
                <a:spcPts val="0"/>
              </a:spcBef>
              <a:spcAft>
                <a:spcPts val="0"/>
              </a:spcAft>
              <a:buFont typeface="Wingdings" panose="05000000000000000000" pitchFamily="2" charset="2"/>
              <a:buChar char="§"/>
            </a:pPr>
            <a:r>
              <a:rPr lang="en-IN" sz="1600" dirty="0"/>
              <a:t>Tailwind CSS ➔ Utility-first CSS framework for quick, responsive styling.</a:t>
            </a:r>
          </a:p>
          <a:p>
            <a:pPr marL="285750" lvl="0" indent="-285750" algn="l" rtl="0">
              <a:spcBef>
                <a:spcPts val="0"/>
              </a:spcBef>
              <a:spcAft>
                <a:spcPts val="0"/>
              </a:spcAft>
              <a:buFont typeface="Wingdings" panose="05000000000000000000" pitchFamily="2" charset="2"/>
              <a:buChar char="§"/>
            </a:pPr>
            <a:r>
              <a:rPr lang="en-IN" sz="1600" dirty="0"/>
              <a:t>Vite ➔ Fast modern frontend build tool (used for verification frontend).</a:t>
            </a:r>
            <a:endParaRPr sz="1600" dirty="0"/>
          </a:p>
        </p:txBody>
      </p:sp>
      <p:sp>
        <p:nvSpPr>
          <p:cNvPr id="261" name="Google Shape;261;p35"/>
          <p:cNvSpPr/>
          <p:nvPr/>
        </p:nvSpPr>
        <p:spPr>
          <a:xfrm flipH="1">
            <a:off x="4440990" y="4627461"/>
            <a:ext cx="4174200" cy="516039"/>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Karla"/>
              <a:ea typeface="Karla"/>
              <a:cs typeface="Karla"/>
              <a:sym typeface="Karla"/>
            </a:endParaRPr>
          </a:p>
        </p:txBody>
      </p:sp>
      <p:sp>
        <p:nvSpPr>
          <p:cNvPr id="9" name="TextBox 8">
            <a:extLst>
              <a:ext uri="{FF2B5EF4-FFF2-40B4-BE49-F238E27FC236}">
                <a16:creationId xmlns:a16="http://schemas.microsoft.com/office/drawing/2014/main" id="{B942B82B-BE43-1B1B-06A7-715E3AB18BFD}"/>
              </a:ext>
            </a:extLst>
          </p:cNvPr>
          <p:cNvSpPr txBox="1"/>
          <p:nvPr/>
        </p:nvSpPr>
        <p:spPr>
          <a:xfrm>
            <a:off x="583893" y="899880"/>
            <a:ext cx="4572000" cy="400110"/>
          </a:xfrm>
          <a:prstGeom prst="rect">
            <a:avLst/>
          </a:prstGeom>
          <a:noFill/>
        </p:spPr>
        <p:txBody>
          <a:bodyPr wrap="square">
            <a:spAutoFit/>
          </a:bodyPr>
          <a:lstStyle/>
          <a:p>
            <a:r>
              <a:rPr lang="en-IN" sz="2000" b="1" dirty="0">
                <a:latin typeface="Manrope" panose="020B0604020202020204" charset="0"/>
              </a:rPr>
              <a:t>Technologies/Libraries used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1786E5AF-743C-C2D7-4D2B-52E206B4C8EC}"/>
            </a:ext>
          </a:extLst>
        </p:cNvPr>
        <p:cNvGrpSpPr/>
        <p:nvPr/>
      </p:nvGrpSpPr>
      <p:grpSpPr>
        <a:xfrm>
          <a:off x="0" y="0"/>
          <a:ext cx="0" cy="0"/>
          <a:chOff x="0" y="0"/>
          <a:chExt cx="0" cy="0"/>
        </a:xfrm>
      </p:grpSpPr>
      <p:sp>
        <p:nvSpPr>
          <p:cNvPr id="258" name="Google Shape;258;p35">
            <a:extLst>
              <a:ext uri="{FF2B5EF4-FFF2-40B4-BE49-F238E27FC236}">
                <a16:creationId xmlns:a16="http://schemas.microsoft.com/office/drawing/2014/main" id="{43FF66FB-2669-6CE3-7289-A9452E865879}"/>
              </a:ext>
            </a:extLst>
          </p:cNvPr>
          <p:cNvSpPr txBox="1">
            <a:spLocks noGrp="1"/>
          </p:cNvSpPr>
          <p:nvPr>
            <p:ph type="subTitle" idx="3"/>
          </p:nvPr>
        </p:nvSpPr>
        <p:spPr>
          <a:xfrm>
            <a:off x="583894" y="980500"/>
            <a:ext cx="8141464" cy="34372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b="1" dirty="0"/>
              <a:t>Backend Technologies</a:t>
            </a:r>
            <a:endParaRPr lang="en-IN" sz="1600" dirty="0"/>
          </a:p>
          <a:p>
            <a:pPr marL="0" lvl="0" indent="0" algn="l" rtl="0">
              <a:spcBef>
                <a:spcPts val="0"/>
              </a:spcBef>
              <a:spcAft>
                <a:spcPts val="0"/>
              </a:spcAft>
              <a:buNone/>
            </a:pPr>
            <a:r>
              <a:rPr lang="en-IN" sz="1600" dirty="0"/>
              <a:t>Node.js ➔ JavaScript runtime environment for building scalable backends.</a:t>
            </a:r>
          </a:p>
          <a:p>
            <a:pPr marL="0" lvl="0" indent="0" algn="l" rtl="0">
              <a:spcBef>
                <a:spcPts val="0"/>
              </a:spcBef>
              <a:spcAft>
                <a:spcPts val="0"/>
              </a:spcAft>
              <a:buNone/>
            </a:pPr>
            <a:r>
              <a:rPr lang="en-IN" sz="1600" dirty="0"/>
              <a:t>Express.js ➔ Lightweight web framework to create backend APIs for user verification.</a:t>
            </a:r>
          </a:p>
          <a:p>
            <a:pPr marL="0" lvl="0" indent="0" algn="l" rtl="0">
              <a:spcBef>
                <a:spcPts val="0"/>
              </a:spcBef>
              <a:spcAft>
                <a:spcPts val="0"/>
              </a:spcAft>
              <a:buNone/>
            </a:pPr>
            <a:r>
              <a:rPr lang="en-IN" sz="1600" dirty="0"/>
              <a:t>MongoDB ➔ </a:t>
            </a:r>
            <a:r>
              <a:rPr lang="en-US" sz="1600" dirty="0"/>
              <a:t>NoSQL database used to store user data securely and efficiently.</a:t>
            </a:r>
            <a:endParaRPr lang="en-IN" sz="1600" dirty="0"/>
          </a:p>
          <a:p>
            <a:pPr marL="0" lvl="0" indent="0" algn="l" rtl="0">
              <a:spcBef>
                <a:spcPts val="0"/>
              </a:spcBef>
              <a:spcAft>
                <a:spcPts val="0"/>
              </a:spcAft>
              <a:buNone/>
            </a:pPr>
            <a:endParaRPr lang="en-IN" sz="1600" dirty="0"/>
          </a:p>
          <a:p>
            <a:pPr marL="0" lvl="0" indent="0" algn="l" rtl="0">
              <a:spcBef>
                <a:spcPts val="0"/>
              </a:spcBef>
              <a:spcAft>
                <a:spcPts val="0"/>
              </a:spcAft>
              <a:buNone/>
            </a:pPr>
            <a:r>
              <a:rPr lang="en-IN" sz="1600" b="1" dirty="0"/>
              <a:t>Authentication &amp; Wallet Integration</a:t>
            </a:r>
          </a:p>
          <a:p>
            <a:pPr marL="0" lvl="0" indent="0" algn="l" rtl="0">
              <a:spcBef>
                <a:spcPts val="0"/>
              </a:spcBef>
              <a:spcAft>
                <a:spcPts val="0"/>
              </a:spcAft>
              <a:buNone/>
            </a:pPr>
            <a:r>
              <a:rPr lang="en-IN" sz="1600" dirty="0"/>
              <a:t>JSON Web Tokens (JWT) ➔ Stateless authentication method to verify users securely.</a:t>
            </a:r>
          </a:p>
          <a:p>
            <a:pPr marL="0" lvl="0" indent="0" algn="l" rtl="0">
              <a:spcBef>
                <a:spcPts val="0"/>
              </a:spcBef>
              <a:spcAft>
                <a:spcPts val="0"/>
              </a:spcAft>
              <a:buNone/>
            </a:pPr>
            <a:r>
              <a:rPr lang="en-IN" sz="1600" dirty="0"/>
              <a:t>Solana Wallet Adapter ➔ Connects Solana wallets like Phantom to the voting platform for transaction signing and authentication.</a:t>
            </a:r>
          </a:p>
          <a:p>
            <a:pPr marL="0" lvl="0" indent="0" algn="l" rtl="0">
              <a:spcBef>
                <a:spcPts val="0"/>
              </a:spcBef>
              <a:spcAft>
                <a:spcPts val="0"/>
              </a:spcAft>
              <a:buNone/>
            </a:pPr>
            <a:endParaRPr lang="en-IN" sz="1600" dirty="0"/>
          </a:p>
          <a:p>
            <a:pPr marL="0" lvl="0" indent="0" algn="l" rtl="0">
              <a:spcBef>
                <a:spcPts val="0"/>
              </a:spcBef>
              <a:spcAft>
                <a:spcPts val="0"/>
              </a:spcAft>
              <a:buNone/>
            </a:pPr>
            <a:r>
              <a:rPr lang="en-IN" sz="1600" b="1" dirty="0"/>
              <a:t>Deployment Platforms</a:t>
            </a:r>
          </a:p>
          <a:p>
            <a:pPr marL="0" lvl="0" indent="0" algn="l" rtl="0">
              <a:spcBef>
                <a:spcPts val="0"/>
              </a:spcBef>
              <a:spcAft>
                <a:spcPts val="0"/>
              </a:spcAft>
              <a:buNone/>
            </a:pPr>
            <a:r>
              <a:rPr lang="en-IN" sz="1600" dirty="0"/>
              <a:t>Vercel ➔ Cloud platform used to deploy and host the frontend websites (Voting site and User Verification portal) with CI/CD capabilities and serverless functions.</a:t>
            </a:r>
            <a:endParaRPr sz="1600" dirty="0"/>
          </a:p>
        </p:txBody>
      </p:sp>
      <p:sp>
        <p:nvSpPr>
          <p:cNvPr id="261" name="Google Shape;261;p35">
            <a:extLst>
              <a:ext uri="{FF2B5EF4-FFF2-40B4-BE49-F238E27FC236}">
                <a16:creationId xmlns:a16="http://schemas.microsoft.com/office/drawing/2014/main" id="{A96BAA12-77BA-F921-2A01-7FCBE5E6A5FD}"/>
              </a:ext>
            </a:extLst>
          </p:cNvPr>
          <p:cNvSpPr/>
          <p:nvPr/>
        </p:nvSpPr>
        <p:spPr>
          <a:xfrm flipH="1">
            <a:off x="4440990" y="4627461"/>
            <a:ext cx="4174200" cy="516039"/>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Karla"/>
              <a:ea typeface="Karla"/>
              <a:cs typeface="Karla"/>
              <a:sym typeface="Karla"/>
            </a:endParaRPr>
          </a:p>
        </p:txBody>
      </p:sp>
      <p:sp>
        <p:nvSpPr>
          <p:cNvPr id="9" name="TextBox 8">
            <a:extLst>
              <a:ext uri="{FF2B5EF4-FFF2-40B4-BE49-F238E27FC236}">
                <a16:creationId xmlns:a16="http://schemas.microsoft.com/office/drawing/2014/main" id="{D72AED23-9096-EBCD-4909-82F3DF038083}"/>
              </a:ext>
            </a:extLst>
          </p:cNvPr>
          <p:cNvSpPr txBox="1"/>
          <p:nvPr/>
        </p:nvSpPr>
        <p:spPr>
          <a:xfrm>
            <a:off x="583894" y="413384"/>
            <a:ext cx="4572000" cy="400110"/>
          </a:xfrm>
          <a:prstGeom prst="rect">
            <a:avLst/>
          </a:prstGeom>
          <a:noFill/>
        </p:spPr>
        <p:txBody>
          <a:bodyPr wrap="square">
            <a:spAutoFit/>
          </a:bodyPr>
          <a:lstStyle/>
          <a:p>
            <a:r>
              <a:rPr lang="en-IN" sz="2000" b="1" dirty="0">
                <a:latin typeface="Manrope" panose="020B0604020202020204" charset="0"/>
              </a:rPr>
              <a:t>Technologies/Libraries used</a:t>
            </a:r>
          </a:p>
        </p:txBody>
      </p:sp>
    </p:spTree>
    <p:extLst>
      <p:ext uri="{BB962C8B-B14F-4D97-AF65-F5344CB8AC3E}">
        <p14:creationId xmlns:p14="http://schemas.microsoft.com/office/powerpoint/2010/main" val="1640456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A733CEDB-CB84-A9DB-A607-7EE147F746A4}"/>
            </a:ext>
          </a:extLst>
        </p:cNvPr>
        <p:cNvGrpSpPr/>
        <p:nvPr/>
      </p:nvGrpSpPr>
      <p:grpSpPr>
        <a:xfrm>
          <a:off x="0" y="0"/>
          <a:ext cx="0" cy="0"/>
          <a:chOff x="0" y="0"/>
          <a:chExt cx="0" cy="0"/>
        </a:xfrm>
      </p:grpSpPr>
      <p:sp>
        <p:nvSpPr>
          <p:cNvPr id="172" name="Google Shape;172;p28">
            <a:extLst>
              <a:ext uri="{FF2B5EF4-FFF2-40B4-BE49-F238E27FC236}">
                <a16:creationId xmlns:a16="http://schemas.microsoft.com/office/drawing/2014/main" id="{B140B5C0-2699-EBBA-C8A6-CDB1A30AF144}"/>
              </a:ext>
            </a:extLst>
          </p:cNvPr>
          <p:cNvSpPr txBox="1">
            <a:spLocks noGrp="1"/>
          </p:cNvSpPr>
          <p:nvPr>
            <p:ph type="title"/>
          </p:nvPr>
        </p:nvSpPr>
        <p:spPr>
          <a:xfrm>
            <a:off x="646786" y="1465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Hardware</a:t>
            </a:r>
            <a:endParaRPr dirty="0"/>
          </a:p>
        </p:txBody>
      </p:sp>
      <p:sp>
        <p:nvSpPr>
          <p:cNvPr id="3" name="TextBox 2">
            <a:extLst>
              <a:ext uri="{FF2B5EF4-FFF2-40B4-BE49-F238E27FC236}">
                <a16:creationId xmlns:a16="http://schemas.microsoft.com/office/drawing/2014/main" id="{8A6E0C58-6BD3-9AFA-AECC-A128BABDE43D}"/>
              </a:ext>
            </a:extLst>
          </p:cNvPr>
          <p:cNvSpPr txBox="1"/>
          <p:nvPr/>
        </p:nvSpPr>
        <p:spPr>
          <a:xfrm>
            <a:off x="646786" y="797388"/>
            <a:ext cx="7851123" cy="4016484"/>
          </a:xfrm>
          <a:prstGeom prst="rect">
            <a:avLst/>
          </a:prstGeom>
          <a:noFill/>
        </p:spPr>
        <p:txBody>
          <a:bodyPr wrap="square">
            <a:spAutoFit/>
          </a:bodyPr>
          <a:lstStyle/>
          <a:p>
            <a:r>
              <a:rPr lang="en-IN" sz="1500" b="1" dirty="0">
                <a:latin typeface="Karla" pitchFamily="2" charset="0"/>
              </a:rPr>
              <a:t>Minimum Hardware Requirements</a:t>
            </a:r>
          </a:p>
          <a:p>
            <a:r>
              <a:rPr lang="en-IN" sz="1500" dirty="0">
                <a:latin typeface="Karla" pitchFamily="2" charset="0"/>
              </a:rPr>
              <a:t>Processor:➔ Quad-Core CPU (Intel i5/i7 or AMD Ryzen 5 or better)</a:t>
            </a:r>
          </a:p>
          <a:p>
            <a:r>
              <a:rPr lang="en-IN" sz="1500" dirty="0">
                <a:latin typeface="Karla" pitchFamily="2" charset="0"/>
              </a:rPr>
              <a:t>RAM:➔ Minimum 8 GB RAM (Recommended: 16 GB for smoother experience)</a:t>
            </a:r>
          </a:p>
          <a:p>
            <a:r>
              <a:rPr lang="en-IN" sz="1500" dirty="0">
                <a:latin typeface="Karla" pitchFamily="2" charset="0"/>
              </a:rPr>
              <a:t>Storage:➔ SSD with at least 50 GB of free space (Solana CLI, Anchor, Rust toolchains require significant space)</a:t>
            </a:r>
          </a:p>
          <a:p>
            <a:r>
              <a:rPr lang="en-IN" sz="1500" dirty="0">
                <a:latin typeface="Karla" pitchFamily="2" charset="0"/>
              </a:rPr>
              <a:t>Graphics:➔ Integrated Graphics sufficient (no heavy GPU required)</a:t>
            </a:r>
          </a:p>
          <a:p>
            <a:r>
              <a:rPr lang="en-IN" sz="1500" dirty="0">
                <a:latin typeface="Karla" pitchFamily="2" charset="0"/>
              </a:rPr>
              <a:t>Internet Connection:➔ Stable broadband for downloading Solana packages and deploying programs</a:t>
            </a:r>
          </a:p>
          <a:p>
            <a:endParaRPr lang="en-IN" sz="1500" dirty="0">
              <a:latin typeface="Karla" pitchFamily="2" charset="0"/>
            </a:endParaRPr>
          </a:p>
          <a:p>
            <a:r>
              <a:rPr lang="en-IN" sz="1500" b="1" dirty="0">
                <a:latin typeface="Karla" pitchFamily="2" charset="0"/>
              </a:rPr>
              <a:t>Recommended Software Environment</a:t>
            </a:r>
          </a:p>
          <a:p>
            <a:r>
              <a:rPr lang="en-IN" sz="1500" dirty="0">
                <a:latin typeface="Karla" pitchFamily="2" charset="0"/>
              </a:rPr>
              <a:t>Operating System:➔ Linux (Ubuntu 20.04+), MacOS, or WSL (Windows Subsystem for Linux)(Native Windows is discouraged for Solana development due to compatibility issues.)Rust Toolchain:➔ Required for building Anchor programs (cargo, rustup, rustc)</a:t>
            </a:r>
          </a:p>
          <a:p>
            <a:r>
              <a:rPr lang="en-IN" sz="1500" dirty="0">
                <a:latin typeface="Karla" pitchFamily="2" charset="0"/>
              </a:rPr>
              <a:t>Node.js:➔ Version 16.x or higher (for frontend apps and Solana CLI integration)</a:t>
            </a:r>
          </a:p>
          <a:p>
            <a:r>
              <a:rPr lang="en-IN" sz="1500" dirty="0">
                <a:latin typeface="Karla" pitchFamily="2" charset="0"/>
              </a:rPr>
              <a:t>Anchor CLI:➔ Installed via cargo install --git https://github.com/coral-xyz/anchor anchor-cli</a:t>
            </a:r>
          </a:p>
          <a:p>
            <a:r>
              <a:rPr lang="en-IN" sz="1500" dirty="0">
                <a:latin typeface="Karla" pitchFamily="2" charset="0"/>
              </a:rPr>
              <a:t>Solana CLI:➔ Installed via sh -c "$(curl -sSfL https://release.solana.com/stable/install)"</a:t>
            </a:r>
          </a:p>
        </p:txBody>
      </p:sp>
    </p:spTree>
    <p:extLst>
      <p:ext uri="{BB962C8B-B14F-4D97-AF65-F5344CB8AC3E}">
        <p14:creationId xmlns:p14="http://schemas.microsoft.com/office/powerpoint/2010/main" val="180275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99DDEC49-C9A1-65AE-914F-2F755D0A3B56}"/>
            </a:ext>
          </a:extLst>
        </p:cNvPr>
        <p:cNvGrpSpPr/>
        <p:nvPr/>
      </p:nvGrpSpPr>
      <p:grpSpPr>
        <a:xfrm>
          <a:off x="0" y="0"/>
          <a:ext cx="0" cy="0"/>
          <a:chOff x="0" y="0"/>
          <a:chExt cx="0" cy="0"/>
        </a:xfrm>
      </p:grpSpPr>
      <p:sp>
        <p:nvSpPr>
          <p:cNvPr id="172" name="Google Shape;172;p28">
            <a:extLst>
              <a:ext uri="{FF2B5EF4-FFF2-40B4-BE49-F238E27FC236}">
                <a16:creationId xmlns:a16="http://schemas.microsoft.com/office/drawing/2014/main" id="{EC042311-0B15-B69C-8FF9-8262203B390C}"/>
              </a:ext>
            </a:extLst>
          </p:cNvPr>
          <p:cNvSpPr txBox="1">
            <a:spLocks noGrp="1"/>
          </p:cNvSpPr>
          <p:nvPr>
            <p:ph type="title"/>
          </p:nvPr>
        </p:nvSpPr>
        <p:spPr>
          <a:xfrm>
            <a:off x="433562" y="550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Results</a:t>
            </a:r>
            <a:endParaRPr dirty="0"/>
          </a:p>
        </p:txBody>
      </p:sp>
      <p:pic>
        <p:nvPicPr>
          <p:cNvPr id="3" name="Picture 2">
            <a:extLst>
              <a:ext uri="{FF2B5EF4-FFF2-40B4-BE49-F238E27FC236}">
                <a16:creationId xmlns:a16="http://schemas.microsoft.com/office/drawing/2014/main" id="{640B9BC1-1540-8C39-20B0-0AD32FA17493}"/>
              </a:ext>
            </a:extLst>
          </p:cNvPr>
          <p:cNvPicPr>
            <a:picLocks noChangeAspect="1"/>
          </p:cNvPicPr>
          <p:nvPr/>
        </p:nvPicPr>
        <p:blipFill>
          <a:blip r:embed="rId3"/>
          <a:stretch>
            <a:fillRect/>
          </a:stretch>
        </p:blipFill>
        <p:spPr>
          <a:xfrm>
            <a:off x="479234" y="726936"/>
            <a:ext cx="8185532" cy="4142344"/>
          </a:xfrm>
          <a:prstGeom prst="rect">
            <a:avLst/>
          </a:prstGeom>
        </p:spPr>
      </p:pic>
    </p:spTree>
    <p:extLst>
      <p:ext uri="{BB962C8B-B14F-4D97-AF65-F5344CB8AC3E}">
        <p14:creationId xmlns:p14="http://schemas.microsoft.com/office/powerpoint/2010/main" val="4282162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89057B48-F99F-CDE5-A0D8-EF5C38FAEB19}"/>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CB5A51A-75F5-C8C8-DA10-73A36C56C27D}"/>
              </a:ext>
            </a:extLst>
          </p:cNvPr>
          <p:cNvPicPr>
            <a:picLocks noChangeAspect="1"/>
          </p:cNvPicPr>
          <p:nvPr/>
        </p:nvPicPr>
        <p:blipFill>
          <a:blip r:embed="rId3"/>
          <a:stretch>
            <a:fillRect/>
          </a:stretch>
        </p:blipFill>
        <p:spPr>
          <a:xfrm>
            <a:off x="159744" y="192107"/>
            <a:ext cx="8824512" cy="4759286"/>
          </a:xfrm>
          <a:prstGeom prst="rect">
            <a:avLst/>
          </a:prstGeom>
        </p:spPr>
      </p:pic>
    </p:spTree>
    <p:extLst>
      <p:ext uri="{BB962C8B-B14F-4D97-AF65-F5344CB8AC3E}">
        <p14:creationId xmlns:p14="http://schemas.microsoft.com/office/powerpoint/2010/main" val="360485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723900" y="132202"/>
            <a:ext cx="7700100" cy="627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Abstract</a:t>
            </a:r>
            <a:endParaRPr dirty="0"/>
          </a:p>
        </p:txBody>
      </p:sp>
      <p:sp>
        <p:nvSpPr>
          <p:cNvPr id="239" name="Google Shape;239;p34"/>
          <p:cNvSpPr txBox="1">
            <a:spLocks noGrp="1"/>
          </p:cNvSpPr>
          <p:nvPr>
            <p:ph type="subTitle" idx="1"/>
          </p:nvPr>
        </p:nvSpPr>
        <p:spPr>
          <a:xfrm>
            <a:off x="772971" y="638289"/>
            <a:ext cx="8012476" cy="38669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500" dirty="0">
                <a:latin typeface="Bierstadt" panose="020B0004020202020204" pitchFamily="34" charset="0"/>
                <a:cs typeface="Arial" panose="020B0604020202020204" pitchFamily="34" charset="0"/>
              </a:rPr>
              <a:t>Voting is a fundamental democratic right, yet traditional systems often face challenges such as accessibility barriers and vulnerabilities to vote tampering. To address these issues, we propose a Decentralized Voting System using the Solana Blockchain. The system is implemented across two websites: the verification website, under admin control, and the voting website, integrated with the Solana blockchain.</a:t>
            </a:r>
          </a:p>
          <a:p>
            <a:pPr marL="0" lvl="0" indent="0" algn="l" rtl="0">
              <a:spcBef>
                <a:spcPts val="0"/>
              </a:spcBef>
              <a:spcAft>
                <a:spcPts val="0"/>
              </a:spcAft>
            </a:pPr>
            <a:r>
              <a:rPr lang="en-US" sz="1500" dirty="0">
                <a:latin typeface="Bierstadt" panose="020B0004020202020204" pitchFamily="34" charset="0"/>
                <a:cs typeface="Arial" panose="020B0604020202020204" pitchFamily="34" charset="0"/>
              </a:rPr>
              <a:t>	During the verification process, voters submit their email and wallet address. The admin validates the voter’s details, and if the verification is successful, tokens are sent to the voter’s wallet, granting them the right to vote. If the admin rejects the verification request, the voter does not receive the tokens, and a verification failure message is displayed. On the voting website, the voter uses the token to cast their one-time vote. Once the vote is cast, the token is consumed, ensuring the one-vote-per-user policy and preventing duplicate voting. </a:t>
            </a:r>
          </a:p>
          <a:p>
            <a:pPr marL="0" lvl="0" indent="0" algn="l" rtl="0">
              <a:spcBef>
                <a:spcPts val="0"/>
              </a:spcBef>
              <a:spcAft>
                <a:spcPts val="0"/>
              </a:spcAft>
            </a:pPr>
            <a:r>
              <a:rPr lang="en-US" sz="1500" dirty="0">
                <a:latin typeface="Bierstadt" panose="020B0004020202020204" pitchFamily="34" charset="0"/>
                <a:cs typeface="Arial" panose="020B0604020202020204" pitchFamily="34" charset="0"/>
              </a:rPr>
              <a:t>	The Solana blockchain plays a key role in recording the entire voting process securely, ensuring transparency, immutability, and tamper-proof data. With Solana’s high throughput and low transaction fees, the system offers a fast, cost-effective, and secure alternative to traditional voting systems. This innovative approach ensures a modern, trustworthy, and efficient electoral process</a:t>
            </a:r>
            <a:endParaRPr sz="1500" dirty="0">
              <a:latin typeface="Bierstadt" panose="020B0004020202020204" pitchFamily="34" charset="0"/>
              <a:cs typeface="Arial" panose="020B0604020202020204" pitchFamily="34" charset="0"/>
            </a:endParaRPr>
          </a:p>
        </p:txBody>
      </p:sp>
      <p:sp>
        <p:nvSpPr>
          <p:cNvPr id="24" name="Google Shape;261;p35">
            <a:extLst>
              <a:ext uri="{FF2B5EF4-FFF2-40B4-BE49-F238E27FC236}">
                <a16:creationId xmlns:a16="http://schemas.microsoft.com/office/drawing/2014/main" id="{B8C7BA70-B054-6574-00CF-26E8B1C5E705}"/>
              </a:ext>
            </a:extLst>
          </p:cNvPr>
          <p:cNvSpPr/>
          <p:nvPr/>
        </p:nvSpPr>
        <p:spPr>
          <a:xfrm flipH="1">
            <a:off x="4847422" y="4627083"/>
            <a:ext cx="3996323" cy="539829"/>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Karla"/>
              <a:ea typeface="Karla"/>
              <a:cs typeface="Karla"/>
              <a:sym typeface="Karl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288C1008-B593-F0A3-9C5A-2B0111C2A1DB}"/>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6578F099-EC0C-C3EB-FC7D-8902EA90AF43}"/>
              </a:ext>
            </a:extLst>
          </p:cNvPr>
          <p:cNvPicPr>
            <a:picLocks noChangeAspect="1"/>
          </p:cNvPicPr>
          <p:nvPr/>
        </p:nvPicPr>
        <p:blipFill>
          <a:blip r:embed="rId3"/>
          <a:stretch>
            <a:fillRect/>
          </a:stretch>
        </p:blipFill>
        <p:spPr>
          <a:xfrm>
            <a:off x="165253" y="175581"/>
            <a:ext cx="8813494" cy="4792337"/>
          </a:xfrm>
          <a:prstGeom prst="rect">
            <a:avLst/>
          </a:prstGeom>
        </p:spPr>
      </p:pic>
    </p:spTree>
    <p:extLst>
      <p:ext uri="{BB962C8B-B14F-4D97-AF65-F5344CB8AC3E}">
        <p14:creationId xmlns:p14="http://schemas.microsoft.com/office/powerpoint/2010/main" val="308217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33475CCB-281F-E80C-8910-B259C0B578C2}"/>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F360F68-22E3-51F0-EBD4-FE7E3EB4DAE7}"/>
              </a:ext>
            </a:extLst>
          </p:cNvPr>
          <p:cNvPicPr>
            <a:picLocks noChangeAspect="1"/>
          </p:cNvPicPr>
          <p:nvPr/>
        </p:nvPicPr>
        <p:blipFill>
          <a:blip r:embed="rId3"/>
          <a:stretch>
            <a:fillRect/>
          </a:stretch>
        </p:blipFill>
        <p:spPr>
          <a:xfrm>
            <a:off x="176270" y="197615"/>
            <a:ext cx="8791460" cy="4748269"/>
          </a:xfrm>
          <a:prstGeom prst="rect">
            <a:avLst/>
          </a:prstGeom>
        </p:spPr>
      </p:pic>
    </p:spTree>
    <p:extLst>
      <p:ext uri="{BB962C8B-B14F-4D97-AF65-F5344CB8AC3E}">
        <p14:creationId xmlns:p14="http://schemas.microsoft.com/office/powerpoint/2010/main" val="119092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D4B8B704-FDEF-8AAE-93A8-CA2D56C89423}"/>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275D685F-7EF6-3E4B-B5C6-FF451F3F1E0D}"/>
              </a:ext>
            </a:extLst>
          </p:cNvPr>
          <p:cNvPicPr>
            <a:picLocks noChangeAspect="1"/>
          </p:cNvPicPr>
          <p:nvPr/>
        </p:nvPicPr>
        <p:blipFill>
          <a:blip r:embed="rId3"/>
          <a:stretch>
            <a:fillRect/>
          </a:stretch>
        </p:blipFill>
        <p:spPr>
          <a:xfrm>
            <a:off x="170761" y="181090"/>
            <a:ext cx="8802477" cy="4781320"/>
          </a:xfrm>
          <a:prstGeom prst="rect">
            <a:avLst/>
          </a:prstGeom>
        </p:spPr>
      </p:pic>
    </p:spTree>
    <p:extLst>
      <p:ext uri="{BB962C8B-B14F-4D97-AF65-F5344CB8AC3E}">
        <p14:creationId xmlns:p14="http://schemas.microsoft.com/office/powerpoint/2010/main" val="207766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78E3B915-E151-B766-7F58-1E4BCFA78BF7}"/>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1228A5FB-DDC1-A1FF-D3E7-5132AD91D084}"/>
              </a:ext>
            </a:extLst>
          </p:cNvPr>
          <p:cNvPicPr>
            <a:picLocks noChangeAspect="1"/>
          </p:cNvPicPr>
          <p:nvPr/>
        </p:nvPicPr>
        <p:blipFill>
          <a:blip r:embed="rId3"/>
          <a:stretch>
            <a:fillRect/>
          </a:stretch>
        </p:blipFill>
        <p:spPr>
          <a:xfrm>
            <a:off x="176270" y="153547"/>
            <a:ext cx="8791460" cy="4836406"/>
          </a:xfrm>
          <a:prstGeom prst="rect">
            <a:avLst/>
          </a:prstGeom>
        </p:spPr>
      </p:pic>
    </p:spTree>
    <p:extLst>
      <p:ext uri="{BB962C8B-B14F-4D97-AF65-F5344CB8AC3E}">
        <p14:creationId xmlns:p14="http://schemas.microsoft.com/office/powerpoint/2010/main" val="317729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7916C8C1-D6F6-E099-BFA7-61337CE15AF6}"/>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466DD93-CD9E-5BC0-7F08-E8BCA63D4717}"/>
              </a:ext>
            </a:extLst>
          </p:cNvPr>
          <p:cNvPicPr>
            <a:picLocks noChangeAspect="1"/>
          </p:cNvPicPr>
          <p:nvPr/>
        </p:nvPicPr>
        <p:blipFill>
          <a:blip r:embed="rId3"/>
          <a:stretch>
            <a:fillRect/>
          </a:stretch>
        </p:blipFill>
        <p:spPr>
          <a:xfrm>
            <a:off x="209320" y="148728"/>
            <a:ext cx="8725359" cy="4846044"/>
          </a:xfrm>
          <a:prstGeom prst="rect">
            <a:avLst/>
          </a:prstGeom>
        </p:spPr>
      </p:pic>
    </p:spTree>
    <p:extLst>
      <p:ext uri="{BB962C8B-B14F-4D97-AF65-F5344CB8AC3E}">
        <p14:creationId xmlns:p14="http://schemas.microsoft.com/office/powerpoint/2010/main" val="1225600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9C5F8526-0325-6D6E-783A-846A27AE875A}"/>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5950D2B-DBCE-2E47-343B-505DEC438BFC}"/>
              </a:ext>
            </a:extLst>
          </p:cNvPr>
          <p:cNvPicPr>
            <a:picLocks noChangeAspect="1"/>
          </p:cNvPicPr>
          <p:nvPr/>
        </p:nvPicPr>
        <p:blipFill>
          <a:blip r:embed="rId3"/>
          <a:stretch>
            <a:fillRect/>
          </a:stretch>
        </p:blipFill>
        <p:spPr>
          <a:xfrm>
            <a:off x="170762" y="145629"/>
            <a:ext cx="8802476" cy="4852241"/>
          </a:xfrm>
          <a:prstGeom prst="rect">
            <a:avLst/>
          </a:prstGeom>
        </p:spPr>
      </p:pic>
    </p:spTree>
    <p:extLst>
      <p:ext uri="{BB962C8B-B14F-4D97-AF65-F5344CB8AC3E}">
        <p14:creationId xmlns:p14="http://schemas.microsoft.com/office/powerpoint/2010/main" val="4250645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EBE4DEFA-30D3-4EF8-A3D9-113FB4E91507}"/>
            </a:ext>
          </a:extLst>
        </p:cNvPr>
        <p:cNvGrpSpPr/>
        <p:nvPr/>
      </p:nvGrpSpPr>
      <p:grpSpPr>
        <a:xfrm>
          <a:off x="0" y="0"/>
          <a:ext cx="0" cy="0"/>
          <a:chOff x="0" y="0"/>
          <a:chExt cx="0" cy="0"/>
        </a:xfrm>
      </p:grpSpPr>
      <p:pic>
        <p:nvPicPr>
          <p:cNvPr id="3" name="Picture 2" descr="A computer screen shot of a computer screen&#10;&#10;AI-generated content may be incorrect.">
            <a:extLst>
              <a:ext uri="{FF2B5EF4-FFF2-40B4-BE49-F238E27FC236}">
                <a16:creationId xmlns:a16="http://schemas.microsoft.com/office/drawing/2014/main" id="{19C5AA32-5548-9043-DAE4-961B15BF8018}"/>
              </a:ext>
            </a:extLst>
          </p:cNvPr>
          <p:cNvPicPr>
            <a:picLocks noChangeAspect="1"/>
          </p:cNvPicPr>
          <p:nvPr/>
        </p:nvPicPr>
        <p:blipFill>
          <a:blip r:embed="rId3"/>
          <a:stretch>
            <a:fillRect/>
          </a:stretch>
        </p:blipFill>
        <p:spPr>
          <a:xfrm>
            <a:off x="151482" y="125165"/>
            <a:ext cx="8841035" cy="4893170"/>
          </a:xfrm>
          <a:prstGeom prst="rect">
            <a:avLst/>
          </a:prstGeom>
        </p:spPr>
      </p:pic>
    </p:spTree>
    <p:extLst>
      <p:ext uri="{BB962C8B-B14F-4D97-AF65-F5344CB8AC3E}">
        <p14:creationId xmlns:p14="http://schemas.microsoft.com/office/powerpoint/2010/main" val="225747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DBBBB205-FECA-795D-730D-0F908A1B4D12}"/>
            </a:ext>
          </a:extLst>
        </p:cNvPr>
        <p:cNvGrpSpPr/>
        <p:nvPr/>
      </p:nvGrpSpPr>
      <p:grpSpPr>
        <a:xfrm>
          <a:off x="0" y="0"/>
          <a:ext cx="0" cy="0"/>
          <a:chOff x="0" y="0"/>
          <a:chExt cx="0" cy="0"/>
        </a:xfrm>
      </p:grpSpPr>
      <p:sp>
        <p:nvSpPr>
          <p:cNvPr id="257" name="Google Shape;257;p35">
            <a:extLst>
              <a:ext uri="{FF2B5EF4-FFF2-40B4-BE49-F238E27FC236}">
                <a16:creationId xmlns:a16="http://schemas.microsoft.com/office/drawing/2014/main" id="{8A40BA34-E8CB-2C0F-9F1E-84D8002CE335}"/>
              </a:ext>
            </a:extLst>
          </p:cNvPr>
          <p:cNvSpPr txBox="1">
            <a:spLocks noGrp="1"/>
          </p:cNvSpPr>
          <p:nvPr>
            <p:ph type="title" idx="2"/>
          </p:nvPr>
        </p:nvSpPr>
        <p:spPr>
          <a:xfrm>
            <a:off x="583894" y="154236"/>
            <a:ext cx="3621932" cy="782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dirty="0"/>
              <a:t>6.Conclusion</a:t>
            </a:r>
            <a:endParaRPr sz="3600" dirty="0"/>
          </a:p>
        </p:txBody>
      </p:sp>
      <p:sp>
        <p:nvSpPr>
          <p:cNvPr id="258" name="Google Shape;258;p35">
            <a:extLst>
              <a:ext uri="{FF2B5EF4-FFF2-40B4-BE49-F238E27FC236}">
                <a16:creationId xmlns:a16="http://schemas.microsoft.com/office/drawing/2014/main" id="{041DCD84-0595-8C8E-6860-07A2368407CF}"/>
              </a:ext>
            </a:extLst>
          </p:cNvPr>
          <p:cNvSpPr txBox="1">
            <a:spLocks noGrp="1"/>
          </p:cNvSpPr>
          <p:nvPr>
            <p:ph type="subTitle" idx="3"/>
          </p:nvPr>
        </p:nvSpPr>
        <p:spPr>
          <a:xfrm>
            <a:off x="583894" y="936434"/>
            <a:ext cx="8141464" cy="33823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In a world where trust, transparency, and security are crucial, our Decentralized Voting System using Solana Blockchain stands as a practical solution to modern voting challenges.</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By combining high-speed transactions, tamper-proof smart contracts, and token-based voter verification, we’ve built a system that ensures fairness, integrity, and privacy for every voter.</a:t>
            </a:r>
          </a:p>
          <a:p>
            <a:pPr marL="0" lvl="0" indent="0" algn="l" rtl="0">
              <a:spcBef>
                <a:spcPts val="0"/>
              </a:spcBef>
              <a:spcAft>
                <a:spcPts val="0"/>
              </a:spcAft>
              <a:buNone/>
            </a:pPr>
            <a:r>
              <a:rPr lang="en-US" sz="1600" dirty="0"/>
              <a:t>This project is more than just code</a:t>
            </a:r>
          </a:p>
          <a:p>
            <a:pPr marL="0" lvl="0" indent="0" algn="l" rtl="0">
              <a:spcBef>
                <a:spcPts val="0"/>
              </a:spcBef>
              <a:spcAft>
                <a:spcPts val="0"/>
              </a:spcAft>
              <a:buNone/>
            </a:pPr>
            <a:r>
              <a:rPr lang="en-US" sz="1600" dirty="0"/>
              <a:t>it’s a vision of digital democracy, where voting is not only secure and accessible, but also verifiable, scalable, and decentralized.</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With real-world applicability and a strong foundation for innovation, our system can shape the future of secure decision-making in communities, organizations, and governments.</a:t>
            </a:r>
            <a:endParaRPr sz="1600" dirty="0"/>
          </a:p>
        </p:txBody>
      </p:sp>
      <p:sp>
        <p:nvSpPr>
          <p:cNvPr id="261" name="Google Shape;261;p35">
            <a:extLst>
              <a:ext uri="{FF2B5EF4-FFF2-40B4-BE49-F238E27FC236}">
                <a16:creationId xmlns:a16="http://schemas.microsoft.com/office/drawing/2014/main" id="{82D5B75E-1CE4-7633-93F9-B74D3B6A5D81}"/>
              </a:ext>
            </a:extLst>
          </p:cNvPr>
          <p:cNvSpPr/>
          <p:nvPr/>
        </p:nvSpPr>
        <p:spPr>
          <a:xfrm flipH="1">
            <a:off x="4440990" y="4627461"/>
            <a:ext cx="4174200" cy="516039"/>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Karla"/>
              <a:ea typeface="Karla"/>
              <a:cs typeface="Karla"/>
              <a:sym typeface="Karla"/>
            </a:endParaRPr>
          </a:p>
        </p:txBody>
      </p:sp>
    </p:spTree>
    <p:extLst>
      <p:ext uri="{BB962C8B-B14F-4D97-AF65-F5344CB8AC3E}">
        <p14:creationId xmlns:p14="http://schemas.microsoft.com/office/powerpoint/2010/main" val="975490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31"/>
          <p:cNvSpPr txBox="1">
            <a:spLocks noGrp="1"/>
          </p:cNvSpPr>
          <p:nvPr>
            <p:ph type="title"/>
          </p:nvPr>
        </p:nvSpPr>
        <p:spPr>
          <a:xfrm>
            <a:off x="352539" y="231354"/>
            <a:ext cx="8071461" cy="7863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7. Future Scope</a:t>
            </a:r>
            <a:endParaRPr dirty="0"/>
          </a:p>
        </p:txBody>
      </p:sp>
      <p:sp>
        <p:nvSpPr>
          <p:cNvPr id="207" name="Google Shape;207;p31"/>
          <p:cNvSpPr txBox="1">
            <a:spLocks noGrp="1"/>
          </p:cNvSpPr>
          <p:nvPr>
            <p:ph type="subTitle" idx="2"/>
          </p:nvPr>
        </p:nvSpPr>
        <p:spPr>
          <a:xfrm>
            <a:off x="352540" y="881349"/>
            <a:ext cx="7105877" cy="3536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1)  </a:t>
            </a:r>
            <a:r>
              <a:rPr lang="en-US" sz="1600" b="1" dirty="0">
                <a:latin typeface="Manrope" panose="020B0604020202020204" charset="0"/>
              </a:rPr>
              <a:t>Notifications and Alerts :</a:t>
            </a:r>
            <a:r>
              <a:rPr lang="en-US" sz="1600" dirty="0">
                <a:latin typeface="Manrope" panose="020B0604020202020204" charset="0"/>
              </a:rPr>
              <a:t>  </a:t>
            </a:r>
            <a:r>
              <a:rPr lang="en-US" sz="1600" dirty="0"/>
              <a:t>Notify users about poll openings , deadlines and result announcements</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2) </a:t>
            </a:r>
            <a:r>
              <a:rPr lang="en-US" sz="1600" b="1" dirty="0">
                <a:latin typeface="Manrope" panose="020B0604020202020204" charset="0"/>
              </a:rPr>
              <a:t> Multi Language support </a:t>
            </a:r>
            <a:r>
              <a:rPr lang="en-US" sz="1600" b="1" dirty="0"/>
              <a:t>: </a:t>
            </a:r>
            <a:r>
              <a:rPr lang="en-US" sz="1600" dirty="0"/>
              <a:t>Allow users to choose their  preferred  language for accessibility</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3)  </a:t>
            </a:r>
            <a:r>
              <a:rPr lang="en-US" sz="1600" b="1" dirty="0">
                <a:latin typeface="Manrope" panose="020B0604020202020204" charset="0"/>
              </a:rPr>
              <a:t>Adding Audio guidelines </a:t>
            </a:r>
            <a:r>
              <a:rPr lang="en-US" sz="1600" b="1" dirty="0"/>
              <a:t>:  </a:t>
            </a:r>
            <a:r>
              <a:rPr lang="en-US" sz="1600" dirty="0"/>
              <a:t>Including of audio feature to make user to use our application easily ,  even though he/she  is uneducated </a:t>
            </a:r>
          </a:p>
          <a:p>
            <a:pPr marL="0" lvl="0" indent="0" algn="l" rtl="0">
              <a:spcBef>
                <a:spcPts val="0"/>
              </a:spcBef>
              <a:spcAft>
                <a:spcPts val="0"/>
              </a:spcAft>
              <a:buNone/>
            </a:pPr>
            <a:br>
              <a:rPr lang="en-US" sz="1600" dirty="0"/>
            </a:br>
            <a:r>
              <a:rPr lang="en-US" sz="1600" b="1" dirty="0"/>
              <a:t>4)  </a:t>
            </a:r>
            <a:r>
              <a:rPr lang="en-US" sz="1600" b="1" dirty="0">
                <a:latin typeface="Manrope" panose="020B0604020202020204" charset="0"/>
              </a:rPr>
              <a:t>Integration of AI </a:t>
            </a:r>
            <a:r>
              <a:rPr lang="en-US" sz="1600" b="1" dirty="0"/>
              <a:t>: </a:t>
            </a:r>
            <a:r>
              <a:rPr lang="en-US" sz="1600" dirty="0"/>
              <a:t>To make the integration process to the admin easier, AI can be integrated into the application</a:t>
            </a:r>
            <a:br>
              <a:rPr lang="en-US" sz="1600" dirty="0"/>
            </a:br>
            <a:endParaRPr lang="en-US" sz="1600" dirty="0"/>
          </a:p>
          <a:p>
            <a:pPr marL="0" lvl="0" indent="0" algn="l" rtl="0">
              <a:spcBef>
                <a:spcPts val="0"/>
              </a:spcBef>
              <a:spcAft>
                <a:spcPts val="0"/>
              </a:spcAft>
              <a:buNone/>
            </a:pPr>
            <a:endParaRPr sz="1400" dirty="0"/>
          </a:p>
        </p:txBody>
      </p:sp>
      <p:sp>
        <p:nvSpPr>
          <p:cNvPr id="209" name="Google Shape;209;p31"/>
          <p:cNvSpPr/>
          <p:nvPr/>
        </p:nvSpPr>
        <p:spPr>
          <a:xfrm flipH="1">
            <a:off x="8009262" y="2027667"/>
            <a:ext cx="1222868" cy="1585866"/>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a:extLst>
            <a:ext uri="{FF2B5EF4-FFF2-40B4-BE49-F238E27FC236}">
              <a16:creationId xmlns:a16="http://schemas.microsoft.com/office/drawing/2014/main" id="{16EA75C8-B73A-A930-37EB-B3B6E4BD923F}"/>
            </a:ext>
          </a:extLst>
        </p:cNvPr>
        <p:cNvGrpSpPr/>
        <p:nvPr/>
      </p:nvGrpSpPr>
      <p:grpSpPr>
        <a:xfrm>
          <a:off x="0" y="0"/>
          <a:ext cx="0" cy="0"/>
          <a:chOff x="0" y="0"/>
          <a:chExt cx="0" cy="0"/>
        </a:xfrm>
      </p:grpSpPr>
      <p:sp>
        <p:nvSpPr>
          <p:cNvPr id="205" name="Google Shape;205;p31">
            <a:extLst>
              <a:ext uri="{FF2B5EF4-FFF2-40B4-BE49-F238E27FC236}">
                <a16:creationId xmlns:a16="http://schemas.microsoft.com/office/drawing/2014/main" id="{B39A177D-6370-D8CB-945C-D2A0284AD793}"/>
              </a:ext>
            </a:extLst>
          </p:cNvPr>
          <p:cNvSpPr txBox="1">
            <a:spLocks noGrp="1"/>
          </p:cNvSpPr>
          <p:nvPr>
            <p:ph type="title"/>
          </p:nvPr>
        </p:nvSpPr>
        <p:spPr>
          <a:xfrm>
            <a:off x="352539" y="231354"/>
            <a:ext cx="8071461" cy="7863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8. References</a:t>
            </a:r>
            <a:endParaRPr dirty="0"/>
          </a:p>
        </p:txBody>
      </p:sp>
      <p:sp>
        <p:nvSpPr>
          <p:cNvPr id="207" name="Google Shape;207;p31">
            <a:extLst>
              <a:ext uri="{FF2B5EF4-FFF2-40B4-BE49-F238E27FC236}">
                <a16:creationId xmlns:a16="http://schemas.microsoft.com/office/drawing/2014/main" id="{C158F6FC-EF5A-53B8-6093-40F2FC6907E4}"/>
              </a:ext>
            </a:extLst>
          </p:cNvPr>
          <p:cNvSpPr txBox="1">
            <a:spLocks noGrp="1"/>
          </p:cNvSpPr>
          <p:nvPr>
            <p:ph type="subTitle" idx="2"/>
          </p:nvPr>
        </p:nvSpPr>
        <p:spPr>
          <a:xfrm>
            <a:off x="352540" y="881349"/>
            <a:ext cx="7105877" cy="3536415"/>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sz="1300" b="1" dirty="0"/>
              <a:t>J. G. Song</a:t>
            </a:r>
            <a:r>
              <a:rPr lang="en-US" sz="1300" dirty="0"/>
              <a:t>, S. J. Moon, and J. W. Jang, “A scalable implementation of anonymous voting over </a:t>
            </a:r>
            <a:r>
              <a:rPr lang="en-US" sz="1300" dirty="0" err="1"/>
              <a:t>ethereum</a:t>
            </a:r>
            <a:r>
              <a:rPr lang="en-US" sz="1300" dirty="0"/>
              <a:t> blockchain,” Sensors, vol. 21, 2021. https://www.mdpi.com/ 1424-8220/21/12/3958</a:t>
            </a:r>
          </a:p>
          <a:p>
            <a:pPr marL="228600" lvl="0" indent="-228600" algn="l" rtl="0">
              <a:spcBef>
                <a:spcPts val="0"/>
              </a:spcBef>
              <a:spcAft>
                <a:spcPts val="0"/>
              </a:spcAft>
              <a:buFont typeface="+mj-lt"/>
              <a:buAutoNum type="arabicPeriod"/>
            </a:pPr>
            <a:endParaRPr lang="en-IN" sz="1300" b="1" dirty="0"/>
          </a:p>
          <a:p>
            <a:pPr marL="228600" lvl="0" indent="-228600" algn="l" rtl="0">
              <a:spcBef>
                <a:spcPts val="0"/>
              </a:spcBef>
              <a:spcAft>
                <a:spcPts val="0"/>
              </a:spcAft>
              <a:buFont typeface="+mj-lt"/>
              <a:buAutoNum type="arabicPeriod"/>
            </a:pPr>
            <a:r>
              <a:rPr lang="en-IN" sz="1300" b="1" dirty="0"/>
              <a:t>D.-C. Barbu</a:t>
            </a:r>
            <a:r>
              <a:rPr lang="en-IN" sz="1300" dirty="0"/>
              <a:t>, G. </a:t>
            </a:r>
            <a:r>
              <a:rPr lang="en-IN" sz="1300" dirty="0" err="1"/>
              <a:t>Dobrit</a:t>
            </a:r>
            <a:r>
              <a:rPr lang="en-IN" sz="1300" dirty="0"/>
              <a:t>, a (Ene), S.-V. Oprea, A. Bara, and V. </a:t>
            </a:r>
            <a:r>
              <a:rPr lang="en-IN" sz="1300" dirty="0" err="1"/>
              <a:t>Diaconit</a:t>
            </a:r>
            <a:r>
              <a:rPr lang="en-IN" sz="1300" dirty="0"/>
              <a:t>, a, “Challenges and Benefits of Blockchain-Based Electronic Voting System,” Romanian Journal of Information Technology and Automatic Control, vol. 32, no. 4, pp. 117–128, 2022. [Online]. Available: https://rria.ici.ro/en/vol-32-no-4-2022/ challenges-and-benefits-of-blockchain-based-electronic-voting-system/</a:t>
            </a:r>
          </a:p>
          <a:p>
            <a:pPr marL="228600" lvl="0" indent="-228600" algn="l" rtl="0">
              <a:spcBef>
                <a:spcPts val="0"/>
              </a:spcBef>
              <a:spcAft>
                <a:spcPts val="0"/>
              </a:spcAft>
              <a:buFont typeface="+mj-lt"/>
              <a:buAutoNum type="arabicPeriod"/>
            </a:pPr>
            <a:endParaRPr lang="en-IN" sz="1300" dirty="0"/>
          </a:p>
          <a:p>
            <a:pPr marL="228600" lvl="0" indent="-228600" algn="l" rtl="0">
              <a:spcBef>
                <a:spcPts val="0"/>
              </a:spcBef>
              <a:spcAft>
                <a:spcPts val="0"/>
              </a:spcAft>
              <a:buFont typeface="+mj-lt"/>
              <a:buAutoNum type="arabicPeriod"/>
            </a:pPr>
            <a:r>
              <a:rPr lang="en-IN" sz="1300" b="1" dirty="0"/>
              <a:t>S. S. Gandhi</a:t>
            </a:r>
            <a:r>
              <a:rPr lang="en-IN" sz="1300" dirty="0"/>
              <a:t>, A. W. </a:t>
            </a:r>
            <a:r>
              <a:rPr lang="en-IN" sz="1300" dirty="0" err="1"/>
              <a:t>Kiwelekar</a:t>
            </a:r>
            <a:r>
              <a:rPr lang="en-IN" sz="1300" dirty="0"/>
              <a:t>, L. D. </a:t>
            </a:r>
            <a:r>
              <a:rPr lang="en-IN" sz="1300" dirty="0" err="1"/>
              <a:t>Netak</a:t>
            </a:r>
            <a:r>
              <a:rPr lang="en-IN" sz="1300" dirty="0"/>
              <a:t>, and H. S. Wankhede, “Security Requirement Analysis of Blockchain-Based E-Voting Systems,” </a:t>
            </a:r>
            <a:r>
              <a:rPr lang="en-IN" sz="1300" dirty="0" err="1"/>
              <a:t>arXiv</a:t>
            </a:r>
            <a:r>
              <a:rPr lang="en-IN" sz="1300" dirty="0"/>
              <a:t> preprint arXiv:2208.01277, 2022. [Online]. Available: </a:t>
            </a:r>
            <a:r>
              <a:rPr lang="en-IN" sz="1300" dirty="0">
                <a:hlinkClick r:id="rId3"/>
              </a:rPr>
              <a:t>https://arxiv.org/abs/2208.01277</a:t>
            </a:r>
            <a:endParaRPr lang="en-IN" sz="1300" dirty="0"/>
          </a:p>
          <a:p>
            <a:pPr marL="228600" lvl="0" indent="-228600" algn="l" rtl="0">
              <a:spcBef>
                <a:spcPts val="0"/>
              </a:spcBef>
              <a:spcAft>
                <a:spcPts val="0"/>
              </a:spcAft>
              <a:buFont typeface="+mj-lt"/>
              <a:buAutoNum type="arabicPeriod"/>
            </a:pPr>
            <a:endParaRPr lang="en-IN" sz="1300" dirty="0"/>
          </a:p>
          <a:p>
            <a:pPr marL="228600" lvl="0" indent="-228600" algn="l" rtl="0">
              <a:spcBef>
                <a:spcPts val="0"/>
              </a:spcBef>
              <a:spcAft>
                <a:spcPts val="0"/>
              </a:spcAft>
              <a:buFont typeface="+mj-lt"/>
              <a:buAutoNum type="arabicPeriod"/>
            </a:pPr>
            <a:r>
              <a:rPr lang="en-US" sz="1300" b="1" dirty="0"/>
              <a:t>U. Prashanth</a:t>
            </a:r>
            <a:r>
              <a:rPr lang="en-US" sz="1300" dirty="0"/>
              <a:t>, M. </a:t>
            </a:r>
            <a:r>
              <a:rPr lang="en-US" sz="1300" dirty="0" err="1"/>
              <a:t>Muneeruddin</a:t>
            </a:r>
            <a:r>
              <a:rPr lang="en-US" sz="1300" dirty="0"/>
              <a:t>, T. Bhanuprakash, R. V. Reddy, and S. </a:t>
            </a:r>
            <a:r>
              <a:rPr lang="en-US" sz="1300" dirty="0" err="1"/>
              <a:t>Kartania</a:t>
            </a:r>
            <a:r>
              <a:rPr lang="en-US" sz="1300" dirty="0"/>
              <a:t>, “A Review of a Blockchain E-Voting System for Secure Voting,” International Journal of Engineering Research and </a:t>
            </a:r>
            <a:r>
              <a:rPr lang="en-US" sz="1300" dirty="0" err="1"/>
              <a:t>Technolog</a:t>
            </a:r>
            <a:r>
              <a:rPr lang="en-IN" sz="1300" dirty="0"/>
              <a:t>y </a:t>
            </a:r>
            <a:r>
              <a:rPr lang="en-US" sz="1300" dirty="0"/>
              <a:t>(IJERT), vol. 12, no. 8, 2023. [Online]. Available: https://www.ijert.org/ a-review-of-a-blockchain-e-voting-system-for-secure-</a:t>
            </a:r>
            <a:r>
              <a:rPr lang="en-US" sz="1300" dirty="0" err="1"/>
              <a:t>votin</a:t>
            </a:r>
            <a:r>
              <a:rPr lang="en-IN" sz="1300" dirty="0"/>
              <a:t>g</a:t>
            </a:r>
            <a:endParaRPr sz="1300" dirty="0"/>
          </a:p>
        </p:txBody>
      </p:sp>
      <p:sp>
        <p:nvSpPr>
          <p:cNvPr id="209" name="Google Shape;209;p31">
            <a:extLst>
              <a:ext uri="{FF2B5EF4-FFF2-40B4-BE49-F238E27FC236}">
                <a16:creationId xmlns:a16="http://schemas.microsoft.com/office/drawing/2014/main" id="{9A575127-E2D5-DA53-DF46-F7F99C5A1CBB}"/>
              </a:ext>
            </a:extLst>
          </p:cNvPr>
          <p:cNvSpPr/>
          <p:nvPr/>
        </p:nvSpPr>
        <p:spPr>
          <a:xfrm flipH="1">
            <a:off x="8009262" y="2027667"/>
            <a:ext cx="1222868" cy="1585866"/>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Tree>
    <p:extLst>
      <p:ext uri="{BB962C8B-B14F-4D97-AF65-F5344CB8AC3E}">
        <p14:creationId xmlns:p14="http://schemas.microsoft.com/office/powerpoint/2010/main" val="416084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a:extLst>
            <a:ext uri="{FF2B5EF4-FFF2-40B4-BE49-F238E27FC236}">
              <a16:creationId xmlns:a16="http://schemas.microsoft.com/office/drawing/2014/main" id="{8E27F4B8-BD07-BECB-755C-7978BFF22946}"/>
            </a:ext>
          </a:extLst>
        </p:cNvPr>
        <p:cNvGrpSpPr/>
        <p:nvPr/>
      </p:nvGrpSpPr>
      <p:grpSpPr>
        <a:xfrm>
          <a:off x="0" y="0"/>
          <a:ext cx="0" cy="0"/>
          <a:chOff x="0" y="0"/>
          <a:chExt cx="0" cy="0"/>
        </a:xfrm>
      </p:grpSpPr>
      <p:sp>
        <p:nvSpPr>
          <p:cNvPr id="238" name="Google Shape;238;p34">
            <a:extLst>
              <a:ext uri="{FF2B5EF4-FFF2-40B4-BE49-F238E27FC236}">
                <a16:creationId xmlns:a16="http://schemas.microsoft.com/office/drawing/2014/main" id="{D222D9A4-916C-3333-8274-78E8C134F411}"/>
              </a:ext>
            </a:extLst>
          </p:cNvPr>
          <p:cNvSpPr txBox="1">
            <a:spLocks noGrp="1"/>
          </p:cNvSpPr>
          <p:nvPr>
            <p:ph type="title"/>
          </p:nvPr>
        </p:nvSpPr>
        <p:spPr>
          <a:xfrm>
            <a:off x="638978" y="209320"/>
            <a:ext cx="7785022" cy="808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Introduction</a:t>
            </a:r>
            <a:endParaRPr dirty="0"/>
          </a:p>
        </p:txBody>
      </p:sp>
      <p:sp>
        <p:nvSpPr>
          <p:cNvPr id="239" name="Google Shape;239;p34">
            <a:extLst>
              <a:ext uri="{FF2B5EF4-FFF2-40B4-BE49-F238E27FC236}">
                <a16:creationId xmlns:a16="http://schemas.microsoft.com/office/drawing/2014/main" id="{80DE9349-2AB0-DB6E-C4E8-F8871FC4B9B0}"/>
              </a:ext>
            </a:extLst>
          </p:cNvPr>
          <p:cNvSpPr txBox="1">
            <a:spLocks noGrp="1"/>
          </p:cNvSpPr>
          <p:nvPr>
            <p:ph type="subTitle" idx="1"/>
          </p:nvPr>
        </p:nvSpPr>
        <p:spPr>
          <a:xfrm>
            <a:off x="723900" y="1233168"/>
            <a:ext cx="7891290" cy="325069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US" sz="1400" dirty="0">
                <a:latin typeface="Karla" pitchFamily="2" charset="0"/>
              </a:rPr>
              <a:t>Traditional voting systems are slow, expensive, and vulnerable to manipulation, causing a global decline in trust.</a:t>
            </a:r>
          </a:p>
          <a:p>
            <a:pPr marL="285750" lvl="0" indent="-285750" algn="l" rtl="0">
              <a:spcBef>
                <a:spcPts val="0"/>
              </a:spcBef>
              <a:spcAft>
                <a:spcPts val="0"/>
              </a:spcAft>
              <a:buFont typeface="Wingdings" panose="05000000000000000000" pitchFamily="2" charset="2"/>
              <a:buChar char="§"/>
            </a:pPr>
            <a:r>
              <a:rPr lang="en-US" sz="1400" dirty="0">
                <a:latin typeface="Karla" pitchFamily="2" charset="0"/>
              </a:rPr>
              <a:t>Many people, including the elderly, differently-abled, and busy professionals, are unable to attend physical polling stations.</a:t>
            </a:r>
          </a:p>
          <a:p>
            <a:pPr marL="285750" lvl="0" indent="-285750" algn="l" rtl="0">
              <a:spcBef>
                <a:spcPts val="0"/>
              </a:spcBef>
              <a:spcAft>
                <a:spcPts val="0"/>
              </a:spcAft>
              <a:buFont typeface="Wingdings" panose="05000000000000000000" pitchFamily="2" charset="2"/>
              <a:buChar char="§"/>
            </a:pPr>
            <a:r>
              <a:rPr lang="en-US" sz="1400" dirty="0">
                <a:latin typeface="Karla" pitchFamily="2" charset="0"/>
              </a:rPr>
              <a:t>Blockchain technology ensures transparency, security, and immutability, eliminating the need for centralized control.</a:t>
            </a:r>
          </a:p>
          <a:p>
            <a:pPr marL="285750" lvl="0" indent="-285750" algn="l" rtl="0">
              <a:spcBef>
                <a:spcPts val="0"/>
              </a:spcBef>
              <a:spcAft>
                <a:spcPts val="0"/>
              </a:spcAft>
              <a:buFont typeface="Wingdings" panose="05000000000000000000" pitchFamily="2" charset="2"/>
              <a:buChar char="§"/>
            </a:pPr>
            <a:r>
              <a:rPr lang="en-US" sz="1400" dirty="0">
                <a:latin typeface="Karla" pitchFamily="2" charset="0"/>
              </a:rPr>
              <a:t>Solana’s high speed, low gas fees, and scalability make it ideal for creating a practical, large-scale decentralized voting system.</a:t>
            </a:r>
          </a:p>
          <a:p>
            <a:pPr marL="285750" lvl="0" indent="-285750" algn="l" rtl="0">
              <a:spcBef>
                <a:spcPts val="0"/>
              </a:spcBef>
              <a:spcAft>
                <a:spcPts val="0"/>
              </a:spcAft>
              <a:buFont typeface="Wingdings" panose="05000000000000000000" pitchFamily="2" charset="2"/>
              <a:buChar char="§"/>
            </a:pPr>
            <a:r>
              <a:rPr lang="en-US" sz="1400" dirty="0">
                <a:latin typeface="Karla" pitchFamily="2" charset="0"/>
              </a:rPr>
              <a:t>Decentralized voting ensures every citizen’s vote is protected, respected, and transparently counted.</a:t>
            </a:r>
          </a:p>
          <a:p>
            <a:pPr marL="285750" lvl="0" indent="-285750" algn="l" rtl="0">
              <a:spcBef>
                <a:spcPts val="0"/>
              </a:spcBef>
              <a:spcAft>
                <a:spcPts val="0"/>
              </a:spcAft>
              <a:buFont typeface="Wingdings" panose="05000000000000000000" pitchFamily="2" charset="2"/>
              <a:buChar char="§"/>
            </a:pPr>
            <a:r>
              <a:rPr lang="en-US" sz="1400" dirty="0">
                <a:latin typeface="Karla" pitchFamily="2" charset="0"/>
              </a:rPr>
              <a:t>Real-time recording and public verification of votes build trust, fairness, and accountability in elections.</a:t>
            </a:r>
          </a:p>
          <a:p>
            <a:pPr marL="285750" lvl="0" indent="-285750" algn="l" rtl="0">
              <a:spcBef>
                <a:spcPts val="0"/>
              </a:spcBef>
              <a:spcAft>
                <a:spcPts val="0"/>
              </a:spcAft>
              <a:buFont typeface="Wingdings" panose="05000000000000000000" pitchFamily="2" charset="2"/>
              <a:buChar char="§"/>
            </a:pPr>
            <a:r>
              <a:rPr lang="en-US" sz="1400" dirty="0">
                <a:latin typeface="Karla" pitchFamily="2" charset="0"/>
              </a:rPr>
              <a:t>This project also provides an opportunity to gain real-world skills in Rust, Anchor, Solana Web3, and React through meaningful application.</a:t>
            </a:r>
            <a:endParaRPr sz="1400" dirty="0">
              <a:latin typeface="Karla" pitchFamily="2" charset="0"/>
            </a:endParaRPr>
          </a:p>
        </p:txBody>
      </p:sp>
      <p:sp>
        <p:nvSpPr>
          <p:cNvPr id="24" name="Google Shape;261;p35">
            <a:extLst>
              <a:ext uri="{FF2B5EF4-FFF2-40B4-BE49-F238E27FC236}">
                <a16:creationId xmlns:a16="http://schemas.microsoft.com/office/drawing/2014/main" id="{28F48F54-7571-04F7-CA1F-712EA65011A9}"/>
              </a:ext>
            </a:extLst>
          </p:cNvPr>
          <p:cNvSpPr/>
          <p:nvPr/>
        </p:nvSpPr>
        <p:spPr>
          <a:xfrm flipH="1">
            <a:off x="4669545" y="4594033"/>
            <a:ext cx="4174200" cy="572879"/>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Karla"/>
              <a:ea typeface="Karla"/>
              <a:cs typeface="Karla"/>
              <a:sym typeface="Karla"/>
            </a:endParaRPr>
          </a:p>
        </p:txBody>
      </p:sp>
      <p:sp>
        <p:nvSpPr>
          <p:cNvPr id="3" name="TextBox 2">
            <a:extLst>
              <a:ext uri="{FF2B5EF4-FFF2-40B4-BE49-F238E27FC236}">
                <a16:creationId xmlns:a16="http://schemas.microsoft.com/office/drawing/2014/main" id="{57616490-7653-3BBC-D216-199AEDC91A4E}"/>
              </a:ext>
            </a:extLst>
          </p:cNvPr>
          <p:cNvSpPr txBox="1"/>
          <p:nvPr/>
        </p:nvSpPr>
        <p:spPr>
          <a:xfrm>
            <a:off x="638978" y="863836"/>
            <a:ext cx="4669546" cy="369332"/>
          </a:xfrm>
          <a:prstGeom prst="rect">
            <a:avLst/>
          </a:prstGeom>
          <a:noFill/>
        </p:spPr>
        <p:txBody>
          <a:bodyPr wrap="square">
            <a:spAutoFit/>
          </a:bodyPr>
          <a:lstStyle/>
          <a:p>
            <a:r>
              <a:rPr lang="en" sz="1800" b="1" dirty="0">
                <a:latin typeface="Manrope" panose="020B0604020202020204" charset="0"/>
              </a:rPr>
              <a:t>Motivation for the work</a:t>
            </a:r>
            <a:endParaRPr lang="en-IN" sz="1800" b="1" dirty="0">
              <a:latin typeface="Manrope" panose="020B0604020202020204" charset="0"/>
            </a:endParaRPr>
          </a:p>
        </p:txBody>
      </p:sp>
    </p:spTree>
    <p:extLst>
      <p:ext uri="{BB962C8B-B14F-4D97-AF65-F5344CB8AC3E}">
        <p14:creationId xmlns:p14="http://schemas.microsoft.com/office/powerpoint/2010/main" val="2598620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
          <a:extLst>
            <a:ext uri="{FF2B5EF4-FFF2-40B4-BE49-F238E27FC236}">
              <a16:creationId xmlns:a16="http://schemas.microsoft.com/office/drawing/2014/main" id="{6C72BFF4-D1E1-885A-CA4D-FC75A45ED088}"/>
            </a:ext>
          </a:extLst>
        </p:cNvPr>
        <p:cNvGrpSpPr/>
        <p:nvPr/>
      </p:nvGrpSpPr>
      <p:grpSpPr>
        <a:xfrm>
          <a:off x="0" y="0"/>
          <a:ext cx="0" cy="0"/>
          <a:chOff x="0" y="0"/>
          <a:chExt cx="0" cy="0"/>
        </a:xfrm>
      </p:grpSpPr>
      <p:sp>
        <p:nvSpPr>
          <p:cNvPr id="8" name="Google Shape;447;p45">
            <a:extLst>
              <a:ext uri="{FF2B5EF4-FFF2-40B4-BE49-F238E27FC236}">
                <a16:creationId xmlns:a16="http://schemas.microsoft.com/office/drawing/2014/main" id="{C76F1E5F-4E24-C78F-8393-D93244FAA182}"/>
              </a:ext>
            </a:extLst>
          </p:cNvPr>
          <p:cNvSpPr/>
          <p:nvPr/>
        </p:nvSpPr>
        <p:spPr>
          <a:xfrm>
            <a:off x="0" y="768200"/>
            <a:ext cx="2570100" cy="1877100"/>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
        <p:nvSpPr>
          <p:cNvPr id="11" name="TextBox 10">
            <a:extLst>
              <a:ext uri="{FF2B5EF4-FFF2-40B4-BE49-F238E27FC236}">
                <a16:creationId xmlns:a16="http://schemas.microsoft.com/office/drawing/2014/main" id="{BEF44037-01F3-699E-5138-D0F88C07CB17}"/>
              </a:ext>
            </a:extLst>
          </p:cNvPr>
          <p:cNvSpPr txBox="1"/>
          <p:nvPr/>
        </p:nvSpPr>
        <p:spPr>
          <a:xfrm>
            <a:off x="4572000" y="768200"/>
            <a:ext cx="4258020" cy="923330"/>
          </a:xfrm>
          <a:prstGeom prst="rect">
            <a:avLst/>
          </a:prstGeom>
          <a:noFill/>
        </p:spPr>
        <p:txBody>
          <a:bodyPr wrap="square">
            <a:spAutoFit/>
          </a:bodyPr>
          <a:lstStyle/>
          <a:p>
            <a:r>
              <a:rPr lang="en" sz="5400" b="1" dirty="0">
                <a:latin typeface="Manrope" panose="020B0604020202020204" charset="0"/>
              </a:rPr>
              <a:t>Thank You!</a:t>
            </a:r>
            <a:endParaRPr lang="en-IN" sz="5400" b="1" dirty="0">
              <a:latin typeface="Manrope" panose="020B0604020202020204" charset="0"/>
            </a:endParaRPr>
          </a:p>
        </p:txBody>
      </p:sp>
    </p:spTree>
    <p:extLst>
      <p:ext uri="{BB962C8B-B14F-4D97-AF65-F5344CB8AC3E}">
        <p14:creationId xmlns:p14="http://schemas.microsoft.com/office/powerpoint/2010/main" val="292866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a:extLst>
            <a:ext uri="{FF2B5EF4-FFF2-40B4-BE49-F238E27FC236}">
              <a16:creationId xmlns:a16="http://schemas.microsoft.com/office/drawing/2014/main" id="{CE6C71EC-CDAF-9346-06A3-3C9F1BF1586D}"/>
            </a:ext>
          </a:extLst>
        </p:cNvPr>
        <p:cNvGrpSpPr/>
        <p:nvPr/>
      </p:nvGrpSpPr>
      <p:grpSpPr>
        <a:xfrm>
          <a:off x="0" y="0"/>
          <a:ext cx="0" cy="0"/>
          <a:chOff x="0" y="0"/>
          <a:chExt cx="0" cy="0"/>
        </a:xfrm>
      </p:grpSpPr>
      <p:sp>
        <p:nvSpPr>
          <p:cNvPr id="238" name="Google Shape;238;p34">
            <a:extLst>
              <a:ext uri="{FF2B5EF4-FFF2-40B4-BE49-F238E27FC236}">
                <a16:creationId xmlns:a16="http://schemas.microsoft.com/office/drawing/2014/main" id="{169A0DA4-5199-126A-C1F6-E0320401DF06}"/>
              </a:ext>
            </a:extLst>
          </p:cNvPr>
          <p:cNvSpPr txBox="1">
            <a:spLocks noGrp="1"/>
          </p:cNvSpPr>
          <p:nvPr>
            <p:ph type="title"/>
          </p:nvPr>
        </p:nvSpPr>
        <p:spPr>
          <a:xfrm>
            <a:off x="635078" y="99153"/>
            <a:ext cx="7785022" cy="6059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Real world Applications</a:t>
            </a:r>
            <a:endParaRPr sz="2800" dirty="0"/>
          </a:p>
        </p:txBody>
      </p:sp>
      <p:sp>
        <p:nvSpPr>
          <p:cNvPr id="239" name="Google Shape;239;p34">
            <a:extLst>
              <a:ext uri="{FF2B5EF4-FFF2-40B4-BE49-F238E27FC236}">
                <a16:creationId xmlns:a16="http://schemas.microsoft.com/office/drawing/2014/main" id="{D61766E4-6E04-30A6-F9D1-4426ABEE08C8}"/>
              </a:ext>
            </a:extLst>
          </p:cNvPr>
          <p:cNvSpPr txBox="1">
            <a:spLocks noGrp="1"/>
          </p:cNvSpPr>
          <p:nvPr>
            <p:ph type="subTitle" idx="1"/>
          </p:nvPr>
        </p:nvSpPr>
        <p:spPr>
          <a:xfrm>
            <a:off x="723900" y="705080"/>
            <a:ext cx="7891290" cy="37898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b="1" dirty="0">
                <a:latin typeface="Manrope" panose="020B0604020202020204" charset="0"/>
              </a:rPr>
              <a:t>Government Elections</a:t>
            </a:r>
          </a:p>
          <a:p>
            <a:pPr marL="0" lvl="0" indent="0" algn="l" rtl="0">
              <a:spcBef>
                <a:spcPts val="0"/>
              </a:spcBef>
              <a:spcAft>
                <a:spcPts val="0"/>
              </a:spcAft>
            </a:pPr>
            <a:r>
              <a:rPr lang="en-US" sz="1400" b="1" dirty="0">
                <a:latin typeface="Karla" pitchFamily="2" charset="0"/>
              </a:rPr>
              <a:t>Use: </a:t>
            </a:r>
            <a:r>
              <a:rPr lang="en-US" sz="1400" dirty="0">
                <a:latin typeface="Karla" pitchFamily="2" charset="0"/>
              </a:rPr>
              <a:t>National, state, or local elections</a:t>
            </a:r>
          </a:p>
          <a:p>
            <a:pPr marL="0" lvl="0" indent="0" algn="l" rtl="0">
              <a:spcBef>
                <a:spcPts val="0"/>
              </a:spcBef>
              <a:spcAft>
                <a:spcPts val="0"/>
              </a:spcAft>
            </a:pPr>
            <a:r>
              <a:rPr lang="en-US" sz="1400" b="1" dirty="0">
                <a:latin typeface="Karla" pitchFamily="2" charset="0"/>
              </a:rPr>
              <a:t>Why Decentralized?</a:t>
            </a:r>
            <a:r>
              <a:rPr lang="en-US" sz="1400" dirty="0">
                <a:latin typeface="Karla" pitchFamily="2" charset="0"/>
              </a:rPr>
              <a:t> Harder to tamper with results, transparency for all, voters can verify without revealing identities.</a:t>
            </a:r>
          </a:p>
          <a:p>
            <a:pPr marL="0" lvl="0" indent="0" algn="l" rtl="0">
              <a:spcBef>
                <a:spcPts val="0"/>
              </a:spcBef>
              <a:spcAft>
                <a:spcPts val="0"/>
              </a:spcAft>
            </a:pPr>
            <a:endParaRPr lang="en-US" sz="1400" dirty="0">
              <a:latin typeface="Karla" pitchFamily="2" charset="0"/>
            </a:endParaRPr>
          </a:p>
          <a:p>
            <a:pPr marL="0" lvl="0" indent="0" algn="l" rtl="0">
              <a:spcBef>
                <a:spcPts val="0"/>
              </a:spcBef>
              <a:spcAft>
                <a:spcPts val="0"/>
              </a:spcAft>
            </a:pPr>
            <a:r>
              <a:rPr lang="en-US" sz="1400" b="1" dirty="0">
                <a:latin typeface="Manrope" panose="020B0604020202020204" charset="0"/>
              </a:rPr>
              <a:t>Corporate Governance</a:t>
            </a:r>
          </a:p>
          <a:p>
            <a:pPr marL="0" lvl="0" indent="0" algn="l" rtl="0">
              <a:spcBef>
                <a:spcPts val="0"/>
              </a:spcBef>
              <a:spcAft>
                <a:spcPts val="0"/>
              </a:spcAft>
            </a:pPr>
            <a:r>
              <a:rPr lang="en-US" sz="1400" b="1" dirty="0">
                <a:latin typeface="Karla" pitchFamily="2" charset="0"/>
              </a:rPr>
              <a:t>Use:</a:t>
            </a:r>
            <a:r>
              <a:rPr lang="en-US" sz="1400" dirty="0">
                <a:latin typeface="Karla" pitchFamily="2" charset="0"/>
              </a:rPr>
              <a:t> Shareholder voting (e.g., electing board members, major company decisions)</a:t>
            </a:r>
          </a:p>
          <a:p>
            <a:pPr marL="0" lvl="0" indent="0" algn="l" rtl="0">
              <a:spcBef>
                <a:spcPts val="0"/>
              </a:spcBef>
              <a:spcAft>
                <a:spcPts val="0"/>
              </a:spcAft>
            </a:pPr>
            <a:r>
              <a:rPr lang="en-US" sz="1400" b="1" dirty="0">
                <a:latin typeface="Karla" pitchFamily="2" charset="0"/>
              </a:rPr>
              <a:t>Why Decentralized?</a:t>
            </a:r>
            <a:r>
              <a:rPr lang="en-US" sz="1400" dirty="0">
                <a:latin typeface="Karla" pitchFamily="2" charset="0"/>
              </a:rPr>
              <a:t> Each shareholder votes according to their stake transparently and securely, even remotely.</a:t>
            </a:r>
          </a:p>
          <a:p>
            <a:pPr marL="0" lvl="0" indent="0" algn="l" rtl="0">
              <a:spcBef>
                <a:spcPts val="0"/>
              </a:spcBef>
              <a:spcAft>
                <a:spcPts val="0"/>
              </a:spcAft>
            </a:pPr>
            <a:endParaRPr lang="en-US" sz="1400" u="sng" dirty="0">
              <a:latin typeface="Karla" pitchFamily="2" charset="0"/>
            </a:endParaRPr>
          </a:p>
          <a:p>
            <a:pPr marL="0" lvl="0" indent="0" algn="l" rtl="0">
              <a:spcBef>
                <a:spcPts val="0"/>
              </a:spcBef>
              <a:spcAft>
                <a:spcPts val="0"/>
              </a:spcAft>
            </a:pPr>
            <a:r>
              <a:rPr lang="en-US" sz="1400" b="1" dirty="0">
                <a:latin typeface="Manrope" panose="020B0604020202020204" charset="0"/>
              </a:rPr>
              <a:t>University Elections </a:t>
            </a:r>
          </a:p>
          <a:p>
            <a:pPr marL="0" lvl="0" indent="0" algn="l" rtl="0">
              <a:spcBef>
                <a:spcPts val="0"/>
              </a:spcBef>
              <a:spcAft>
                <a:spcPts val="0"/>
              </a:spcAft>
            </a:pPr>
            <a:r>
              <a:rPr lang="en-US" sz="1400" b="1" dirty="0">
                <a:latin typeface="Karla" pitchFamily="2" charset="0"/>
              </a:rPr>
              <a:t>Use</a:t>
            </a:r>
            <a:r>
              <a:rPr lang="en-US" sz="1400" dirty="0">
                <a:latin typeface="Karla" pitchFamily="2" charset="0"/>
              </a:rPr>
              <a:t>: Student body elections, academic board voting</a:t>
            </a:r>
          </a:p>
          <a:p>
            <a:pPr marL="0" lvl="0" indent="0" algn="l" rtl="0">
              <a:spcBef>
                <a:spcPts val="0"/>
              </a:spcBef>
              <a:spcAft>
                <a:spcPts val="0"/>
              </a:spcAft>
            </a:pPr>
            <a:r>
              <a:rPr lang="en-US" sz="1400" b="1" dirty="0">
                <a:latin typeface="Karla" pitchFamily="2" charset="0"/>
              </a:rPr>
              <a:t>Why Decentralized? </a:t>
            </a:r>
            <a:r>
              <a:rPr lang="en-US" sz="1400" dirty="0">
                <a:latin typeface="Karla" pitchFamily="2" charset="0"/>
              </a:rPr>
              <a:t>Easy participation, fraud prevention, immutable historical records.</a:t>
            </a:r>
          </a:p>
          <a:p>
            <a:pPr marL="0" lvl="0" indent="0" algn="l" rtl="0">
              <a:spcBef>
                <a:spcPts val="0"/>
              </a:spcBef>
              <a:spcAft>
                <a:spcPts val="0"/>
              </a:spcAft>
            </a:pPr>
            <a:endParaRPr lang="en-US" sz="1400" u="sng" dirty="0">
              <a:latin typeface="Karla" pitchFamily="2" charset="0"/>
            </a:endParaRPr>
          </a:p>
          <a:p>
            <a:pPr marL="0" indent="0"/>
            <a:r>
              <a:rPr lang="en-US" sz="1400" b="1" dirty="0">
                <a:latin typeface="Manrope" panose="020B0604020202020204" charset="0"/>
              </a:rPr>
              <a:t>Decentralized Autonomous Organizations (DAOs)</a:t>
            </a:r>
          </a:p>
          <a:p>
            <a:pPr marL="0" indent="0"/>
            <a:r>
              <a:rPr lang="en-US" sz="1400" b="1" dirty="0">
                <a:latin typeface="Karla" pitchFamily="2" charset="0"/>
              </a:rPr>
              <a:t>Use: </a:t>
            </a:r>
            <a:r>
              <a:rPr lang="en-US" sz="1400" dirty="0">
                <a:latin typeface="Karla" pitchFamily="2" charset="0"/>
              </a:rPr>
              <a:t>Voting on proposals within blockchain-based organizations</a:t>
            </a:r>
          </a:p>
          <a:p>
            <a:pPr marL="0" indent="0"/>
            <a:r>
              <a:rPr lang="en-US" sz="1400" b="1" dirty="0">
                <a:latin typeface="Karla" pitchFamily="2" charset="0"/>
              </a:rPr>
              <a:t>Why Decentralized? </a:t>
            </a:r>
            <a:r>
              <a:rPr lang="en-US" sz="1400" dirty="0">
                <a:latin typeface="Karla" pitchFamily="2" charset="0"/>
              </a:rPr>
              <a:t>It's the foundation of DAO governance — trustless and automated</a:t>
            </a:r>
            <a:endParaRPr sz="1400" dirty="0">
              <a:latin typeface="Karla" pitchFamily="2" charset="0"/>
            </a:endParaRPr>
          </a:p>
        </p:txBody>
      </p:sp>
      <p:sp>
        <p:nvSpPr>
          <p:cNvPr id="24" name="Google Shape;261;p35">
            <a:extLst>
              <a:ext uri="{FF2B5EF4-FFF2-40B4-BE49-F238E27FC236}">
                <a16:creationId xmlns:a16="http://schemas.microsoft.com/office/drawing/2014/main" id="{E9916216-36BC-ECE1-D6EB-ACCDDAEFB2A0}"/>
              </a:ext>
            </a:extLst>
          </p:cNvPr>
          <p:cNvSpPr/>
          <p:nvPr/>
        </p:nvSpPr>
        <p:spPr>
          <a:xfrm flipH="1">
            <a:off x="4669545" y="4594033"/>
            <a:ext cx="4174200" cy="572879"/>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Karla"/>
              <a:ea typeface="Karla"/>
              <a:cs typeface="Karla"/>
              <a:sym typeface="Karla"/>
            </a:endParaRPr>
          </a:p>
        </p:txBody>
      </p:sp>
    </p:spTree>
    <p:extLst>
      <p:ext uri="{BB962C8B-B14F-4D97-AF65-F5344CB8AC3E}">
        <p14:creationId xmlns:p14="http://schemas.microsoft.com/office/powerpoint/2010/main" val="74842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a:extLst>
            <a:ext uri="{FF2B5EF4-FFF2-40B4-BE49-F238E27FC236}">
              <a16:creationId xmlns:a16="http://schemas.microsoft.com/office/drawing/2014/main" id="{9FBAC197-B83B-1050-8D04-82C0D6375F90}"/>
            </a:ext>
          </a:extLst>
        </p:cNvPr>
        <p:cNvGrpSpPr/>
        <p:nvPr/>
      </p:nvGrpSpPr>
      <p:grpSpPr>
        <a:xfrm>
          <a:off x="0" y="0"/>
          <a:ext cx="0" cy="0"/>
          <a:chOff x="0" y="0"/>
          <a:chExt cx="0" cy="0"/>
        </a:xfrm>
      </p:grpSpPr>
      <p:sp>
        <p:nvSpPr>
          <p:cNvPr id="238" name="Google Shape;238;p34">
            <a:extLst>
              <a:ext uri="{FF2B5EF4-FFF2-40B4-BE49-F238E27FC236}">
                <a16:creationId xmlns:a16="http://schemas.microsoft.com/office/drawing/2014/main" id="{447A5669-A81C-3A42-F17B-7D1298483466}"/>
              </a:ext>
            </a:extLst>
          </p:cNvPr>
          <p:cNvSpPr txBox="1">
            <a:spLocks noGrp="1"/>
          </p:cNvSpPr>
          <p:nvPr>
            <p:ph type="title"/>
          </p:nvPr>
        </p:nvSpPr>
        <p:spPr>
          <a:xfrm>
            <a:off x="638978" y="264405"/>
            <a:ext cx="7785022" cy="753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Real world Applications</a:t>
            </a:r>
            <a:endParaRPr sz="2800" dirty="0"/>
          </a:p>
        </p:txBody>
      </p:sp>
      <p:sp>
        <p:nvSpPr>
          <p:cNvPr id="239" name="Google Shape;239;p34">
            <a:extLst>
              <a:ext uri="{FF2B5EF4-FFF2-40B4-BE49-F238E27FC236}">
                <a16:creationId xmlns:a16="http://schemas.microsoft.com/office/drawing/2014/main" id="{BD407795-BD69-6AEF-DE6E-0BE5E16694ED}"/>
              </a:ext>
            </a:extLst>
          </p:cNvPr>
          <p:cNvSpPr txBox="1">
            <a:spLocks noGrp="1"/>
          </p:cNvSpPr>
          <p:nvPr>
            <p:ph type="subTitle" idx="1"/>
          </p:nvPr>
        </p:nvSpPr>
        <p:spPr>
          <a:xfrm>
            <a:off x="723900" y="892366"/>
            <a:ext cx="7891290" cy="3591499"/>
          </a:xfrm>
          <a:prstGeom prst="rect">
            <a:avLst/>
          </a:prstGeom>
        </p:spPr>
        <p:txBody>
          <a:bodyPr spcFirstLastPara="1" wrap="square" lIns="91425" tIns="91425" rIns="91425" bIns="91425" anchor="t" anchorCtr="0">
            <a:noAutofit/>
          </a:bodyPr>
          <a:lstStyle/>
          <a:p>
            <a:pPr marL="0" indent="0"/>
            <a:r>
              <a:rPr lang="en-US" sz="1400" b="1" dirty="0">
                <a:latin typeface="Manrope" panose="020B0604020202020204" charset="0"/>
              </a:rPr>
              <a:t>Polls and Referendums</a:t>
            </a:r>
          </a:p>
          <a:p>
            <a:pPr marL="0" indent="0"/>
            <a:r>
              <a:rPr lang="en-US" sz="1400" b="1" dirty="0">
                <a:latin typeface="Karla" pitchFamily="2" charset="0"/>
              </a:rPr>
              <a:t>Use</a:t>
            </a:r>
            <a:r>
              <a:rPr lang="en-US" sz="1400" dirty="0">
                <a:latin typeface="Karla" pitchFamily="2" charset="0"/>
              </a:rPr>
              <a:t>: Public opinion surveys, local decision-making (e.g., city planning votes)</a:t>
            </a:r>
          </a:p>
          <a:p>
            <a:pPr marL="0" indent="0"/>
            <a:r>
              <a:rPr lang="en-US" sz="1400" b="1" dirty="0">
                <a:latin typeface="Karla" pitchFamily="2" charset="0"/>
              </a:rPr>
              <a:t>Why Decentralized? </a:t>
            </a:r>
            <a:r>
              <a:rPr lang="en-US" sz="1400" dirty="0">
                <a:latin typeface="Karla" pitchFamily="2" charset="0"/>
              </a:rPr>
              <a:t>Prevent fake votes, allow global participation securely.</a:t>
            </a:r>
          </a:p>
          <a:p>
            <a:pPr marL="0" lvl="0" indent="0" algn="l" rtl="0">
              <a:spcBef>
                <a:spcPts val="0"/>
              </a:spcBef>
              <a:spcAft>
                <a:spcPts val="0"/>
              </a:spcAft>
            </a:pPr>
            <a:endParaRPr lang="en-US" sz="1400" dirty="0">
              <a:latin typeface="Karla" pitchFamily="2" charset="0"/>
            </a:endParaRPr>
          </a:p>
          <a:p>
            <a:pPr marL="0" lvl="0" indent="0" algn="l" rtl="0">
              <a:spcBef>
                <a:spcPts val="0"/>
              </a:spcBef>
              <a:spcAft>
                <a:spcPts val="0"/>
              </a:spcAft>
            </a:pPr>
            <a:r>
              <a:rPr lang="en-US" sz="1400" b="1" dirty="0">
                <a:latin typeface="Manrope" panose="020B0604020202020204" charset="0"/>
              </a:rPr>
              <a:t>Union and Cooperative Voting</a:t>
            </a:r>
          </a:p>
          <a:p>
            <a:pPr marL="0" lvl="0" indent="0" algn="l" rtl="0">
              <a:spcBef>
                <a:spcPts val="0"/>
              </a:spcBef>
              <a:spcAft>
                <a:spcPts val="0"/>
              </a:spcAft>
            </a:pPr>
            <a:r>
              <a:rPr lang="en-US" sz="1400" b="1" dirty="0">
                <a:latin typeface="Karla" pitchFamily="2" charset="0"/>
              </a:rPr>
              <a:t>Use</a:t>
            </a:r>
            <a:r>
              <a:rPr lang="en-US" sz="1400" dirty="0">
                <a:latin typeface="Karla" pitchFamily="2" charset="0"/>
              </a:rPr>
              <a:t>: Labor unions voting on policies, cooperatives making collective decisions</a:t>
            </a:r>
          </a:p>
          <a:p>
            <a:pPr marL="0" lvl="0" indent="0" algn="l" rtl="0">
              <a:spcBef>
                <a:spcPts val="0"/>
              </a:spcBef>
              <a:spcAft>
                <a:spcPts val="0"/>
              </a:spcAft>
            </a:pPr>
            <a:r>
              <a:rPr lang="en-US" sz="1400" b="1" dirty="0">
                <a:latin typeface="Karla" pitchFamily="2" charset="0"/>
              </a:rPr>
              <a:t>Why Decentralized? </a:t>
            </a:r>
            <a:r>
              <a:rPr lang="en-US" sz="1400" dirty="0">
                <a:latin typeface="Karla" pitchFamily="2" charset="0"/>
              </a:rPr>
              <a:t>Ensures that every member's vote is counted accurately and fairly.</a:t>
            </a:r>
          </a:p>
          <a:p>
            <a:pPr marL="0" lvl="0" indent="0" algn="l" rtl="0">
              <a:spcBef>
                <a:spcPts val="0"/>
              </a:spcBef>
              <a:spcAft>
                <a:spcPts val="0"/>
              </a:spcAft>
            </a:pPr>
            <a:endParaRPr lang="en-US" sz="1400" dirty="0">
              <a:latin typeface="Karla" pitchFamily="2" charset="0"/>
            </a:endParaRPr>
          </a:p>
          <a:p>
            <a:pPr marL="0" lvl="0" indent="0" algn="l" rtl="0">
              <a:spcBef>
                <a:spcPts val="0"/>
              </a:spcBef>
              <a:spcAft>
                <a:spcPts val="0"/>
              </a:spcAft>
            </a:pPr>
            <a:r>
              <a:rPr lang="en-US" sz="1400" b="1" dirty="0">
                <a:latin typeface="Manrope" panose="020B0604020202020204" charset="0"/>
              </a:rPr>
              <a:t>TV Shows and Public Competitions</a:t>
            </a:r>
          </a:p>
          <a:p>
            <a:pPr marL="0" lvl="0" indent="0" algn="l" rtl="0">
              <a:spcBef>
                <a:spcPts val="0"/>
              </a:spcBef>
              <a:spcAft>
                <a:spcPts val="0"/>
              </a:spcAft>
            </a:pPr>
            <a:r>
              <a:rPr lang="en-US" sz="1400" b="1" dirty="0">
                <a:latin typeface="Karla" pitchFamily="2" charset="0"/>
              </a:rPr>
              <a:t>Use: </a:t>
            </a:r>
            <a:r>
              <a:rPr lang="en-US" sz="1400" dirty="0">
                <a:latin typeface="Karla" pitchFamily="2" charset="0"/>
              </a:rPr>
              <a:t>Voting for reality show contestants (e.g., The Voice, Big Brother)</a:t>
            </a:r>
          </a:p>
          <a:p>
            <a:pPr marL="0" lvl="0" indent="0" algn="l" rtl="0">
              <a:spcBef>
                <a:spcPts val="0"/>
              </a:spcBef>
              <a:spcAft>
                <a:spcPts val="0"/>
              </a:spcAft>
            </a:pPr>
            <a:r>
              <a:rPr lang="en-US" sz="1400" b="1" dirty="0">
                <a:latin typeface="Karla" pitchFamily="2" charset="0"/>
              </a:rPr>
              <a:t>Why Decentralized? </a:t>
            </a:r>
            <a:r>
              <a:rPr lang="en-US" sz="1400" dirty="0">
                <a:latin typeface="Karla" pitchFamily="2" charset="0"/>
              </a:rPr>
              <a:t>To prove no manipulation in public votes, restoring audience trust.</a:t>
            </a:r>
          </a:p>
          <a:p>
            <a:pPr marL="0" lvl="0" indent="0" algn="l" rtl="0">
              <a:spcBef>
                <a:spcPts val="0"/>
              </a:spcBef>
              <a:spcAft>
                <a:spcPts val="0"/>
              </a:spcAft>
            </a:pPr>
            <a:endParaRPr lang="en-US" sz="1400" dirty="0">
              <a:latin typeface="Karla" pitchFamily="2" charset="0"/>
            </a:endParaRPr>
          </a:p>
          <a:p>
            <a:pPr marL="0" lvl="0" indent="0" algn="l" rtl="0">
              <a:spcBef>
                <a:spcPts val="0"/>
              </a:spcBef>
              <a:spcAft>
                <a:spcPts val="0"/>
              </a:spcAft>
            </a:pPr>
            <a:r>
              <a:rPr lang="en-US" sz="1400" b="1" dirty="0">
                <a:latin typeface="Manrope" panose="020B0604020202020204" charset="0"/>
              </a:rPr>
              <a:t>NGO and Non-profit Decision Making</a:t>
            </a:r>
          </a:p>
          <a:p>
            <a:pPr marL="0" lvl="0" indent="0" algn="l" rtl="0">
              <a:spcBef>
                <a:spcPts val="0"/>
              </a:spcBef>
              <a:spcAft>
                <a:spcPts val="0"/>
              </a:spcAft>
            </a:pPr>
            <a:r>
              <a:rPr lang="en-US" sz="1400" b="1" dirty="0">
                <a:latin typeface="Karla" pitchFamily="2" charset="0"/>
              </a:rPr>
              <a:t>Use: </a:t>
            </a:r>
            <a:r>
              <a:rPr lang="en-US" sz="1400" dirty="0">
                <a:latin typeface="Karla" pitchFamily="2" charset="0"/>
              </a:rPr>
              <a:t>Policy changes, fund distribution decisions</a:t>
            </a:r>
          </a:p>
          <a:p>
            <a:pPr marL="0" lvl="0" indent="0" algn="l" rtl="0">
              <a:spcBef>
                <a:spcPts val="0"/>
              </a:spcBef>
              <a:spcAft>
                <a:spcPts val="0"/>
              </a:spcAft>
            </a:pPr>
            <a:r>
              <a:rPr lang="en-US" sz="1400" b="1" dirty="0">
                <a:latin typeface="Karla" pitchFamily="2" charset="0"/>
              </a:rPr>
              <a:t>Why Decentralized? </a:t>
            </a:r>
            <a:r>
              <a:rPr lang="en-US" sz="1400" dirty="0">
                <a:latin typeface="Karla" pitchFamily="2" charset="0"/>
              </a:rPr>
              <a:t>Donors and members can participate directly and verify fairness.</a:t>
            </a:r>
          </a:p>
          <a:p>
            <a:pPr marL="0" lvl="0" indent="0" algn="l" rtl="0">
              <a:spcBef>
                <a:spcPts val="0"/>
              </a:spcBef>
              <a:spcAft>
                <a:spcPts val="0"/>
              </a:spcAft>
            </a:pPr>
            <a:endParaRPr lang="en-US" sz="1400" dirty="0">
              <a:latin typeface="Karla" pitchFamily="2" charset="0"/>
            </a:endParaRPr>
          </a:p>
        </p:txBody>
      </p:sp>
      <p:sp>
        <p:nvSpPr>
          <p:cNvPr id="24" name="Google Shape;261;p35">
            <a:extLst>
              <a:ext uri="{FF2B5EF4-FFF2-40B4-BE49-F238E27FC236}">
                <a16:creationId xmlns:a16="http://schemas.microsoft.com/office/drawing/2014/main" id="{B565F271-2D64-CF38-8318-83C0821C8A78}"/>
              </a:ext>
            </a:extLst>
          </p:cNvPr>
          <p:cNvSpPr/>
          <p:nvPr/>
        </p:nvSpPr>
        <p:spPr>
          <a:xfrm flipH="1">
            <a:off x="4669545" y="4594033"/>
            <a:ext cx="4174200" cy="572879"/>
          </a:xfrm>
          <a:prstGeom prst="snip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Karla"/>
              <a:ea typeface="Karla"/>
              <a:cs typeface="Karla"/>
              <a:sym typeface="Karla"/>
            </a:endParaRPr>
          </a:p>
        </p:txBody>
      </p:sp>
    </p:spTree>
    <p:extLst>
      <p:ext uri="{BB962C8B-B14F-4D97-AF65-F5344CB8AC3E}">
        <p14:creationId xmlns:p14="http://schemas.microsoft.com/office/powerpoint/2010/main" val="398091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6C4254EF-9782-2658-1166-1F85CEB45856}"/>
            </a:ext>
          </a:extLst>
        </p:cNvPr>
        <p:cNvGrpSpPr/>
        <p:nvPr/>
      </p:nvGrpSpPr>
      <p:grpSpPr>
        <a:xfrm>
          <a:off x="0" y="0"/>
          <a:ext cx="0" cy="0"/>
          <a:chOff x="0" y="0"/>
          <a:chExt cx="0" cy="0"/>
        </a:xfrm>
      </p:grpSpPr>
      <p:sp>
        <p:nvSpPr>
          <p:cNvPr id="172" name="Google Shape;172;p28">
            <a:extLst>
              <a:ext uri="{FF2B5EF4-FFF2-40B4-BE49-F238E27FC236}">
                <a16:creationId xmlns:a16="http://schemas.microsoft.com/office/drawing/2014/main" id="{693B6B03-B197-F57E-B8A0-4971754429D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Related Works / Existing Works</a:t>
            </a:r>
            <a:endParaRPr dirty="0"/>
          </a:p>
        </p:txBody>
      </p:sp>
      <p:sp>
        <p:nvSpPr>
          <p:cNvPr id="5" name="TextBox 4">
            <a:extLst>
              <a:ext uri="{FF2B5EF4-FFF2-40B4-BE49-F238E27FC236}">
                <a16:creationId xmlns:a16="http://schemas.microsoft.com/office/drawing/2014/main" id="{C78D43D7-84C1-55D6-BE7B-26E1242F649C}"/>
              </a:ext>
            </a:extLst>
          </p:cNvPr>
          <p:cNvSpPr txBox="1"/>
          <p:nvPr/>
        </p:nvSpPr>
        <p:spPr>
          <a:xfrm>
            <a:off x="720000" y="1017725"/>
            <a:ext cx="6138000" cy="400110"/>
          </a:xfrm>
          <a:prstGeom prst="rect">
            <a:avLst/>
          </a:prstGeom>
          <a:noFill/>
        </p:spPr>
        <p:txBody>
          <a:bodyPr wrap="square">
            <a:spAutoFit/>
          </a:bodyPr>
          <a:lstStyle/>
          <a:p>
            <a:r>
              <a:rPr lang="en-IN" sz="2000" b="1" dirty="0">
                <a:latin typeface="Manrope" panose="020B0604020202020204" charset="0"/>
              </a:rPr>
              <a:t>Related Works and their Limitations</a:t>
            </a:r>
          </a:p>
        </p:txBody>
      </p:sp>
      <p:graphicFrame>
        <p:nvGraphicFramePr>
          <p:cNvPr id="4" name="Table 3">
            <a:extLst>
              <a:ext uri="{FF2B5EF4-FFF2-40B4-BE49-F238E27FC236}">
                <a16:creationId xmlns:a16="http://schemas.microsoft.com/office/drawing/2014/main" id="{20CE229D-9A0D-2C71-1747-58DAC2132029}"/>
              </a:ext>
            </a:extLst>
          </p:cNvPr>
          <p:cNvGraphicFramePr>
            <a:graphicFrameLocks noGrp="1"/>
          </p:cNvGraphicFramePr>
          <p:nvPr>
            <p:extLst>
              <p:ext uri="{D42A27DB-BD31-4B8C-83A1-F6EECF244321}">
                <p14:modId xmlns:p14="http://schemas.microsoft.com/office/powerpoint/2010/main" val="43697363"/>
              </p:ext>
            </p:extLst>
          </p:nvPr>
        </p:nvGraphicFramePr>
        <p:xfrm>
          <a:off x="719999" y="1440717"/>
          <a:ext cx="7704000" cy="3296920"/>
        </p:xfrm>
        <a:graphic>
          <a:graphicData uri="http://schemas.openxmlformats.org/drawingml/2006/table">
            <a:tbl>
              <a:tblPr firstRow="1" bandRow="1">
                <a:tableStyleId>{A5989C63-2D52-46B6-8076-FCED202FC037}</a:tableStyleId>
              </a:tblPr>
              <a:tblGrid>
                <a:gridCol w="2568000">
                  <a:extLst>
                    <a:ext uri="{9D8B030D-6E8A-4147-A177-3AD203B41FA5}">
                      <a16:colId xmlns:a16="http://schemas.microsoft.com/office/drawing/2014/main" val="1760841898"/>
                    </a:ext>
                  </a:extLst>
                </a:gridCol>
                <a:gridCol w="2568000">
                  <a:extLst>
                    <a:ext uri="{9D8B030D-6E8A-4147-A177-3AD203B41FA5}">
                      <a16:colId xmlns:a16="http://schemas.microsoft.com/office/drawing/2014/main" val="3115988798"/>
                    </a:ext>
                  </a:extLst>
                </a:gridCol>
                <a:gridCol w="2568000">
                  <a:extLst>
                    <a:ext uri="{9D8B030D-6E8A-4147-A177-3AD203B41FA5}">
                      <a16:colId xmlns:a16="http://schemas.microsoft.com/office/drawing/2014/main" val="2705787344"/>
                    </a:ext>
                  </a:extLst>
                </a:gridCol>
              </a:tblGrid>
              <a:tr h="370840">
                <a:tc>
                  <a:txBody>
                    <a:bodyPr/>
                    <a:lstStyle/>
                    <a:p>
                      <a:r>
                        <a:rPr lang="en-IN" dirty="0"/>
                        <a:t>Research Name</a:t>
                      </a:r>
                    </a:p>
                  </a:txBody>
                  <a:tcPr/>
                </a:tc>
                <a:tc>
                  <a:txBody>
                    <a:bodyPr/>
                    <a:lstStyle/>
                    <a:p>
                      <a:pPr algn="l"/>
                      <a:r>
                        <a:rPr lang="en-IN" dirty="0"/>
                        <a:t>Technologies Used</a:t>
                      </a:r>
                    </a:p>
                  </a:txBody>
                  <a:tcPr/>
                </a:tc>
                <a:tc>
                  <a:txBody>
                    <a:bodyPr/>
                    <a:lstStyle/>
                    <a:p>
                      <a:pPr algn="l"/>
                      <a:r>
                        <a:rPr lang="en-IN" dirty="0"/>
                        <a:t>Limitations</a:t>
                      </a:r>
                    </a:p>
                  </a:txBody>
                  <a:tcPr/>
                </a:tc>
                <a:extLst>
                  <a:ext uri="{0D108BD9-81ED-4DB2-BD59-A6C34878D82A}">
                    <a16:rowId xmlns:a16="http://schemas.microsoft.com/office/drawing/2014/main" val="3756995026"/>
                  </a:ext>
                </a:extLst>
              </a:tr>
              <a:tr h="370840">
                <a:tc>
                  <a:txBody>
                    <a:bodyPr/>
                    <a:lstStyle/>
                    <a:p>
                      <a:r>
                        <a:rPr lang="en-IN" dirty="0"/>
                        <a:t>Song et al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Ethereum based Blockchain</a:t>
                      </a:r>
                    </a:p>
                    <a:p>
                      <a:pPr algn="l"/>
                      <a:endParaRPr lang="en-IN" dirty="0"/>
                    </a:p>
                  </a:txBody>
                  <a:tcPr/>
                </a:tc>
                <a:tc>
                  <a:txBody>
                    <a:bodyPr/>
                    <a:lstStyle/>
                    <a:p>
                      <a:pPr algn="l"/>
                      <a:r>
                        <a:rPr lang="en-US" dirty="0"/>
                        <a:t>Average transaction execution time of around 30 seconds</a:t>
                      </a:r>
                      <a:endParaRPr lang="en-IN" dirty="0"/>
                    </a:p>
                  </a:txBody>
                  <a:tcPr/>
                </a:tc>
                <a:extLst>
                  <a:ext uri="{0D108BD9-81ED-4DB2-BD59-A6C34878D82A}">
                    <a16:rowId xmlns:a16="http://schemas.microsoft.com/office/drawing/2014/main" val="992397944"/>
                  </a:ext>
                </a:extLst>
              </a:tr>
              <a:tr h="370840">
                <a:tc>
                  <a:txBody>
                    <a:bodyPr/>
                    <a:lstStyle/>
                    <a:p>
                      <a:r>
                        <a:rPr lang="en-IN" dirty="0"/>
                        <a:t>Barbu et al. (2022)</a:t>
                      </a:r>
                    </a:p>
                  </a:txBody>
                  <a:tcPr/>
                </a:tc>
                <a:tc>
                  <a:txBody>
                    <a:bodyPr/>
                    <a:lstStyle/>
                    <a:p>
                      <a:pPr algn="l"/>
                      <a:r>
                        <a:rPr lang="en-IN" dirty="0"/>
                        <a:t>Decentralized Ledgers</a:t>
                      </a:r>
                    </a:p>
                  </a:txBody>
                  <a:tcPr/>
                </a:tc>
                <a:tc>
                  <a:txBody>
                    <a:bodyPr/>
                    <a:lstStyle/>
                    <a:p>
                      <a:pPr algn="l"/>
                      <a:r>
                        <a:rPr lang="en-IN" dirty="0"/>
                        <a:t>Scalability issues, </a:t>
                      </a:r>
                      <a:r>
                        <a:rPr lang="en-US" dirty="0"/>
                        <a:t>high energy consumption from certain consensus protocols</a:t>
                      </a:r>
                      <a:endParaRPr lang="en-IN" dirty="0"/>
                    </a:p>
                  </a:txBody>
                  <a:tcPr/>
                </a:tc>
                <a:extLst>
                  <a:ext uri="{0D108BD9-81ED-4DB2-BD59-A6C34878D82A}">
                    <a16:rowId xmlns:a16="http://schemas.microsoft.com/office/drawing/2014/main" val="3569613283"/>
                  </a:ext>
                </a:extLst>
              </a:tr>
              <a:tr h="370840">
                <a:tc>
                  <a:txBody>
                    <a:bodyPr/>
                    <a:lstStyle/>
                    <a:p>
                      <a:r>
                        <a:rPr lang="en-IN" dirty="0"/>
                        <a:t>Gandhi et al. (2022)</a:t>
                      </a:r>
                    </a:p>
                  </a:txBody>
                  <a:tcPr/>
                </a:tc>
                <a:tc>
                  <a:txBody>
                    <a:bodyPr/>
                    <a:lstStyle/>
                    <a:p>
                      <a:pPr algn="l"/>
                      <a:r>
                        <a:rPr lang="en-IN" dirty="0"/>
                        <a:t>Zero-Knowledge Proofs</a:t>
                      </a:r>
                    </a:p>
                  </a:txBody>
                  <a:tcPr/>
                </a:tc>
                <a:tc>
                  <a:txBody>
                    <a:bodyPr/>
                    <a:lstStyle/>
                    <a:p>
                      <a:pPr algn="l"/>
                      <a:r>
                        <a:rPr lang="en-US" dirty="0"/>
                        <a:t>Recognized unresolved tensions between full transparency (necessary for public audit) and voter privacy</a:t>
                      </a:r>
                      <a:endParaRPr lang="en-IN" dirty="0"/>
                    </a:p>
                  </a:txBody>
                  <a:tcPr/>
                </a:tc>
                <a:extLst>
                  <a:ext uri="{0D108BD9-81ED-4DB2-BD59-A6C34878D82A}">
                    <a16:rowId xmlns:a16="http://schemas.microsoft.com/office/drawing/2014/main" val="335209497"/>
                  </a:ext>
                </a:extLst>
              </a:tr>
              <a:tr h="370840">
                <a:tc>
                  <a:txBody>
                    <a:bodyPr/>
                    <a:lstStyle/>
                    <a:p>
                      <a:r>
                        <a:rPr lang="en-IN" dirty="0"/>
                        <a:t>Prashanth et al. (2023)</a:t>
                      </a:r>
                    </a:p>
                  </a:txBody>
                  <a:tcPr/>
                </a:tc>
                <a:tc>
                  <a:txBody>
                    <a:bodyPr/>
                    <a:lstStyle/>
                    <a:p>
                      <a:pPr algn="l"/>
                      <a:r>
                        <a:rPr lang="en-IN" dirty="0"/>
                        <a:t>Ethereum based Blockchain using secure encryptions like AES, SHA-256</a:t>
                      </a:r>
                    </a:p>
                  </a:txBody>
                  <a:tcPr/>
                </a:tc>
                <a:tc>
                  <a:txBody>
                    <a:bodyPr/>
                    <a:lstStyle/>
                    <a:p>
                      <a:pPr algn="l"/>
                      <a:r>
                        <a:rPr lang="en-US" dirty="0"/>
                        <a:t>The architecture faces challenges in legal and regulatory interoperability</a:t>
                      </a:r>
                      <a:endParaRPr lang="en-IN" dirty="0"/>
                    </a:p>
                  </a:txBody>
                  <a:tcPr/>
                </a:tc>
                <a:extLst>
                  <a:ext uri="{0D108BD9-81ED-4DB2-BD59-A6C34878D82A}">
                    <a16:rowId xmlns:a16="http://schemas.microsoft.com/office/drawing/2014/main" val="2180072790"/>
                  </a:ext>
                </a:extLst>
              </a:tr>
            </a:tbl>
          </a:graphicData>
        </a:graphic>
      </p:graphicFrame>
    </p:spTree>
    <p:extLst>
      <p:ext uri="{BB962C8B-B14F-4D97-AF65-F5344CB8AC3E}">
        <p14:creationId xmlns:p14="http://schemas.microsoft.com/office/powerpoint/2010/main" val="122386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6F2598F2-51D9-A7EC-0B2D-9359F5DF0049}"/>
            </a:ext>
          </a:extLst>
        </p:cNvPr>
        <p:cNvGrpSpPr/>
        <p:nvPr/>
      </p:nvGrpSpPr>
      <p:grpSpPr>
        <a:xfrm>
          <a:off x="0" y="0"/>
          <a:ext cx="0" cy="0"/>
          <a:chOff x="0" y="0"/>
          <a:chExt cx="0" cy="0"/>
        </a:xfrm>
      </p:grpSpPr>
      <p:sp>
        <p:nvSpPr>
          <p:cNvPr id="172" name="Google Shape;172;p28">
            <a:extLst>
              <a:ext uri="{FF2B5EF4-FFF2-40B4-BE49-F238E27FC236}">
                <a16:creationId xmlns:a16="http://schemas.microsoft.com/office/drawing/2014/main" id="{FD3C1A71-0867-0C95-472A-650CE8DAB39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Comparison with other Approaches</a:t>
            </a:r>
            <a:endParaRPr sz="2400" dirty="0"/>
          </a:p>
        </p:txBody>
      </p:sp>
      <p:sp>
        <p:nvSpPr>
          <p:cNvPr id="7" name="TextBox 6">
            <a:extLst>
              <a:ext uri="{FF2B5EF4-FFF2-40B4-BE49-F238E27FC236}">
                <a16:creationId xmlns:a16="http://schemas.microsoft.com/office/drawing/2014/main" id="{D1451369-82DA-C65A-197C-22852AC8042B}"/>
              </a:ext>
            </a:extLst>
          </p:cNvPr>
          <p:cNvSpPr txBox="1"/>
          <p:nvPr/>
        </p:nvSpPr>
        <p:spPr>
          <a:xfrm>
            <a:off x="720000" y="1151906"/>
            <a:ext cx="7704000" cy="3785652"/>
          </a:xfrm>
          <a:prstGeom prst="rect">
            <a:avLst/>
          </a:prstGeom>
          <a:noFill/>
        </p:spPr>
        <p:txBody>
          <a:bodyPr wrap="square" rtlCol="0">
            <a:spAutoFit/>
          </a:bodyPr>
          <a:lstStyle/>
          <a:p>
            <a:r>
              <a:rPr lang="en-IN" sz="1800" dirty="0"/>
              <a:t>Our Project uses Solana as it’s Blockchain Technology and it’s advantages are:</a:t>
            </a:r>
          </a:p>
          <a:p>
            <a:endParaRPr lang="en-IN" sz="1800" dirty="0"/>
          </a:p>
          <a:p>
            <a:pPr marL="342900" indent="-342900">
              <a:buAutoNum type="arabicParenR"/>
            </a:pPr>
            <a:r>
              <a:rPr lang="en-IN" sz="1800" dirty="0"/>
              <a:t>High Throughput : Solana supports </a:t>
            </a:r>
            <a:r>
              <a:rPr lang="en-IN" sz="1800" dirty="0" err="1"/>
              <a:t>upto</a:t>
            </a:r>
            <a:r>
              <a:rPr lang="en-IN" sz="1800" dirty="0"/>
              <a:t> 65,000 TPS</a:t>
            </a:r>
          </a:p>
          <a:p>
            <a:pPr marL="342900" indent="-342900">
              <a:buAutoNum type="arabicParenR"/>
            </a:pPr>
            <a:r>
              <a:rPr lang="en-IN" sz="1800" dirty="0"/>
              <a:t>Low Fees : Transaction fees are extremely low compared to Ethereum and USSD.</a:t>
            </a:r>
          </a:p>
          <a:p>
            <a:endParaRPr lang="en-IN" sz="1800" dirty="0"/>
          </a:p>
          <a:p>
            <a:r>
              <a:rPr lang="en-IN" sz="1800" dirty="0"/>
              <a:t>And additional features include:</a:t>
            </a:r>
          </a:p>
          <a:p>
            <a:pPr marL="342900" indent="-342900">
              <a:buAutoNum type="arabicParenR"/>
            </a:pPr>
            <a:r>
              <a:rPr lang="en-IN" sz="1800" dirty="0"/>
              <a:t>Verification Portal : Helps in centralizing the authorization process.</a:t>
            </a:r>
          </a:p>
          <a:p>
            <a:pPr marL="342900" indent="-342900">
              <a:buAutoNum type="arabicParenR"/>
            </a:pPr>
            <a:r>
              <a:rPr lang="en-IN" sz="1800" dirty="0"/>
              <a:t>Detailed User Interface : Creates a user-friendly environment that helps user to interact with blockchain system.</a:t>
            </a:r>
            <a:br>
              <a:rPr lang="en-IN" sz="1800" dirty="0"/>
            </a:br>
            <a:br>
              <a:rPr lang="en-IN" dirty="0"/>
            </a:br>
            <a:br>
              <a:rPr lang="en-IN" dirty="0"/>
            </a:br>
            <a:endParaRPr lang="en-IN" dirty="0"/>
          </a:p>
        </p:txBody>
      </p:sp>
    </p:spTree>
    <p:extLst>
      <p:ext uri="{BB962C8B-B14F-4D97-AF65-F5344CB8AC3E}">
        <p14:creationId xmlns:p14="http://schemas.microsoft.com/office/powerpoint/2010/main" val="98947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8" name="TextBox 27">
            <a:extLst>
              <a:ext uri="{FF2B5EF4-FFF2-40B4-BE49-F238E27FC236}">
                <a16:creationId xmlns:a16="http://schemas.microsoft.com/office/drawing/2014/main" id="{0B0DBDBA-F11A-DE74-DF0D-D87614EE6E48}"/>
              </a:ext>
            </a:extLst>
          </p:cNvPr>
          <p:cNvSpPr txBox="1"/>
          <p:nvPr/>
        </p:nvSpPr>
        <p:spPr>
          <a:xfrm>
            <a:off x="404697" y="204789"/>
            <a:ext cx="4572000" cy="553998"/>
          </a:xfrm>
          <a:prstGeom prst="rect">
            <a:avLst/>
          </a:prstGeom>
          <a:noFill/>
        </p:spPr>
        <p:txBody>
          <a:bodyPr wrap="square">
            <a:spAutoFit/>
          </a:bodyPr>
          <a:lstStyle/>
          <a:p>
            <a:r>
              <a:rPr lang="en-IN" sz="3000" b="1" dirty="0">
                <a:latin typeface="Manrope" panose="020B0604020202020204" charset="0"/>
              </a:rPr>
              <a:t>4.Proposed Method</a:t>
            </a:r>
          </a:p>
        </p:txBody>
      </p:sp>
      <p:sp>
        <p:nvSpPr>
          <p:cNvPr id="30" name="TextBox 29">
            <a:extLst>
              <a:ext uri="{FF2B5EF4-FFF2-40B4-BE49-F238E27FC236}">
                <a16:creationId xmlns:a16="http://schemas.microsoft.com/office/drawing/2014/main" id="{125AC61B-4E41-0FEE-B6E4-6F7FD617E70C}"/>
              </a:ext>
            </a:extLst>
          </p:cNvPr>
          <p:cNvSpPr txBox="1"/>
          <p:nvPr/>
        </p:nvSpPr>
        <p:spPr>
          <a:xfrm>
            <a:off x="506776" y="835447"/>
            <a:ext cx="4822461" cy="400110"/>
          </a:xfrm>
          <a:prstGeom prst="rect">
            <a:avLst/>
          </a:prstGeom>
          <a:noFill/>
        </p:spPr>
        <p:txBody>
          <a:bodyPr wrap="square">
            <a:spAutoFit/>
          </a:bodyPr>
          <a:lstStyle/>
          <a:p>
            <a:r>
              <a:rPr lang="en-IN" sz="2000" b="1" dirty="0">
                <a:latin typeface="Manrope" panose="020B0604020202020204" charset="0"/>
              </a:rPr>
              <a:t>User Voting Flowchart </a:t>
            </a:r>
            <a:endParaRPr lang="en-IN" sz="2000" dirty="0"/>
          </a:p>
        </p:txBody>
      </p:sp>
      <p:pic>
        <p:nvPicPr>
          <p:cNvPr id="3" name="Picture 2">
            <a:extLst>
              <a:ext uri="{FF2B5EF4-FFF2-40B4-BE49-F238E27FC236}">
                <a16:creationId xmlns:a16="http://schemas.microsoft.com/office/drawing/2014/main" id="{3842D0FE-3C6F-FACC-DE54-0CC3D4D0FF0F}"/>
              </a:ext>
            </a:extLst>
          </p:cNvPr>
          <p:cNvPicPr>
            <a:picLocks noChangeAspect="1"/>
          </p:cNvPicPr>
          <p:nvPr/>
        </p:nvPicPr>
        <p:blipFill>
          <a:blip r:embed="rId3"/>
          <a:stretch>
            <a:fillRect/>
          </a:stretch>
        </p:blipFill>
        <p:spPr>
          <a:xfrm>
            <a:off x="506776" y="1653850"/>
            <a:ext cx="7629525" cy="25325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37B926B1-6A7C-E6A3-8AC2-46A02BFA3A3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63FD8BD-8E36-8A49-17EE-555C1FA6660A}"/>
              </a:ext>
            </a:extLst>
          </p:cNvPr>
          <p:cNvPicPr>
            <a:picLocks noChangeAspect="1"/>
          </p:cNvPicPr>
          <p:nvPr/>
        </p:nvPicPr>
        <p:blipFill>
          <a:blip r:embed="rId3"/>
          <a:stretch>
            <a:fillRect/>
          </a:stretch>
        </p:blipFill>
        <p:spPr>
          <a:xfrm>
            <a:off x="672030" y="473725"/>
            <a:ext cx="1542360" cy="4007787"/>
          </a:xfrm>
          <a:prstGeom prst="rect">
            <a:avLst/>
          </a:prstGeom>
        </p:spPr>
      </p:pic>
      <p:sp>
        <p:nvSpPr>
          <p:cNvPr id="20" name="TextBox 19">
            <a:extLst>
              <a:ext uri="{FF2B5EF4-FFF2-40B4-BE49-F238E27FC236}">
                <a16:creationId xmlns:a16="http://schemas.microsoft.com/office/drawing/2014/main" id="{1740353D-9088-94D5-5FDA-8FD8E111BECB}"/>
              </a:ext>
            </a:extLst>
          </p:cNvPr>
          <p:cNvSpPr txBox="1"/>
          <p:nvPr/>
        </p:nvSpPr>
        <p:spPr>
          <a:xfrm>
            <a:off x="2908451" y="1427032"/>
            <a:ext cx="5188947" cy="2308324"/>
          </a:xfrm>
          <a:prstGeom prst="rect">
            <a:avLst/>
          </a:prstGeom>
          <a:noFill/>
        </p:spPr>
        <p:txBody>
          <a:bodyPr wrap="square">
            <a:spAutoFit/>
          </a:bodyPr>
          <a:lstStyle/>
          <a:p>
            <a:pPr marL="285750" indent="-285750">
              <a:buFont typeface="Arial" panose="020B0604020202020204" pitchFamily="34" charset="0"/>
              <a:buChar char="•"/>
            </a:pPr>
            <a:r>
              <a:rPr lang="en-IN" sz="1600" dirty="0"/>
              <a:t>The process starts when a candidate initiates a request to join a poll.</a:t>
            </a:r>
          </a:p>
          <a:p>
            <a:pPr marL="285750" indent="-285750">
              <a:buFont typeface="Arial" panose="020B0604020202020204" pitchFamily="34" charset="0"/>
              <a:buChar char="•"/>
            </a:pPr>
            <a:r>
              <a:rPr lang="en-IN" sz="1600" dirty="0"/>
              <a:t>The candidate provides necessary information (such as personal details) and the poll ID they wish to join.</a:t>
            </a:r>
          </a:p>
          <a:p>
            <a:pPr marL="285750" indent="-285750">
              <a:buFont typeface="Arial" panose="020B0604020202020204" pitchFamily="34" charset="0"/>
              <a:buChar char="•"/>
            </a:pPr>
            <a:r>
              <a:rPr lang="en-IN" sz="1600" dirty="0"/>
              <a:t>Upon submission, the system creates a new candidate record under the specified poll.</a:t>
            </a:r>
          </a:p>
          <a:p>
            <a:pPr marL="285750" indent="-285750">
              <a:buFont typeface="Arial" panose="020B0604020202020204" pitchFamily="34" charset="0"/>
              <a:buChar char="•"/>
            </a:pPr>
            <a:r>
              <a:rPr lang="en-IN" sz="1600" dirty="0"/>
              <a:t>After successful registration, the process ends, and the candidate becomes available for users to vote for.</a:t>
            </a:r>
          </a:p>
        </p:txBody>
      </p:sp>
      <p:sp>
        <p:nvSpPr>
          <p:cNvPr id="3" name="TextBox 2">
            <a:extLst>
              <a:ext uri="{FF2B5EF4-FFF2-40B4-BE49-F238E27FC236}">
                <a16:creationId xmlns:a16="http://schemas.microsoft.com/office/drawing/2014/main" id="{6E319DC6-BF3A-700F-8646-A6935102DE05}"/>
              </a:ext>
            </a:extLst>
          </p:cNvPr>
          <p:cNvSpPr txBox="1"/>
          <p:nvPr/>
        </p:nvSpPr>
        <p:spPr>
          <a:xfrm>
            <a:off x="2908452" y="468564"/>
            <a:ext cx="4434289" cy="830997"/>
          </a:xfrm>
          <a:prstGeom prst="rect">
            <a:avLst/>
          </a:prstGeom>
          <a:noFill/>
        </p:spPr>
        <p:txBody>
          <a:bodyPr wrap="square">
            <a:spAutoFit/>
          </a:bodyPr>
          <a:lstStyle/>
          <a:p>
            <a:r>
              <a:rPr lang="en-IN" sz="2400" b="1" dirty="0">
                <a:latin typeface="Manrope" panose="020B0604020202020204" charset="0"/>
              </a:rPr>
              <a:t>Candidate Registration Flowchart </a:t>
            </a:r>
          </a:p>
        </p:txBody>
      </p:sp>
    </p:spTree>
    <p:extLst>
      <p:ext uri="{BB962C8B-B14F-4D97-AF65-F5344CB8AC3E}">
        <p14:creationId xmlns:p14="http://schemas.microsoft.com/office/powerpoint/2010/main" val="3713204632"/>
      </p:ext>
    </p:extLst>
  </p:cSld>
  <p:clrMapOvr>
    <a:masterClrMapping/>
  </p:clrMapOvr>
</p:sld>
</file>

<file path=ppt/theme/theme1.xml><?xml version="1.0" encoding="utf-8"?>
<a:theme xmlns:a="http://schemas.openxmlformats.org/drawingml/2006/main" name="Monochrome Minimalist Pitch Deck by Slidesgo">
  <a:themeElements>
    <a:clrScheme name="Simple Light">
      <a:dk1>
        <a:srgbClr val="191919"/>
      </a:dk1>
      <a:lt1>
        <a:srgbClr val="9E9C9D"/>
      </a:lt1>
      <a:dk2>
        <a:srgbClr val="D5D4D2"/>
      </a:dk2>
      <a:lt2>
        <a:srgbClr val="E9E7E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2326</Words>
  <Application>Microsoft Office PowerPoint</Application>
  <PresentationFormat>On-screen Show (16:9)</PresentationFormat>
  <Paragraphs>198</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Manrope</vt:lpstr>
      <vt:lpstr>Wingdings</vt:lpstr>
      <vt:lpstr>Arial</vt:lpstr>
      <vt:lpstr>Raleway</vt:lpstr>
      <vt:lpstr>Bierstadt</vt:lpstr>
      <vt:lpstr>PT Sans</vt:lpstr>
      <vt:lpstr>Karla</vt:lpstr>
      <vt:lpstr>Monochrome Minimalist Pitch Deck by Slidesgo</vt:lpstr>
      <vt:lpstr>DECENTRALIZED VOTING</vt:lpstr>
      <vt:lpstr>1. Abstract</vt:lpstr>
      <vt:lpstr>2. Introduction</vt:lpstr>
      <vt:lpstr>Real world Applications</vt:lpstr>
      <vt:lpstr>Real world Applications</vt:lpstr>
      <vt:lpstr>3. Related Works / Existing Works</vt:lpstr>
      <vt:lpstr>Comparison with other Approaches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5.Experimental Setup</vt:lpstr>
      <vt:lpstr>PowerPoint Presentation</vt:lpstr>
      <vt:lpstr>System Hardware</vt:lpstr>
      <vt:lpstr>Project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6.Conclusion</vt:lpstr>
      <vt:lpstr>7. Future Scope</vt:lpstr>
      <vt:lpstr>8.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Suhana Shaik</dc:creator>
  <cp:lastModifiedBy>Farman Shaik</cp:lastModifiedBy>
  <cp:revision>10</cp:revision>
  <dcterms:modified xsi:type="dcterms:W3CDTF">2025-05-02T10:33:53Z</dcterms:modified>
</cp:coreProperties>
</file>