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3" r:id="rId6"/>
    <p:sldId id="277" r:id="rId7"/>
    <p:sldId id="274" r:id="rId8"/>
    <p:sldId id="264" r:id="rId9"/>
    <p:sldId id="259" r:id="rId10"/>
    <p:sldId id="267" r:id="rId11"/>
    <p:sldId id="278" r:id="rId12"/>
    <p:sldId id="280" r:id="rId13"/>
    <p:sldId id="281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911"/>
    <a:srgbClr val="4F253A"/>
    <a:srgbClr val="401E2A"/>
    <a:srgbClr val="FFFFFF"/>
    <a:srgbClr val="300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857250"/>
            <a:ext cx="121920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4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5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5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6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7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6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31D3-F9C1-4B5C-AD43-4FFF07E6ADA4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4" y="631159"/>
            <a:ext cx="12192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9770" y="3013501"/>
            <a:ext cx="654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中医病历文本分类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7389" y="4542002"/>
            <a:ext cx="612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许晟华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9770" y="1954425"/>
            <a:ext cx="2365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2018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09770" y="4060159"/>
            <a:ext cx="59160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个问题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822508" y="1785239"/>
            <a:ext cx="2133600" cy="2133600"/>
          </a:xfrm>
          <a:prstGeom prst="diamond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8714722" y="1724854"/>
            <a:ext cx="2133600" cy="2133600"/>
          </a:xfrm>
          <a:prstGeom prst="diamond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1110819" y="1785239"/>
            <a:ext cx="2133600" cy="2133600"/>
          </a:xfrm>
          <a:prstGeom prst="diamond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77739" y="4251479"/>
            <a:ext cx="2423482" cy="1009683"/>
            <a:chOff x="889088" y="3551560"/>
            <a:chExt cx="2423482" cy="1009683"/>
          </a:xfrm>
        </p:grpSpPr>
        <p:sp>
          <p:nvSpPr>
            <p:cNvPr id="22" name="文本框 21"/>
            <p:cNvSpPr txBox="1"/>
            <p:nvPr/>
          </p:nvSpPr>
          <p:spPr>
            <a:xfrm>
              <a:off x="1007699" y="3551560"/>
              <a:ext cx="2304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</a:rPr>
                <a:t>2.1</a:t>
              </a:r>
              <a:r>
                <a:rPr lang="zh-CN" altLang="en-US" sz="1600" dirty="0" smtClean="0">
                  <a:solidFill>
                    <a:srgbClr val="220911"/>
                  </a:solidFill>
                </a:rPr>
                <a:t>评价指标问题</a:t>
              </a:r>
              <a:endParaRPr lang="zh-CN" altLang="en-US" sz="1600" dirty="0">
                <a:solidFill>
                  <a:srgbClr val="22091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9088" y="3976468"/>
              <a:ext cx="2399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220911"/>
                  </a:solidFill>
                  <a:latin typeface="+mj-lt"/>
                </a:rPr>
                <a:t>只用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+mj-lt"/>
                </a:rPr>
                <a:t>测试集</a:t>
              </a:r>
              <a:r>
                <a:rPr lang="zh-CN" altLang="en-US" sz="1600" dirty="0" smtClean="0">
                  <a:solidFill>
                    <a:srgbClr val="220911"/>
                  </a:solidFill>
                  <a:latin typeface="+mj-lt"/>
                </a:rPr>
                <a:t>的准确率是不够的！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30122" y="4251479"/>
            <a:ext cx="2399760" cy="1009683"/>
            <a:chOff x="889088" y="3551560"/>
            <a:chExt cx="2399760" cy="1009683"/>
          </a:xfrm>
        </p:grpSpPr>
        <p:sp>
          <p:nvSpPr>
            <p:cNvPr id="25" name="文本框 24"/>
            <p:cNvSpPr txBox="1"/>
            <p:nvPr/>
          </p:nvSpPr>
          <p:spPr>
            <a:xfrm>
              <a:off x="936533" y="3551560"/>
              <a:ext cx="2304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</a:rPr>
                <a:t>2.2</a:t>
              </a:r>
              <a:r>
                <a:rPr lang="zh-CN" altLang="en-US" sz="1600" dirty="0" smtClean="0">
                  <a:solidFill>
                    <a:srgbClr val="220911"/>
                  </a:solidFill>
                </a:rPr>
                <a:t>病历数据问题</a:t>
              </a:r>
              <a:endParaRPr lang="zh-CN" altLang="en-US" sz="1600" dirty="0">
                <a:solidFill>
                  <a:srgbClr val="22091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89088" y="3976468"/>
              <a:ext cx="2399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220911"/>
                  </a:solidFill>
                  <a:latin typeface="+mj-lt"/>
                </a:rPr>
                <a:t>病历中人为的加入了很多噪声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01117" y="4199333"/>
            <a:ext cx="2447205" cy="1061829"/>
            <a:chOff x="889088" y="3499414"/>
            <a:chExt cx="2447205" cy="1061829"/>
          </a:xfrm>
        </p:grpSpPr>
        <p:sp>
          <p:nvSpPr>
            <p:cNvPr id="28" name="文本框 27"/>
            <p:cNvSpPr txBox="1"/>
            <p:nvPr/>
          </p:nvSpPr>
          <p:spPr>
            <a:xfrm>
              <a:off x="1031422" y="3499414"/>
              <a:ext cx="2304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220911"/>
                  </a:solidFill>
                </a:rPr>
                <a:t>2.3</a:t>
              </a:r>
              <a:r>
                <a:rPr lang="zh-CN" altLang="en-US" sz="1600" dirty="0" smtClean="0">
                  <a:solidFill>
                    <a:srgbClr val="220911"/>
                  </a:solidFill>
                </a:rPr>
                <a:t>给的八纲等规则表</a:t>
              </a:r>
              <a:endParaRPr lang="zh-CN" altLang="en-US" sz="1600" dirty="0">
                <a:solidFill>
                  <a:srgbClr val="22091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89088" y="3976468"/>
              <a:ext cx="2399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220911"/>
                  </a:solidFill>
                  <a:latin typeface="+mj-lt"/>
                </a:rPr>
                <a:t>第二种方法准确率不高跟规则表有很大关系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7914" y="-357396"/>
            <a:ext cx="289488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 smtClean="0">
                <a:solidFill>
                  <a:schemeClr val="bg1"/>
                </a:solidFill>
              </a:rPr>
              <a:t>3</a:t>
            </a:r>
            <a:endParaRPr lang="zh-CN" altLang="en-US" sz="4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5604" y="3379879"/>
            <a:ext cx="274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PART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55800" y="2133600"/>
            <a:ext cx="2737400" cy="3508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97729" y="4249340"/>
            <a:ext cx="394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探索的方向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741591" y="2329190"/>
            <a:ext cx="240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20911"/>
                </a:solidFill>
              </a:rPr>
              <a:t>提升特征表的质量</a:t>
            </a:r>
            <a:endParaRPr lang="zh-CN" altLang="en-US" sz="1600" dirty="0">
              <a:solidFill>
                <a:srgbClr val="22091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61047" y="3848345"/>
            <a:ext cx="2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20911"/>
                </a:solidFill>
                <a:latin typeface="+mj-lt"/>
              </a:rPr>
              <a:t>考虑能否引入更多的特征</a:t>
            </a:r>
            <a:endParaRPr lang="zh-CN" altLang="en-US" sz="1600" dirty="0">
              <a:solidFill>
                <a:srgbClr val="220911"/>
              </a:solidFill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33559" y="5137988"/>
            <a:ext cx="2990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20911"/>
                </a:solidFill>
                <a:latin typeface="+mj-lt"/>
              </a:rPr>
              <a:t>类的划分粒度，能否划分为</a:t>
            </a:r>
            <a:r>
              <a:rPr lang="en-US" altLang="zh-CN" sz="1600" dirty="0" smtClean="0">
                <a:solidFill>
                  <a:srgbClr val="220911"/>
                </a:solidFill>
                <a:latin typeface="+mj-lt"/>
              </a:rPr>
              <a:t>20</a:t>
            </a:r>
            <a:r>
              <a:rPr lang="zh-CN" altLang="en-US" sz="1600" dirty="0" smtClean="0">
                <a:solidFill>
                  <a:srgbClr val="220911"/>
                </a:solidFill>
                <a:latin typeface="+mj-lt"/>
              </a:rPr>
              <a:t>个</a:t>
            </a:r>
            <a:r>
              <a:rPr lang="en-US" altLang="zh-CN" sz="1600" dirty="0" smtClean="0">
                <a:solidFill>
                  <a:srgbClr val="220911"/>
                </a:solidFill>
                <a:latin typeface="+mj-lt"/>
              </a:rPr>
              <a:t>10</a:t>
            </a:r>
            <a:r>
              <a:rPr lang="zh-CN" altLang="en-US" sz="1600" dirty="0" smtClean="0">
                <a:solidFill>
                  <a:srgbClr val="220911"/>
                </a:solidFill>
                <a:latin typeface="+mj-lt"/>
              </a:rPr>
              <a:t>个</a:t>
            </a:r>
            <a:endParaRPr lang="zh-CN" altLang="en-US" sz="1600" dirty="0">
              <a:solidFill>
                <a:srgbClr val="220911"/>
              </a:solidFill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探索的方向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40858" y="2120899"/>
            <a:ext cx="1156885" cy="939800"/>
            <a:chOff x="1809157" y="2374900"/>
            <a:chExt cx="1156885" cy="939800"/>
          </a:xfrm>
        </p:grpSpPr>
        <p:grpSp>
          <p:nvGrpSpPr>
            <p:cNvPr id="6" name="组合 5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440858" y="3524638"/>
            <a:ext cx="1156885" cy="939800"/>
            <a:chOff x="1809157" y="2374900"/>
            <a:chExt cx="1156885" cy="9398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440858" y="4928378"/>
            <a:ext cx="1156885" cy="939800"/>
            <a:chOff x="1809157" y="2374900"/>
            <a:chExt cx="1156885" cy="939800"/>
          </a:xfrm>
        </p:grpSpPr>
        <p:grpSp>
          <p:nvGrpSpPr>
            <p:cNvPr id="75" name="组合 74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5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7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探索的终极方向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1819" y="1863306"/>
            <a:ext cx="577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提升数据量，当然标注成本很高，能否另辟蹊径，收集数据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42485" y="1954425"/>
            <a:ext cx="5707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THANK YOU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32029" y="3372950"/>
            <a:ext cx="6127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一点建议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我们通力合作，一鼓作气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37985" y="3277864"/>
            <a:ext cx="59160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964" y="1490008"/>
            <a:ext cx="2746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CONT</a:t>
            </a:r>
          </a:p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ENTS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2477" y="3577264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研究现状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477" y="4310303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存在的问题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2477" y="5043342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探索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的方向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5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7914" y="-357396"/>
            <a:ext cx="289488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 smtClean="0">
                <a:solidFill>
                  <a:schemeClr val="bg1"/>
                </a:solidFill>
              </a:rPr>
              <a:t>1</a:t>
            </a:r>
            <a:endParaRPr lang="zh-CN" altLang="en-US" sz="4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8614" y="4157008"/>
            <a:ext cx="274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PART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55800" y="2133600"/>
            <a:ext cx="2737400" cy="3508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97729" y="3446668"/>
            <a:ext cx="394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两个阶段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3111500"/>
            <a:ext cx="12192000" cy="0"/>
          </a:xfrm>
          <a:prstGeom prst="line">
            <a:avLst/>
          </a:prstGeom>
          <a:ln>
            <a:solidFill>
              <a:srgbClr val="2209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第一阶段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60370" y="2882900"/>
            <a:ext cx="457200" cy="45720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67400" y="2882900"/>
            <a:ext cx="457200" cy="45720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874430" y="2882900"/>
            <a:ext cx="457200" cy="45720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47677" y="2298125"/>
            <a:ext cx="108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220911"/>
                </a:solidFill>
              </a:rPr>
              <a:t>病历</a:t>
            </a:r>
            <a:endParaRPr lang="zh-CN" altLang="en-US" sz="3200" dirty="0">
              <a:solidFill>
                <a:srgbClr val="22091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54707" y="2298125"/>
            <a:ext cx="108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20911"/>
                </a:solidFill>
              </a:rPr>
              <a:t>特征</a:t>
            </a:r>
            <a:endParaRPr lang="zh-CN" altLang="en-US" sz="3200" dirty="0">
              <a:solidFill>
                <a:srgbClr val="22091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61737" y="2298125"/>
            <a:ext cx="1082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220911"/>
                </a:solidFill>
              </a:rPr>
              <a:t>分类（）</a:t>
            </a:r>
            <a:endParaRPr lang="zh-CN" altLang="en-US" sz="3200" dirty="0">
              <a:solidFill>
                <a:srgbClr val="22091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9088" y="3396674"/>
            <a:ext cx="2399760" cy="918348"/>
            <a:chOff x="889088" y="3396674"/>
            <a:chExt cx="2399760" cy="918348"/>
          </a:xfrm>
        </p:grpSpPr>
        <p:sp>
          <p:nvSpPr>
            <p:cNvPr id="16" name="文本框 15"/>
            <p:cNvSpPr txBox="1"/>
            <p:nvPr/>
          </p:nvSpPr>
          <p:spPr>
            <a:xfrm>
              <a:off x="936533" y="3396674"/>
              <a:ext cx="2304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220911"/>
                  </a:solidFill>
                </a:rPr>
                <a:t>非结构化数据</a:t>
              </a:r>
              <a:endParaRPr lang="zh-CN" altLang="en-US" sz="1200" dirty="0">
                <a:solidFill>
                  <a:srgbClr val="22091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9088" y="3976468"/>
              <a:ext cx="2399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96120" y="3396674"/>
            <a:ext cx="2399760" cy="918348"/>
            <a:chOff x="4896119" y="3396674"/>
            <a:chExt cx="2399760" cy="918348"/>
          </a:xfrm>
        </p:grpSpPr>
        <p:sp>
          <p:nvSpPr>
            <p:cNvPr id="18" name="文本框 17"/>
            <p:cNvSpPr txBox="1"/>
            <p:nvPr/>
          </p:nvSpPr>
          <p:spPr>
            <a:xfrm>
              <a:off x="4943564" y="3396674"/>
              <a:ext cx="2304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220911"/>
                  </a:solidFill>
                </a:rPr>
                <a:t>先将病历数字化，再用</a:t>
              </a:r>
              <a:r>
                <a:rPr lang="en-US" altLang="zh-CN" sz="1600" dirty="0" smtClean="0">
                  <a:solidFill>
                    <a:srgbClr val="220911"/>
                  </a:solidFill>
                </a:rPr>
                <a:t>CNN</a:t>
              </a:r>
              <a:r>
                <a:rPr lang="zh-CN" altLang="en-US" sz="1600" dirty="0" smtClean="0">
                  <a:solidFill>
                    <a:srgbClr val="220911"/>
                  </a:solidFill>
                </a:rPr>
                <a:t>提取具有抽象意义的特征</a:t>
              </a:r>
              <a:endParaRPr lang="zh-CN" altLang="en-US" sz="1600" dirty="0">
                <a:solidFill>
                  <a:srgbClr val="22091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96119" y="3976468"/>
              <a:ext cx="2399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903149" y="3396674"/>
            <a:ext cx="2399760" cy="918348"/>
            <a:chOff x="8950594" y="3396674"/>
            <a:chExt cx="2399760" cy="918348"/>
          </a:xfrm>
        </p:grpSpPr>
        <p:sp>
          <p:nvSpPr>
            <p:cNvPr id="20" name="文本框 19"/>
            <p:cNvSpPr txBox="1"/>
            <p:nvPr/>
          </p:nvSpPr>
          <p:spPr>
            <a:xfrm>
              <a:off x="8998039" y="3396674"/>
              <a:ext cx="2304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220911"/>
                  </a:solidFill>
                </a:rPr>
                <a:t>根据提取出的特征进行预测</a:t>
              </a:r>
              <a:endParaRPr lang="zh-CN" altLang="en-US" sz="1600" dirty="0">
                <a:solidFill>
                  <a:srgbClr val="22091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950594" y="3976468"/>
              <a:ext cx="2399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85336" y="1218660"/>
            <a:ext cx="324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神经网络，从病历直接预测分类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706286" y="2421522"/>
            <a:ext cx="359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220911"/>
                </a:solidFill>
                <a:latin typeface="+mj-lt"/>
              </a:rPr>
              <a:t>准确率</a:t>
            </a:r>
            <a:r>
              <a:rPr lang="en-US" altLang="zh-CN" sz="2000" dirty="0" smtClean="0">
                <a:solidFill>
                  <a:srgbClr val="220911"/>
                </a:solidFill>
                <a:latin typeface="+mj-lt"/>
              </a:rPr>
              <a:t>95%</a:t>
            </a:r>
            <a:endParaRPr lang="zh-CN" altLang="en-US" sz="2000" dirty="0">
              <a:solidFill>
                <a:srgbClr val="220911"/>
              </a:solidFill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第一阶段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40858" y="2120899"/>
            <a:ext cx="1156885" cy="939800"/>
            <a:chOff x="1809157" y="2374900"/>
            <a:chExt cx="1156885" cy="939800"/>
          </a:xfrm>
        </p:grpSpPr>
        <p:grpSp>
          <p:nvGrpSpPr>
            <p:cNvPr id="6" name="组合 5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440857" y="4536099"/>
            <a:ext cx="1156885" cy="939800"/>
            <a:chOff x="1809157" y="2374900"/>
            <a:chExt cx="1156885" cy="9398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754966" y="4590500"/>
            <a:ext cx="175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泛化能力不强（突变问题）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9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3111500"/>
            <a:ext cx="12192000" cy="0"/>
          </a:xfrm>
          <a:prstGeom prst="line">
            <a:avLst/>
          </a:prstGeom>
          <a:ln>
            <a:solidFill>
              <a:srgbClr val="2209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第二阶段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60370" y="2882900"/>
            <a:ext cx="457200" cy="45720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67400" y="2882900"/>
            <a:ext cx="457200" cy="45720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874430" y="2882900"/>
            <a:ext cx="457200" cy="457200"/>
          </a:xfrm>
          <a:prstGeom prst="ellipse">
            <a:avLst/>
          </a:prstGeom>
          <a:solidFill>
            <a:srgbClr val="220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47677" y="2298125"/>
            <a:ext cx="108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220911"/>
                </a:solidFill>
              </a:rPr>
              <a:t>病历</a:t>
            </a:r>
            <a:endParaRPr lang="zh-CN" altLang="en-US" sz="3200" dirty="0">
              <a:solidFill>
                <a:srgbClr val="22091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54707" y="2298125"/>
            <a:ext cx="108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20911"/>
                </a:solidFill>
              </a:rPr>
              <a:t>特征</a:t>
            </a:r>
            <a:endParaRPr lang="zh-CN" altLang="en-US" sz="3200" dirty="0">
              <a:solidFill>
                <a:srgbClr val="22091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61737" y="2298125"/>
            <a:ext cx="1082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220911"/>
                </a:solidFill>
              </a:rPr>
              <a:t>分类（）</a:t>
            </a:r>
            <a:endParaRPr lang="zh-CN" altLang="en-US" sz="3200" dirty="0">
              <a:solidFill>
                <a:srgbClr val="22091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9088" y="3396674"/>
            <a:ext cx="2399760" cy="918348"/>
            <a:chOff x="889088" y="3396674"/>
            <a:chExt cx="2399760" cy="918348"/>
          </a:xfrm>
        </p:grpSpPr>
        <p:sp>
          <p:nvSpPr>
            <p:cNvPr id="16" name="文本框 15"/>
            <p:cNvSpPr txBox="1"/>
            <p:nvPr/>
          </p:nvSpPr>
          <p:spPr>
            <a:xfrm>
              <a:off x="936533" y="3396674"/>
              <a:ext cx="2304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220911"/>
                  </a:solidFill>
                </a:rPr>
                <a:t>非结构化数据</a:t>
              </a:r>
              <a:endParaRPr lang="zh-CN" altLang="en-US" sz="1200" dirty="0">
                <a:solidFill>
                  <a:srgbClr val="22091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9088" y="3976468"/>
              <a:ext cx="2399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96120" y="3396674"/>
            <a:ext cx="2399760" cy="1164569"/>
            <a:chOff x="4896119" y="3396674"/>
            <a:chExt cx="2399760" cy="1164569"/>
          </a:xfrm>
        </p:grpSpPr>
        <p:sp>
          <p:nvSpPr>
            <p:cNvPr id="18" name="文本框 17"/>
            <p:cNvSpPr txBox="1"/>
            <p:nvPr/>
          </p:nvSpPr>
          <p:spPr>
            <a:xfrm>
              <a:off x="4943564" y="3396674"/>
              <a:ext cx="2304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220911"/>
                  </a:solidFill>
                </a:rPr>
                <a:t>我们这里人为规定出特征</a:t>
              </a:r>
              <a:endParaRPr lang="zh-CN" altLang="en-US" sz="1600" dirty="0">
                <a:solidFill>
                  <a:srgbClr val="22091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96119" y="3976468"/>
              <a:ext cx="2399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220911"/>
                  </a:solidFill>
                  <a:latin typeface="+mj-lt"/>
                </a:rPr>
                <a:t>（比如八纲，脏腑，气血津液）</a:t>
              </a:r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903149" y="3396674"/>
            <a:ext cx="2399760" cy="918348"/>
            <a:chOff x="8950594" y="3396674"/>
            <a:chExt cx="2399760" cy="918348"/>
          </a:xfrm>
        </p:grpSpPr>
        <p:sp>
          <p:nvSpPr>
            <p:cNvPr id="20" name="文本框 19"/>
            <p:cNvSpPr txBox="1"/>
            <p:nvPr/>
          </p:nvSpPr>
          <p:spPr>
            <a:xfrm>
              <a:off x="8998039" y="3396674"/>
              <a:ext cx="23048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220911"/>
                  </a:solidFill>
                </a:rPr>
                <a:t>根据提取出的特征进行预测</a:t>
              </a:r>
              <a:endParaRPr lang="zh-CN" altLang="en-US" sz="1600" dirty="0">
                <a:solidFill>
                  <a:srgbClr val="22091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950594" y="3976468"/>
              <a:ext cx="2399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rgbClr val="220911"/>
                </a:solidFill>
                <a:latin typeface="+mj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85336" y="1218660"/>
            <a:ext cx="3243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神经网络，去预测特征</a:t>
            </a:r>
            <a:endParaRPr lang="en-US" altLang="zh-CN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支持向量机，通过提取的特征预测分类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3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2714851" y="2329188"/>
            <a:ext cx="2990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20911"/>
                </a:solidFill>
                <a:latin typeface="+mj-lt"/>
              </a:rPr>
              <a:t>病历预测特征准确率</a:t>
            </a:r>
            <a:r>
              <a:rPr lang="en-US" altLang="zh-CN" sz="1600" dirty="0" smtClean="0">
                <a:solidFill>
                  <a:srgbClr val="220911"/>
                </a:solidFill>
                <a:latin typeface="+mj-lt"/>
              </a:rPr>
              <a:t>95%</a:t>
            </a:r>
            <a:r>
              <a:rPr lang="zh-CN" altLang="en-US" sz="1600" dirty="0" smtClean="0">
                <a:solidFill>
                  <a:srgbClr val="220911"/>
                </a:solidFill>
                <a:latin typeface="+mj-lt"/>
              </a:rPr>
              <a:t>左右</a:t>
            </a:r>
            <a:endParaRPr lang="en-US" altLang="zh-CN" sz="1600" dirty="0" smtClean="0">
              <a:solidFill>
                <a:srgbClr val="220911"/>
              </a:solidFill>
              <a:latin typeface="+mj-lt"/>
            </a:endParaRPr>
          </a:p>
          <a:p>
            <a:r>
              <a:rPr lang="zh-CN" altLang="en-US" sz="1600" dirty="0" smtClean="0">
                <a:solidFill>
                  <a:srgbClr val="220911"/>
                </a:solidFill>
                <a:latin typeface="+mj-lt"/>
              </a:rPr>
              <a:t>特征预测分类准确率</a:t>
            </a:r>
            <a:r>
              <a:rPr lang="en-US" altLang="zh-CN" sz="1600" dirty="0" smtClean="0">
                <a:solidFill>
                  <a:srgbClr val="220911"/>
                </a:solidFill>
                <a:latin typeface="+mj-lt"/>
              </a:rPr>
              <a:t>85%</a:t>
            </a:r>
            <a:r>
              <a:rPr lang="zh-CN" altLang="en-US" sz="1600" dirty="0" smtClean="0">
                <a:solidFill>
                  <a:srgbClr val="220911"/>
                </a:solidFill>
                <a:latin typeface="+mj-lt"/>
              </a:rPr>
              <a:t>左右</a:t>
            </a:r>
            <a:r>
              <a:rPr lang="en-US" altLang="zh-CN" sz="1600" dirty="0" smtClean="0">
                <a:solidFill>
                  <a:srgbClr val="220911"/>
                </a:solidFill>
                <a:latin typeface="+mj-lt"/>
              </a:rPr>
              <a:t>.</a:t>
            </a:r>
            <a:endParaRPr lang="zh-CN" altLang="en-US" sz="1600" dirty="0">
              <a:solidFill>
                <a:srgbClr val="220911"/>
              </a:solidFill>
              <a:latin typeface="+mj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14851" y="4912190"/>
            <a:ext cx="299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220911"/>
                </a:solidFill>
                <a:latin typeface="+mj-lt"/>
              </a:rPr>
              <a:t>目前来看准确率不高</a:t>
            </a:r>
            <a:endParaRPr lang="zh-CN" altLang="en-US" sz="1600" dirty="0">
              <a:solidFill>
                <a:srgbClr val="220911"/>
              </a:solidFill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第二阶段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40858" y="2120899"/>
            <a:ext cx="1156885" cy="939800"/>
            <a:chOff x="1809157" y="2374900"/>
            <a:chExt cx="1156885" cy="939800"/>
          </a:xfrm>
        </p:grpSpPr>
        <p:grpSp>
          <p:nvGrpSpPr>
            <p:cNvPr id="6" name="组合 5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440858" y="4611567"/>
            <a:ext cx="1156885" cy="939800"/>
            <a:chOff x="1809157" y="2374900"/>
            <a:chExt cx="1156885" cy="9398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917700" y="2374900"/>
              <a:ext cx="939800" cy="939800"/>
              <a:chOff x="1917700" y="2374900"/>
              <a:chExt cx="939800" cy="9398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917700" y="2374900"/>
                <a:ext cx="939800" cy="939800"/>
              </a:xfrm>
              <a:prstGeom prst="rect">
                <a:avLst/>
              </a:prstGeom>
              <a:solidFill>
                <a:srgbClr val="2209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1917700" y="2557492"/>
                <a:ext cx="939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/>
            <p:cNvSpPr txBox="1"/>
            <p:nvPr/>
          </p:nvSpPr>
          <p:spPr>
            <a:xfrm>
              <a:off x="1809157" y="2522955"/>
              <a:ext cx="1156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5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研究总结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653" y="1639019"/>
            <a:ext cx="6487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回顾我们的工作，我们所做的是在尽可能的减少人工添加的噪声，增强模型的泛化能力（也就是让模型更加通用）。（数据太少，统计量不足无法形成规律。当可以学习到规律时候，又是加入了太多人为噪声。举个例子，比如分辨不同的人。高矮胖瘦美丑。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7917" y="3674853"/>
            <a:ext cx="632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我对第二种思路保持积极态度，通过医生知识有助于减少噪声的影响，提高模型的通用性。（举个例子，验血，两个指标和</a:t>
            </a:r>
            <a:r>
              <a:rPr lang="zh-CN" altLang="en-US" dirty="0"/>
              <a:t>多个</a:t>
            </a:r>
            <a:r>
              <a:rPr lang="zh-CN" altLang="en-US" dirty="0" smtClean="0"/>
              <a:t>指标）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7914" y="-357396"/>
            <a:ext cx="289488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bg1"/>
                </a:solidFill>
              </a:rPr>
              <a:t>2</a:t>
            </a:r>
            <a:endParaRPr lang="zh-CN" altLang="en-US" sz="4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8614" y="4157008"/>
            <a:ext cx="274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PART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55800" y="2133600"/>
            <a:ext cx="2737400" cy="3508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97729" y="4249340"/>
            <a:ext cx="394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存在的问题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376</Words>
  <Application>Microsoft Office PowerPoint</Application>
  <PresentationFormat>宽屏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time hooper</cp:lastModifiedBy>
  <cp:revision>33</cp:revision>
  <dcterms:created xsi:type="dcterms:W3CDTF">2015-10-26T22:08:26Z</dcterms:created>
  <dcterms:modified xsi:type="dcterms:W3CDTF">2018-11-25T08:07:48Z</dcterms:modified>
</cp:coreProperties>
</file>