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6" r:id="rId3"/>
  </p:sldMasterIdLst>
  <p:notesMasterIdLst>
    <p:notesMasterId r:id="rId38"/>
  </p:notesMasterIdLst>
  <p:sldIdLst>
    <p:sldId id="343" r:id="rId4"/>
    <p:sldId id="335" r:id="rId5"/>
    <p:sldId id="336" r:id="rId6"/>
    <p:sldId id="338" r:id="rId7"/>
    <p:sldId id="345" r:id="rId8"/>
    <p:sldId id="346" r:id="rId9"/>
    <p:sldId id="339" r:id="rId10"/>
    <p:sldId id="340" r:id="rId11"/>
    <p:sldId id="341" r:id="rId12"/>
    <p:sldId id="342" r:id="rId13"/>
    <p:sldId id="302" r:id="rId14"/>
    <p:sldId id="303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34" r:id="rId36"/>
    <p:sldId id="34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81106" autoAdjust="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F647D-162F-432F-9E10-B1BFE7561C77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E674B-9123-4E5C-A05A-FBD8B7CD5D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8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41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88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78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enable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WiFi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training measurements to be collected once and used across sites,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40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enable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WiFi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training measurements to be collected once and used across sites,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10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Which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is a fully connected, feed-forward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with 7 hidden layers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参与训练的受试者（例如，步态或姿势）不需要与部署期间的目标受试者相同。这是因为目标是学习特定任务的无线表示翻译（例如，步态识别或手势识别）而不是特定主题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95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which</a:t>
            </a:r>
          </a:p>
          <a:p>
            <a:r>
              <a:rPr lang="en-US" altLang="zh-CN" dirty="0" smtClean="0"/>
              <a:t>is a fully connected, feed-forward</a:t>
            </a:r>
          </a:p>
          <a:p>
            <a:r>
              <a:rPr lang="en-US" altLang="zh-CN" dirty="0" smtClean="0"/>
              <a:t>with 7 hidden layers</a:t>
            </a:r>
          </a:p>
          <a:p>
            <a:r>
              <a:rPr lang="en-US" altLang="zh-CN" smtClean="0"/>
              <a:t>ANN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09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model per site, per feature set, we can use them to quickly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translate the sensing model training measurements for each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 subject from one site to another.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932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consider six classification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techniques listed in Table 2. For this work, a classifier takes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feature vector of the input measurement to predict the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target’s label that the input corresponds to. Our classifiers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 mixture of linear (e.g., KNN) and non-linear (e.g., SVM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RBF kernel) models which were proven to be useful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prior wireless sensing tasks. It is worth mentioning that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classifiers can be added and the process of expert model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 and selection can remain unchanged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58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中有很多特征  确定哪个分类器好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decide which feature-model combinations should be used as an expert, we perform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crossvalidation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translated training measurements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31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Expert Selector：</a:t>
            </a:r>
            <a:r>
              <a:rPr lang="en-US" altLang="zh-CN" dirty="0" smtClean="0"/>
              <a:t>Our expert selector is a</a:t>
            </a:r>
          </a:p>
          <a:p>
            <a:r>
              <a:rPr lang="en-US" altLang="zh-CN" dirty="0" err="1" smtClean="0"/>
              <a:t>Classifie</a:t>
            </a:r>
            <a:r>
              <a:rPr lang="en-US" altLang="zh-CN" dirty="0" smtClean="0"/>
              <a:t> KNN</a:t>
            </a:r>
          </a:p>
          <a:p>
            <a:r>
              <a:rPr lang="en-US" altLang="zh-CN" dirty="0" smtClean="0"/>
              <a:t>where k is set to 3 which is determined by performing cross</a:t>
            </a:r>
          </a:p>
          <a:p>
            <a:r>
              <a:rPr lang="en-US" altLang="zh-CN" dirty="0" smtClean="0"/>
              <a:t>k</a:t>
            </a:r>
          </a:p>
          <a:p>
            <a:r>
              <a:rPr lang="en-US" altLang="zh-CN" dirty="0" smtClean="0"/>
              <a:t>validation</a:t>
            </a:r>
          </a:p>
          <a:p>
            <a:r>
              <a:rPr lang="en-US" altLang="zh-CN" dirty="0" smtClean="0"/>
              <a:t>on our training data. We use the</a:t>
            </a:r>
          </a:p>
          <a:p>
            <a:r>
              <a:rPr lang="en-US" altLang="zh-CN" dirty="0" err="1" smtClean="0"/>
              <a:t>WiFi</a:t>
            </a:r>
            <a:endParaRPr lang="en-US" altLang="zh-CN" dirty="0" smtClean="0"/>
          </a:p>
          <a:p>
            <a:r>
              <a:rPr lang="en-US" altLang="zh-CN" dirty="0" smtClean="0"/>
              <a:t>translated</a:t>
            </a:r>
          </a:p>
          <a:p>
            <a:r>
              <a:rPr lang="en-US" altLang="zh-CN" dirty="0" smtClean="0"/>
              <a:t>training measurements of the target subjects or activities as</a:t>
            </a:r>
          </a:p>
          <a:p>
            <a:r>
              <a:rPr lang="en-US" altLang="zh-CN" dirty="0" smtClean="0"/>
              <a:t>for choosing expert models.</a:t>
            </a:r>
          </a:p>
          <a:p>
            <a:r>
              <a:rPr lang="en-US" altLang="zh-CN" dirty="0" smtClean="0"/>
              <a:t>fingerprint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33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205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Expert Selector：</a:t>
            </a:r>
            <a:r>
              <a:rPr lang="en-US" altLang="zh-CN" dirty="0" smtClean="0"/>
              <a:t>Our expert selector is a</a:t>
            </a:r>
          </a:p>
          <a:p>
            <a:r>
              <a:rPr lang="en-US" altLang="zh-CN" dirty="0" err="1" smtClean="0"/>
              <a:t>Classifie</a:t>
            </a:r>
            <a:r>
              <a:rPr lang="en-US" altLang="zh-CN" dirty="0" smtClean="0"/>
              <a:t> KNN</a:t>
            </a:r>
          </a:p>
          <a:p>
            <a:r>
              <a:rPr lang="en-US" altLang="zh-CN" dirty="0" smtClean="0"/>
              <a:t>where k is set to 3 which is determined by performing cross</a:t>
            </a:r>
          </a:p>
          <a:p>
            <a:r>
              <a:rPr lang="en-US" altLang="zh-CN" dirty="0" smtClean="0"/>
              <a:t>k</a:t>
            </a:r>
          </a:p>
          <a:p>
            <a:r>
              <a:rPr lang="en-US" altLang="zh-CN" dirty="0" smtClean="0"/>
              <a:t>validation</a:t>
            </a:r>
          </a:p>
          <a:p>
            <a:r>
              <a:rPr lang="en-US" altLang="zh-CN" dirty="0" smtClean="0"/>
              <a:t>on our training data. We use the</a:t>
            </a:r>
          </a:p>
          <a:p>
            <a:r>
              <a:rPr lang="en-US" altLang="zh-CN" dirty="0" err="1" smtClean="0"/>
              <a:t>WiFi</a:t>
            </a:r>
            <a:endParaRPr lang="en-US" altLang="zh-CN" dirty="0" smtClean="0"/>
          </a:p>
          <a:p>
            <a:r>
              <a:rPr lang="en-US" altLang="zh-CN" dirty="0" smtClean="0"/>
              <a:t>translated</a:t>
            </a:r>
          </a:p>
          <a:p>
            <a:r>
              <a:rPr lang="en-US" altLang="zh-CN" dirty="0" smtClean="0"/>
              <a:t>training measurements of the target subjects or activities as</a:t>
            </a:r>
          </a:p>
          <a:p>
            <a:r>
              <a:rPr lang="en-US" altLang="zh-CN" dirty="0" smtClean="0"/>
              <a:t>for choosing expert models.</a:t>
            </a:r>
          </a:p>
          <a:p>
            <a:r>
              <a:rPr lang="en-US" altLang="zh-CN" dirty="0" smtClean="0"/>
              <a:t>fingerprint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422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Expert Selector：</a:t>
            </a:r>
            <a:r>
              <a:rPr lang="en-US" altLang="zh-CN" dirty="0" smtClean="0"/>
              <a:t>Our expert selector is a</a:t>
            </a:r>
          </a:p>
          <a:p>
            <a:r>
              <a:rPr lang="en-US" altLang="zh-CN" dirty="0" err="1" smtClean="0"/>
              <a:t>Classifie</a:t>
            </a:r>
            <a:r>
              <a:rPr lang="en-US" altLang="zh-CN" dirty="0" smtClean="0"/>
              <a:t> KNN</a:t>
            </a:r>
          </a:p>
          <a:p>
            <a:r>
              <a:rPr lang="en-US" altLang="zh-CN" dirty="0" smtClean="0"/>
              <a:t>where k is set to 3 which is determined by performing cross</a:t>
            </a:r>
          </a:p>
          <a:p>
            <a:r>
              <a:rPr lang="en-US" altLang="zh-CN" dirty="0" smtClean="0"/>
              <a:t>k</a:t>
            </a:r>
          </a:p>
          <a:p>
            <a:r>
              <a:rPr lang="en-US" altLang="zh-CN" dirty="0" smtClean="0"/>
              <a:t>validation</a:t>
            </a:r>
          </a:p>
          <a:p>
            <a:r>
              <a:rPr lang="en-US" altLang="zh-CN" dirty="0" smtClean="0"/>
              <a:t>on our training data. We use the</a:t>
            </a:r>
          </a:p>
          <a:p>
            <a:r>
              <a:rPr lang="en-US" altLang="zh-CN" dirty="0" err="1" smtClean="0"/>
              <a:t>WiFi</a:t>
            </a:r>
            <a:endParaRPr lang="en-US" altLang="zh-CN" dirty="0" smtClean="0"/>
          </a:p>
          <a:p>
            <a:r>
              <a:rPr lang="en-US" altLang="zh-CN" dirty="0" smtClean="0"/>
              <a:t>translated</a:t>
            </a:r>
          </a:p>
          <a:p>
            <a:r>
              <a:rPr lang="en-US" altLang="zh-CN" dirty="0" smtClean="0"/>
              <a:t>training measurements of the target subjects or activities as</a:t>
            </a:r>
          </a:p>
          <a:p>
            <a:r>
              <a:rPr lang="en-US" altLang="zh-CN" dirty="0" smtClean="0"/>
              <a:t>for choosing expert models.</a:t>
            </a:r>
          </a:p>
          <a:p>
            <a:r>
              <a:rPr lang="en-US" altLang="zh-CN" dirty="0" smtClean="0"/>
              <a:t>fingerprint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18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Expert Selector：</a:t>
            </a:r>
            <a:r>
              <a:rPr lang="en-US" altLang="zh-CN" dirty="0" smtClean="0"/>
              <a:t>Our expert selector is a</a:t>
            </a:r>
          </a:p>
          <a:p>
            <a:r>
              <a:rPr lang="en-US" altLang="zh-CN" dirty="0" err="1" smtClean="0"/>
              <a:t>Classifie</a:t>
            </a:r>
            <a:r>
              <a:rPr lang="en-US" altLang="zh-CN" dirty="0" smtClean="0"/>
              <a:t> KNN</a:t>
            </a:r>
          </a:p>
          <a:p>
            <a:r>
              <a:rPr lang="en-US" altLang="zh-CN" dirty="0" smtClean="0"/>
              <a:t>where k is set to 3 which is determined by performing cross</a:t>
            </a:r>
          </a:p>
          <a:p>
            <a:r>
              <a:rPr lang="en-US" altLang="zh-CN" dirty="0" smtClean="0"/>
              <a:t>k</a:t>
            </a:r>
          </a:p>
          <a:p>
            <a:r>
              <a:rPr lang="en-US" altLang="zh-CN" dirty="0" smtClean="0"/>
              <a:t>validation</a:t>
            </a:r>
          </a:p>
          <a:p>
            <a:r>
              <a:rPr lang="en-US" altLang="zh-CN" dirty="0" smtClean="0"/>
              <a:t>on our training data. We use the</a:t>
            </a:r>
          </a:p>
          <a:p>
            <a:r>
              <a:rPr lang="en-US" altLang="zh-CN" dirty="0" err="1" smtClean="0"/>
              <a:t>WiFi</a:t>
            </a:r>
            <a:endParaRPr lang="en-US" altLang="zh-CN" dirty="0" smtClean="0"/>
          </a:p>
          <a:p>
            <a:r>
              <a:rPr lang="en-US" altLang="zh-CN" dirty="0" smtClean="0"/>
              <a:t>translated</a:t>
            </a:r>
          </a:p>
          <a:p>
            <a:r>
              <a:rPr lang="en-US" altLang="zh-CN" dirty="0" smtClean="0"/>
              <a:t>training measurements of the target subjects or activities as</a:t>
            </a:r>
          </a:p>
          <a:p>
            <a:r>
              <a:rPr lang="en-US" altLang="zh-CN" dirty="0" smtClean="0"/>
              <a:t>for choosing expert models.</a:t>
            </a:r>
          </a:p>
          <a:p>
            <a:r>
              <a:rPr lang="en-US" altLang="zh-CN" dirty="0" smtClean="0"/>
              <a:t>fingerprint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688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30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我们在三种不同尺寸的室内环境中测试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CrossSense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显示了三个场景的布局和无线设置。第一个是宽敞的大厅入口，模仿建筑的接待区。第二个是较小的狭窄走廊，第三个是典型的室内环境，家具包括桌子，椅子，书架和电器（见图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图表明，我们的评估环境的多径效应会对无线信道指标产生很大影响。如果从两个不同的环境收集测量值，则更多数量的步态样本（对于同一个人）具有更远的距离。图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中看到的用户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个测量值（每个站点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个）投影到二维空间上。从图中可以看出，来自相同环境的测量结果彼此更相似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因此，我们可以根据数据的来源将测量分组为三个集群。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831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我们在三种不同尺寸的室内环境中测试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CrossSense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显示了三个场景的布局和无线设置。第一个是宽敞的大厅入口，模仿建筑的接待区。第二个是较小的狭窄走廊，第三个是典型的室内环境，家具包括桌子，椅子，书架和电器（见图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图表明，我们的评估环境的多径效应会对无线信道指标产生很大影响。如果从两个不同的环境收集测量值，则更多数量的步态样本（对于同一个人）具有更远的距离。图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中看到的用户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个测量值（每个站点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个）投影到二维空间上。从图中可以看出，来自相同环境的测量结果彼此更相似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因此，我们可以根据数据的来源将测量分组为三个集群。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66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我们在三种不同尺寸的室内环境中测试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CrossSense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显示了三个场景的布局和无线设置。第一个是宽敞的大厅入口，模仿建筑的接待区。第二个是较小的狭窄走廊，第三个是典型的室内环境，家具包括桌子，椅子，书架和电器（见图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图表明，我们的评估环境的多径效应会对无线信道指标产生很大影响。如果从两个不同的环境收集测量值，则更多数量的步态样本（对于同一个人）具有更远的距离。图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中看到的用户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个测量值（每个站点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个）投影到二维空间上。从图中可以看出，来自相同环境的测量结果彼此更相似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因此，我们可以根据数据的来源将测量分组为三个集群。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14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805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74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79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18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当针对超过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个用户或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个手势时，他们的准确率可降低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％以上。当从最小设置移动到最大设置时，它们的准确度可以下降超过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％。相比之下，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CrossSense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不仅为所有测试场景提供了最佳精度，而且还为测试用例提供了一致的性能。当问题大小从最小到最大时，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CrossSense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的精度下降要小得多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30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当针对超过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个用户或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个手势时，他们的准确率可降低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％以上。当从最小设置移动到最大设置时，它们的准确度可以下降超过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％。相比之下，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CrossSense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不仅为所有测试场景提供了最佳精度，而且还为测试用例提供了一致的性能。当问题大小从最小到最大时，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CrossSense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的精度下降要小得多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21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给出了当使用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个样本训练模型时跨站点排列的平均准确度。使用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，我们分别实现了步态识别和手势识别的超过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％的可比准确度，但仅使用了没有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所需的四分之一样本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061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给出了当使用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个样本训练模型时跨站点排列的平均准确度。使用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，我们分别实现了步态识别和手势识别的超过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％的可比准确度，但仅使用了没有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所需的四分之一样本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107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给出了当使用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个样本训练模型时跨站点排列的平均准确度。使用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，我们分别实现了步态识别和手势识别的超过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％的可比准确度，但仅使用了没有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所需的四分之一样本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00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7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28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004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73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00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53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96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1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9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2" name="Rectangle 6"/>
          <p:cNvSpPr>
            <a:spLocks noChangeArrowheads="1"/>
          </p:cNvSpPr>
          <p:nvPr/>
        </p:nvSpPr>
        <p:spPr bwMode="ltGray">
          <a:xfrm>
            <a:off x="4064000" y="2209800"/>
            <a:ext cx="2032000" cy="1447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ltGray">
          <a:xfrm>
            <a:off x="4064000" y="3657600"/>
            <a:ext cx="20320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ltGray">
          <a:xfrm>
            <a:off x="6096000" y="3657600"/>
            <a:ext cx="2032000" cy="1447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34" name="Rectangle 18"/>
          <p:cNvSpPr>
            <a:spLocks noChangeArrowheads="1"/>
          </p:cNvSpPr>
          <p:nvPr/>
        </p:nvSpPr>
        <p:spPr bwMode="ltGray">
          <a:xfrm>
            <a:off x="6096000" y="2209800"/>
            <a:ext cx="2032000" cy="1447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35" name="Rectangle 19"/>
          <p:cNvSpPr>
            <a:spLocks noChangeArrowheads="1"/>
          </p:cNvSpPr>
          <p:nvPr/>
        </p:nvSpPr>
        <p:spPr bwMode="gray">
          <a:xfrm>
            <a:off x="4064000" y="2209801"/>
            <a:ext cx="4064000" cy="29003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0" y="2209800"/>
            <a:ext cx="20320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2032000" y="2209800"/>
            <a:ext cx="2032000" cy="1447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ltGray">
          <a:xfrm>
            <a:off x="8128000" y="3657600"/>
            <a:ext cx="20320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6" name="Rectangle 10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016000" y="1143000"/>
            <a:ext cx="10363200" cy="990600"/>
          </a:xfrm>
        </p:spPr>
        <p:txBody>
          <a:bodyPr/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5410200"/>
            <a:ext cx="85344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dt" sz="quarter" idx="2"/>
          </p:nvPr>
        </p:nvSpPr>
        <p:spPr>
          <a:xfrm>
            <a:off x="609600" y="6553200"/>
            <a:ext cx="2844800" cy="228600"/>
          </a:xfrm>
        </p:spPr>
        <p:txBody>
          <a:bodyPr/>
          <a:lstStyle>
            <a:lvl1pPr algn="l"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553200"/>
            <a:ext cx="3860800" cy="2286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1630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53200"/>
            <a:ext cx="2844800" cy="228600"/>
          </a:xfrm>
        </p:spPr>
        <p:txBody>
          <a:bodyPr/>
          <a:lstStyle>
            <a:lvl1pPr algn="r"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38BC8B7-BB01-45F0-86B9-B16C58515E3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1633" name="Rectangle 17"/>
          <p:cNvSpPr>
            <a:spLocks noChangeArrowheads="1"/>
          </p:cNvSpPr>
          <p:nvPr/>
        </p:nvSpPr>
        <p:spPr bwMode="ltGray">
          <a:xfrm>
            <a:off x="10160000" y="3657600"/>
            <a:ext cx="2032000" cy="1447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39" name="Rectangle 23" descr="7"/>
          <p:cNvSpPr>
            <a:spLocks noChangeArrowheads="1"/>
          </p:cNvSpPr>
          <p:nvPr/>
        </p:nvSpPr>
        <p:spPr bwMode="gray">
          <a:xfrm>
            <a:off x="0" y="2211388"/>
            <a:ext cx="2032000" cy="14462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40" name="Rectangle 24"/>
          <p:cNvSpPr>
            <a:spLocks noChangeArrowheads="1"/>
          </p:cNvSpPr>
          <p:nvPr/>
        </p:nvSpPr>
        <p:spPr bwMode="gray">
          <a:xfrm>
            <a:off x="10143067" y="3651251"/>
            <a:ext cx="2055284" cy="14573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45" name="Rectangle 29" descr="8"/>
          <p:cNvSpPr>
            <a:spLocks noChangeArrowheads="1"/>
          </p:cNvSpPr>
          <p:nvPr/>
        </p:nvSpPr>
        <p:spPr bwMode="ltGray">
          <a:xfrm>
            <a:off x="2032000" y="3657600"/>
            <a:ext cx="2032000" cy="14478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5" grpId="0" animBg="1"/>
      <p:bldP spid="111639" grpId="0" animBg="1"/>
      <p:bldP spid="111640" grpId="0" animBg="1"/>
      <p:bldP spid="111645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4BEC1-757F-4BDD-91B5-28F009EBDA2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FAC14-54E9-469D-8B0C-C1825421ED2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20800" y="990600"/>
            <a:ext cx="5029200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3200" y="990600"/>
            <a:ext cx="5029200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502D1-2BD1-4FA6-882B-E69FE14846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84722-4B1C-4C67-86E8-4B9DAB6F564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B6E0A-878D-4593-B95D-739A23548EE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016C0-FCCB-4223-8BE9-7880F1355D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E532C-3F13-46DE-BFA0-1868C8F1DB6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981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F7C75-993B-40E8-B60A-318F79BF611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BB934-75F9-426D-9B2A-EE3424B2FA5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107951"/>
            <a:ext cx="2590800" cy="6018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107951"/>
            <a:ext cx="7569200" cy="6018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DF683-3279-4EB8-81CE-C690E4AF5A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07951"/>
            <a:ext cx="9753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20800" y="990600"/>
            <a:ext cx="5029200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3200" y="990600"/>
            <a:ext cx="5029200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267200" y="6537326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4EB1FB57-A2DE-4C8D-9F5C-5C4204834CD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07951"/>
            <a:ext cx="9753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20800" y="990600"/>
            <a:ext cx="10261600" cy="5135563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67200" y="6537326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F9A4EC83-2087-40A2-A086-1651F50ED90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07951"/>
            <a:ext cx="9753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320800" y="990600"/>
            <a:ext cx="10261600" cy="5135563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67200" y="6537326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04A014A5-CF2D-44D7-9616-CED222471A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07951"/>
            <a:ext cx="9753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320800" y="990600"/>
            <a:ext cx="10261600" cy="5135563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67200" y="6537326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81FDB7D8-4A27-46AF-95F6-EEBB3D5190E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2" name="Rectangle 6"/>
          <p:cNvSpPr>
            <a:spLocks noChangeArrowheads="1"/>
          </p:cNvSpPr>
          <p:nvPr/>
        </p:nvSpPr>
        <p:spPr bwMode="ltGray">
          <a:xfrm>
            <a:off x="4064000" y="2209800"/>
            <a:ext cx="2032000" cy="1447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ltGray">
          <a:xfrm>
            <a:off x="4064000" y="3657600"/>
            <a:ext cx="20320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ltGray">
          <a:xfrm>
            <a:off x="6096000" y="3657600"/>
            <a:ext cx="2032000" cy="1447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34" name="Rectangle 18"/>
          <p:cNvSpPr>
            <a:spLocks noChangeArrowheads="1"/>
          </p:cNvSpPr>
          <p:nvPr/>
        </p:nvSpPr>
        <p:spPr bwMode="ltGray">
          <a:xfrm>
            <a:off x="6096000" y="2209800"/>
            <a:ext cx="2032000" cy="1447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35" name="Rectangle 19"/>
          <p:cNvSpPr>
            <a:spLocks noChangeArrowheads="1"/>
          </p:cNvSpPr>
          <p:nvPr/>
        </p:nvSpPr>
        <p:spPr bwMode="gray">
          <a:xfrm>
            <a:off x="4064000" y="2209801"/>
            <a:ext cx="4064000" cy="29003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0" y="2209800"/>
            <a:ext cx="20320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2032000" y="2209800"/>
            <a:ext cx="2032000" cy="1447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ltGray">
          <a:xfrm>
            <a:off x="8128000" y="3657600"/>
            <a:ext cx="20320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6" name="Rectangle 10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016000" y="1143000"/>
            <a:ext cx="10363200" cy="990600"/>
          </a:xfrm>
        </p:spPr>
        <p:txBody>
          <a:bodyPr/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5410200"/>
            <a:ext cx="85344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dt" sz="quarter" idx="2"/>
          </p:nvPr>
        </p:nvSpPr>
        <p:spPr>
          <a:xfrm>
            <a:off x="609600" y="6553200"/>
            <a:ext cx="2844800" cy="228600"/>
          </a:xfrm>
        </p:spPr>
        <p:txBody>
          <a:bodyPr/>
          <a:lstStyle>
            <a:lvl1pPr algn="l"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553200"/>
            <a:ext cx="3860800" cy="2286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1630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53200"/>
            <a:ext cx="2844800" cy="228600"/>
          </a:xfrm>
        </p:spPr>
        <p:txBody>
          <a:bodyPr/>
          <a:lstStyle>
            <a:lvl1pPr algn="r"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38BC8B7-BB01-45F0-86B9-B16C58515E3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1633" name="Rectangle 17"/>
          <p:cNvSpPr>
            <a:spLocks noChangeArrowheads="1"/>
          </p:cNvSpPr>
          <p:nvPr/>
        </p:nvSpPr>
        <p:spPr bwMode="ltGray">
          <a:xfrm>
            <a:off x="10160000" y="3657600"/>
            <a:ext cx="2032000" cy="1447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39" name="Rectangle 23" descr="7"/>
          <p:cNvSpPr>
            <a:spLocks noChangeArrowheads="1"/>
          </p:cNvSpPr>
          <p:nvPr/>
        </p:nvSpPr>
        <p:spPr bwMode="gray">
          <a:xfrm>
            <a:off x="0" y="2211388"/>
            <a:ext cx="2032000" cy="14462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40" name="Rectangle 24"/>
          <p:cNvSpPr>
            <a:spLocks noChangeArrowheads="1"/>
          </p:cNvSpPr>
          <p:nvPr/>
        </p:nvSpPr>
        <p:spPr bwMode="gray">
          <a:xfrm>
            <a:off x="10143067" y="3651251"/>
            <a:ext cx="2055284" cy="14573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45" name="Rectangle 29" descr="8"/>
          <p:cNvSpPr>
            <a:spLocks noChangeArrowheads="1"/>
          </p:cNvSpPr>
          <p:nvPr/>
        </p:nvSpPr>
        <p:spPr bwMode="ltGray">
          <a:xfrm>
            <a:off x="2032000" y="3657600"/>
            <a:ext cx="2032000" cy="14478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5" grpId="0" animBg="1"/>
      <p:bldP spid="111639" grpId="0" animBg="1"/>
      <p:bldP spid="111640" grpId="0" animBg="1"/>
      <p:bldP spid="111645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4BEC1-757F-4BDD-91B5-28F009EBDA2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FAC14-54E9-469D-8B0C-C1825421ED2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214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20800" y="990600"/>
            <a:ext cx="5029200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3200" y="990600"/>
            <a:ext cx="5029200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502D1-2BD1-4FA6-882B-E69FE14846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84722-4B1C-4C67-86E8-4B9DAB6F564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B6E0A-878D-4593-B95D-739A23548EE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016C0-FCCB-4223-8BE9-7880F1355D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E532C-3F13-46DE-BFA0-1868C8F1DB6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F7C75-993B-40E8-B60A-318F79BF611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BB934-75F9-426D-9B2A-EE3424B2FA5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107951"/>
            <a:ext cx="2590800" cy="6018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107951"/>
            <a:ext cx="7569200" cy="6018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DF683-3279-4EB8-81CE-C690E4AF5A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07951"/>
            <a:ext cx="9753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20800" y="990600"/>
            <a:ext cx="5029200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3200" y="990600"/>
            <a:ext cx="5029200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267200" y="6537326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4EB1FB57-A2DE-4C8D-9F5C-5C4204834CD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07951"/>
            <a:ext cx="9753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20800" y="990600"/>
            <a:ext cx="10261600" cy="5135563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67200" y="6537326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F9A4EC83-2087-40A2-A086-1651F50ED90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9938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07951"/>
            <a:ext cx="9753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320800" y="990600"/>
            <a:ext cx="10261600" cy="5135563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67200" y="6537326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04A014A5-CF2D-44D7-9616-CED222471A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07951"/>
            <a:ext cx="9753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320800" y="990600"/>
            <a:ext cx="10261600" cy="5135563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67200" y="6537326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81FDB7D8-4A27-46AF-95F6-EEBB3D5190E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5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1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1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2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1638-B4D2-4A78-B13D-E7A8A59A3FE4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7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12" name="Rectangle 20"/>
          <p:cNvSpPr>
            <a:spLocks noChangeArrowheads="1"/>
          </p:cNvSpPr>
          <p:nvPr/>
        </p:nvSpPr>
        <p:spPr bwMode="gray">
          <a:xfrm>
            <a:off x="1117600" y="1"/>
            <a:ext cx="11074400" cy="7905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02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1219200" y="107951"/>
            <a:ext cx="9753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1060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990600"/>
            <a:ext cx="102616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060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40800" y="64770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11060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200" y="6477000"/>
            <a:ext cx="386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11060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537326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2E1E14-E2DB-4E2C-A101-6C71D63D5925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ltGray">
          <a:xfrm>
            <a:off x="0" y="0"/>
            <a:ext cx="1117600" cy="787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08" name="Rectangle 16"/>
          <p:cNvSpPr>
            <a:spLocks noChangeArrowheads="1"/>
          </p:cNvSpPr>
          <p:nvPr/>
        </p:nvSpPr>
        <p:spPr bwMode="ltGray">
          <a:xfrm>
            <a:off x="0" y="787400"/>
            <a:ext cx="1117600" cy="78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09" name="Rectangle 17"/>
          <p:cNvSpPr>
            <a:spLocks noChangeArrowheads="1"/>
          </p:cNvSpPr>
          <p:nvPr/>
        </p:nvSpPr>
        <p:spPr bwMode="ltGray">
          <a:xfrm>
            <a:off x="0" y="1563688"/>
            <a:ext cx="1117600" cy="787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13" name="Line 21"/>
          <p:cNvSpPr>
            <a:spLocks noChangeShapeType="1"/>
          </p:cNvSpPr>
          <p:nvPr/>
        </p:nvSpPr>
        <p:spPr bwMode="auto">
          <a:xfrm>
            <a:off x="203200" y="6477000"/>
            <a:ext cx="1158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20" name="Rectangle 28"/>
          <p:cNvSpPr>
            <a:spLocks noChangeArrowheads="1"/>
          </p:cNvSpPr>
          <p:nvPr/>
        </p:nvSpPr>
        <p:spPr bwMode="gray">
          <a:xfrm>
            <a:off x="-6351" y="1557339"/>
            <a:ext cx="1119717" cy="79692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21" name="Rectangle 29"/>
          <p:cNvSpPr>
            <a:spLocks noChangeArrowheads="1"/>
          </p:cNvSpPr>
          <p:nvPr/>
        </p:nvSpPr>
        <p:spPr bwMode="gray">
          <a:xfrm>
            <a:off x="11029952" y="1"/>
            <a:ext cx="1162049" cy="790575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22" name="Rectangle 30"/>
          <p:cNvSpPr>
            <a:spLocks noChangeArrowheads="1"/>
          </p:cNvSpPr>
          <p:nvPr/>
        </p:nvSpPr>
        <p:spPr bwMode="gray">
          <a:xfrm>
            <a:off x="0" y="0"/>
            <a:ext cx="1119717" cy="78740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7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9" grpId="0" animBg="1"/>
      <p:bldP spid="110620" grpId="0" animBg="1"/>
      <p:bldP spid="110622" grpId="0" animBg="1"/>
    </p:bld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12" name="Rectangle 20"/>
          <p:cNvSpPr>
            <a:spLocks noChangeArrowheads="1"/>
          </p:cNvSpPr>
          <p:nvPr/>
        </p:nvSpPr>
        <p:spPr bwMode="gray">
          <a:xfrm>
            <a:off x="1117600" y="1"/>
            <a:ext cx="11074400" cy="7905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02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1219200" y="107951"/>
            <a:ext cx="9753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1060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990600"/>
            <a:ext cx="102616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060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40800" y="64770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11060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200" y="6477000"/>
            <a:ext cx="386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11060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537326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2E1E14-E2DB-4E2C-A101-6C71D63D5925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ltGray">
          <a:xfrm>
            <a:off x="0" y="0"/>
            <a:ext cx="1117600" cy="787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08" name="Rectangle 16"/>
          <p:cNvSpPr>
            <a:spLocks noChangeArrowheads="1"/>
          </p:cNvSpPr>
          <p:nvPr/>
        </p:nvSpPr>
        <p:spPr bwMode="ltGray">
          <a:xfrm>
            <a:off x="0" y="787400"/>
            <a:ext cx="1117600" cy="78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09" name="Rectangle 17"/>
          <p:cNvSpPr>
            <a:spLocks noChangeArrowheads="1"/>
          </p:cNvSpPr>
          <p:nvPr/>
        </p:nvSpPr>
        <p:spPr bwMode="ltGray">
          <a:xfrm>
            <a:off x="0" y="1563688"/>
            <a:ext cx="1117600" cy="787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13" name="Line 21"/>
          <p:cNvSpPr>
            <a:spLocks noChangeShapeType="1"/>
          </p:cNvSpPr>
          <p:nvPr/>
        </p:nvSpPr>
        <p:spPr bwMode="auto">
          <a:xfrm>
            <a:off x="203200" y="6477000"/>
            <a:ext cx="1158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20" name="Rectangle 28"/>
          <p:cNvSpPr>
            <a:spLocks noChangeArrowheads="1"/>
          </p:cNvSpPr>
          <p:nvPr/>
        </p:nvSpPr>
        <p:spPr bwMode="gray">
          <a:xfrm>
            <a:off x="-6351" y="1557339"/>
            <a:ext cx="1119717" cy="79692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21" name="Rectangle 29"/>
          <p:cNvSpPr>
            <a:spLocks noChangeArrowheads="1"/>
          </p:cNvSpPr>
          <p:nvPr/>
        </p:nvSpPr>
        <p:spPr bwMode="gray">
          <a:xfrm>
            <a:off x="11029952" y="1"/>
            <a:ext cx="1162049" cy="790575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22" name="Rectangle 30"/>
          <p:cNvSpPr>
            <a:spLocks noChangeArrowheads="1"/>
          </p:cNvSpPr>
          <p:nvPr/>
        </p:nvSpPr>
        <p:spPr bwMode="gray">
          <a:xfrm>
            <a:off x="0" y="0"/>
            <a:ext cx="1119717" cy="78740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9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9" grpId="0" animBg="1"/>
      <p:bldP spid="110620" grpId="0" animBg="1"/>
      <p:bldP spid="110622" grpId="0" animBg="1"/>
    </p:bld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5"/>
          <a:stretch/>
        </p:blipFill>
        <p:spPr>
          <a:xfrm>
            <a:off x="0" y="889886"/>
            <a:ext cx="12192000" cy="5335816"/>
          </a:xfrm>
          <a:prstGeom prst="rect">
            <a:avLst/>
          </a:prstGeom>
        </p:spPr>
      </p:pic>
      <p:sp>
        <p:nvSpPr>
          <p:cNvPr id="27" name="标题 1"/>
          <p:cNvSpPr>
            <a:spLocks noGrp="1"/>
          </p:cNvSpPr>
          <p:nvPr>
            <p:ph type="ctrTitle"/>
          </p:nvPr>
        </p:nvSpPr>
        <p:spPr>
          <a:xfrm>
            <a:off x="1465537" y="889886"/>
            <a:ext cx="9260926" cy="2398063"/>
          </a:xfrm>
        </p:spPr>
        <p:txBody>
          <a:bodyPr>
            <a:normAutofit/>
          </a:bodyPr>
          <a:lstStyle/>
          <a:p>
            <a:r>
              <a:rPr kumimoji="1" lang="en-US" altLang="zh-CN" sz="5400" b="1" dirty="0" err="1" smtClean="0"/>
              <a:t>CrossSense</a:t>
            </a:r>
            <a:r>
              <a:rPr kumimoji="1" lang="en-US" altLang="zh-CN" sz="5400" b="1" dirty="0" smtClean="0"/>
              <a:t> </a:t>
            </a:r>
            <a:r>
              <a:rPr kumimoji="1" lang="en-US" altLang="zh-CN" sz="5400" b="1" dirty="0"/>
              <a:t>Towards Cross-Site and Large-Scale </a:t>
            </a:r>
            <a:r>
              <a:rPr kumimoji="1" lang="en-US" altLang="zh-CN" sz="5400" b="1" dirty="0" err="1"/>
              <a:t>WiFi</a:t>
            </a:r>
            <a:r>
              <a:rPr kumimoji="1" lang="en-US" altLang="zh-CN" sz="5400" b="1" dirty="0"/>
              <a:t> </a:t>
            </a:r>
            <a:r>
              <a:rPr kumimoji="1" lang="en-US" altLang="zh-CN" sz="5400" b="1" dirty="0" smtClean="0"/>
              <a:t>Sensing</a:t>
            </a:r>
            <a:endParaRPr kumimoji="1" lang="zh-CN" altLang="en-US" sz="5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7667897" y="5583899"/>
            <a:ext cx="504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Reporter</a:t>
            </a:r>
            <a:r>
              <a:rPr kumimoji="1" lang="zh-CN" altLang="en-US" sz="2400" dirty="0" smtClean="0"/>
              <a:t>：许晟华，郝大鹏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20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/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5" name="Line 256"/>
          <p:cNvSpPr>
            <a:spLocks noChangeShapeType="1"/>
          </p:cNvSpPr>
          <p:nvPr/>
        </p:nvSpPr>
        <p:spPr bwMode="gray">
          <a:xfrm>
            <a:off x="2692062" y="251210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257"/>
          <p:cNvSpPr>
            <a:spLocks noChangeArrowheads="1"/>
          </p:cNvSpPr>
          <p:nvPr/>
        </p:nvSpPr>
        <p:spPr bwMode="gray">
          <a:xfrm rot="3419336">
            <a:off x="2407900" y="193584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Text Box 258"/>
          <p:cNvSpPr txBox="1">
            <a:spLocks noChangeArrowheads="1"/>
          </p:cNvSpPr>
          <p:nvPr/>
        </p:nvSpPr>
        <p:spPr bwMode="gray">
          <a:xfrm>
            <a:off x="4234874" y="1060885"/>
            <a:ext cx="62969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为了解决这两个问题我们提出了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CrossSense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259"/>
          <p:cNvSpPr txBox="1">
            <a:spLocks noChangeArrowheads="1"/>
          </p:cNvSpPr>
          <p:nvPr/>
        </p:nvSpPr>
        <p:spPr bwMode="gray">
          <a:xfrm>
            <a:off x="2463463" y="197870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" name="Line 260"/>
          <p:cNvSpPr>
            <a:spLocks noChangeShapeType="1"/>
          </p:cNvSpPr>
          <p:nvPr/>
        </p:nvSpPr>
        <p:spPr bwMode="gray">
          <a:xfrm>
            <a:off x="3542182" y="4780414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261"/>
          <p:cNvSpPr>
            <a:spLocks noChangeArrowheads="1"/>
          </p:cNvSpPr>
          <p:nvPr/>
        </p:nvSpPr>
        <p:spPr bwMode="gray">
          <a:xfrm rot="3419336">
            <a:off x="3066441" y="4124458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Text Box 262"/>
          <p:cNvSpPr txBox="1">
            <a:spLocks noChangeArrowheads="1"/>
          </p:cNvSpPr>
          <p:nvPr/>
        </p:nvSpPr>
        <p:spPr bwMode="gray">
          <a:xfrm>
            <a:off x="3208003" y="415620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56046" y="934402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0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三、方 法</a:t>
            </a:r>
            <a:endParaRPr lang="zh-CN" altLang="en-US" sz="4000" b="1" dirty="0">
              <a:ln w="1905"/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 Box 258"/>
          <p:cNvSpPr txBox="1">
            <a:spLocks noChangeArrowheads="1"/>
          </p:cNvSpPr>
          <p:nvPr/>
        </p:nvSpPr>
        <p:spPr bwMode="gray">
          <a:xfrm>
            <a:off x="3615035" y="1991571"/>
            <a:ext cx="2204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Roaming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模型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92834" y="2852936"/>
            <a:ext cx="279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91878" y="423551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C00000"/>
                </a:solidFill>
              </a:rPr>
              <a:t>混合专家模型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025135" y="2586419"/>
            <a:ext cx="5607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1.</a:t>
            </a:r>
            <a:r>
              <a:rPr kumimoji="1" lang="zh-CN" altLang="en-US" sz="20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训练漫游模型</a:t>
            </a:r>
            <a:endParaRPr kumimoji="1" lang="en-US" altLang="zh-CN" sz="2000" b="1" dirty="0">
              <a:solidFill>
                <a:srgbClr val="000000"/>
              </a:solidFill>
              <a:latin typeface="仿宋" pitchFamily="49" charset="-122"/>
              <a:ea typeface="仿宋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2.</a:t>
            </a:r>
            <a:r>
              <a:rPr kumimoji="1" lang="zh-CN" altLang="en-US" sz="20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为每个</a:t>
            </a:r>
            <a:r>
              <a:rPr kumimoji="1" lang="en-US" altLang="zh-CN" sz="20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site</a:t>
            </a:r>
            <a:r>
              <a:rPr kumimoji="1" lang="zh-CN" altLang="en-US" sz="20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部署漫游模型</a:t>
            </a:r>
            <a:endParaRPr kumimoji="1" lang="en-US" altLang="zh-CN" sz="2000" b="1" dirty="0">
              <a:solidFill>
                <a:srgbClr val="000000"/>
              </a:solidFill>
              <a:latin typeface="仿宋" pitchFamily="49" charset="-122"/>
              <a:ea typeface="仿宋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3.</a:t>
            </a:r>
            <a:r>
              <a:rPr kumimoji="1" lang="zh-CN" altLang="en-US" sz="20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使用迁移学习减少训练样本个数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573773" y="4880788"/>
            <a:ext cx="723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1.</a:t>
            </a:r>
            <a:r>
              <a:rPr kumimoji="1" lang="zh-CN" altLang="en-US" sz="20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训练专家模型集合（使用漫游模型的生成数据做训练）</a:t>
            </a:r>
            <a:endParaRPr kumimoji="1" lang="en-US" altLang="zh-CN" sz="2000" b="1" dirty="0">
              <a:solidFill>
                <a:srgbClr val="000000"/>
              </a:solidFill>
              <a:latin typeface="仿宋" pitchFamily="49" charset="-122"/>
              <a:ea typeface="仿宋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2.</a:t>
            </a:r>
            <a:r>
              <a:rPr kumimoji="1" lang="zh-CN" altLang="en-US" sz="20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专家选择器</a:t>
            </a:r>
          </a:p>
        </p:txBody>
      </p:sp>
      <p:sp>
        <p:nvSpPr>
          <p:cNvPr id="18" name="右箭头 17"/>
          <p:cNvSpPr/>
          <p:nvPr/>
        </p:nvSpPr>
        <p:spPr>
          <a:xfrm>
            <a:off x="3754419" y="1237129"/>
            <a:ext cx="473336" cy="139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3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224" y="2658510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ibm-plex-sans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ibm-plex-sans"/>
              </a:rPr>
              <a:t>、</a:t>
            </a:r>
            <a:r>
              <a:rPr lang="en-US" altLang="zh-CN" sz="2400" b="1" dirty="0" smtClean="0">
                <a:solidFill>
                  <a:srgbClr val="C00000"/>
                </a:solidFill>
                <a:latin typeface="ibm-plex-sans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ibm-plex-sans"/>
              </a:rPr>
              <a:t>漫游网络</a:t>
            </a:r>
            <a:endParaRPr lang="en-US" altLang="zh-CN" sz="2400" b="1" dirty="0" smtClean="0">
              <a:solidFill>
                <a:srgbClr val="C00000"/>
              </a:solidFill>
              <a:latin typeface="ibm-plex-sans"/>
            </a:endParaRPr>
          </a:p>
          <a:p>
            <a:endParaRPr lang="en-US" altLang="zh-CN" sz="2400" b="1" dirty="0" smtClean="0">
              <a:solidFill>
                <a:srgbClr val="C00000"/>
              </a:solidFill>
              <a:latin typeface="ibm-plex-sans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ibm-plex-sans"/>
              </a:rPr>
              <a:t>2 </a:t>
            </a:r>
            <a:r>
              <a:rPr lang="zh-CN" altLang="en-US" sz="2400" b="1" dirty="0" smtClean="0">
                <a:solidFill>
                  <a:srgbClr val="C00000"/>
                </a:solidFill>
                <a:latin typeface="ibm-plex-sans"/>
              </a:rPr>
              <a:t>、混合专家系统</a:t>
            </a:r>
            <a:endParaRPr lang="en-US" altLang="zh-CN" sz="2400" b="1" dirty="0" smtClean="0">
              <a:solidFill>
                <a:srgbClr val="C00000"/>
              </a:solidFill>
              <a:latin typeface="ibm-plex-sans"/>
            </a:endParaRPr>
          </a:p>
          <a:p>
            <a:endParaRPr lang="en-US" altLang="zh-CN" sz="2400" b="1" dirty="0">
              <a:solidFill>
                <a:srgbClr val="C00000"/>
              </a:solidFill>
              <a:latin typeface="ibm-plex-sans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ibm-plex-sans"/>
              </a:rPr>
              <a:t>3 </a:t>
            </a:r>
            <a:r>
              <a:rPr lang="zh-CN" altLang="en-US" sz="2400" b="1" dirty="0" smtClean="0">
                <a:solidFill>
                  <a:srgbClr val="C00000"/>
                </a:solidFill>
                <a:latin typeface="ibm-plex-sans"/>
              </a:rPr>
              <a:t>、迁移学习</a:t>
            </a:r>
            <a:endParaRPr lang="en-US" altLang="zh-CN" b="1" dirty="0" smtClean="0">
              <a:solidFill>
                <a:srgbClr val="C00000"/>
              </a:solidFill>
              <a:latin typeface="ibm-plex-sans"/>
            </a:endParaRPr>
          </a:p>
          <a:p>
            <a:endParaRPr lang="en-US" altLang="zh-CN" dirty="0" smtClean="0">
              <a:solidFill>
                <a:srgbClr val="323232"/>
              </a:solidFill>
              <a:latin typeface="ibm-plex-sans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1148470" y="122485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0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三、方 法</a:t>
            </a:r>
            <a:endParaRPr lang="zh-CN" altLang="en-US" sz="4000" b="1" dirty="0">
              <a:ln w="1905"/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6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03710" y="527085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  <a:latin typeface="ibm-plex-sans"/>
              </a:rPr>
              <a:t>输入：测量的向量值</a:t>
            </a:r>
            <a:r>
              <a:rPr lang="en-US" altLang="zh-CN" sz="2000" b="1" dirty="0">
                <a:solidFill>
                  <a:srgbClr val="00B050"/>
                </a:solidFill>
                <a:latin typeface="ibm-plex-sans"/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latin typeface="ibm-plex-sans"/>
              </a:rPr>
              <a:t>        </a:t>
            </a:r>
            <a:r>
              <a:rPr lang="zh-CN" altLang="en-US" sz="2000" b="1" dirty="0" smtClean="0">
                <a:solidFill>
                  <a:srgbClr val="FF0000"/>
                </a:solidFill>
                <a:latin typeface="ibm-plex-sans"/>
              </a:rPr>
              <a:t>输出：指定的特征值</a:t>
            </a:r>
            <a:endParaRPr lang="en-US" altLang="zh-CN" sz="2000" b="1" dirty="0" smtClean="0">
              <a:solidFill>
                <a:srgbClr val="FF0000"/>
              </a:solidFill>
              <a:latin typeface="ibm-plex-san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2315" y="94156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ibm-plex-sans"/>
              </a:rPr>
              <a:t>1 </a:t>
            </a:r>
            <a:r>
              <a:rPr lang="zh-CN" altLang="en-US" sz="2400" b="1" dirty="0" smtClean="0">
                <a:solidFill>
                  <a:srgbClr val="C00000"/>
                </a:solidFill>
                <a:latin typeface="ibm-plex-sans"/>
              </a:rPr>
              <a:t>、漫游网络：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138" y="1396954"/>
            <a:ext cx="9040202" cy="36806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7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07369" y="560439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23232"/>
                </a:solidFill>
                <a:latin typeface="ibm-plex-sans"/>
              </a:rPr>
              <a:t>        </a:t>
            </a:r>
            <a:r>
              <a:rPr lang="zh-CN" altLang="en-US" sz="2000" b="1" dirty="0" smtClean="0">
                <a:solidFill>
                  <a:srgbClr val="C00000"/>
                </a:solidFill>
                <a:latin typeface="ibm-plex-sans"/>
              </a:rPr>
              <a:t>输出的指定的特征</a:t>
            </a:r>
            <a:endParaRPr lang="en-US" altLang="zh-CN" sz="2000" b="1" dirty="0" smtClean="0">
              <a:solidFill>
                <a:srgbClr val="C00000"/>
              </a:solidFill>
              <a:latin typeface="ibm-plex-san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779" y="1389822"/>
            <a:ext cx="7746319" cy="42145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2315" y="94156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ibm-plex-sans"/>
              </a:rPr>
              <a:t>1 </a:t>
            </a:r>
            <a:r>
              <a:rPr lang="zh-CN" altLang="en-US" sz="2400" b="1" dirty="0" smtClean="0">
                <a:solidFill>
                  <a:srgbClr val="C00000"/>
                </a:solidFill>
                <a:latin typeface="ibm-plex-sans"/>
              </a:rPr>
              <a:t>、漫游网络：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5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996" y="1540847"/>
            <a:ext cx="8410222" cy="44908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82315" y="94156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ibm-plex-sans"/>
              </a:rPr>
              <a:t>1 </a:t>
            </a:r>
            <a:r>
              <a:rPr lang="zh-CN" altLang="en-US" sz="2400" b="1" dirty="0" smtClean="0">
                <a:solidFill>
                  <a:srgbClr val="C00000"/>
                </a:solidFill>
                <a:latin typeface="ibm-plex-sans"/>
              </a:rPr>
              <a:t>、漫游网络：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864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219" y="3096300"/>
            <a:ext cx="5059553" cy="14972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82589" y="2034689"/>
            <a:ext cx="8627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Inconsolatazi4-Regular"/>
              </a:rPr>
              <a:t>SGD </a:t>
            </a:r>
            <a:r>
              <a:rPr lang="en-US" altLang="zh-CN" sz="2400" dirty="0">
                <a:latin typeface="LinLibertineT"/>
              </a:rPr>
              <a:t>attempts to find the </a:t>
            </a:r>
            <a:r>
              <a:rPr lang="en-US" altLang="zh-CN" sz="2400" dirty="0" smtClean="0">
                <a:latin typeface="LinLibertineT"/>
              </a:rPr>
              <a:t>network parameters </a:t>
            </a:r>
            <a:r>
              <a:rPr lang="en-US" altLang="zh-CN" sz="2400" dirty="0">
                <a:latin typeface="LinLibertine"/>
              </a:rPr>
              <a:t>Θ </a:t>
            </a:r>
            <a:r>
              <a:rPr lang="en-US" altLang="zh-CN" sz="2400" dirty="0">
                <a:latin typeface="LinLibertineT"/>
              </a:rPr>
              <a:t>that minimize the output of a loss function: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2315" y="94156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ibm-plex-sans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ibm-plex-sans"/>
              </a:rPr>
              <a:t>、</a:t>
            </a:r>
            <a:r>
              <a:rPr lang="en-US" altLang="zh-CN" sz="2400" b="1" dirty="0" smtClean="0">
                <a:solidFill>
                  <a:srgbClr val="C00000"/>
                </a:solidFill>
                <a:latin typeface="ibm-plex-sans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ibm-plex-sans"/>
              </a:rPr>
              <a:t>漫游</a:t>
            </a:r>
            <a:r>
              <a:rPr lang="zh-CN" altLang="en-US" sz="2400" b="1" dirty="0" smtClean="0">
                <a:solidFill>
                  <a:srgbClr val="C00000"/>
                </a:solidFill>
                <a:latin typeface="ibm-plex-sans"/>
              </a:rPr>
              <a:t>网络：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40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447" y="1309012"/>
            <a:ext cx="9936780" cy="32737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21975" y="941562"/>
            <a:ext cx="59563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C00000"/>
                </a:solidFill>
                <a:latin typeface="ibm-plex-sans"/>
              </a:rPr>
              <a:t>2 </a:t>
            </a:r>
            <a:r>
              <a:rPr lang="zh-CN" altLang="en-US" sz="2400" b="1" dirty="0" smtClean="0">
                <a:solidFill>
                  <a:srgbClr val="C00000"/>
                </a:solidFill>
                <a:latin typeface="ibm-plex-sans"/>
              </a:rPr>
              <a:t>、混合专家系统：</a:t>
            </a:r>
            <a:endParaRPr lang="en-US" altLang="zh-CN" sz="2400" b="1" dirty="0" smtClean="0">
              <a:solidFill>
                <a:srgbClr val="C00000"/>
              </a:solidFill>
              <a:latin typeface="ibm-plex-san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2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545" y="2242969"/>
            <a:ext cx="10014820" cy="26407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21975" y="941562"/>
            <a:ext cx="59563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C00000"/>
                </a:solidFill>
                <a:latin typeface="ibm-plex-sans"/>
              </a:rPr>
              <a:t>2 </a:t>
            </a:r>
            <a:r>
              <a:rPr lang="zh-CN" altLang="en-US" sz="2400" b="1" dirty="0" smtClean="0">
                <a:solidFill>
                  <a:srgbClr val="C00000"/>
                </a:solidFill>
                <a:latin typeface="ibm-plex-sans"/>
              </a:rPr>
              <a:t>、混合专家系统：</a:t>
            </a:r>
            <a:endParaRPr lang="en-US" altLang="zh-CN" sz="2400" b="1" dirty="0" smtClean="0">
              <a:solidFill>
                <a:srgbClr val="C00000"/>
              </a:solidFill>
              <a:latin typeface="ibm-plex-san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6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111" y="1455821"/>
            <a:ext cx="8009524" cy="453079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21975" y="941562"/>
            <a:ext cx="59563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C00000"/>
                </a:solidFill>
                <a:latin typeface="ibm-plex-sans"/>
              </a:rPr>
              <a:t>2 </a:t>
            </a:r>
            <a:r>
              <a:rPr lang="zh-CN" altLang="en-US" sz="2400" b="1" dirty="0" smtClean="0">
                <a:solidFill>
                  <a:srgbClr val="C00000"/>
                </a:solidFill>
                <a:latin typeface="ibm-plex-sans"/>
              </a:rPr>
              <a:t>、混合专家系统：</a:t>
            </a:r>
            <a:endParaRPr lang="en-US" altLang="zh-CN" sz="2400" b="1" dirty="0" smtClean="0">
              <a:solidFill>
                <a:srgbClr val="C00000"/>
              </a:solidFill>
              <a:latin typeface="ibm-plex-san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5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21975" y="941562"/>
            <a:ext cx="59563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C00000"/>
                </a:solidFill>
                <a:latin typeface="ibm-plex-sans"/>
              </a:rPr>
              <a:t>2 </a:t>
            </a:r>
            <a:r>
              <a:rPr lang="zh-CN" altLang="en-US" sz="2400" b="1" dirty="0" smtClean="0">
                <a:solidFill>
                  <a:srgbClr val="C00000"/>
                </a:solidFill>
                <a:latin typeface="ibm-plex-sans"/>
              </a:rPr>
              <a:t>、混合专家系统：</a:t>
            </a:r>
            <a:endParaRPr lang="en-US" altLang="zh-CN" sz="2400" b="1" dirty="0" smtClean="0">
              <a:solidFill>
                <a:srgbClr val="C00000"/>
              </a:solidFill>
              <a:latin typeface="ibm-plex-san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67415" y="1900619"/>
            <a:ext cx="630275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专家选择器：</a:t>
            </a:r>
            <a:endParaRPr lang="en-US" altLang="zh-CN" sz="2400" b="1" dirty="0" smtClean="0"/>
          </a:p>
          <a:p>
            <a:endParaRPr lang="en-US" altLang="zh-CN" sz="2400" dirty="0"/>
          </a:p>
          <a:p>
            <a:r>
              <a:rPr lang="en-US" altLang="zh-CN" sz="2400" b="1" dirty="0" smtClean="0"/>
              <a:t>1 </a:t>
            </a:r>
            <a:r>
              <a:rPr lang="zh-CN" altLang="en-US" sz="2400" b="1" dirty="0" smtClean="0"/>
              <a:t>、在训练完单个专家模式之后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2 </a:t>
            </a:r>
            <a:r>
              <a:rPr lang="zh-CN" altLang="en-US" sz="2400" b="1" dirty="0" smtClean="0"/>
              <a:t>、采用</a:t>
            </a:r>
            <a:r>
              <a:rPr lang="en-US" altLang="zh-CN" sz="2400" b="1" dirty="0" smtClean="0"/>
              <a:t>KNN </a:t>
            </a:r>
            <a:r>
              <a:rPr lang="zh-CN" altLang="en-US" sz="2400" b="1" dirty="0" smtClean="0"/>
              <a:t>分类器（</a:t>
            </a:r>
            <a:r>
              <a:rPr lang="en-US" altLang="zh-CN" sz="2400" b="1" dirty="0" smtClean="0"/>
              <a:t>k</a:t>
            </a:r>
            <a:r>
              <a:rPr lang="zh-CN" altLang="en-US" sz="2400" b="1" dirty="0" smtClean="0"/>
              <a:t>为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en-US" altLang="zh-CN" sz="2400" b="1" dirty="0" smtClean="0"/>
              <a:t>3 </a:t>
            </a:r>
            <a:r>
              <a:rPr lang="zh-CN" altLang="en-US" sz="2400" b="1" dirty="0" smtClean="0"/>
              <a:t>、哪个的</a:t>
            </a:r>
            <a:r>
              <a:rPr lang="en-US" altLang="zh-CN" sz="2400" b="1" dirty="0" smtClean="0"/>
              <a:t>fingerprints</a:t>
            </a:r>
            <a:r>
              <a:rPr lang="zh-CN" altLang="en-US" sz="2400" b="1" dirty="0" smtClean="0"/>
              <a:t>和输入更近选择哪个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en-US" altLang="zh-CN" sz="2400" b="1" dirty="0" smtClean="0"/>
              <a:t>4 </a:t>
            </a:r>
            <a:r>
              <a:rPr lang="zh-CN" altLang="en-US" sz="2400" b="1" dirty="0" smtClean="0"/>
              <a:t>、采用</a:t>
            </a:r>
            <a:r>
              <a:rPr lang="en-US" altLang="zh-CN" sz="2400" b="1" dirty="0" smtClean="0"/>
              <a:t>PCA</a:t>
            </a:r>
            <a:r>
              <a:rPr lang="zh-CN" altLang="en-US" sz="2400" b="1" dirty="0" smtClean="0"/>
              <a:t>，去噪声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19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53"/>
          <p:cNvSpPr>
            <a:spLocks noChangeShapeType="1"/>
          </p:cNvSpPr>
          <p:nvPr/>
        </p:nvSpPr>
        <p:spPr bwMode="gray">
          <a:xfrm>
            <a:off x="3886200" y="48545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254"/>
          <p:cNvSpPr>
            <a:spLocks noChangeArrowheads="1"/>
          </p:cNvSpPr>
          <p:nvPr/>
        </p:nvSpPr>
        <p:spPr bwMode="gray">
          <a:xfrm rot="3419336">
            <a:off x="3602038" y="4278313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Text Box 255"/>
          <p:cNvSpPr txBox="1">
            <a:spLocks noChangeArrowheads="1"/>
          </p:cNvSpPr>
          <p:nvPr/>
        </p:nvSpPr>
        <p:spPr bwMode="gray">
          <a:xfrm>
            <a:off x="3657601" y="4321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" name="Line 256"/>
          <p:cNvSpPr>
            <a:spLocks noChangeShapeType="1"/>
          </p:cNvSpPr>
          <p:nvPr/>
        </p:nvSpPr>
        <p:spPr bwMode="gray">
          <a:xfrm>
            <a:off x="3886200" y="23399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257"/>
          <p:cNvSpPr>
            <a:spLocks noChangeArrowheads="1"/>
          </p:cNvSpPr>
          <p:nvPr/>
        </p:nvSpPr>
        <p:spPr bwMode="gray">
          <a:xfrm rot="3419336">
            <a:off x="3602038" y="1763713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Text Box 259"/>
          <p:cNvSpPr txBox="1">
            <a:spLocks noChangeArrowheads="1"/>
          </p:cNvSpPr>
          <p:nvPr/>
        </p:nvSpPr>
        <p:spPr bwMode="gray">
          <a:xfrm>
            <a:off x="3657601" y="18065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" name="Line 260"/>
          <p:cNvSpPr>
            <a:spLocks noChangeShapeType="1"/>
          </p:cNvSpPr>
          <p:nvPr/>
        </p:nvSpPr>
        <p:spPr bwMode="gray">
          <a:xfrm>
            <a:off x="3886200" y="31781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Rectangle 261"/>
          <p:cNvSpPr>
            <a:spLocks noChangeArrowheads="1"/>
          </p:cNvSpPr>
          <p:nvPr/>
        </p:nvSpPr>
        <p:spPr bwMode="gray">
          <a:xfrm rot="3419336">
            <a:off x="3602038" y="2601913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Text Box 262"/>
          <p:cNvSpPr txBox="1">
            <a:spLocks noChangeArrowheads="1"/>
          </p:cNvSpPr>
          <p:nvPr/>
        </p:nvSpPr>
        <p:spPr bwMode="gray">
          <a:xfrm>
            <a:off x="3657601" y="26447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5" name="Line 263"/>
          <p:cNvSpPr>
            <a:spLocks noChangeShapeType="1"/>
          </p:cNvSpPr>
          <p:nvPr/>
        </p:nvSpPr>
        <p:spPr bwMode="gray">
          <a:xfrm>
            <a:off x="3887788" y="4014789"/>
            <a:ext cx="4799012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Rectangle 264"/>
          <p:cNvSpPr>
            <a:spLocks noChangeArrowheads="1"/>
          </p:cNvSpPr>
          <p:nvPr/>
        </p:nvSpPr>
        <p:spPr bwMode="gray">
          <a:xfrm rot="3419336">
            <a:off x="3602038" y="3440113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Text Box 265"/>
          <p:cNvSpPr txBox="1">
            <a:spLocks noChangeArrowheads="1"/>
          </p:cNvSpPr>
          <p:nvPr/>
        </p:nvSpPr>
        <p:spPr bwMode="gray">
          <a:xfrm>
            <a:off x="3657601" y="34829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8" name="Line 266"/>
          <p:cNvSpPr>
            <a:spLocks noChangeShapeType="1"/>
          </p:cNvSpPr>
          <p:nvPr/>
        </p:nvSpPr>
        <p:spPr bwMode="gray">
          <a:xfrm>
            <a:off x="3886200" y="57150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Rectangle 267"/>
          <p:cNvSpPr>
            <a:spLocks noChangeArrowheads="1"/>
          </p:cNvSpPr>
          <p:nvPr/>
        </p:nvSpPr>
        <p:spPr bwMode="ltGray">
          <a:xfrm rot="3419336">
            <a:off x="3602038" y="5138738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  <a:contourClr>
              <a:srgbClr val="9900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Text Box 268"/>
          <p:cNvSpPr txBox="1">
            <a:spLocks noChangeArrowheads="1"/>
          </p:cNvSpPr>
          <p:nvPr/>
        </p:nvSpPr>
        <p:spPr bwMode="gray">
          <a:xfrm>
            <a:off x="3657601" y="5181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1" name="矩形 20"/>
          <p:cNvSpPr/>
          <p:nvPr/>
        </p:nvSpPr>
        <p:spPr>
          <a:xfrm>
            <a:off x="5634899" y="1582288"/>
            <a:ext cx="138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背 景</a:t>
            </a:r>
            <a:endParaRPr lang="zh-CN" altLang="en-US" sz="4000" b="1" cap="none" spc="0" dirty="0">
              <a:ln w="1905"/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53894" y="2460830"/>
            <a:ext cx="13885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目 的</a:t>
            </a:r>
            <a:endParaRPr lang="zh-CN" alt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71823" y="3273202"/>
            <a:ext cx="13885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方 法</a:t>
            </a:r>
            <a:endParaRPr lang="zh-CN" altLang="en-US" sz="4000" b="1" cap="none" spc="0" dirty="0">
              <a:ln w="1905"/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9659" y="4123781"/>
            <a:ext cx="13885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结 果</a:t>
            </a:r>
            <a:endParaRPr lang="zh-CN" altLang="en-US" sz="4000" b="1" cap="none" spc="0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78656" y="4989944"/>
            <a:ext cx="13885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讨 论</a:t>
            </a:r>
            <a:endParaRPr lang="zh-CN" altLang="en-US" sz="4000" b="1" cap="none" spc="0" dirty="0">
              <a:ln w="1905"/>
              <a:solidFill>
                <a:schemeClr val="accent6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251" y="2711841"/>
            <a:ext cx="88036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目</a:t>
            </a:r>
            <a:endParaRPr lang="en-US" altLang="zh-CN" sz="5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zh-CN" altLang="en-US" sz="54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录</a:t>
            </a:r>
            <a:endParaRPr lang="zh-CN" altLang="en-US" sz="5400" b="1" cap="all" spc="0" dirty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2315" y="94156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ibm-plex-sans"/>
              </a:rPr>
              <a:t>3 </a:t>
            </a:r>
            <a:r>
              <a:rPr lang="zh-CN" altLang="en-US" sz="2400" b="1" dirty="0" smtClean="0">
                <a:solidFill>
                  <a:srgbClr val="C00000"/>
                </a:solidFill>
                <a:latin typeface="ibm-plex-sans"/>
              </a:rPr>
              <a:t>、迁移学习：</a:t>
            </a:r>
            <a:endParaRPr lang="en-US" altLang="zh-CN" sz="2400" b="1" dirty="0" smtClean="0">
              <a:solidFill>
                <a:srgbClr val="C00000"/>
              </a:solidFill>
              <a:latin typeface="ibm-plex-san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0914" y="1675154"/>
            <a:ext cx="108867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迁移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学习（</a:t>
            </a:r>
            <a:r>
              <a:rPr lang="en-US" altLang="zh-CN" sz="20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pretrainning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model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）： 使用大数据量来训练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模型，并且保存参数，接着把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的最后一层或者两层初始化为零，那么此时再用特定领域的数据来训练网络，从而只用特定领域的数据来训练网络的最后一层，使得网络参数进行微调。学习的更快，需要更少的数据。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9700" name="Picture 4" descr="https://timgsa.baidu.com/timg?image&amp;quality=80&amp;size=b9999_10000&amp;sec=1554558660626&amp;di=1b6405ee02b402f7b4f7f2d37776ae6c&amp;imgtype=0&amp;src=http%3A%2F%2Fwww.raincent.com%2Fuploadfile%2F2018%2F0917%2F2018091710201053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72292" y="2910393"/>
            <a:ext cx="7110804" cy="3006314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95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41525" y="2273761"/>
            <a:ext cx="91009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en-US" altLang="zh-CN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的训练模型迁移到</a:t>
            </a:r>
            <a:r>
              <a:rPr lang="en-US" altLang="zh-CN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（有意义）：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有相似的输入，比如</a:t>
            </a:r>
            <a:r>
              <a:rPr lang="en-US" altLang="zh-CN" sz="2000" kern="100" dirty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 A</a:t>
            </a:r>
            <a:r>
              <a:rPr lang="zh-CN" altLang="zh-CN" sz="2000" kern="100" dirty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的输入都是图像或者</a:t>
            </a:r>
            <a:r>
              <a:rPr lang="en-US" altLang="zh-CN" sz="2000" kern="100" dirty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的输入都是</a:t>
            </a:r>
            <a:r>
              <a:rPr lang="zh-CN" altLang="zh-CN" sz="2000" kern="100" dirty="0" smtClean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音频</a:t>
            </a:r>
            <a:r>
              <a:rPr lang="zh-CN" altLang="en-US" sz="2000" kern="100" dirty="0" smtClean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 smtClean="0">
              <a:latin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 smtClean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任务</a:t>
            </a:r>
            <a:r>
              <a:rPr lang="en-US" altLang="zh-CN" sz="2000" kern="100" dirty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的数据量要比任务</a:t>
            </a:r>
            <a:r>
              <a:rPr lang="en-US" altLang="zh-CN" sz="2000" kern="100" dirty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多的</a:t>
            </a:r>
            <a:r>
              <a:rPr lang="zh-CN" altLang="zh-CN" sz="2000" kern="100" dirty="0" smtClean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多时</a:t>
            </a:r>
            <a:r>
              <a:rPr lang="zh-CN" altLang="en-US" sz="2000" kern="100" dirty="0" smtClean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 smtClean="0">
              <a:latin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 smtClean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任务</a:t>
            </a:r>
            <a:r>
              <a:rPr lang="en-US" altLang="zh-CN" sz="2000" kern="100" dirty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的低层次特征可能对</a:t>
            </a:r>
            <a:r>
              <a:rPr lang="en-US" altLang="zh-CN" sz="2000" kern="100" dirty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更有帮助。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2315" y="94156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ibm-plex-sans"/>
              </a:rPr>
              <a:t>3 </a:t>
            </a:r>
            <a:r>
              <a:rPr lang="zh-CN" altLang="en-US" sz="2400" b="1" dirty="0" smtClean="0">
                <a:solidFill>
                  <a:srgbClr val="C00000"/>
                </a:solidFill>
                <a:latin typeface="ibm-plex-sans"/>
              </a:rPr>
              <a:t>、迁移学习：</a:t>
            </a:r>
            <a:endParaRPr lang="en-US" altLang="zh-CN" sz="2400" b="1" dirty="0" smtClean="0">
              <a:solidFill>
                <a:srgbClr val="C00000"/>
              </a:solidFill>
              <a:latin typeface="ibm-plex-san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48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9853" y="2144668"/>
            <a:ext cx="105532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、迁移学习已经被证实可以在移动传感数据中是有效的；</a:t>
            </a:r>
            <a:endParaRPr lang="en-US" altLang="zh-CN" sz="2000" kern="100" dirty="0" smtClean="0">
              <a:latin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 smtClean="0">
              <a:latin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 smtClean="0">
              <a:latin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、站点</a:t>
            </a:r>
            <a:r>
              <a:rPr lang="en-US" altLang="zh-CN" sz="2000" kern="100" dirty="0">
                <a:latin typeface="华文宋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>
                <a:latin typeface="华文宋体" panose="02010600040101010101" pitchFamily="2" charset="-122"/>
                <a:cs typeface="Times New Roman" panose="02020603050405020304" pitchFamily="18" charset="0"/>
              </a:rPr>
              <a:t>和站点</a:t>
            </a:r>
            <a:r>
              <a:rPr lang="en-US" altLang="zh-CN" sz="2000" kern="100" dirty="0">
                <a:latin typeface="华文宋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kern="100" dirty="0">
                <a:latin typeface="华文宋体" panose="02010600040101010101" pitchFamily="2" charset="-122"/>
                <a:cs typeface="Times New Roman" panose="02020603050405020304" pitchFamily="18" charset="0"/>
              </a:rPr>
              <a:t>之间</a:t>
            </a:r>
            <a:r>
              <a:rPr lang="zh-CN" altLang="en-US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训练的</a:t>
            </a:r>
            <a:r>
              <a:rPr lang="zh-CN" altLang="en-US" sz="2000" kern="100" dirty="0">
                <a:latin typeface="华文宋体" panose="02010600040101010101" pitchFamily="2" charset="-122"/>
                <a:cs typeface="Times New Roman" panose="02020603050405020304" pitchFamily="18" charset="0"/>
              </a:rPr>
              <a:t>漫游模型以加快</a:t>
            </a:r>
            <a:r>
              <a:rPr lang="zh-CN" altLang="en-US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速度来训练站点 </a:t>
            </a:r>
            <a:r>
              <a:rPr lang="en-US" altLang="zh-CN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>
                <a:latin typeface="华文宋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站点</a:t>
            </a:r>
            <a:r>
              <a:rPr lang="en-US" altLang="zh-CN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之间</a:t>
            </a:r>
            <a:r>
              <a:rPr lang="zh-CN" altLang="en-US" sz="2000" kern="100" dirty="0">
                <a:latin typeface="华文宋体" panose="02010600040101010101" pitchFamily="2" charset="-122"/>
                <a:cs typeface="Times New Roman" panose="02020603050405020304" pitchFamily="18" charset="0"/>
              </a:rPr>
              <a:t>学习模型的</a:t>
            </a:r>
            <a:r>
              <a:rPr lang="zh-CN" altLang="en-US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过程；</a:t>
            </a:r>
            <a:endParaRPr lang="en-US" altLang="zh-CN" sz="2000" kern="100" dirty="0" smtClean="0">
              <a:latin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 smtClean="0">
              <a:latin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ANN</a:t>
            </a:r>
            <a:r>
              <a:rPr lang="zh-CN" altLang="en-US" sz="2000" kern="100" dirty="0" smtClean="0">
                <a:latin typeface="华文宋体" panose="02010600040101010101" pitchFamily="2" charset="-122"/>
                <a:cs typeface="Times New Roman" panose="02020603050405020304" pitchFamily="18" charset="0"/>
              </a:rPr>
              <a:t>漫游网络在前几层抽取无线信道的特征，后几层独立性较大</a:t>
            </a:r>
            <a:r>
              <a:rPr lang="zh-CN" altLang="zh-CN" sz="2000" kern="100" dirty="0" smtClean="0">
                <a:latin typeface="等线" panose="0201060003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2315" y="94156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ibm-plex-sans"/>
              </a:rPr>
              <a:t>3 </a:t>
            </a:r>
            <a:r>
              <a:rPr lang="zh-CN" altLang="en-US" sz="2400" b="1" dirty="0" smtClean="0">
                <a:solidFill>
                  <a:srgbClr val="C00000"/>
                </a:solidFill>
                <a:latin typeface="ibm-plex-sans"/>
              </a:rPr>
              <a:t>、迁移学习：</a:t>
            </a:r>
            <a:endParaRPr lang="en-US" altLang="zh-CN" sz="2400" b="1" dirty="0" smtClean="0">
              <a:solidFill>
                <a:srgbClr val="C00000"/>
              </a:solidFill>
              <a:latin typeface="ibm-plex-san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8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68882" y="2604722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23232"/>
                </a:solidFill>
                <a:latin typeface="ibm-plex-sans"/>
              </a:rPr>
              <a:t>1 </a:t>
            </a:r>
            <a:r>
              <a:rPr lang="zh-CN" altLang="en-US" sz="2400" b="1" dirty="0" smtClean="0">
                <a:solidFill>
                  <a:srgbClr val="323232"/>
                </a:solidFill>
                <a:latin typeface="ibm-plex-sans"/>
              </a:rPr>
              <a:t>、评估方案和设置</a:t>
            </a:r>
            <a:endParaRPr lang="en-US" altLang="zh-CN" sz="2400" b="1" dirty="0" smtClean="0">
              <a:solidFill>
                <a:srgbClr val="323232"/>
              </a:solidFill>
              <a:latin typeface="ibm-plex-sans"/>
            </a:endParaRPr>
          </a:p>
          <a:p>
            <a:pPr algn="ctr"/>
            <a:endParaRPr lang="en-US" altLang="zh-CN" sz="2400" b="1" dirty="0" smtClean="0">
              <a:solidFill>
                <a:srgbClr val="323232"/>
              </a:solidFill>
              <a:latin typeface="ibm-plex-sans"/>
            </a:endParaRPr>
          </a:p>
          <a:p>
            <a:pPr algn="ctr"/>
            <a:endParaRPr lang="en-US" altLang="zh-CN" sz="2400" b="1" dirty="0" smtClean="0">
              <a:solidFill>
                <a:srgbClr val="323232"/>
              </a:solidFill>
              <a:latin typeface="ibm-plex-sans"/>
            </a:endParaRPr>
          </a:p>
          <a:p>
            <a:pPr algn="ctr"/>
            <a:r>
              <a:rPr lang="en-US" altLang="zh-CN" sz="2400" b="1" dirty="0" smtClean="0">
                <a:solidFill>
                  <a:srgbClr val="323232"/>
                </a:solidFill>
                <a:latin typeface="ibm-plex-sans"/>
              </a:rPr>
              <a:t>2 </a:t>
            </a:r>
            <a:r>
              <a:rPr lang="zh-CN" altLang="en-US" sz="2400" b="1" dirty="0" smtClean="0">
                <a:solidFill>
                  <a:srgbClr val="323232"/>
                </a:solidFill>
                <a:latin typeface="ibm-plex-sans"/>
              </a:rPr>
              <a:t>、实验结果</a:t>
            </a:r>
            <a:endParaRPr lang="en-US" altLang="zh-CN" sz="2400" b="1" dirty="0" smtClean="0">
              <a:solidFill>
                <a:srgbClr val="323232"/>
              </a:solidFill>
              <a:latin typeface="ibm-plex-sans"/>
            </a:endParaRPr>
          </a:p>
          <a:p>
            <a:pPr algn="ctr"/>
            <a:endParaRPr lang="en-US" altLang="zh-CN" dirty="0" smtClean="0">
              <a:solidFill>
                <a:srgbClr val="323232"/>
              </a:solidFill>
              <a:latin typeface="ibm-plex-san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72352"/>
            <a:ext cx="4082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4000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四、实 验</a:t>
            </a:r>
            <a:endParaRPr lang="zh-CN" altLang="en-US" sz="4000" b="1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2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93072" y="94156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323232"/>
                </a:solidFill>
                <a:latin typeface="ibm-plex-sans"/>
              </a:rPr>
              <a:t>1</a:t>
            </a:r>
            <a:r>
              <a:rPr lang="zh-CN" altLang="en-US" sz="2000" b="1" dirty="0" smtClean="0">
                <a:solidFill>
                  <a:srgbClr val="323232"/>
                </a:solidFill>
                <a:latin typeface="ibm-plex-sans"/>
              </a:rPr>
              <a:t>、评估方案和设置：</a:t>
            </a:r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16" y="1449592"/>
            <a:ext cx="10313503" cy="45531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38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344" y="821427"/>
            <a:ext cx="5755598" cy="443192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78610" y="5308846"/>
            <a:ext cx="1279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" panose="02020603050405020304" pitchFamily="18" charset="0"/>
              </a:rPr>
              <a:t>无线设置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072" y="94156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323232"/>
                </a:solidFill>
                <a:latin typeface="ibm-plex-sans"/>
              </a:rPr>
              <a:t>1</a:t>
            </a:r>
            <a:r>
              <a:rPr lang="zh-CN" altLang="en-US" sz="2000" b="1" dirty="0" smtClean="0">
                <a:solidFill>
                  <a:srgbClr val="323232"/>
                </a:solidFill>
                <a:latin typeface="ibm-plex-sans"/>
              </a:rPr>
              <a:t>、评估方案和设置：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1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5624" y="5134642"/>
            <a:ext cx="75411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参与者：我们</a:t>
            </a:r>
            <a:r>
              <a:rPr lang="zh-CN" altLang="en-US" sz="2000" b="1" dirty="0">
                <a:solidFill>
                  <a:srgbClr val="FF0000"/>
                </a:solidFill>
                <a:latin typeface="times" panose="02020603050405020304" pitchFamily="18" charset="0"/>
              </a:rPr>
              <a:t>招募了</a:t>
            </a:r>
            <a:r>
              <a:rPr lang="en-US" altLang="zh-CN" sz="2000" b="1" dirty="0">
                <a:solidFill>
                  <a:srgbClr val="FF0000"/>
                </a:solidFill>
                <a:latin typeface="times" panose="02020603050405020304" pitchFamily="18" charset="0"/>
              </a:rPr>
              <a:t>100</a:t>
            </a:r>
            <a:r>
              <a:rPr lang="zh-CN" altLang="en-US" sz="2000" b="1" dirty="0">
                <a:solidFill>
                  <a:srgbClr val="FF0000"/>
                </a:solidFill>
                <a:latin typeface="times" panose="02020603050405020304" pitchFamily="18" charset="0"/>
              </a:rPr>
              <a:t>名志愿者（</a:t>
            </a:r>
            <a:r>
              <a:rPr lang="en-US" altLang="zh-CN" sz="2000" b="1" dirty="0">
                <a:solidFill>
                  <a:srgbClr val="FF0000"/>
                </a:solidFill>
                <a:latin typeface="times" panose="02020603050405020304" pitchFamily="18" charset="0"/>
              </a:rPr>
              <a:t>52</a:t>
            </a:r>
            <a:r>
              <a:rPr lang="zh-CN" altLang="en-US" sz="2000" b="1" dirty="0">
                <a:solidFill>
                  <a:srgbClr val="FF0000"/>
                </a:solidFill>
                <a:latin typeface="times" panose="02020603050405020304" pitchFamily="18" charset="0"/>
              </a:rPr>
              <a:t>名女性）参加我们的实验</a:t>
            </a:r>
            <a:r>
              <a:rPr lang="zh-CN" altLang="en-US" sz="2000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。</a:t>
            </a:r>
            <a:r>
              <a:rPr lang="zh-CN" altLang="en-US" sz="2000" b="1" dirty="0">
                <a:solidFill>
                  <a:srgbClr val="FF0000"/>
                </a:solidFill>
              </a:rPr>
              <a:t>具有不同的身高，体重和体型，如各种体重指数（</a:t>
            </a:r>
            <a:r>
              <a:rPr lang="en-US" altLang="zh-CN" sz="2000" b="1" dirty="0">
                <a:solidFill>
                  <a:srgbClr val="FF0000"/>
                </a:solidFill>
              </a:rPr>
              <a:t>BMI</a:t>
            </a:r>
            <a:r>
              <a:rPr lang="zh-CN" altLang="en-US" sz="2000" b="1" dirty="0">
                <a:solidFill>
                  <a:srgbClr val="FF0000"/>
                </a:solidFill>
              </a:rPr>
              <a:t>）值所示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364" y="1524272"/>
            <a:ext cx="7683559" cy="343500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3072" y="94156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323232"/>
                </a:solidFill>
                <a:latin typeface="ibm-plex-sans"/>
              </a:rPr>
              <a:t>1</a:t>
            </a:r>
            <a:r>
              <a:rPr lang="zh-CN" altLang="en-US" sz="2000" b="1" dirty="0" smtClean="0">
                <a:solidFill>
                  <a:srgbClr val="323232"/>
                </a:solidFill>
                <a:latin typeface="ibm-plex-sans"/>
              </a:rPr>
              <a:t>、评估方案和设置：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58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8945" y="1520531"/>
            <a:ext cx="84124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times" panose="02020603050405020304" pitchFamily="18" charset="0"/>
              </a:rPr>
              <a:t>       步态数据：每个</a:t>
            </a:r>
            <a:r>
              <a:rPr lang="zh-CN" altLang="en-US" sz="2000" dirty="0">
                <a:solidFill>
                  <a:srgbClr val="333333"/>
                </a:solidFill>
                <a:latin typeface="times" panose="02020603050405020304" pitchFamily="18" charset="0"/>
              </a:rPr>
              <a:t>参与者从代表广泛用户组的人的入口朝一个方向走。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57426" y="2278968"/>
            <a:ext cx="99723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times" panose="02020603050405020304" pitchFamily="18" charset="0"/>
              </a:rPr>
              <a:t>       手势数据：表</a:t>
            </a:r>
            <a:r>
              <a:rPr lang="en-US" altLang="zh-CN" sz="2000" dirty="0">
                <a:solidFill>
                  <a:srgbClr val="333333"/>
                </a:solidFill>
                <a:latin typeface="times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333333"/>
                </a:solidFill>
                <a:latin typeface="times" panose="02020603050405020304" pitchFamily="18" charset="0"/>
              </a:rPr>
              <a:t>中给出了手势列表。这些包括原始手势，如手向下移动，原始手势的组合，如上升（手首先向上移动然后向下移动），以及更复杂的模式，如贴上</a:t>
            </a:r>
            <a:r>
              <a:rPr lang="zh-CN" altLang="en-US" sz="2000" dirty="0" smtClean="0">
                <a:solidFill>
                  <a:srgbClr val="333333"/>
                </a:solidFill>
                <a:latin typeface="times" panose="02020603050405020304" pitchFamily="18" charset="0"/>
              </a:rPr>
              <a:t>香烟</a:t>
            </a:r>
            <a:r>
              <a:rPr lang="en-US" altLang="zh-CN" sz="2000" dirty="0" smtClean="0">
                <a:solidFill>
                  <a:srgbClr val="333333"/>
                </a:solidFill>
                <a:latin typeface="times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times" panose="02020603050405020304" pitchFamily="18" charset="0"/>
              </a:rPr>
              <a:t>。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37" y="3162748"/>
            <a:ext cx="10625333" cy="29031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3072" y="94156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323232"/>
                </a:solidFill>
                <a:latin typeface="ibm-plex-sans"/>
              </a:rPr>
              <a:t>1</a:t>
            </a:r>
            <a:r>
              <a:rPr lang="zh-CN" altLang="en-US" sz="2000" b="1" dirty="0" smtClean="0">
                <a:solidFill>
                  <a:srgbClr val="323232"/>
                </a:solidFill>
                <a:latin typeface="ibm-plex-sans"/>
              </a:rPr>
              <a:t>、评估方案和设置：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8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2315" y="94156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323232"/>
                </a:solidFill>
                <a:latin typeface="ibm-plex-sans"/>
              </a:rPr>
              <a:t>2</a:t>
            </a:r>
            <a:r>
              <a:rPr lang="en-US" altLang="zh-CN" sz="2000" b="1" dirty="0" smtClean="0">
                <a:solidFill>
                  <a:srgbClr val="323232"/>
                </a:solidFill>
                <a:latin typeface="ibm-plex-sans"/>
              </a:rPr>
              <a:t> </a:t>
            </a:r>
            <a:r>
              <a:rPr lang="zh-CN" altLang="en-US" sz="2000" b="1" dirty="0" smtClean="0">
                <a:solidFill>
                  <a:srgbClr val="323232"/>
                </a:solidFill>
                <a:latin typeface="ibm-plex-sans"/>
              </a:rPr>
              <a:t>、实验结果：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903644" y="1897012"/>
            <a:ext cx="105747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times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" panose="02020603050405020304" pitchFamily="18" charset="0"/>
              </a:rPr>
              <a:t>1</a:t>
            </a:r>
            <a:r>
              <a:rPr lang="zh-CN" altLang="en-US" sz="2000" b="1" dirty="0" smtClean="0">
                <a:latin typeface="times" panose="02020603050405020304" pitchFamily="18" charset="0"/>
              </a:rPr>
              <a:t>）在</a:t>
            </a:r>
            <a:r>
              <a:rPr lang="zh-CN" altLang="en-US" sz="2000" b="1" dirty="0">
                <a:latin typeface="times" panose="02020603050405020304" pitchFamily="18" charset="0"/>
              </a:rPr>
              <a:t>我们的设置下，</a:t>
            </a:r>
            <a:r>
              <a:rPr lang="en-US" altLang="zh-CN" sz="2000" b="1" dirty="0" err="1">
                <a:latin typeface="times" panose="02020603050405020304" pitchFamily="18" charset="0"/>
              </a:rPr>
              <a:t>CrossSense</a:t>
            </a:r>
            <a:r>
              <a:rPr lang="zh-CN" altLang="en-US" sz="2000" b="1" dirty="0">
                <a:latin typeface="times" panose="02020603050405020304" pitchFamily="18" charset="0"/>
              </a:rPr>
              <a:t>将现有技术的分类准确度从大约</a:t>
            </a:r>
            <a:r>
              <a:rPr lang="en-US" altLang="zh-CN" sz="2000" b="1" dirty="0">
                <a:latin typeface="times" panose="02020603050405020304" pitchFamily="18" charset="0"/>
              </a:rPr>
              <a:t>20</a:t>
            </a:r>
            <a:r>
              <a:rPr lang="zh-CN" altLang="en-US" sz="2000" b="1" dirty="0">
                <a:latin typeface="times" panose="02020603050405020304" pitchFamily="18" charset="0"/>
              </a:rPr>
              <a:t>％提高到</a:t>
            </a:r>
            <a:r>
              <a:rPr lang="en-US" altLang="zh-CN" sz="2000" b="1" dirty="0">
                <a:latin typeface="times" panose="02020603050405020304" pitchFamily="18" charset="0"/>
              </a:rPr>
              <a:t>80</a:t>
            </a:r>
            <a:r>
              <a:rPr lang="zh-CN" altLang="en-US" sz="2000" b="1" dirty="0">
                <a:latin typeface="times" panose="02020603050405020304" pitchFamily="18" charset="0"/>
              </a:rPr>
              <a:t>％</a:t>
            </a:r>
            <a:r>
              <a:rPr lang="zh-CN" altLang="en-US" sz="2000" b="1" dirty="0" smtClean="0">
                <a:latin typeface="times" panose="02020603050405020304" pitchFamily="18" charset="0"/>
              </a:rPr>
              <a:t>以上</a:t>
            </a:r>
            <a:endParaRPr lang="en-US" altLang="zh-CN" sz="2000" b="1" dirty="0" smtClean="0">
              <a:latin typeface="times" panose="02020603050405020304" pitchFamily="18" charset="0"/>
            </a:endParaRPr>
          </a:p>
          <a:p>
            <a:endParaRPr lang="en-US" altLang="zh-CN" sz="2000" b="1" dirty="0" smtClean="0">
              <a:latin typeface="times" panose="02020603050405020304" pitchFamily="18" charset="0"/>
            </a:endParaRPr>
          </a:p>
          <a:p>
            <a:r>
              <a:rPr lang="zh-CN" altLang="en-US" sz="2000" b="1" dirty="0" smtClean="0">
                <a:latin typeface="times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" panose="02020603050405020304" pitchFamily="18" charset="0"/>
              </a:rPr>
              <a:t>）无论</a:t>
            </a:r>
            <a:r>
              <a:rPr lang="zh-CN" altLang="en-US" sz="2000" b="1" dirty="0">
                <a:latin typeface="times" panose="02020603050405020304" pitchFamily="18" charset="0"/>
              </a:rPr>
              <a:t>问题大小</a:t>
            </a:r>
            <a:r>
              <a:rPr lang="zh-CN" altLang="en-US" sz="2000" b="1" dirty="0" smtClean="0">
                <a:latin typeface="times" panose="02020603050405020304" pitchFamily="18" charset="0"/>
              </a:rPr>
              <a:t>如何都</a:t>
            </a:r>
            <a:r>
              <a:rPr lang="zh-CN" altLang="en-US" sz="2000" b="1" dirty="0">
                <a:latin typeface="times" panose="02020603050405020304" pitchFamily="18" charset="0"/>
              </a:rPr>
              <a:t>能提供始终如一的良好</a:t>
            </a:r>
            <a:r>
              <a:rPr lang="zh-CN" altLang="en-US" sz="2000" b="1" dirty="0" smtClean="0">
                <a:latin typeface="times" panose="02020603050405020304" pitchFamily="18" charset="0"/>
              </a:rPr>
              <a:t>性能</a:t>
            </a:r>
            <a:endParaRPr lang="en-US" altLang="zh-CN" sz="2000" b="1" dirty="0" smtClean="0">
              <a:latin typeface="times" panose="02020603050405020304" pitchFamily="18" charset="0"/>
            </a:endParaRPr>
          </a:p>
          <a:p>
            <a:endParaRPr lang="en-US" altLang="zh-CN" sz="2000" b="1" dirty="0" smtClean="0">
              <a:latin typeface="times" panose="02020603050405020304" pitchFamily="18" charset="0"/>
            </a:endParaRPr>
          </a:p>
          <a:p>
            <a:r>
              <a:rPr lang="zh-CN" altLang="en-US" sz="2000" b="1" dirty="0" smtClean="0">
                <a:latin typeface="times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" panose="02020603050405020304" pitchFamily="18" charset="0"/>
              </a:rPr>
              <a:t>3</a:t>
            </a:r>
            <a:r>
              <a:rPr lang="zh-CN" altLang="en-US" sz="2000" b="1" dirty="0" smtClean="0">
                <a:latin typeface="times" panose="02020603050405020304" pitchFamily="18" charset="0"/>
              </a:rPr>
              <a:t>）我们</a:t>
            </a:r>
            <a:r>
              <a:rPr lang="zh-CN" altLang="en-US" sz="2000" b="1" dirty="0">
                <a:latin typeface="times" panose="02020603050405020304" pitchFamily="18" charset="0"/>
              </a:rPr>
              <a:t>的漫游方案允许现有的</a:t>
            </a:r>
            <a:r>
              <a:rPr lang="en-US" altLang="zh-CN" sz="2000" b="1" dirty="0" err="1">
                <a:latin typeface="times" panose="02020603050405020304" pitchFamily="18" charset="0"/>
              </a:rPr>
              <a:t>WiFi</a:t>
            </a:r>
            <a:r>
              <a:rPr lang="zh-CN" altLang="en-US" sz="2000" b="1" dirty="0">
                <a:latin typeface="times" panose="02020603050405020304" pitchFamily="18" charset="0"/>
              </a:rPr>
              <a:t>感应方法使用一组</a:t>
            </a:r>
            <a:r>
              <a:rPr lang="en-US" altLang="zh-CN" sz="2000" b="1" dirty="0" err="1">
                <a:latin typeface="times" panose="02020603050405020304" pitchFamily="18" charset="0"/>
              </a:rPr>
              <a:t>WiFi</a:t>
            </a:r>
            <a:r>
              <a:rPr lang="zh-CN" altLang="en-US" sz="2000" b="1" dirty="0">
                <a:latin typeface="times" panose="02020603050405020304" pitchFamily="18" charset="0"/>
              </a:rPr>
              <a:t>培训测量结果有效地跨站点</a:t>
            </a:r>
            <a:r>
              <a:rPr lang="zh-CN" altLang="en-US" sz="2000" b="1" dirty="0" smtClean="0">
                <a:latin typeface="times" panose="02020603050405020304" pitchFamily="18" charset="0"/>
              </a:rPr>
              <a:t>工作</a:t>
            </a:r>
            <a:endParaRPr lang="zh-CN" altLang="en-US" sz="2000" b="1" dirty="0">
              <a:latin typeface="times" panose="02020603050405020304" pitchFamily="18" charset="0"/>
            </a:endParaRPr>
          </a:p>
          <a:p>
            <a:endParaRPr lang="en-US" altLang="zh-CN" sz="2000" b="1" dirty="0" smtClean="0">
              <a:latin typeface="times" panose="02020603050405020304" pitchFamily="18" charset="0"/>
            </a:endParaRPr>
          </a:p>
          <a:p>
            <a:r>
              <a:rPr lang="zh-CN" altLang="en-US" sz="2000" b="1" dirty="0" smtClean="0">
                <a:latin typeface="times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" panose="02020603050405020304" pitchFamily="18" charset="0"/>
              </a:rPr>
              <a:t>4</a:t>
            </a:r>
            <a:r>
              <a:rPr lang="zh-CN" altLang="en-US" sz="2000" b="1" dirty="0" smtClean="0">
                <a:latin typeface="times" panose="02020603050405020304" pitchFamily="18" charset="0"/>
              </a:rPr>
              <a:t>）迁移学习</a:t>
            </a:r>
            <a:r>
              <a:rPr lang="zh-CN" altLang="en-US" sz="2000" b="1" dirty="0">
                <a:latin typeface="times" panose="02020603050405020304" pitchFamily="18" charset="0"/>
              </a:rPr>
              <a:t>将学习漫游模型所需的样本数量减少</a:t>
            </a:r>
            <a:r>
              <a:rPr lang="en-US" altLang="zh-CN" sz="2000" b="1" dirty="0">
                <a:latin typeface="times" panose="02020603050405020304" pitchFamily="18" charset="0"/>
              </a:rPr>
              <a:t>4</a:t>
            </a:r>
            <a:r>
              <a:rPr lang="zh-CN" altLang="en-US" sz="2000" b="1" dirty="0" smtClean="0">
                <a:latin typeface="times" panose="02020603050405020304" pitchFamily="18" charset="0"/>
              </a:rPr>
              <a:t>倍</a:t>
            </a:r>
            <a:endParaRPr lang="zh-CN" altLang="en-US" sz="2000" b="1" i="0" dirty="0">
              <a:effectLst/>
              <a:latin typeface="times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3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82" y="1938798"/>
            <a:ext cx="11617619" cy="423609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17776" y="1554469"/>
            <a:ext cx="97506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times" panose="02020603050405020304" pitchFamily="18" charset="0"/>
              </a:rPr>
              <a:t>在我们的设置下，</a:t>
            </a:r>
            <a:r>
              <a:rPr lang="en-US" altLang="zh-CN" sz="2000" b="1" dirty="0" err="1">
                <a:solidFill>
                  <a:srgbClr val="333333"/>
                </a:solidFill>
                <a:latin typeface="times" panose="02020603050405020304" pitchFamily="18" charset="0"/>
              </a:rPr>
              <a:t>CrossSense</a:t>
            </a:r>
            <a:r>
              <a:rPr lang="zh-CN" altLang="en-US" sz="2000" b="1" dirty="0">
                <a:solidFill>
                  <a:srgbClr val="333333"/>
                </a:solidFill>
                <a:latin typeface="times" panose="02020603050405020304" pitchFamily="18" charset="0"/>
              </a:rPr>
              <a:t>将现有技术的分类准确度</a:t>
            </a:r>
            <a:r>
              <a:rPr lang="zh-CN" altLang="en-US" sz="2000" b="1" dirty="0">
                <a:solidFill>
                  <a:srgbClr val="FF0000"/>
                </a:solidFill>
                <a:latin typeface="times" panose="02020603050405020304" pitchFamily="18" charset="0"/>
              </a:rPr>
              <a:t>从大约</a:t>
            </a:r>
            <a:r>
              <a:rPr lang="en-US" altLang="zh-CN" sz="2000" b="1" dirty="0">
                <a:solidFill>
                  <a:srgbClr val="FF0000"/>
                </a:solidFill>
                <a:latin typeface="times" panose="02020603050405020304" pitchFamily="18" charset="0"/>
              </a:rPr>
              <a:t>20</a:t>
            </a:r>
            <a:r>
              <a:rPr lang="zh-CN" altLang="en-US" sz="2000" b="1" dirty="0">
                <a:solidFill>
                  <a:srgbClr val="FF0000"/>
                </a:solidFill>
                <a:latin typeface="times" panose="02020603050405020304" pitchFamily="18" charset="0"/>
              </a:rPr>
              <a:t>％提高到</a:t>
            </a:r>
            <a:r>
              <a:rPr lang="en-US" altLang="zh-CN" sz="2000" b="1" dirty="0">
                <a:solidFill>
                  <a:srgbClr val="FF0000"/>
                </a:solidFill>
                <a:latin typeface="times" panose="02020603050405020304" pitchFamily="18" charset="0"/>
              </a:rPr>
              <a:t>80</a:t>
            </a:r>
            <a:r>
              <a:rPr lang="zh-CN" altLang="en-US" sz="2000" b="1" dirty="0">
                <a:solidFill>
                  <a:srgbClr val="FF0000"/>
                </a:solidFill>
                <a:latin typeface="times" panose="02020603050405020304" pitchFamily="18" charset="0"/>
              </a:rPr>
              <a:t>％以上</a:t>
            </a:r>
            <a:endParaRPr lang="en-US" altLang="zh-CN" sz="2000" b="1" dirty="0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2315" y="94156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323232"/>
                </a:solidFill>
                <a:latin typeface="ibm-plex-sans"/>
              </a:rPr>
              <a:t>2</a:t>
            </a:r>
            <a:r>
              <a:rPr lang="en-US" altLang="zh-CN" sz="2000" b="1" dirty="0" smtClean="0">
                <a:solidFill>
                  <a:srgbClr val="323232"/>
                </a:solidFill>
                <a:latin typeface="ibm-plex-sans"/>
              </a:rPr>
              <a:t> </a:t>
            </a:r>
            <a:r>
              <a:rPr lang="zh-CN" altLang="en-US" sz="2000" b="1" dirty="0" smtClean="0">
                <a:solidFill>
                  <a:srgbClr val="323232"/>
                </a:solidFill>
                <a:latin typeface="ibm-plex-sans"/>
              </a:rPr>
              <a:t>、实验结果：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1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09310" y="936829"/>
            <a:ext cx="24176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一、背 景</a:t>
            </a:r>
            <a:endParaRPr lang="zh-CN" altLang="en-US" sz="4000" b="1" cap="none" spc="0" dirty="0">
              <a:ln w="1905"/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27415" y="1772816"/>
            <a:ext cx="886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</a:rPr>
              <a:t>      在</a:t>
            </a:r>
            <a:r>
              <a:rPr lang="zh-CN" altLang="en-US" sz="2000" dirty="0">
                <a:solidFill>
                  <a:srgbClr val="000000"/>
                </a:solidFill>
              </a:rPr>
              <a:t>万物互联的时代，进行智能感知有着巨大的商业价值</a:t>
            </a:r>
            <a:r>
              <a:rPr lang="zh-CN" altLang="en-US" sz="2000" dirty="0" smtClean="0">
                <a:solidFill>
                  <a:srgbClr val="000000"/>
                </a:solidFill>
              </a:rPr>
              <a:t>。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Wifi</a:t>
            </a:r>
            <a:r>
              <a:rPr lang="zh-CN" altLang="en-US" sz="2000" dirty="0" smtClean="0">
                <a:solidFill>
                  <a:srgbClr val="000000"/>
                </a:solidFill>
              </a:rPr>
              <a:t>感知可以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</a:rPr>
              <a:t>1.</a:t>
            </a:r>
            <a:r>
              <a:rPr lang="zh-CN" altLang="en-US" sz="2000" dirty="0" smtClean="0">
                <a:solidFill>
                  <a:srgbClr val="000000"/>
                </a:solidFill>
              </a:rPr>
              <a:t>无需穿戴，成本低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</a:rPr>
              <a:t>较少侵犯隐私。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pic>
        <p:nvPicPr>
          <p:cNvPr id="8" name="Picture 2" descr="https://timgsa.baidu.com/timg?image&amp;quality=80&amp;size=b9999_10000&amp;sec=1554557449157&amp;di=008eac7fe1ffbdc50d4fad65e94e9bcb&amp;imgtype=0&amp;src=http%3A%2F%2Fimg2.ctoutiao.com%2Fuploads%2F2017%2F06%2F30%2F1498787969961950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882532">
            <a:off x="1102261" y="2910821"/>
            <a:ext cx="4010314" cy="2673543"/>
          </a:xfrm>
          <a:prstGeom prst="rect">
            <a:avLst/>
          </a:prstGeom>
          <a:noFill/>
        </p:spPr>
      </p:pic>
      <p:pic>
        <p:nvPicPr>
          <p:cNvPr id="9" name="Picture 4" descr="https://timgsa.baidu.com/timg?image&amp;quality=80&amp;size=b9999_10000&amp;sec=1554557624710&amp;di=6db3d1546fcd3178a99678e4e31d2e59&amp;imgtype=0&amp;src=http%3A%2F%2Fwww.wdjkj.com%2Fuploads%2Fallimg%2Fc160930%2F14K2162W5CZ-1T3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833406">
            <a:off x="6131299" y="2638478"/>
            <a:ext cx="5454687" cy="307024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7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687" y="2088443"/>
            <a:ext cx="7733333" cy="40476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54015" y="1686837"/>
            <a:ext cx="5570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" panose="02020603050405020304" pitchFamily="18" charset="0"/>
              </a:rPr>
              <a:t>无论问题大小如何都能提供始终如一的良好性能</a:t>
            </a:r>
            <a:endParaRPr lang="en-US" altLang="zh-CN" sz="2000" b="1" dirty="0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2315" y="94156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323232"/>
                </a:solidFill>
                <a:latin typeface="ibm-plex-sans"/>
              </a:rPr>
              <a:t>2</a:t>
            </a:r>
            <a:r>
              <a:rPr lang="en-US" altLang="zh-CN" sz="2000" b="1" dirty="0" smtClean="0">
                <a:solidFill>
                  <a:srgbClr val="323232"/>
                </a:solidFill>
                <a:latin typeface="ibm-plex-sans"/>
              </a:rPr>
              <a:t> </a:t>
            </a:r>
            <a:r>
              <a:rPr lang="zh-CN" altLang="en-US" sz="2000" b="1" dirty="0" smtClean="0">
                <a:solidFill>
                  <a:srgbClr val="323232"/>
                </a:solidFill>
                <a:latin typeface="ibm-plex-sans"/>
              </a:rPr>
              <a:t>、实验结果：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8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775" y="1677288"/>
            <a:ext cx="8117322" cy="428244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54906" y="129720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times" panose="02020603050405020304" pitchFamily="18" charset="0"/>
              </a:rPr>
              <a:t>我们的漫游</a:t>
            </a:r>
            <a:r>
              <a:rPr lang="zh-CN" altLang="en-US" sz="2000" b="1" dirty="0" smtClean="0">
                <a:solidFill>
                  <a:srgbClr val="333333"/>
                </a:solidFill>
                <a:latin typeface="times" panose="02020603050405020304" pitchFamily="18" charset="0"/>
              </a:rPr>
              <a:t>方案</a:t>
            </a:r>
            <a:r>
              <a:rPr lang="zh-CN" altLang="en-US" sz="2000" b="1" dirty="0">
                <a:solidFill>
                  <a:srgbClr val="333333"/>
                </a:solidFill>
                <a:latin typeface="times" panose="02020603050405020304" pitchFamily="18" charset="0"/>
              </a:rPr>
              <a:t>作用</a:t>
            </a:r>
          </a:p>
        </p:txBody>
      </p:sp>
      <p:sp>
        <p:nvSpPr>
          <p:cNvPr id="6" name="矩形 5"/>
          <p:cNvSpPr/>
          <p:nvPr/>
        </p:nvSpPr>
        <p:spPr>
          <a:xfrm>
            <a:off x="882315" y="94156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323232"/>
                </a:solidFill>
                <a:latin typeface="ibm-plex-sans"/>
              </a:rPr>
              <a:t>2</a:t>
            </a:r>
            <a:r>
              <a:rPr lang="en-US" altLang="zh-CN" sz="2000" b="1" dirty="0" smtClean="0">
                <a:solidFill>
                  <a:srgbClr val="323232"/>
                </a:solidFill>
                <a:latin typeface="ibm-plex-sans"/>
              </a:rPr>
              <a:t> </a:t>
            </a:r>
            <a:r>
              <a:rPr lang="zh-CN" altLang="en-US" sz="2000" b="1" dirty="0" smtClean="0">
                <a:solidFill>
                  <a:srgbClr val="323232"/>
                </a:solidFill>
                <a:latin typeface="ibm-plex-sans"/>
              </a:rPr>
              <a:t>、实验结果：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84" y="1570616"/>
            <a:ext cx="10265682" cy="39695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82315" y="94156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323232"/>
                </a:solidFill>
                <a:latin typeface="ibm-plex-sans"/>
              </a:rPr>
              <a:t>2</a:t>
            </a:r>
            <a:r>
              <a:rPr lang="en-US" altLang="zh-CN" sz="2000" b="1" dirty="0" smtClean="0">
                <a:solidFill>
                  <a:srgbClr val="323232"/>
                </a:solidFill>
                <a:latin typeface="ibm-plex-sans"/>
              </a:rPr>
              <a:t> </a:t>
            </a:r>
            <a:r>
              <a:rPr lang="zh-CN" altLang="en-US" sz="2000" b="1" dirty="0" smtClean="0">
                <a:solidFill>
                  <a:srgbClr val="323232"/>
                </a:solidFill>
                <a:latin typeface="ibm-plex-sans"/>
              </a:rPr>
              <a:t>、实验结果：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81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4462" y="2084788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Future Work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：回归问题，基于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RF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</a:rPr>
              <a:t>提问：是否可以结合多个特征，以达到更好的效果</a:t>
            </a:r>
            <a:endParaRPr kumimoji="1" lang="en-US" altLang="zh-CN" sz="2400" b="1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</a:rPr>
              <a:t>体会：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1.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分治思想 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2.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创新并不一定需要“新技术”</a:t>
            </a: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7712" y="105273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000" b="1" dirty="0" smtClean="0">
                <a:ln w="1905"/>
                <a:solidFill>
                  <a:srgbClr val="AE4845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五、讨 论</a:t>
            </a:r>
            <a:endParaRPr lang="zh-CN" altLang="en-US" sz="4000" b="1" dirty="0">
              <a:ln w="1905"/>
              <a:solidFill>
                <a:srgbClr val="AE4845">
                  <a:lumMod val="75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erdan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58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419360" y="2193385"/>
            <a:ext cx="5665470" cy="165354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7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Thank you</a:t>
            </a:r>
            <a:r>
              <a:rPr lang="zh-CN" altLang="en-US" sz="7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endParaRPr lang="en-US" altLang="zh-CN" sz="7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3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7717" y="1052736"/>
            <a:ext cx="22429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背景知识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79987" y="2784037"/>
            <a:ext cx="8350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</a:rPr>
              <a:t>.RSSI</a:t>
            </a:r>
            <a:r>
              <a:rPr lang="zh-CN" altLang="en-US" sz="2400" dirty="0">
                <a:solidFill>
                  <a:srgbClr val="000000"/>
                </a:solidFill>
              </a:rPr>
              <a:t>信号接收强度（随着距离衰减）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2.CSI</a:t>
            </a:r>
            <a:r>
              <a:rPr lang="zh-CN" altLang="en-US" sz="2400" dirty="0" smtClean="0">
                <a:solidFill>
                  <a:srgbClr val="000000"/>
                </a:solidFill>
              </a:rPr>
              <a:t>多径结构（接收器接收到的是一个多径分量）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3</a:t>
            </a:r>
            <a:r>
              <a:rPr lang="en-US" altLang="zh-CN" sz="2400" dirty="0" smtClean="0">
                <a:solidFill>
                  <a:srgbClr val="000000"/>
                </a:solidFill>
              </a:rPr>
              <a:t>.WIFI</a:t>
            </a:r>
            <a:r>
              <a:rPr lang="zh-CN" altLang="en-US" sz="2400" dirty="0">
                <a:solidFill>
                  <a:srgbClr val="000000"/>
                </a:solidFill>
              </a:rPr>
              <a:t>感知：</a:t>
            </a:r>
            <a:r>
              <a:rPr lang="en-US" altLang="zh-CN" sz="2400" dirty="0">
                <a:solidFill>
                  <a:srgbClr val="000000"/>
                </a:solidFill>
              </a:rPr>
              <a:t>gait identification</a:t>
            </a:r>
            <a:r>
              <a:rPr lang="zh-CN" altLang="en-US" sz="2400" dirty="0">
                <a:solidFill>
                  <a:srgbClr val="000000"/>
                </a:solidFill>
              </a:rPr>
              <a:t>， </a:t>
            </a:r>
            <a:r>
              <a:rPr lang="en-US" altLang="zh-CN" sz="2400" dirty="0">
                <a:solidFill>
                  <a:srgbClr val="000000"/>
                </a:solidFill>
              </a:rPr>
              <a:t>gesture recognition</a:t>
            </a:r>
          </a:p>
        </p:txBody>
      </p:sp>
      <p:sp>
        <p:nvSpPr>
          <p:cNvPr id="4" name="矩形 3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3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38106" y="370322"/>
            <a:ext cx="24176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一、背 景</a:t>
            </a:r>
            <a:endParaRPr lang="zh-CN" altLang="en-US" sz="4000" b="1" cap="none" spc="0" dirty="0">
              <a:ln w="1905"/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86454" y="1242207"/>
            <a:ext cx="886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</a:rPr>
              <a:t>      </a:t>
            </a:r>
            <a:r>
              <a:rPr lang="en-US" altLang="zh-CN" sz="2000" dirty="0" smtClean="0">
                <a:solidFill>
                  <a:srgbClr val="000000"/>
                </a:solidFill>
              </a:rPr>
              <a:t>1.WiWho</a:t>
            </a:r>
            <a:r>
              <a:rPr lang="zh-CN" altLang="en-US" sz="2000" dirty="0" smtClean="0">
                <a:solidFill>
                  <a:srgbClr val="000000"/>
                </a:solidFill>
              </a:rPr>
              <a:t>：</a:t>
            </a:r>
            <a:r>
              <a:rPr lang="zh-CN" altLang="en-US" sz="2000" dirty="0">
                <a:solidFill>
                  <a:srgbClr val="000000"/>
                </a:solidFill>
              </a:rPr>
              <a:t>步态识别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</a:rPr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454" y="2257908"/>
            <a:ext cx="4381500" cy="3086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327" y="1242207"/>
            <a:ext cx="4476750" cy="4810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01288" y="6151418"/>
            <a:ext cx="4766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适合小型场景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泛化</a:t>
            </a:r>
            <a:r>
              <a:rPr lang="zh-CN" altLang="en-US" dirty="0" smtClean="0"/>
              <a:t>能力不强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0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38106" y="370322"/>
            <a:ext cx="24176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一、背 景</a:t>
            </a:r>
            <a:endParaRPr lang="zh-CN" altLang="en-US" sz="4000" b="1" cap="none" spc="0" dirty="0">
              <a:ln w="1905"/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86454" y="1242207"/>
            <a:ext cx="886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</a:rPr>
              <a:t>      </a:t>
            </a:r>
            <a:r>
              <a:rPr lang="en-US" altLang="zh-CN" sz="2000" dirty="0" smtClean="0">
                <a:solidFill>
                  <a:srgbClr val="000000"/>
                </a:solidFill>
              </a:rPr>
              <a:t>2.WiAG</a:t>
            </a:r>
            <a:r>
              <a:rPr lang="zh-CN" altLang="en-US" sz="2000" dirty="0" smtClean="0">
                <a:solidFill>
                  <a:srgbClr val="000000"/>
                </a:solidFill>
              </a:rPr>
              <a:t>：</a:t>
            </a:r>
            <a:r>
              <a:rPr lang="zh-CN" altLang="en-US" sz="2000" dirty="0">
                <a:solidFill>
                  <a:srgbClr val="000000"/>
                </a:solidFill>
              </a:rPr>
              <a:t>姿势</a:t>
            </a:r>
            <a:r>
              <a:rPr lang="zh-CN" altLang="en-US" sz="2000" dirty="0" smtClean="0">
                <a:solidFill>
                  <a:srgbClr val="000000"/>
                </a:solidFill>
              </a:rPr>
              <a:t>识别</a:t>
            </a:r>
            <a:r>
              <a:rPr lang="en-US" altLang="zh-CN" sz="2000" dirty="0" smtClean="0">
                <a:solidFill>
                  <a:srgbClr val="000000"/>
                </a:solidFill>
              </a:rPr>
              <a:t>,</a:t>
            </a:r>
            <a:r>
              <a:rPr lang="zh-CN" altLang="en-US" sz="2000" dirty="0" smtClean="0">
                <a:solidFill>
                  <a:srgbClr val="000000"/>
                </a:solidFill>
              </a:rPr>
              <a:t>解决了</a:t>
            </a:r>
            <a:r>
              <a:rPr lang="zh-CN" altLang="en-US" sz="2000" dirty="0">
                <a:solidFill>
                  <a:srgbClr val="000000"/>
                </a:solidFill>
              </a:rPr>
              <a:t>姿势</a:t>
            </a:r>
            <a:r>
              <a:rPr lang="zh-CN" altLang="en-US" sz="2000" dirty="0" smtClean="0">
                <a:solidFill>
                  <a:srgbClr val="000000"/>
                </a:solidFill>
              </a:rPr>
              <a:t>识别中要求配置（方向和位置）要求一致的问题</a:t>
            </a:r>
            <a:r>
              <a:rPr lang="en-US" altLang="zh-CN" sz="2000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32561" y="2090057"/>
            <a:ext cx="7291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A.</a:t>
            </a:r>
            <a:r>
              <a:rPr lang="zh-CN" altLang="en-US" dirty="0" smtClean="0"/>
              <a:t>评估</a:t>
            </a:r>
            <a:r>
              <a:rPr lang="en-US" altLang="zh-CN" dirty="0" smtClean="0"/>
              <a:t>Configuration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B. Translate 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C. K-NN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0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56"/>
          <p:cNvSpPr>
            <a:spLocks noChangeShapeType="1"/>
          </p:cNvSpPr>
          <p:nvPr/>
        </p:nvSpPr>
        <p:spPr bwMode="gray">
          <a:xfrm>
            <a:off x="3025560" y="324364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57"/>
          <p:cNvSpPr>
            <a:spLocks noChangeArrowheads="1"/>
          </p:cNvSpPr>
          <p:nvPr/>
        </p:nvSpPr>
        <p:spPr bwMode="gray">
          <a:xfrm rot="3419336">
            <a:off x="2741398" y="266738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Text Box 259"/>
          <p:cNvSpPr txBox="1">
            <a:spLocks noChangeArrowheads="1"/>
          </p:cNvSpPr>
          <p:nvPr/>
        </p:nvSpPr>
        <p:spPr bwMode="gray">
          <a:xfrm>
            <a:off x="2796961" y="271024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" name="Line 260"/>
          <p:cNvSpPr>
            <a:spLocks noChangeShapeType="1"/>
          </p:cNvSpPr>
          <p:nvPr/>
        </p:nvSpPr>
        <p:spPr bwMode="gray">
          <a:xfrm>
            <a:off x="3918712" y="460828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261"/>
          <p:cNvSpPr>
            <a:spLocks noChangeArrowheads="1"/>
          </p:cNvSpPr>
          <p:nvPr/>
        </p:nvSpPr>
        <p:spPr bwMode="gray">
          <a:xfrm rot="3419336">
            <a:off x="3442971" y="3952330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Text Box 262"/>
          <p:cNvSpPr txBox="1">
            <a:spLocks noChangeArrowheads="1"/>
          </p:cNvSpPr>
          <p:nvPr/>
        </p:nvSpPr>
        <p:spPr bwMode="gray">
          <a:xfrm>
            <a:off x="3584533" y="398408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" name="Text Box 269"/>
          <p:cNvSpPr txBox="1">
            <a:spLocks noChangeArrowheads="1"/>
          </p:cNvSpPr>
          <p:nvPr/>
        </p:nvSpPr>
        <p:spPr bwMode="gray">
          <a:xfrm>
            <a:off x="4963061" y="4034600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只能处理少量主题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28809" y="99166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000" b="1" dirty="0" smtClean="0">
                <a:ln w="1905"/>
                <a:gradFill>
                  <a:gsLst>
                    <a:gs pos="0">
                      <a:srgbClr val="AE4845">
                        <a:shade val="20000"/>
                        <a:satMod val="200000"/>
                      </a:srgbClr>
                    </a:gs>
                    <a:gs pos="78000">
                      <a:srgbClr val="AE4845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AE4845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二、目 的</a:t>
            </a:r>
            <a:endParaRPr lang="zh-CN" altLang="en-US" sz="4000" b="1" dirty="0">
              <a:ln w="1905"/>
              <a:gradFill>
                <a:gsLst>
                  <a:gs pos="0">
                    <a:srgbClr val="AE4845">
                      <a:shade val="20000"/>
                      <a:satMod val="200000"/>
                    </a:srgbClr>
                  </a:gs>
                  <a:gs pos="78000">
                    <a:srgbClr val="AE4845">
                      <a:tint val="90000"/>
                      <a:shade val="89000"/>
                      <a:satMod val="220000"/>
                    </a:srgbClr>
                  </a:gs>
                  <a:gs pos="100000">
                    <a:srgbClr val="AE4845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Text Box 258"/>
          <p:cNvSpPr txBox="1">
            <a:spLocks noChangeArrowheads="1"/>
          </p:cNvSpPr>
          <p:nvPr/>
        </p:nvSpPr>
        <p:spPr bwMode="gray">
          <a:xfrm>
            <a:off x="3851741" y="2669298"/>
            <a:ext cx="5444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如果跨场景，收集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训练数据成本比较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高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4053" y="5335264"/>
            <a:ext cx="675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/>
              <a:t>而在实际应用中通常需要支持大量的主题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657388" y="2074451"/>
            <a:ext cx="545341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目</a:t>
            </a:r>
            <a:endParaRPr lang="en-US" altLang="zh-CN" sz="28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前</a:t>
            </a:r>
            <a:endParaRPr lang="en-US" altLang="zh-CN" sz="28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主</a:t>
            </a:r>
            <a:endParaRPr lang="en-US" altLang="zh-CN" sz="28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要</a:t>
            </a:r>
            <a:endParaRPr lang="en-US" altLang="zh-CN" sz="28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有</a:t>
            </a:r>
            <a:endParaRPr lang="en-US" altLang="zh-CN" sz="28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两</a:t>
            </a:r>
            <a:endParaRPr lang="en-US" altLang="zh-CN" sz="28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endParaRPr lang="en-US" altLang="zh-CN" sz="28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缺</a:t>
            </a:r>
            <a:endParaRPr lang="en-US" altLang="zh-CN" sz="28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  <a:endParaRPr lang="en-US" altLang="zh-CN" sz="28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82" y="1586640"/>
            <a:ext cx="8077830" cy="41256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9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77" y="1636261"/>
            <a:ext cx="8912862" cy="41298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7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usine1_p">
  <a:themeElements>
    <a:clrScheme name="busine1_p 2">
      <a:dk1>
        <a:srgbClr val="000000"/>
      </a:dk1>
      <a:lt1>
        <a:srgbClr val="FFFFFF"/>
      </a:lt1>
      <a:dk2>
        <a:srgbClr val="1C4372"/>
      </a:dk2>
      <a:lt2>
        <a:srgbClr val="969696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9BBB59"/>
      </a:hlink>
      <a:folHlink>
        <a:srgbClr val="8064A2"/>
      </a:folHlink>
    </a:clrScheme>
    <a:fontScheme name="busine1_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usine1_p 1">
        <a:dk1>
          <a:srgbClr val="000000"/>
        </a:dk1>
        <a:lt1>
          <a:srgbClr val="FFFFFF"/>
        </a:lt1>
        <a:dk2>
          <a:srgbClr val="04617B"/>
        </a:dk2>
        <a:lt2>
          <a:srgbClr val="969696"/>
        </a:lt2>
        <a:accent1>
          <a:srgbClr val="F79646"/>
        </a:accent1>
        <a:accent2>
          <a:srgbClr val="4BACC6"/>
        </a:accent2>
        <a:accent3>
          <a:srgbClr val="FFFFFF"/>
        </a:accent3>
        <a:accent4>
          <a:srgbClr val="000000"/>
        </a:accent4>
        <a:accent5>
          <a:srgbClr val="FAC9B0"/>
        </a:accent5>
        <a:accent6>
          <a:srgbClr val="439BB3"/>
        </a:accent6>
        <a:hlink>
          <a:srgbClr val="7E6BC9"/>
        </a:hlink>
        <a:folHlink>
          <a:srgbClr val="A5C2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1_p 2">
        <a:dk1>
          <a:srgbClr val="000000"/>
        </a:dk1>
        <a:lt1>
          <a:srgbClr val="FFFFFF"/>
        </a:lt1>
        <a:dk2>
          <a:srgbClr val="1C4372"/>
        </a:dk2>
        <a:lt2>
          <a:srgbClr val="969696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9BBB59"/>
        </a:hlink>
        <a:folHlink>
          <a:srgbClr val="80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1_p 3">
        <a:dk1>
          <a:srgbClr val="000000"/>
        </a:dk1>
        <a:lt1>
          <a:srgbClr val="FFFFFF"/>
        </a:lt1>
        <a:dk2>
          <a:srgbClr val="4F271C"/>
        </a:dk2>
        <a:lt2>
          <a:srgbClr val="969696"/>
        </a:lt2>
        <a:accent1>
          <a:srgbClr val="3891A7"/>
        </a:accent1>
        <a:accent2>
          <a:srgbClr val="EDAA01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D79A01"/>
        </a:accent6>
        <a:hlink>
          <a:srgbClr val="C32D2E"/>
        </a:hlink>
        <a:folHlink>
          <a:srgbClr val="84AA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usine1_p">
  <a:themeElements>
    <a:clrScheme name="busine1_p 2">
      <a:dk1>
        <a:srgbClr val="000000"/>
      </a:dk1>
      <a:lt1>
        <a:srgbClr val="FFFFFF"/>
      </a:lt1>
      <a:dk2>
        <a:srgbClr val="1C4372"/>
      </a:dk2>
      <a:lt2>
        <a:srgbClr val="969696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9BBB59"/>
      </a:hlink>
      <a:folHlink>
        <a:srgbClr val="8064A2"/>
      </a:folHlink>
    </a:clrScheme>
    <a:fontScheme name="busine1_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usine1_p 1">
        <a:dk1>
          <a:srgbClr val="000000"/>
        </a:dk1>
        <a:lt1>
          <a:srgbClr val="FFFFFF"/>
        </a:lt1>
        <a:dk2>
          <a:srgbClr val="04617B"/>
        </a:dk2>
        <a:lt2>
          <a:srgbClr val="969696"/>
        </a:lt2>
        <a:accent1>
          <a:srgbClr val="F79646"/>
        </a:accent1>
        <a:accent2>
          <a:srgbClr val="4BACC6"/>
        </a:accent2>
        <a:accent3>
          <a:srgbClr val="FFFFFF"/>
        </a:accent3>
        <a:accent4>
          <a:srgbClr val="000000"/>
        </a:accent4>
        <a:accent5>
          <a:srgbClr val="FAC9B0"/>
        </a:accent5>
        <a:accent6>
          <a:srgbClr val="439BB3"/>
        </a:accent6>
        <a:hlink>
          <a:srgbClr val="7E6BC9"/>
        </a:hlink>
        <a:folHlink>
          <a:srgbClr val="A5C2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1_p 2">
        <a:dk1>
          <a:srgbClr val="000000"/>
        </a:dk1>
        <a:lt1>
          <a:srgbClr val="FFFFFF"/>
        </a:lt1>
        <a:dk2>
          <a:srgbClr val="1C4372"/>
        </a:dk2>
        <a:lt2>
          <a:srgbClr val="969696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9BBB59"/>
        </a:hlink>
        <a:folHlink>
          <a:srgbClr val="80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1_p 3">
        <a:dk1>
          <a:srgbClr val="000000"/>
        </a:dk1>
        <a:lt1>
          <a:srgbClr val="FFFFFF"/>
        </a:lt1>
        <a:dk2>
          <a:srgbClr val="4F271C"/>
        </a:dk2>
        <a:lt2>
          <a:srgbClr val="969696"/>
        </a:lt2>
        <a:accent1>
          <a:srgbClr val="3891A7"/>
        </a:accent1>
        <a:accent2>
          <a:srgbClr val="EDAA01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D79A01"/>
        </a:accent6>
        <a:hlink>
          <a:srgbClr val="C32D2E"/>
        </a:hlink>
        <a:folHlink>
          <a:srgbClr val="84AA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</TotalTime>
  <Words>2311</Words>
  <Application>Microsoft Office PowerPoint</Application>
  <PresentationFormat>宽屏</PresentationFormat>
  <Paragraphs>247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ibm-plex-sans</vt:lpstr>
      <vt:lpstr>Inconsolatazi4-Regular</vt:lpstr>
      <vt:lpstr>LinLibertine</vt:lpstr>
      <vt:lpstr>LinLibertineT</vt:lpstr>
      <vt:lpstr>等线</vt:lpstr>
      <vt:lpstr>等线 Light</vt:lpstr>
      <vt:lpstr>仿宋</vt:lpstr>
      <vt:lpstr>华文宋体</vt:lpstr>
      <vt:lpstr>楷体</vt:lpstr>
      <vt:lpstr>宋体</vt:lpstr>
      <vt:lpstr>Arial</vt:lpstr>
      <vt:lpstr>Calibri</vt:lpstr>
      <vt:lpstr>times</vt:lpstr>
      <vt:lpstr>Times New Roman</vt:lpstr>
      <vt:lpstr>Verdana</vt:lpstr>
      <vt:lpstr>Wingdings</vt:lpstr>
      <vt:lpstr>Office 主题​​</vt:lpstr>
      <vt:lpstr>busine1_p</vt:lpstr>
      <vt:lpstr>1_busine1_p</vt:lpstr>
      <vt:lpstr>CrossSense Towards Cross-Site and Large-Scale WiFi Sensing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郝大鹏</dc:creator>
  <cp:lastModifiedBy>haodapeng</cp:lastModifiedBy>
  <cp:revision>373</cp:revision>
  <dcterms:created xsi:type="dcterms:W3CDTF">2018-09-25T02:09:07Z</dcterms:created>
  <dcterms:modified xsi:type="dcterms:W3CDTF">2019-04-11T04:52:28Z</dcterms:modified>
</cp:coreProperties>
</file>