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6" r:id="rId2"/>
    <p:sldId id="30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07" r:id="rId13"/>
    <p:sldId id="317" r:id="rId14"/>
    <p:sldId id="318" r:id="rId15"/>
    <p:sldId id="319" r:id="rId16"/>
    <p:sldId id="320" r:id="rId17"/>
    <p:sldId id="322" r:id="rId18"/>
    <p:sldId id="323" r:id="rId19"/>
  </p:sldIdLst>
  <p:sldSz cx="9188450" cy="5184775"/>
  <p:notesSz cx="6858000" cy="9144000"/>
  <p:defaultTextStyle>
    <a:defPPr>
      <a:defRPr lang="zh-CN"/>
    </a:defPPr>
    <a:lvl1pPr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60375" indent="-317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20750" indent="-635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81125" indent="-952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41500" indent="-1270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1"/>
    <a:srgbClr val="BFBFBF"/>
    <a:srgbClr val="404040"/>
    <a:srgbClr val="7F7F7F"/>
    <a:srgbClr val="262626"/>
    <a:srgbClr val="646464"/>
    <a:srgbClr val="33A6B2"/>
    <a:srgbClr val="B1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519" autoAdjust="0"/>
  </p:normalViewPr>
  <p:slideViewPr>
    <p:cSldViewPr snapToGrid="0">
      <p:cViewPr varScale="1">
        <p:scale>
          <a:sx n="86" d="100"/>
          <a:sy n="86" d="100"/>
        </p:scale>
        <p:origin x="60" y="132"/>
      </p:cViewPr>
      <p:guideLst>
        <p:guide orient="horz" pos="163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4B733-3F4C-4526-8BF7-5BDDE305E19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050AD-7B79-4230-9CBD-9012E0006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smtClean="0"/>
              <a:t>out-of0vocabulary </a:t>
            </a:r>
            <a:r>
              <a:rPr lang="zh-CN" altLang="en-US" dirty="0" smtClean="0"/>
              <a:t>，之前的模型不容易处理吗？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50AD-7B79-4230-9CBD-9012E0006A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5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 </a:t>
            </a:r>
            <a:r>
              <a:rPr lang="en-US" altLang="zh-CN" dirty="0" smtClean="0"/>
              <a:t>out-of0vocabulary </a:t>
            </a:r>
            <a:r>
              <a:rPr lang="zh-CN" altLang="en-US" dirty="0" smtClean="0"/>
              <a:t>，之前的模型不容易处理吗？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50AD-7B79-4230-9CBD-9012E0006A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7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34" y="1610644"/>
            <a:ext cx="7810183" cy="1111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8268" y="2938039"/>
            <a:ext cx="6431915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2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18FE5-D6C9-4ED3-A614-CDD2451ACB95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43026-E456-4F1C-AD38-2FD0D773B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57E9F-F1CA-4D58-BB84-5927795A78DA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693-9D24-48B1-8D8F-80E20E50A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626" y="207633"/>
            <a:ext cx="2067401" cy="4423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422" y="207633"/>
            <a:ext cx="6049063" cy="4423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AE8F-695C-4B30-8E90-FFE986A918E4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613A4-57DE-489F-9A6D-8BEC6FE19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7C09B-4371-4A49-BC13-0610980D2B2F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954F-50CD-4605-AEE8-AA354D037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824" y="3331699"/>
            <a:ext cx="7810183" cy="1029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824" y="2197529"/>
            <a:ext cx="7810183" cy="11341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6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3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2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3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4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4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53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0181-9500-4057-B4F5-5F8FB86D98DA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3B9F-21E8-4FBD-BF5C-2ACB4393F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423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796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216B-A0C2-43F3-969C-9633E9FFD16B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2390-1D2C-4E58-AB59-C049512E0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423" y="1160574"/>
            <a:ext cx="4059828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23" y="1644245"/>
            <a:ext cx="4059828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7608" y="1160574"/>
            <a:ext cx="406142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7608" y="1644245"/>
            <a:ext cx="406142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65AE8-6009-443E-AEA3-F38D76E35657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9FD7-F4F1-4AA8-9A35-F106F58F1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113AB-2910-4D6F-B971-E0C622F986ED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5608-4D0E-4BDE-A673-9FF60409A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4757-516A-44AE-9F48-9F3A01EB2D09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798E-2EF9-49FE-A835-10BC481AF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6" y="206430"/>
            <a:ext cx="3022937" cy="87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429" y="206434"/>
            <a:ext cx="5136598" cy="4425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426" y="1084966"/>
            <a:ext cx="3022937" cy="3546530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CE0A-5215-46FA-A26B-4D45EB9B013B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8826-19FE-40D1-8772-2FD17D142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01" y="3629343"/>
            <a:ext cx="5513070" cy="4284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1001" y="463269"/>
            <a:ext cx="5513070" cy="31108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0675" indent="0">
              <a:buNone/>
              <a:defRPr sz="2800"/>
            </a:lvl2pPr>
            <a:lvl3pPr marL="921349" indent="0">
              <a:buNone/>
              <a:defRPr sz="2400"/>
            </a:lvl3pPr>
            <a:lvl4pPr marL="1382024" indent="0">
              <a:buNone/>
              <a:defRPr sz="2000"/>
            </a:lvl4pPr>
            <a:lvl5pPr marL="1842699" indent="0">
              <a:buNone/>
              <a:defRPr sz="2000"/>
            </a:lvl5pPr>
            <a:lvl6pPr marL="2303374" indent="0">
              <a:buNone/>
              <a:defRPr sz="2000"/>
            </a:lvl6pPr>
            <a:lvl7pPr marL="2764048" indent="0">
              <a:buNone/>
              <a:defRPr sz="2000"/>
            </a:lvl7pPr>
            <a:lvl8pPr marL="3224723" indent="0">
              <a:buNone/>
              <a:defRPr sz="2000"/>
            </a:lvl8pPr>
            <a:lvl9pPr marL="368539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001" y="4057809"/>
            <a:ext cx="5513070" cy="608491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4F81-477F-41FC-95C3-76F5CFEC4CB0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D7661-A2D3-4A10-A9AF-DD8D3996E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8788" y="207963"/>
            <a:ext cx="82708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8788" y="1209675"/>
            <a:ext cx="8270875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8788" y="4805363"/>
            <a:ext cx="2144712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l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5A3B0D-F4AA-42ED-B6BA-88AB9576DB8C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40075" y="4805363"/>
            <a:ext cx="2908300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ctr" defTabSz="92134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4950" y="4805363"/>
            <a:ext cx="2144713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r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1EF755-5520-4773-8BD8-CCB95CFCE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075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4488" indent="-3444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733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093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68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711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4386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5060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35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675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34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02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69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37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04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723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39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1463319" y="1209712"/>
            <a:ext cx="700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3200" dirty="0"/>
              <a:t>A neural probabilistic language 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2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混合模型可以改进性能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16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4"/>
            <a:ext cx="5894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本文模型需要计算所有单词的概率，因此比</a:t>
            </a:r>
            <a:r>
              <a:rPr lang="en-US" altLang="zh-CN" sz="1600" dirty="0" smtClean="0"/>
              <a:t>n-gram</a:t>
            </a:r>
            <a:r>
              <a:rPr lang="zh-CN" altLang="en-US" sz="1600" dirty="0" smtClean="0"/>
              <a:t>模型计算量大很多</a:t>
            </a:r>
            <a:endParaRPr lang="en-US" altLang="zh-CN" sz="1600" dirty="0" smtClean="0"/>
          </a:p>
          <a:p>
            <a:r>
              <a:rPr lang="zh-CN" altLang="en-US" sz="1600" dirty="0" smtClean="0"/>
              <a:t>瓶颈在于输出层的计算</a:t>
            </a:r>
            <a:endParaRPr lang="en-US" altLang="zh-CN" sz="1600" dirty="0" smtClean="0"/>
          </a:p>
          <a:p>
            <a:r>
              <a:rPr lang="zh-CN" altLang="en-US" sz="1600" dirty="0" smtClean="0"/>
              <a:t>两种并行化的方法：</a:t>
            </a:r>
            <a:endParaRPr lang="en-US" altLang="zh-CN" sz="1600" dirty="0" smtClean="0"/>
          </a:p>
          <a:p>
            <a:r>
              <a:rPr lang="en-US" altLang="zh-CN" sz="1600" dirty="0" smtClean="0"/>
              <a:t>   </a:t>
            </a:r>
            <a:r>
              <a:rPr lang="en-US" altLang="zh-CN" sz="1600" b="1" dirty="0"/>
              <a:t>Data-Parallel Processing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 smtClean="0"/>
              <a:t>   </a:t>
            </a:r>
            <a:r>
              <a:rPr lang="en-US" altLang="zh-CN" sz="1600" b="1" dirty="0"/>
              <a:t>Parameter-Parallel Processing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zh-CN" altLang="en-US" sz="1600" dirty="0" smtClean="0"/>
              <a:t>参数并行化：每个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负责输出的子集的计算，并执行更新</a:t>
            </a:r>
            <a:endParaRPr lang="en-US" altLang="zh-CN" sz="1600" dirty="0" smtClean="0"/>
          </a:p>
          <a:p>
            <a:r>
              <a:rPr lang="zh-CN" altLang="en-US" sz="1600" dirty="0" smtClean="0"/>
              <a:t>参数共享：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输出层的归一化因子，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隐藏层或者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的梯度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596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6" y="807779"/>
            <a:ext cx="5344399" cy="39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架构，并行化，加快实验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2" y="120699"/>
            <a:ext cx="3727014" cy="47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567" y="1174459"/>
            <a:ext cx="562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数据集：布朗语料，</a:t>
            </a:r>
            <a:r>
              <a:rPr lang="en-US" altLang="zh-CN" dirty="0" smtClean="0"/>
              <a:t>AP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9567" y="2021336"/>
            <a:ext cx="562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与内插三元模型对比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2549633"/>
            <a:ext cx="732472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13" y="3337947"/>
            <a:ext cx="7562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346"/>
            <a:ext cx="5212157" cy="42516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38" y="919164"/>
            <a:ext cx="3810674" cy="16200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18602" y="2908453"/>
            <a:ext cx="312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神经网络效果更好</a:t>
            </a:r>
            <a:endParaRPr lang="en-US" altLang="zh-CN" dirty="0" smtClean="0"/>
          </a:p>
          <a:p>
            <a:r>
              <a:rPr lang="zh-CN" altLang="en-US" dirty="0" smtClean="0"/>
              <a:t>神经网络可以利用更长的上下文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01955" y="200581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 </a:t>
            </a:r>
            <a:r>
              <a:rPr lang="en-US" altLang="zh-CN" dirty="0" err="1" smtClean="0">
                <a:solidFill>
                  <a:schemeClr val="bg1"/>
                </a:solidFill>
              </a:rPr>
              <a:t>FutureWork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046" y="1311007"/>
            <a:ext cx="6136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能量最小模型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输出也用词向量来表示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out-of-vocabulary</a:t>
            </a:r>
            <a:r>
              <a:rPr lang="zh-CN" altLang="en-US" dirty="0" smtClean="0"/>
              <a:t>很有效，用当前的上下文出现的词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的期望去初始化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的词向量（）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其他工作：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a </a:t>
            </a:r>
            <a:r>
              <a:rPr lang="zh-CN" altLang="en-US" dirty="0" smtClean="0"/>
              <a:t>分解网络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b </a:t>
            </a:r>
            <a:r>
              <a:rPr lang="zh-CN" altLang="en-US" dirty="0" smtClean="0"/>
              <a:t>用树结构表示条件概率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c </a:t>
            </a:r>
            <a:r>
              <a:rPr lang="zh-CN" altLang="en-US" dirty="0" smtClean="0"/>
              <a:t>仅从输出的子集传播梯度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d </a:t>
            </a:r>
            <a:r>
              <a:rPr lang="zh-CN" altLang="en-US" dirty="0" smtClean="0"/>
              <a:t>引入先验知识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e </a:t>
            </a:r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en-US" altLang="zh-CN" dirty="0" smtClean="0"/>
              <a:t>  f </a:t>
            </a:r>
            <a:r>
              <a:rPr lang="zh-CN" altLang="en-US" dirty="0" smtClean="0"/>
              <a:t>多义词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01955" y="200581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</a:t>
            </a:r>
            <a:r>
              <a:rPr lang="zh-CN" altLang="en-US" dirty="0" smtClean="0">
                <a:solidFill>
                  <a:schemeClr val="bg1"/>
                </a:solidFill>
              </a:rPr>
              <a:t>架构， </a:t>
            </a:r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046" y="1311007"/>
            <a:ext cx="6136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本文模型困惑度更好：分布式表示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计算效率和先验知识上可以改进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统计语言模型的大门从此打开，分布式表示可以容纳更多条件变量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论文架构，摘要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统计语言模型的一大困难：维度的诅咒（条件概率表会非常稀疏）</a:t>
            </a:r>
            <a:endParaRPr lang="en-US" altLang="zh-CN" dirty="0" smtClean="0"/>
          </a:p>
          <a:p>
            <a:r>
              <a:rPr lang="zh-CN" altLang="en-US" dirty="0" smtClean="0"/>
              <a:t>解决办法：学习单词的分布式表示</a:t>
            </a:r>
            <a:endParaRPr lang="en-US" altLang="zh-CN" dirty="0" smtClean="0"/>
          </a:p>
          <a:p>
            <a:r>
              <a:rPr lang="zh-CN" altLang="en-US" dirty="0" smtClean="0"/>
              <a:t>模型学习：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单词的分布式表示</a:t>
            </a:r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句子的概率函数</a:t>
            </a:r>
            <a:endParaRPr lang="en-US" altLang="zh-CN" dirty="0" smtClean="0"/>
          </a:p>
          <a:p>
            <a:r>
              <a:rPr lang="zh-CN" altLang="en-US" dirty="0" smtClean="0"/>
              <a:t>本文模型 比</a:t>
            </a:r>
            <a:r>
              <a:rPr lang="en-US" altLang="zh-CN" dirty="0" smtClean="0"/>
              <a:t>n-gram </a:t>
            </a:r>
            <a:r>
              <a:rPr lang="zh-CN" altLang="en-US" dirty="0" smtClean="0"/>
              <a:t>还好，能利用更长的上下文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83046" y="3481330"/>
            <a:ext cx="64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问题是什么，怎么解决，实验评估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背景：维度诅咒，如果</a:t>
            </a:r>
            <a:r>
              <a:rPr lang="en-US" altLang="zh-CN" sz="1400" dirty="0" smtClean="0"/>
              <a:t>V size100000</a:t>
            </a:r>
            <a:r>
              <a:rPr lang="zh-CN" altLang="en-US" sz="1400" dirty="0" smtClean="0"/>
              <a:t>，参数</a:t>
            </a:r>
            <a:r>
              <a:rPr lang="en-US" altLang="zh-CN" sz="1400" dirty="0" smtClean="0"/>
              <a:t>10^50</a:t>
            </a:r>
            <a:r>
              <a:rPr lang="zh-CN" altLang="en-US" sz="1400" dirty="0" smtClean="0"/>
              <a:t>方个参数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问题：</a:t>
            </a:r>
            <a:r>
              <a:rPr lang="zh-CN" altLang="en-US" sz="1400" dirty="0"/>
              <a:t>有</a:t>
            </a:r>
            <a:r>
              <a:rPr lang="zh-CN" altLang="en-US" sz="1400" dirty="0" smtClean="0"/>
              <a:t>的词组未出现过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（现有方案：采取更小的方案，</a:t>
            </a:r>
            <a:r>
              <a:rPr lang="en-US" altLang="zh-CN" sz="1400" dirty="0" smtClean="0"/>
              <a:t>such </a:t>
            </a:r>
            <a:r>
              <a:rPr lang="en-US" altLang="zh-CN" sz="1400" dirty="0" smtClean="0"/>
              <a:t>as </a:t>
            </a:r>
            <a:r>
              <a:rPr lang="en-US" altLang="zh-CN" sz="1400" dirty="0"/>
              <a:t> back-off trigram models (Katz, 1987) or in </a:t>
            </a:r>
            <a:r>
              <a:rPr lang="en-US" altLang="zh-CN" sz="1400" dirty="0" smtClean="0"/>
              <a:t>          smoothed </a:t>
            </a:r>
            <a:r>
              <a:rPr lang="en-US" altLang="zh-CN" sz="1400" dirty="0"/>
              <a:t>(or interpolated) trigram models (</a:t>
            </a:r>
            <a:r>
              <a:rPr lang="en-US" altLang="zh-CN" sz="1400" dirty="0" err="1"/>
              <a:t>Jelinek</a:t>
            </a:r>
            <a:r>
              <a:rPr lang="en-US" altLang="zh-CN" sz="1400" dirty="0"/>
              <a:t> and Mercer, 1980).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泛化能力：</a:t>
            </a:r>
            <a:r>
              <a:rPr lang="en-US" altLang="zh-CN" sz="1400" dirty="0" smtClean="0"/>
              <a:t>a </a:t>
            </a:r>
            <a:r>
              <a:rPr lang="en-US" altLang="zh-CN" sz="1400" dirty="0"/>
              <a:t>new sequence of words is generated by “gluing” very short and overlapping pieces of length 1, 2 .. or up to n words that have been seen frequently in the training </a:t>
            </a:r>
            <a:r>
              <a:rPr lang="en-US" altLang="zh-CN" sz="1400" dirty="0" smtClean="0"/>
              <a:t>data</a:t>
            </a:r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局限性：</a:t>
            </a:r>
            <a:r>
              <a:rPr lang="en-US" altLang="zh-CN" sz="1400" dirty="0"/>
              <a:t>First, it is not taking into account contexts farther than 1 or 2 words,1</a:t>
            </a:r>
            <a:br>
              <a:rPr lang="en-US" altLang="zh-CN" sz="1400" dirty="0"/>
            </a:br>
            <a:r>
              <a:rPr lang="en-US" altLang="zh-CN" sz="1400" dirty="0"/>
              <a:t>second it is not taking into account the “similarity” between words.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r>
              <a:rPr lang="en-US" altLang="zh-CN" sz="1400" dirty="0" smtClean="0"/>
              <a:t>    </a:t>
            </a:r>
          </a:p>
          <a:p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14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解决方法：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/>
              <a:t>1.1 Fighting the Curse of Dimensionality with Distributed </a:t>
            </a:r>
            <a:r>
              <a:rPr lang="en-US" altLang="zh-CN" sz="1400" dirty="0" smtClean="0"/>
              <a:t>Representations</a:t>
            </a:r>
          </a:p>
          <a:p>
            <a:r>
              <a:rPr lang="en-US" altLang="zh-CN" sz="1400" dirty="0" smtClean="0"/>
              <a:t>    </a:t>
            </a:r>
          </a:p>
          <a:p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1" y="1658939"/>
            <a:ext cx="7258050" cy="2209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2920" y="4026717"/>
            <a:ext cx="69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疑问：怎么使相似的词有相似的词向量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5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论文架构，</a:t>
            </a:r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70" y="1012053"/>
            <a:ext cx="73501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相关工作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1.</a:t>
            </a:r>
            <a:r>
              <a:rPr lang="zh-CN" altLang="en-US" sz="1400" dirty="0" smtClean="0"/>
              <a:t>使用神经网络去学习联合概率分布</a:t>
            </a:r>
            <a:endParaRPr lang="en-US" altLang="zh-CN" sz="1400" dirty="0" smtClean="0"/>
          </a:p>
          <a:p>
            <a:r>
              <a:rPr lang="en-US" altLang="zh-CN" sz="1400" dirty="0" smtClean="0"/>
              <a:t>    2.</a:t>
            </a:r>
            <a:r>
              <a:rPr lang="zh-CN" altLang="en-US" sz="1400" dirty="0" smtClean="0"/>
              <a:t>通过</a:t>
            </a:r>
            <a:r>
              <a:rPr lang="zh-CN" altLang="en-US" sz="1400" dirty="0"/>
              <a:t>词与词</a:t>
            </a:r>
            <a:r>
              <a:rPr lang="zh-CN" altLang="en-US" sz="1400" dirty="0" smtClean="0"/>
              <a:t>之间的相似性来获得泛化能力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3.</a:t>
            </a:r>
            <a:r>
              <a:rPr lang="zh-CN" altLang="en-US" sz="1400" dirty="0" smtClean="0"/>
              <a:t>向量空间表示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在信息检索领域已经被充分利用了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77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42" y="1786855"/>
            <a:ext cx="4444575" cy="2929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6" y="1085180"/>
            <a:ext cx="6943725" cy="695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173" y="2031200"/>
            <a:ext cx="3683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where </a:t>
            </a:r>
            <a:r>
              <a:rPr lang="en-US" altLang="zh-CN" sz="1400" i="1" dirty="0"/>
              <a:t>R</a:t>
            </a:r>
            <a:r>
              <a:rPr lang="en-US" altLang="zh-CN" sz="1400" dirty="0"/>
              <a:t>(θ) is a regularization term. For example, in our experiments, </a:t>
            </a:r>
            <a:r>
              <a:rPr lang="en-US" altLang="zh-CN" sz="1400" i="1" dirty="0"/>
              <a:t>R </a:t>
            </a:r>
            <a:r>
              <a:rPr lang="en-US" altLang="zh-CN" sz="1400" dirty="0"/>
              <a:t>is a weight decay penalty</a:t>
            </a:r>
            <a:br>
              <a:rPr lang="en-US" altLang="zh-CN" sz="1400" dirty="0"/>
            </a:br>
            <a:r>
              <a:rPr lang="en-US" altLang="zh-CN" sz="1400" dirty="0"/>
              <a:t>applied only to the weights of the neural network and to the </a:t>
            </a:r>
            <a:r>
              <a:rPr lang="en-US" altLang="zh-CN" sz="1400" i="1" dirty="0"/>
              <a:t>C </a:t>
            </a:r>
            <a:r>
              <a:rPr lang="en-US" altLang="zh-CN" sz="1400" dirty="0"/>
              <a:t>matrix, not to the biases.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9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343"/>
          </a:xfrm>
        </p:grpSpPr>
        <p:grpSp>
          <p:nvGrpSpPr>
            <p:cNvPr id="23558" name="组合 3"/>
            <p:cNvGrpSpPr>
              <a:grpSpLocks/>
            </p:cNvGrpSpPr>
            <p:nvPr/>
          </p:nvGrpSpPr>
          <p:grpSpPr bwMode="auto">
            <a:xfrm>
              <a:off x="-2381" y="-10990"/>
              <a:ext cx="9211223" cy="708088"/>
              <a:chOff x="-2381" y="-10990"/>
              <a:chExt cx="9211223" cy="708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-793" y="-10990"/>
                <a:ext cx="9209635" cy="693799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564" name="组合 10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4" name="矩形 2"/>
                <p:cNvSpPr/>
                <p:nvPr/>
              </p:nvSpPr>
              <p:spPr>
                <a:xfrm>
                  <a:off x="4273198" y="300274"/>
                  <a:ext cx="624538" cy="61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2"/>
                <p:cNvSpPr/>
                <p:nvPr/>
              </p:nvSpPr>
              <p:spPr>
                <a:xfrm rot="16200000" flipH="1">
                  <a:off x="4231389" y="347001"/>
                  <a:ext cx="62455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-2381" y="697098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组合 4"/>
            <p:cNvGrpSpPr>
              <a:grpSpLocks/>
            </p:cNvGrpSpPr>
            <p:nvPr/>
          </p:nvGrpSpPr>
          <p:grpSpPr bwMode="auto">
            <a:xfrm>
              <a:off x="-2381" y="4967847"/>
              <a:ext cx="9212810" cy="217506"/>
              <a:chOff x="-2381" y="4967847"/>
              <a:chExt cx="9212810" cy="2175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381" y="4980548"/>
                <a:ext cx="9208048" cy="204805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-793" y="4967847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35006" y="204186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论文架构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459" y="1047751"/>
            <a:ext cx="735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两部分：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将输入映射到词向量的矩阵</a:t>
            </a:r>
            <a:r>
              <a:rPr lang="en-US" altLang="zh-CN" sz="1400" dirty="0" smtClean="0"/>
              <a:t>C</a:t>
            </a:r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概率函数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9" y="1939749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517</Words>
  <Application>Microsoft Office PowerPoint</Application>
  <PresentationFormat>自定义</PresentationFormat>
  <Paragraphs>81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time hooper</cp:lastModifiedBy>
  <cp:revision>143</cp:revision>
  <dcterms:created xsi:type="dcterms:W3CDTF">2014-04-16T11:55:53Z</dcterms:created>
  <dcterms:modified xsi:type="dcterms:W3CDTF">2019-04-25T03:12:53Z</dcterms:modified>
</cp:coreProperties>
</file>