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716" r:id="rId3"/>
  </p:sldMasterIdLst>
  <p:notesMasterIdLst>
    <p:notesMasterId r:id="rId22"/>
  </p:notesMasterIdLst>
  <p:handoutMasterIdLst>
    <p:handoutMasterId r:id="rId23"/>
  </p:handoutMasterIdLst>
  <p:sldIdLst>
    <p:sldId id="343" r:id="rId4"/>
    <p:sldId id="335" r:id="rId5"/>
    <p:sldId id="336" r:id="rId6"/>
    <p:sldId id="339" r:id="rId7"/>
    <p:sldId id="340" r:id="rId8"/>
    <p:sldId id="342" r:id="rId9"/>
    <p:sldId id="345" r:id="rId10"/>
    <p:sldId id="346" r:id="rId11"/>
    <p:sldId id="347" r:id="rId12"/>
    <p:sldId id="348" r:id="rId13"/>
    <p:sldId id="316" r:id="rId14"/>
    <p:sldId id="349" r:id="rId15"/>
    <p:sldId id="350" r:id="rId16"/>
    <p:sldId id="351" r:id="rId17"/>
    <p:sldId id="352" r:id="rId18"/>
    <p:sldId id="353" r:id="rId19"/>
    <p:sldId id="354" r:id="rId20"/>
    <p:sldId id="35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312" autoAdjust="0"/>
  </p:normalViewPr>
  <p:slideViewPr>
    <p:cSldViewPr snapToGrid="0">
      <p:cViewPr varScale="1">
        <p:scale>
          <a:sx n="61" d="100"/>
          <a:sy n="61" d="100"/>
        </p:scale>
        <p:origin x="30" y="3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6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5A0BE-C972-40D7-8097-58E351519C55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1F442-4170-4A40-B5D7-AC30E3CC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12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647D-162F-432F-9E10-B1BFE7561C77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E674B-9123-4E5C-A05A-FBD8B7CD5D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8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88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30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9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93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67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44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1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09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7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0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1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7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0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8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674B-9123-4E5C-A05A-FBD8B7CD5DD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4064000" y="2209800"/>
            <a:ext cx="2032000" cy="144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ltGray">
          <a:xfrm>
            <a:off x="4064000" y="3657600"/>
            <a:ext cx="203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ltGray">
          <a:xfrm>
            <a:off x="6096000" y="3657600"/>
            <a:ext cx="2032000" cy="1447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ltGray">
          <a:xfrm>
            <a:off x="6096000" y="2209800"/>
            <a:ext cx="2032000" cy="144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gray">
          <a:xfrm>
            <a:off x="4064000" y="2209801"/>
            <a:ext cx="4064000" cy="2900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0" y="2209800"/>
            <a:ext cx="20320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2032000" y="2209800"/>
            <a:ext cx="2032000" cy="144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ltGray">
          <a:xfrm>
            <a:off x="8128000" y="3657600"/>
            <a:ext cx="203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6" name="Rectangle 10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016000" y="1143000"/>
            <a:ext cx="10363200" cy="99060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5410200"/>
            <a:ext cx="85344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553200"/>
            <a:ext cx="3860800" cy="2286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53200"/>
            <a:ext cx="2844800" cy="228600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8BC8B7-BB01-45F0-86B9-B16C58515E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ltGray">
          <a:xfrm>
            <a:off x="10160000" y="3657600"/>
            <a:ext cx="2032000" cy="1447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9" name="Rectangle 23" descr="7"/>
          <p:cNvSpPr>
            <a:spLocks noChangeArrowheads="1"/>
          </p:cNvSpPr>
          <p:nvPr/>
        </p:nvSpPr>
        <p:spPr bwMode="gray">
          <a:xfrm>
            <a:off x="0" y="2211388"/>
            <a:ext cx="2032000" cy="14462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gray">
          <a:xfrm>
            <a:off x="10143067" y="3651251"/>
            <a:ext cx="2055284" cy="1457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45" name="Rectangle 29" descr="8"/>
          <p:cNvSpPr>
            <a:spLocks noChangeArrowheads="1"/>
          </p:cNvSpPr>
          <p:nvPr/>
        </p:nvSpPr>
        <p:spPr bwMode="ltGray">
          <a:xfrm>
            <a:off x="2032000" y="3657600"/>
            <a:ext cx="2032000" cy="14478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5" grpId="0" animBg="1"/>
      <p:bldP spid="111639" grpId="0" animBg="1"/>
      <p:bldP spid="111640" grpId="0" animBg="1"/>
      <p:bldP spid="11164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BB934-75F9-426D-9B2A-EE3424B2FA5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107951"/>
            <a:ext cx="2590800" cy="6018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107951"/>
            <a:ext cx="7569200" cy="6018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DF683-3279-4EB8-81CE-C690E4AF5A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208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32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4EB1FB57-A2DE-4C8D-9F5C-5C4204834CD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F9A4EC83-2087-40A2-A086-1651F50ED9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04A014A5-CF2D-44D7-9616-CED222471A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81FDB7D8-4A27-46AF-95F6-EEBB3D5190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4064000" y="2209800"/>
            <a:ext cx="2032000" cy="144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ltGray">
          <a:xfrm>
            <a:off x="4064000" y="3657600"/>
            <a:ext cx="203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ltGray">
          <a:xfrm>
            <a:off x="6096000" y="3657600"/>
            <a:ext cx="2032000" cy="1447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ltGray">
          <a:xfrm>
            <a:off x="6096000" y="2209800"/>
            <a:ext cx="2032000" cy="144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gray">
          <a:xfrm>
            <a:off x="4064000" y="2209801"/>
            <a:ext cx="4064000" cy="2900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0" y="2209800"/>
            <a:ext cx="20320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2032000" y="2209800"/>
            <a:ext cx="2032000" cy="144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ltGray">
          <a:xfrm>
            <a:off x="8128000" y="3657600"/>
            <a:ext cx="203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26" name="Rectangle 10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016000" y="1143000"/>
            <a:ext cx="10363200" cy="99060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5410200"/>
            <a:ext cx="85344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553200"/>
            <a:ext cx="3860800" cy="2286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53200"/>
            <a:ext cx="2844800" cy="228600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38BC8B7-BB01-45F0-86B9-B16C58515E3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ltGray">
          <a:xfrm>
            <a:off x="10160000" y="3657600"/>
            <a:ext cx="2032000" cy="1447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39" name="Rectangle 23" descr="7"/>
          <p:cNvSpPr>
            <a:spLocks noChangeArrowheads="1"/>
          </p:cNvSpPr>
          <p:nvPr/>
        </p:nvSpPr>
        <p:spPr bwMode="gray">
          <a:xfrm>
            <a:off x="0" y="2211388"/>
            <a:ext cx="2032000" cy="14462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gray">
          <a:xfrm>
            <a:off x="10143067" y="3651251"/>
            <a:ext cx="2055284" cy="1457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1645" name="Rectangle 29" descr="8"/>
          <p:cNvSpPr>
            <a:spLocks noChangeArrowheads="1"/>
          </p:cNvSpPr>
          <p:nvPr/>
        </p:nvSpPr>
        <p:spPr bwMode="ltGray">
          <a:xfrm>
            <a:off x="2032000" y="3657600"/>
            <a:ext cx="2032000" cy="14478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5" grpId="0" animBg="1"/>
      <p:bldP spid="111639" grpId="0" animBg="1"/>
      <p:bldP spid="111640" grpId="0" animBg="1"/>
      <p:bldP spid="11164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4BEC1-757F-4BDD-91B5-28F009EBDA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FAC14-54E9-469D-8B0C-C1825421ED2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32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502D1-2BD1-4FA6-882B-E69FE14846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4BEC1-757F-4BDD-91B5-28F009EBDA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84722-4B1C-4C67-86E8-4B9DAB6F564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B6E0A-878D-4593-B95D-739A23548E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6C0-FCCB-4223-8BE9-7880F1355D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E532C-3F13-46DE-BFA0-1868C8F1DB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F7C75-993B-40E8-B60A-318F79BF61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BB934-75F9-426D-9B2A-EE3424B2FA5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107951"/>
            <a:ext cx="2590800" cy="6018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107951"/>
            <a:ext cx="7569200" cy="6018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DF683-3279-4EB8-81CE-C690E4AF5A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208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32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4EB1FB57-A2DE-4C8D-9F5C-5C4204834CD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F9A4EC83-2087-40A2-A086-1651F50ED9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04A014A5-CF2D-44D7-9616-CED222471A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FAC14-54E9-469D-8B0C-C1825421ED2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7951"/>
            <a:ext cx="9753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320800" y="990600"/>
            <a:ext cx="10261600" cy="5135563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67200" y="6537326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81FDB7D8-4A27-46AF-95F6-EEBB3D5190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22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07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93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10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41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184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422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246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3200" y="990600"/>
            <a:ext cx="5029200" cy="5135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502D1-2BD1-4FA6-882B-E69FE14846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72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1638-B4D2-4A78-B13D-E7A8A59A3FE4}" type="datetimeFigureOut">
              <a:rPr lang="zh-CN" altLang="en-US" smtClean="0"/>
              <a:pPr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035-DA4F-4A16-9305-C812BD0B80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5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84722-4B1C-4C67-86E8-4B9DAB6F564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B6E0A-878D-4593-B95D-739A23548E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6C0-FCCB-4223-8BE9-7880F1355D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E532C-3F13-46DE-BFA0-1868C8F1DB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F7C75-993B-40E8-B60A-318F79BF61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2" name="Rectangle 20"/>
          <p:cNvSpPr>
            <a:spLocks noChangeArrowheads="1"/>
          </p:cNvSpPr>
          <p:nvPr/>
        </p:nvSpPr>
        <p:spPr bwMode="gray">
          <a:xfrm>
            <a:off x="1117600" y="1"/>
            <a:ext cx="11074400" cy="790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1219200" y="107951"/>
            <a:ext cx="9753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06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990600"/>
            <a:ext cx="102616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06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408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4770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537326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2E1E14-E2DB-4E2C-A101-6C71D63D592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ltGray">
          <a:xfrm>
            <a:off x="0" y="0"/>
            <a:ext cx="1117600" cy="787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ltGray">
          <a:xfrm>
            <a:off x="0" y="787400"/>
            <a:ext cx="1117600" cy="78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ltGray">
          <a:xfrm>
            <a:off x="0" y="1563688"/>
            <a:ext cx="1117600" cy="787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203200" y="6477000"/>
            <a:ext cx="1158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gray">
          <a:xfrm>
            <a:off x="-6351" y="1557339"/>
            <a:ext cx="1119717" cy="7969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gray">
          <a:xfrm>
            <a:off x="11029952" y="1"/>
            <a:ext cx="1162049" cy="7905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gray">
          <a:xfrm>
            <a:off x="0" y="0"/>
            <a:ext cx="1119717" cy="7874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9" grpId="0" animBg="1"/>
      <p:bldP spid="110620" grpId="0" animBg="1"/>
      <p:bldP spid="110622" grpId="0" animBg="1"/>
    </p:bld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2" name="Rectangle 20"/>
          <p:cNvSpPr>
            <a:spLocks noChangeArrowheads="1"/>
          </p:cNvSpPr>
          <p:nvPr/>
        </p:nvSpPr>
        <p:spPr bwMode="gray">
          <a:xfrm>
            <a:off x="1117600" y="1"/>
            <a:ext cx="11074400" cy="790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1219200" y="107951"/>
            <a:ext cx="9753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06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990600"/>
            <a:ext cx="102616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06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408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4770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537326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2E1E14-E2DB-4E2C-A101-6C71D63D592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ltGray">
          <a:xfrm>
            <a:off x="0" y="0"/>
            <a:ext cx="1117600" cy="787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ltGray">
          <a:xfrm>
            <a:off x="0" y="787400"/>
            <a:ext cx="1117600" cy="78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ltGray">
          <a:xfrm>
            <a:off x="0" y="1563688"/>
            <a:ext cx="1117600" cy="787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203200" y="6477000"/>
            <a:ext cx="1158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gray">
          <a:xfrm>
            <a:off x="-6351" y="1557339"/>
            <a:ext cx="1119717" cy="7969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gray">
          <a:xfrm>
            <a:off x="11029952" y="1"/>
            <a:ext cx="1162049" cy="79057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gray">
          <a:xfrm>
            <a:off x="0" y="0"/>
            <a:ext cx="1119717" cy="78740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9190" dir="3011666" algn="ctr" rotWithShape="0">
                    <a:schemeClr val="accent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9" grpId="0" animBg="1"/>
      <p:bldP spid="110620" grpId="0" animBg="1"/>
      <p:bldP spid="110622" grpId="0" animBg="1"/>
    </p:bld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www.themegallery.com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1C4372"/>
                </a:solidFill>
              </a:rPr>
              <a:t>Company Logo</a:t>
            </a:r>
            <a:endParaRPr lang="en-US" altLang="zh-CN">
              <a:solidFill>
                <a:srgbClr val="1C437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2E1E14-E2DB-4E2C-A101-6C71D63D592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>
          <a:xfrm>
            <a:off x="0" y="889886"/>
            <a:ext cx="12192000" cy="5335816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1465537" y="889886"/>
            <a:ext cx="9260926" cy="23980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Efficient Estimation of Word Representations in Vector Space</a:t>
            </a:r>
            <a:endParaRPr kumimoji="1" lang="zh-CN" altLang="en-US" sz="5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667897" y="5583899"/>
            <a:ext cx="50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Reporter</a:t>
            </a:r>
            <a:r>
              <a:rPr kumimoji="1" lang="zh-CN" altLang="en-US" sz="2400" dirty="0" smtClean="0"/>
              <a:t>：许晟华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20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/>
          <a:p>
            <a:r>
              <a:rPr lang="en-US" altLang="zh-CN" dirty="0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7130" y="982405"/>
            <a:ext cx="9476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三、方 法（模型）（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之前有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LDA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和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LSA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，本文关注神经网络学到的词向量</a:t>
            </a:r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）</a:t>
            </a:r>
            <a:endParaRPr lang="zh-CN" altLang="en-US" sz="4000" b="1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10346" y="2805720"/>
            <a:ext cx="8973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三个模型：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New Log-linear Model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</a:rPr>
              <a:t>CBOW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ea typeface="宋体" panose="02010600030101010101" pitchFamily="2" charset="-122"/>
              </a:rPr>
              <a:t>skip-gram</a:t>
            </a: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计算复杂度大多集中在隐藏层，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CBOW</a:t>
            </a:r>
            <a:r>
              <a:rPr lang="zh-CN" altLang="en-US" sz="2400" dirty="0" smtClean="0">
                <a:ea typeface="宋体" panose="02010600030101010101" pitchFamily="2" charset="-122"/>
              </a:rPr>
              <a:t>（与标准的词袋不一致，使用连续的分布式向量表示）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CBOW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pt-BR" altLang="zh-CN" sz="2400" dirty="0"/>
              <a:t>Q = N × D + D × log2(V )</a:t>
            </a:r>
            <a:endParaRPr lang="en-US" altLang="zh-CN" sz="2400" dirty="0"/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Skip-gram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en-US" altLang="zh-CN" sz="2400" i="1" dirty="0"/>
              <a:t>Q </a:t>
            </a:r>
            <a:r>
              <a:rPr lang="en-US" altLang="zh-CN" sz="2400" dirty="0"/>
              <a:t>= </a:t>
            </a:r>
            <a:r>
              <a:rPr lang="en-US" altLang="zh-CN" sz="2400" i="1" dirty="0"/>
              <a:t>C × </a:t>
            </a:r>
            <a:r>
              <a:rPr lang="en-US" altLang="zh-CN" sz="2400" dirty="0"/>
              <a:t>(</a:t>
            </a:r>
            <a:r>
              <a:rPr lang="en-US" altLang="zh-CN" sz="2400" i="1" dirty="0"/>
              <a:t>D </a:t>
            </a:r>
            <a:r>
              <a:rPr lang="en-US" altLang="zh-CN" sz="2400" dirty="0"/>
              <a:t>+ </a:t>
            </a:r>
            <a:r>
              <a:rPr lang="en-US" altLang="zh-CN" sz="2400" i="1" dirty="0"/>
              <a:t>D × log</a:t>
            </a:r>
            <a:r>
              <a:rPr lang="en-US" altLang="zh-CN" sz="2400" dirty="0"/>
              <a:t>2(</a:t>
            </a:r>
            <a:r>
              <a:rPr lang="en-US" altLang="zh-CN" sz="2400" i="1" dirty="0"/>
              <a:t>V </a:t>
            </a:r>
            <a:r>
              <a:rPr lang="en-US" altLang="zh-CN" sz="2400" dirty="0"/>
              <a:t>))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是窗口大小，）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			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3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72352"/>
            <a:ext cx="4082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四、</a:t>
            </a:r>
            <a:r>
              <a:rPr lang="en-US" altLang="zh-CN" sz="40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Result</a:t>
            </a:r>
            <a:endParaRPr lang="zh-CN" altLang="en-US" sz="40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41122" y="2178038"/>
            <a:ext cx="674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本文定义了一个测试集。</a:t>
            </a:r>
            <a:endParaRPr lang="en-US" altLang="zh-CN" dirty="0" smtClean="0"/>
          </a:p>
          <a:p>
            <a:r>
              <a:rPr lang="zh-CN" altLang="en-US" dirty="0" smtClean="0"/>
              <a:t>在测试集上的结果如表</a:t>
            </a:r>
            <a:r>
              <a:rPr lang="en-US" altLang="zh-CN" dirty="0" smtClean="0"/>
              <a:t>2</a:t>
            </a:r>
            <a:r>
              <a:rPr lang="zh-CN" altLang="en-US" dirty="0" smtClean="0"/>
              <a:t>所示，同时增加维度和数据量才能提高性能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122" y="3268390"/>
            <a:ext cx="7667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72352"/>
            <a:ext cx="4082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四、</a:t>
            </a:r>
            <a:r>
              <a:rPr lang="en-US" altLang="zh-CN" sz="40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Result</a:t>
            </a:r>
            <a:endParaRPr lang="zh-CN" altLang="en-US" sz="40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71" y="3234060"/>
            <a:ext cx="7858125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3783" y="2262753"/>
            <a:ext cx="68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比较准确率</a:t>
            </a:r>
            <a:endParaRPr lang="en-US" altLang="zh-CN" dirty="0" smtClean="0"/>
          </a:p>
          <a:p>
            <a:r>
              <a:rPr lang="en-US" altLang="zh-CN" dirty="0" smtClean="0"/>
              <a:t>NNLM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RNNLM</a:t>
            </a:r>
            <a:r>
              <a:rPr lang="zh-CN" altLang="en-US" dirty="0" smtClean="0"/>
              <a:t>好（因为</a:t>
            </a:r>
            <a:r>
              <a:rPr lang="en-US" altLang="zh-CN" dirty="0" smtClean="0"/>
              <a:t>RNN</a:t>
            </a:r>
            <a:r>
              <a:rPr lang="zh-CN" altLang="en-US" dirty="0" smtClean="0"/>
              <a:t>模型单词向量直接连接到隐藏层）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4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481" y="514490"/>
            <a:ext cx="4082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四、</a:t>
            </a:r>
            <a:r>
              <a:rPr lang="en-US" altLang="zh-CN" sz="40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Result</a:t>
            </a:r>
            <a:endParaRPr lang="zh-CN" altLang="en-US" sz="40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1603" y="1414307"/>
            <a:ext cx="68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 </a:t>
            </a:r>
            <a:r>
              <a:rPr lang="en-US" altLang="zh-CN" dirty="0"/>
              <a:t>- </a:t>
            </a:r>
            <a:r>
              <a:rPr lang="zh-CN" altLang="en-US" dirty="0"/>
              <a:t>句法单词关系测试集上公开可用单词向量的比较，以及来自我们模型的单词向量。使用完整的词汇表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10" y="2060638"/>
            <a:ext cx="7724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481" y="514490"/>
            <a:ext cx="4082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四、</a:t>
            </a:r>
            <a:r>
              <a:rPr lang="en-US" altLang="zh-CN" sz="40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Result</a:t>
            </a:r>
            <a:endParaRPr lang="zh-CN" altLang="en-US" sz="40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1603" y="1414307"/>
            <a:ext cx="685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Skip-gram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CBOW</a:t>
            </a:r>
            <a:r>
              <a:rPr lang="zh-CN" altLang="en-US" dirty="0" smtClean="0"/>
              <a:t>更快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77" y="2209478"/>
            <a:ext cx="7991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481" y="514490"/>
            <a:ext cx="4082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四、</a:t>
            </a:r>
            <a:r>
              <a:rPr lang="en-US" altLang="zh-CN" sz="40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Result</a:t>
            </a:r>
            <a:endParaRPr lang="zh-CN" altLang="en-US" sz="40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1603" y="1414307"/>
            <a:ext cx="685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本文的速度更快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04" y="2763058"/>
            <a:ext cx="8001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481" y="514490"/>
            <a:ext cx="4082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四、</a:t>
            </a:r>
            <a:r>
              <a:rPr lang="en-US" altLang="zh-CN" sz="40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Result</a:t>
            </a:r>
            <a:endParaRPr lang="zh-CN" altLang="en-US" sz="40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1603" y="1414307"/>
            <a:ext cx="685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学到</a:t>
            </a:r>
            <a:r>
              <a:rPr lang="zh-CN" altLang="en-US" dirty="0" smtClean="0"/>
              <a:t>的相似关系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40" y="2116567"/>
            <a:ext cx="81629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481" y="514490"/>
            <a:ext cx="4082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四、</a:t>
            </a:r>
            <a:r>
              <a:rPr lang="en-US" altLang="zh-CN" sz="40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Result</a:t>
            </a:r>
            <a:endParaRPr lang="zh-CN" altLang="en-US" sz="40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5108" y="1414307"/>
            <a:ext cx="6850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学到</a:t>
            </a:r>
            <a:r>
              <a:rPr lang="zh-CN" altLang="en-US" dirty="0" smtClean="0"/>
              <a:t>的相似关系，通过更大训练数据训练更高维度的向量。另一种方式是对于相似性关系提供更多的例子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Another </a:t>
            </a:r>
            <a:r>
              <a:rPr lang="en-US" altLang="zh-CN" dirty="0"/>
              <a:t>way to improve accuracy </a:t>
            </a:r>
            <a:r>
              <a:rPr lang="en-US" altLang="zh-CN" dirty="0" smtClean="0"/>
              <a:t>is to </a:t>
            </a:r>
            <a:r>
              <a:rPr lang="en-US" altLang="zh-CN" dirty="0"/>
              <a:t>provide more than one example of the relationship. By using ten examples instead of one to </a:t>
            </a:r>
            <a:r>
              <a:rPr lang="en-US" altLang="zh-CN" dirty="0" smtClean="0"/>
              <a:t>form the </a:t>
            </a:r>
            <a:r>
              <a:rPr lang="en-US" altLang="zh-CN" dirty="0"/>
              <a:t>relationship vector (we average the individual vectors together), we have observed </a:t>
            </a:r>
            <a:r>
              <a:rPr lang="en-US" altLang="zh-CN" dirty="0" smtClean="0"/>
              <a:t>improvement of </a:t>
            </a:r>
            <a:r>
              <a:rPr lang="en-US" altLang="zh-CN" dirty="0"/>
              <a:t>accuracy of our best models by about 10% absolutely on the semantic-syntactic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）这第二种方式让人很疑惑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70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9483" y="467995"/>
            <a:ext cx="602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五、</a:t>
            </a:r>
            <a:r>
              <a:rPr lang="en-US" altLang="zh-CN" sz="40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Conclusion</a:t>
            </a:r>
            <a:endParaRPr lang="zh-CN" altLang="en-US" sz="4000" b="1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8826" y="1813765"/>
            <a:ext cx="71163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ctr">
              <a:buFont typeface="+mj-lt"/>
              <a:buAutoNum type="arabicPeriod"/>
            </a:pPr>
            <a:r>
              <a:rPr lang="zh-CN" alt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使用简单的模型训练高质量的单词向量是可能的</a:t>
            </a:r>
            <a:endParaRPr lang="en-US" altLang="zh-CN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 </a:t>
            </a:r>
            <a:r>
              <a:rPr lang="zh-CN" alt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大数据训练的简单模型效果也很好</a:t>
            </a:r>
            <a:endParaRPr lang="en-US" altLang="zh-CN" sz="24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 </a:t>
            </a:r>
            <a:r>
              <a:rPr lang="zh-CN" alt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高质量的词向量可能推动</a:t>
            </a:r>
            <a:r>
              <a:rPr lang="en-US" altLang="zh-CN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NLP</a:t>
            </a:r>
            <a:r>
              <a:rPr lang="zh-CN" alt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应用的发展</a:t>
            </a:r>
            <a:endParaRPr lang="en-US" altLang="zh-CN" sz="24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/>
              </a:rPr>
              <a:t>本文提出的测试集可能对业界有帮助。</a:t>
            </a:r>
            <a:endParaRPr lang="en-US" altLang="zh-CN" sz="24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  <a:p>
            <a:pPr lvl="0" algn="ctr"/>
            <a:endParaRPr lang="zh-CN" alt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391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53"/>
          <p:cNvSpPr>
            <a:spLocks noChangeShapeType="1"/>
          </p:cNvSpPr>
          <p:nvPr/>
        </p:nvSpPr>
        <p:spPr bwMode="gray">
          <a:xfrm>
            <a:off x="3886200" y="48545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3602038" y="4278313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3657601" y="4321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3886200" y="23399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3602038" y="176371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Text Box 259"/>
          <p:cNvSpPr txBox="1">
            <a:spLocks noChangeArrowheads="1"/>
          </p:cNvSpPr>
          <p:nvPr/>
        </p:nvSpPr>
        <p:spPr bwMode="gray">
          <a:xfrm>
            <a:off x="3657601" y="18065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" name="Line 260"/>
          <p:cNvSpPr>
            <a:spLocks noChangeShapeType="1"/>
          </p:cNvSpPr>
          <p:nvPr/>
        </p:nvSpPr>
        <p:spPr bwMode="gray">
          <a:xfrm>
            <a:off x="3886200" y="3178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Rectangle 261"/>
          <p:cNvSpPr>
            <a:spLocks noChangeArrowheads="1"/>
          </p:cNvSpPr>
          <p:nvPr/>
        </p:nvSpPr>
        <p:spPr bwMode="gray">
          <a:xfrm rot="3419336">
            <a:off x="3602038" y="260191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Text Box 262"/>
          <p:cNvSpPr txBox="1">
            <a:spLocks noChangeArrowheads="1"/>
          </p:cNvSpPr>
          <p:nvPr/>
        </p:nvSpPr>
        <p:spPr bwMode="gray">
          <a:xfrm>
            <a:off x="3657601" y="26447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" name="Line 263"/>
          <p:cNvSpPr>
            <a:spLocks noChangeShapeType="1"/>
          </p:cNvSpPr>
          <p:nvPr/>
        </p:nvSpPr>
        <p:spPr bwMode="gray">
          <a:xfrm>
            <a:off x="3887788" y="4014789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Rectangle 264"/>
          <p:cNvSpPr>
            <a:spLocks noChangeArrowheads="1"/>
          </p:cNvSpPr>
          <p:nvPr/>
        </p:nvSpPr>
        <p:spPr bwMode="gray">
          <a:xfrm rot="3419336">
            <a:off x="3602038" y="3440113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Text Box 265"/>
          <p:cNvSpPr txBox="1">
            <a:spLocks noChangeArrowheads="1"/>
          </p:cNvSpPr>
          <p:nvPr/>
        </p:nvSpPr>
        <p:spPr bwMode="gray">
          <a:xfrm>
            <a:off x="3657601" y="34829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8" name="Line 266"/>
          <p:cNvSpPr>
            <a:spLocks noChangeShapeType="1"/>
          </p:cNvSpPr>
          <p:nvPr/>
        </p:nvSpPr>
        <p:spPr bwMode="gray">
          <a:xfrm>
            <a:off x="3886200" y="57150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Rectangle 267"/>
          <p:cNvSpPr>
            <a:spLocks noChangeArrowheads="1"/>
          </p:cNvSpPr>
          <p:nvPr/>
        </p:nvSpPr>
        <p:spPr bwMode="ltGray">
          <a:xfrm rot="3419336">
            <a:off x="3602038" y="5138738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Text Box 268"/>
          <p:cNvSpPr txBox="1">
            <a:spLocks noChangeArrowheads="1"/>
          </p:cNvSpPr>
          <p:nvPr/>
        </p:nvSpPr>
        <p:spPr bwMode="gray">
          <a:xfrm>
            <a:off x="3657601" y="5181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" name="矩形 20"/>
          <p:cNvSpPr/>
          <p:nvPr/>
        </p:nvSpPr>
        <p:spPr>
          <a:xfrm>
            <a:off x="5634899" y="1582288"/>
            <a:ext cx="138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背 景</a:t>
            </a:r>
            <a:endParaRPr lang="zh-CN" altLang="en-US" sz="4000" b="1" cap="none" spc="0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3894" y="2460830"/>
            <a:ext cx="1388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目 的</a:t>
            </a:r>
            <a:endParaRPr lang="zh-CN" alt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1823" y="3273202"/>
            <a:ext cx="1388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 法</a:t>
            </a:r>
            <a:endParaRPr lang="zh-CN" altLang="en-US" sz="4000" b="1" cap="none" spc="0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9659" y="4123781"/>
            <a:ext cx="1388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结 果</a:t>
            </a:r>
            <a:endParaRPr lang="zh-CN" altLang="en-US" sz="4000" b="1" cap="none" spc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78656" y="4989944"/>
            <a:ext cx="1388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讨 论</a:t>
            </a:r>
            <a:endParaRPr lang="zh-CN" altLang="en-US" sz="4000" b="1" cap="none" spc="0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251" y="2711841"/>
            <a:ext cx="8803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目</a:t>
            </a:r>
            <a:endParaRPr lang="en-US" altLang="zh-CN" sz="5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录</a:t>
            </a:r>
            <a:endParaRPr lang="zh-CN" altLang="en-US" sz="54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09310" y="936829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一、背 景</a:t>
            </a:r>
            <a:endParaRPr lang="zh-CN" altLang="en-US" sz="4000" b="1" cap="none" spc="0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2533" y="1691658"/>
            <a:ext cx="8866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大量数据训练出的简单模型比少量数据训练出的复杂模型效果好（</a:t>
            </a:r>
            <a:r>
              <a:rPr lang="en-US" altLang="zh-CN" sz="2000" dirty="0" smtClean="0">
                <a:solidFill>
                  <a:srgbClr val="000000"/>
                </a:solidFill>
              </a:rPr>
              <a:t>N-gram</a:t>
            </a:r>
            <a:r>
              <a:rPr lang="zh-CN" altLang="en-US" sz="2000" dirty="0" smtClean="0">
                <a:solidFill>
                  <a:srgbClr val="000000"/>
                </a:solidFill>
              </a:rPr>
              <a:t>很流行）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目前很多应用中，如语音识别或者机器翻译中 很难拥有大数据集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现今机器学习技术进步，训练更复杂的模型已经有了技术储备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7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56"/>
          <p:cNvSpPr>
            <a:spLocks noChangeShapeType="1"/>
          </p:cNvSpPr>
          <p:nvPr/>
        </p:nvSpPr>
        <p:spPr bwMode="gray">
          <a:xfrm>
            <a:off x="3025560" y="324364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57"/>
          <p:cNvSpPr>
            <a:spLocks noChangeArrowheads="1"/>
          </p:cNvSpPr>
          <p:nvPr/>
        </p:nvSpPr>
        <p:spPr bwMode="gray">
          <a:xfrm rot="3419336">
            <a:off x="2741398" y="266738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Text Box 259"/>
          <p:cNvSpPr txBox="1">
            <a:spLocks noChangeArrowheads="1"/>
          </p:cNvSpPr>
          <p:nvPr/>
        </p:nvSpPr>
        <p:spPr bwMode="gray">
          <a:xfrm>
            <a:off x="2796961" y="271024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" name="Line 260"/>
          <p:cNvSpPr>
            <a:spLocks noChangeShapeType="1"/>
          </p:cNvSpPr>
          <p:nvPr/>
        </p:nvSpPr>
        <p:spPr bwMode="gray">
          <a:xfrm>
            <a:off x="3918712" y="460828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261"/>
          <p:cNvSpPr>
            <a:spLocks noChangeArrowheads="1"/>
          </p:cNvSpPr>
          <p:nvPr/>
        </p:nvSpPr>
        <p:spPr bwMode="gray">
          <a:xfrm rot="3419336">
            <a:off x="3442971" y="395233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Text Box 262"/>
          <p:cNvSpPr txBox="1">
            <a:spLocks noChangeArrowheads="1"/>
          </p:cNvSpPr>
          <p:nvPr/>
        </p:nvSpPr>
        <p:spPr bwMode="gray">
          <a:xfrm>
            <a:off x="3584533" y="398408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" name="Text Box 269"/>
          <p:cNvSpPr txBox="1">
            <a:spLocks noChangeArrowheads="1"/>
          </p:cNvSpPr>
          <p:nvPr/>
        </p:nvSpPr>
        <p:spPr bwMode="gray">
          <a:xfrm>
            <a:off x="4963061" y="4034600"/>
            <a:ext cx="6372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开发能够生成保持线性特征的词向量的新模型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8809" y="99166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二、目 的</a:t>
            </a:r>
            <a:endParaRPr lang="zh-CN" altLang="en-US" sz="4000" b="1" dirty="0">
              <a:ln w="1905"/>
              <a:gradFill>
                <a:gsLst>
                  <a:gs pos="0">
                    <a:srgbClr val="AE4845">
                      <a:shade val="20000"/>
                      <a:satMod val="200000"/>
                    </a:srgbClr>
                  </a:gs>
                  <a:gs pos="78000">
                    <a:srgbClr val="AE4845">
                      <a:tint val="90000"/>
                      <a:shade val="89000"/>
                      <a:satMod val="220000"/>
                    </a:srgbClr>
                  </a:gs>
                  <a:gs pos="100000">
                    <a:srgbClr val="AE4845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 Box 258"/>
          <p:cNvSpPr txBox="1">
            <a:spLocks noChangeArrowheads="1"/>
          </p:cNvSpPr>
          <p:nvPr/>
        </p:nvSpPr>
        <p:spPr bwMode="gray">
          <a:xfrm>
            <a:off x="3851741" y="2669298"/>
            <a:ext cx="73003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引入可以从大量数据集中生成高质量的词向量的技术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（多个相似度）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7322" y="1542241"/>
            <a:ext cx="9438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用连续的向量表示单词：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【10,23,8】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先使用具有单个隐藏层的神经网络来学习词向量，再用词向量来训练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NNLM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【13,14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本作者的两篇文章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单词向量可以改进和简化许多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NLP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【4,5,29】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0346" y="705220"/>
            <a:ext cx="9438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引用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/>
          <a:p>
            <a:r>
              <a:rPr lang="en-US" altLang="zh-CN" dirty="0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7130" y="982405"/>
            <a:ext cx="9476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三、方 法（模型）（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之前有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LDA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和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LSA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，本文关注神经网络学到的词向量</a:t>
            </a:r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）</a:t>
            </a:r>
            <a:endParaRPr lang="zh-CN" altLang="en-US" sz="4000" b="1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88476" y="2647594"/>
            <a:ext cx="8973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模型复杂度：</a:t>
            </a:r>
            <a:r>
              <a:rPr lang="en-US" altLang="zh-CN" sz="2400" i="1" dirty="0"/>
              <a:t>O </a:t>
            </a:r>
            <a:r>
              <a:rPr lang="en-US" altLang="zh-CN" sz="2400" dirty="0"/>
              <a:t>= </a:t>
            </a:r>
            <a:r>
              <a:rPr lang="en-US" altLang="zh-CN" sz="2400" i="1" dirty="0"/>
              <a:t>E × T × Q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en-US" sz="2400" dirty="0" smtClean="0"/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E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</a:rPr>
              <a:t> epochs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smtClean="0"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</a:rPr>
              <a:t> number </a:t>
            </a:r>
            <a:r>
              <a:rPr lang="en-US" altLang="zh-CN" sz="2400" dirty="0">
                <a:ea typeface="宋体" panose="02010600030101010101" pitchFamily="2" charset="-122"/>
              </a:rPr>
              <a:t>of the words in the training set 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r>
              <a:rPr lang="en-US" altLang="zh-CN" sz="2400" dirty="0" smtClean="0">
                <a:ea typeface="宋体" panose="02010600030101010101" pitchFamily="2" charset="-122"/>
              </a:rPr>
              <a:t>Q 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</a:rPr>
              <a:t>each </a:t>
            </a:r>
            <a:r>
              <a:rPr lang="en-US" altLang="zh-CN" sz="2400" dirty="0">
                <a:ea typeface="宋体" panose="02010600030101010101" pitchFamily="2" charset="-122"/>
              </a:rPr>
              <a:t>model </a:t>
            </a:r>
            <a:r>
              <a:rPr lang="en-US" altLang="zh-CN" sz="2400" dirty="0" smtClean="0">
                <a:ea typeface="宋体" panose="02010600030101010101" pitchFamily="2" charset="-122"/>
              </a:rPr>
              <a:t>architecture</a:t>
            </a:r>
            <a:r>
              <a:rPr lang="zh-CN" altLang="en-US" sz="2400" dirty="0" smtClean="0"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3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/>
          <a:p>
            <a:r>
              <a:rPr lang="en-US" altLang="zh-CN" dirty="0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7130" y="982405"/>
            <a:ext cx="9476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三、方 法（模型）（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之前有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LDA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和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LSA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，本文关注神经网络学到的词向量</a:t>
            </a:r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）</a:t>
            </a:r>
            <a:endParaRPr lang="zh-CN" altLang="en-US" sz="4000" b="1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10346" y="2821762"/>
            <a:ext cx="8973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三个模型：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NNLM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pt-BR" altLang="zh-CN" sz="2400" i="1" dirty="0"/>
              <a:t>Q </a:t>
            </a:r>
            <a:r>
              <a:rPr lang="pt-BR" altLang="zh-CN" sz="2400" dirty="0"/>
              <a:t>= </a:t>
            </a:r>
            <a:r>
              <a:rPr lang="pt-BR" altLang="zh-CN" sz="2400" i="1" dirty="0"/>
              <a:t>N × D </a:t>
            </a:r>
            <a:r>
              <a:rPr lang="pt-BR" altLang="zh-CN" sz="2400" dirty="0"/>
              <a:t>+ </a:t>
            </a:r>
            <a:r>
              <a:rPr lang="pt-BR" altLang="zh-CN" sz="2400" i="1" dirty="0"/>
              <a:t>N × D × H </a:t>
            </a:r>
            <a:r>
              <a:rPr lang="pt-BR" altLang="zh-CN" sz="2400" dirty="0"/>
              <a:t>+ </a:t>
            </a:r>
            <a:r>
              <a:rPr lang="pt-BR" altLang="zh-CN" sz="2400" i="1" dirty="0"/>
              <a:t>H × V</a:t>
            </a:r>
            <a:r>
              <a:rPr lang="pt-BR" altLang="zh-CN" sz="2400" dirty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n-gram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dimension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hidden unit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vocabulary size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RNNLM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pt-BR" altLang="zh-CN" sz="2400" dirty="0"/>
              <a:t>Q = H × H + H × V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New Log-liner Model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1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/>
          <a:p>
            <a:r>
              <a:rPr lang="en-US" altLang="zh-CN" dirty="0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7130" y="982405"/>
            <a:ext cx="9476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三、方 法（模型）（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之前有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LDA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和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LSA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，本文关注神经网络学到的词向量</a:t>
            </a:r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）</a:t>
            </a:r>
            <a:endParaRPr lang="zh-CN" altLang="en-US" sz="4000" b="1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10346" y="2821762"/>
            <a:ext cx="8973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三个模型：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NNLM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r>
              <a:rPr lang="zh-CN" altLang="en-US" sz="1600" dirty="0" smtClean="0">
                <a:ea typeface="宋体" panose="02010600030101010101" pitchFamily="2" charset="-122"/>
              </a:rPr>
              <a:t>对于输出层：</a:t>
            </a:r>
            <a:r>
              <a:rPr lang="en-US" altLang="zh-CN" sz="1600" dirty="0" smtClean="0">
                <a:ea typeface="宋体" panose="02010600030101010101" pitchFamily="2" charset="-122"/>
              </a:rPr>
              <a:t>H ×V</a:t>
            </a:r>
            <a:r>
              <a:rPr lang="zh-CN" altLang="en-US" sz="1600" dirty="0" smtClean="0">
                <a:ea typeface="宋体" panose="02010600030101010101" pitchFamily="2" charset="-122"/>
              </a:rPr>
              <a:t>层次化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softmax</a:t>
            </a:r>
            <a:r>
              <a:rPr lang="zh-CN" altLang="en-US" sz="1600" dirty="0" smtClean="0">
                <a:ea typeface="宋体" panose="02010600030101010101" pitchFamily="2" charset="-122"/>
              </a:rPr>
              <a:t>，后者训练时候不归一化，可以降低复杂度，所以主要复杂度在于</a:t>
            </a:r>
            <a:r>
              <a:rPr lang="en-US" altLang="zh-CN" sz="1600" dirty="0" smtClean="0">
                <a:ea typeface="宋体" panose="02010600030101010101" pitchFamily="2" charset="-122"/>
              </a:rPr>
              <a:t>N×D×H</a:t>
            </a:r>
          </a:p>
          <a:p>
            <a:r>
              <a:rPr lang="en-US" altLang="zh-CN" sz="1600" dirty="0"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ea typeface="宋体" panose="02010600030101010101" pitchFamily="2" charset="-122"/>
              </a:rPr>
              <a:t>	</a:t>
            </a:r>
            <a:r>
              <a:rPr lang="zh-CN" altLang="en-US" sz="1600" dirty="0" smtClean="0">
                <a:ea typeface="宋体" panose="02010600030101010101" pitchFamily="2" charset="-122"/>
              </a:rPr>
              <a:t>本文使用霍夫曼二叉树，稍后还会提到没有隐藏层的结构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0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940800" y="6477001"/>
            <a:ext cx="2844800" cy="244475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www.themegallery.com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200" y="6477000"/>
            <a:ext cx="3860800" cy="381000"/>
          </a:xfrm>
        </p:spPr>
        <p:txBody>
          <a:bodyPr/>
          <a:lstStyle/>
          <a:p>
            <a:r>
              <a:rPr lang="en-US" altLang="zh-CN" dirty="0">
                <a:solidFill>
                  <a:srgbClr val="1C4372"/>
                </a:solidFill>
              </a:rPr>
              <a:t>Company Logo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7130" y="982405"/>
            <a:ext cx="9476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三、方 法（模型）（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之前有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LDA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和</a:t>
            </a:r>
            <a:r>
              <a:rPr lang="en-US" altLang="zh-CN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LSA</a:t>
            </a:r>
            <a:r>
              <a:rPr lang="zh-CN" altLang="en-US" sz="24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，本文关注神经网络学到的词向量</a:t>
            </a:r>
            <a:r>
              <a:rPr lang="zh-CN" altLang="en-US" sz="4000" b="1" dirty="0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）</a:t>
            </a:r>
            <a:endParaRPr lang="zh-CN" altLang="en-US" sz="4000" b="1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6664" y="252919"/>
            <a:ext cx="3852153" cy="63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10346" y="2821762"/>
            <a:ext cx="8973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三个模型：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</a:rPr>
              <a:t>RNNLM</a:t>
            </a:r>
            <a:r>
              <a:rPr lang="zh-CN" altLang="en-US" sz="2400" dirty="0" smtClean="0">
                <a:ea typeface="宋体" panose="02010600030101010101" pitchFamily="2" charset="-122"/>
              </a:rPr>
              <a:t>：没有投影层，输入，隐藏，输出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1_p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busine1_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sine1_p 1">
        <a:dk1>
          <a:srgbClr val="000000"/>
        </a:dk1>
        <a:lt1>
          <a:srgbClr val="FFFFFF"/>
        </a:lt1>
        <a:dk2>
          <a:srgbClr val="04617B"/>
        </a:dk2>
        <a:lt2>
          <a:srgbClr val="969696"/>
        </a:lt2>
        <a:accent1>
          <a:srgbClr val="F79646"/>
        </a:accent1>
        <a:accent2>
          <a:srgbClr val="4BACC6"/>
        </a:accent2>
        <a:accent3>
          <a:srgbClr val="FFFFFF"/>
        </a:accent3>
        <a:accent4>
          <a:srgbClr val="000000"/>
        </a:accent4>
        <a:accent5>
          <a:srgbClr val="FAC9B0"/>
        </a:accent5>
        <a:accent6>
          <a:srgbClr val="439BB3"/>
        </a:accent6>
        <a:hlink>
          <a:srgbClr val="7E6BC9"/>
        </a:hlink>
        <a:folHlink>
          <a:srgbClr val="A5C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2">
        <a:dk1>
          <a:srgbClr val="000000"/>
        </a:dk1>
        <a:lt1>
          <a:srgbClr val="FFFFFF"/>
        </a:lt1>
        <a:dk2>
          <a:srgbClr val="1C4372"/>
        </a:dk2>
        <a:lt2>
          <a:srgbClr val="969696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3">
        <a:dk1>
          <a:srgbClr val="000000"/>
        </a:dk1>
        <a:lt1>
          <a:srgbClr val="FFFFFF"/>
        </a:lt1>
        <a:dk2>
          <a:srgbClr val="4F271C"/>
        </a:dk2>
        <a:lt2>
          <a:srgbClr val="969696"/>
        </a:lt2>
        <a:accent1>
          <a:srgbClr val="3891A7"/>
        </a:accent1>
        <a:accent2>
          <a:srgbClr val="EDAA01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D79A01"/>
        </a:accent6>
        <a:hlink>
          <a:srgbClr val="C32D2E"/>
        </a:hlink>
        <a:folHlink>
          <a:srgbClr val="84AA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usine1_p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busine1_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sine1_p 1">
        <a:dk1>
          <a:srgbClr val="000000"/>
        </a:dk1>
        <a:lt1>
          <a:srgbClr val="FFFFFF"/>
        </a:lt1>
        <a:dk2>
          <a:srgbClr val="04617B"/>
        </a:dk2>
        <a:lt2>
          <a:srgbClr val="969696"/>
        </a:lt2>
        <a:accent1>
          <a:srgbClr val="F79646"/>
        </a:accent1>
        <a:accent2>
          <a:srgbClr val="4BACC6"/>
        </a:accent2>
        <a:accent3>
          <a:srgbClr val="FFFFFF"/>
        </a:accent3>
        <a:accent4>
          <a:srgbClr val="000000"/>
        </a:accent4>
        <a:accent5>
          <a:srgbClr val="FAC9B0"/>
        </a:accent5>
        <a:accent6>
          <a:srgbClr val="439BB3"/>
        </a:accent6>
        <a:hlink>
          <a:srgbClr val="7E6BC9"/>
        </a:hlink>
        <a:folHlink>
          <a:srgbClr val="A5C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2">
        <a:dk1>
          <a:srgbClr val="000000"/>
        </a:dk1>
        <a:lt1>
          <a:srgbClr val="FFFFFF"/>
        </a:lt1>
        <a:dk2>
          <a:srgbClr val="1C4372"/>
        </a:dk2>
        <a:lt2>
          <a:srgbClr val="969696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3">
        <a:dk1>
          <a:srgbClr val="000000"/>
        </a:dk1>
        <a:lt1>
          <a:srgbClr val="FFFFFF"/>
        </a:lt1>
        <a:dk2>
          <a:srgbClr val="4F271C"/>
        </a:dk2>
        <a:lt2>
          <a:srgbClr val="969696"/>
        </a:lt2>
        <a:accent1>
          <a:srgbClr val="3891A7"/>
        </a:accent1>
        <a:accent2>
          <a:srgbClr val="EDAA01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D79A01"/>
        </a:accent6>
        <a:hlink>
          <a:srgbClr val="C32D2E"/>
        </a:hlink>
        <a:folHlink>
          <a:srgbClr val="84AA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13934</TotalTime>
  <Words>594</Words>
  <Application>Microsoft Office PowerPoint</Application>
  <PresentationFormat>宽屏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Verdana</vt:lpstr>
      <vt:lpstr>Wingdings</vt:lpstr>
      <vt:lpstr>busine1_p</vt:lpstr>
      <vt:lpstr>1_busine1_p</vt:lpstr>
      <vt:lpstr>Office Theme</vt:lpstr>
      <vt:lpstr>Efficient Estimation of Word Representations in Vector Space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郝大鹏</dc:creator>
  <cp:lastModifiedBy>time hooper</cp:lastModifiedBy>
  <cp:revision>393</cp:revision>
  <dcterms:created xsi:type="dcterms:W3CDTF">2018-09-25T02:09:07Z</dcterms:created>
  <dcterms:modified xsi:type="dcterms:W3CDTF">2019-05-10T05:27:54Z</dcterms:modified>
</cp:coreProperties>
</file>