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6" r:id="rId2"/>
    <p:sldId id="300" r:id="rId3"/>
    <p:sldId id="308" r:id="rId4"/>
    <p:sldId id="309" r:id="rId5"/>
    <p:sldId id="324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07" r:id="rId14"/>
    <p:sldId id="317" r:id="rId15"/>
    <p:sldId id="318" r:id="rId16"/>
    <p:sldId id="319" r:id="rId17"/>
    <p:sldId id="320" r:id="rId18"/>
    <p:sldId id="322" r:id="rId19"/>
    <p:sldId id="323" r:id="rId20"/>
  </p:sldIdLst>
  <p:sldSz cx="9188450" cy="5184775"/>
  <p:notesSz cx="6858000" cy="9144000"/>
  <p:defaultTextStyle>
    <a:defPPr>
      <a:defRPr lang="zh-CN"/>
    </a:defPPr>
    <a:lvl1pPr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60375" indent="-317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20750" indent="-635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81125" indent="-952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41500" indent="-1270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1"/>
    <a:srgbClr val="BFBFBF"/>
    <a:srgbClr val="404040"/>
    <a:srgbClr val="7F7F7F"/>
    <a:srgbClr val="262626"/>
    <a:srgbClr val="646464"/>
    <a:srgbClr val="33A6B2"/>
    <a:srgbClr val="B1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 autoAdjust="0"/>
    <p:restoredTop sz="94519" autoAdjust="0"/>
  </p:normalViewPr>
  <p:slideViewPr>
    <p:cSldViewPr snapToGrid="0">
      <p:cViewPr varScale="1">
        <p:scale>
          <a:sx n="63" d="100"/>
          <a:sy n="63" d="100"/>
        </p:scale>
        <p:origin x="798" y="66"/>
      </p:cViewPr>
      <p:guideLst>
        <p:guide orient="horz" pos="163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4B733-3F4C-4526-8BF7-5BDDE305E1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050AD-7B79-4230-9CBD-9012E0006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smtClean="0"/>
              <a:t>out-of0vocabulary </a:t>
            </a:r>
            <a:r>
              <a:rPr lang="zh-CN" altLang="en-US" dirty="0" smtClean="0"/>
              <a:t>，之前的模型不容易处理吗？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50AD-7B79-4230-9CBD-9012E0006A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5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smtClean="0"/>
              <a:t>out-of0vocabulary </a:t>
            </a:r>
            <a:r>
              <a:rPr lang="zh-CN" altLang="en-US" dirty="0" smtClean="0"/>
              <a:t>，之前的模型不容易处理吗？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50AD-7B79-4230-9CBD-9012E0006A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7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34" y="1610644"/>
            <a:ext cx="7810183" cy="1111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8268" y="2938039"/>
            <a:ext cx="6431915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2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18FE5-D6C9-4ED3-A614-CDD2451ACB95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43026-E456-4F1C-AD38-2FD0D773B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57E9F-F1CA-4D58-BB84-5927795A78DA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693-9D24-48B1-8D8F-80E20E50A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626" y="207633"/>
            <a:ext cx="2067401" cy="4423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422" y="207633"/>
            <a:ext cx="6049063" cy="4423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AE8F-695C-4B30-8E90-FFE986A918E4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613A4-57DE-489F-9A6D-8BEC6FE19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7C09B-4371-4A49-BC13-0610980D2B2F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954F-50CD-4605-AEE8-AA354D037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824" y="3331699"/>
            <a:ext cx="7810183" cy="1029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824" y="2197529"/>
            <a:ext cx="7810183" cy="11341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6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3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2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3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4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4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53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0181-9500-4057-B4F5-5F8FB86D98DA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3B9F-21E8-4FBD-BF5C-2ACB4393F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423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796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216B-A0C2-43F3-969C-9633E9FFD16B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2390-1D2C-4E58-AB59-C049512E0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423" y="1160574"/>
            <a:ext cx="4059828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23" y="1644245"/>
            <a:ext cx="4059828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7608" y="1160574"/>
            <a:ext cx="406142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7608" y="1644245"/>
            <a:ext cx="406142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65AE8-6009-443E-AEA3-F38D76E35657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9FD7-F4F1-4AA8-9A35-F106F58F1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113AB-2910-4D6F-B971-E0C622F986ED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5608-4D0E-4BDE-A673-9FF60409A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4757-516A-44AE-9F48-9F3A01EB2D09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798E-2EF9-49FE-A835-10BC481AF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6" y="206430"/>
            <a:ext cx="3022937" cy="87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429" y="206434"/>
            <a:ext cx="5136598" cy="4425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426" y="1084966"/>
            <a:ext cx="3022937" cy="3546530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CE0A-5215-46FA-A26B-4D45EB9B013B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8826-19FE-40D1-8772-2FD17D142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01" y="3629343"/>
            <a:ext cx="5513070" cy="4284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1001" y="463269"/>
            <a:ext cx="5513070" cy="31108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0675" indent="0">
              <a:buNone/>
              <a:defRPr sz="2800"/>
            </a:lvl2pPr>
            <a:lvl3pPr marL="921349" indent="0">
              <a:buNone/>
              <a:defRPr sz="2400"/>
            </a:lvl3pPr>
            <a:lvl4pPr marL="1382024" indent="0">
              <a:buNone/>
              <a:defRPr sz="2000"/>
            </a:lvl4pPr>
            <a:lvl5pPr marL="1842699" indent="0">
              <a:buNone/>
              <a:defRPr sz="2000"/>
            </a:lvl5pPr>
            <a:lvl6pPr marL="2303374" indent="0">
              <a:buNone/>
              <a:defRPr sz="2000"/>
            </a:lvl6pPr>
            <a:lvl7pPr marL="2764048" indent="0">
              <a:buNone/>
              <a:defRPr sz="2000"/>
            </a:lvl7pPr>
            <a:lvl8pPr marL="3224723" indent="0">
              <a:buNone/>
              <a:defRPr sz="2000"/>
            </a:lvl8pPr>
            <a:lvl9pPr marL="368539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001" y="4057809"/>
            <a:ext cx="5513070" cy="608491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4F81-477F-41FC-95C3-76F5CFEC4CB0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D7661-A2D3-4A10-A9AF-DD8D3996E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8788" y="207963"/>
            <a:ext cx="82708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8788" y="1209675"/>
            <a:ext cx="8270875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8788" y="4805363"/>
            <a:ext cx="2144712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l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5A3B0D-F4AA-42ED-B6BA-88AB9576DB8C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40075" y="4805363"/>
            <a:ext cx="2908300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ctr" defTabSz="92134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4950" y="4805363"/>
            <a:ext cx="2144713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r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1EF755-5520-4773-8BD8-CCB95CFCE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075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4488" indent="-3444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733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093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68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711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4386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5060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35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675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34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02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69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37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04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723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39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1463319" y="1209712"/>
            <a:ext cx="700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New distributed probabilistic language 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2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混合模型可以改进性能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16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4"/>
            <a:ext cx="5894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本文模型需要计算所有单词的概率，因此比</a:t>
            </a:r>
            <a:r>
              <a:rPr lang="en-US" altLang="zh-CN" sz="1600" dirty="0" smtClean="0"/>
              <a:t>n-gram</a:t>
            </a:r>
            <a:r>
              <a:rPr lang="zh-CN" altLang="en-US" sz="1600" dirty="0" smtClean="0"/>
              <a:t>模型计算量大很多</a:t>
            </a:r>
            <a:endParaRPr lang="en-US" altLang="zh-CN" sz="1600" dirty="0" smtClean="0"/>
          </a:p>
          <a:p>
            <a:r>
              <a:rPr lang="zh-CN" altLang="en-US" sz="1600" dirty="0" smtClean="0"/>
              <a:t>瓶颈在于输出层的计算</a:t>
            </a:r>
            <a:endParaRPr lang="en-US" altLang="zh-CN" sz="1600" dirty="0" smtClean="0"/>
          </a:p>
          <a:p>
            <a:r>
              <a:rPr lang="zh-CN" altLang="en-US" sz="1600" dirty="0" smtClean="0"/>
              <a:t>两种并行化的方法：</a:t>
            </a:r>
            <a:endParaRPr lang="en-US" altLang="zh-CN" sz="1600" dirty="0" smtClean="0"/>
          </a:p>
          <a:p>
            <a:r>
              <a:rPr lang="en-US" altLang="zh-CN" sz="1600" dirty="0" smtClean="0"/>
              <a:t>   </a:t>
            </a:r>
            <a:r>
              <a:rPr lang="en-US" altLang="zh-CN" sz="1600" b="1" dirty="0"/>
              <a:t>Data-Parallel Processing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 smtClean="0"/>
              <a:t>   </a:t>
            </a:r>
            <a:r>
              <a:rPr lang="en-US" altLang="zh-CN" sz="1600" b="1" dirty="0"/>
              <a:t>Parameter-Parallel Processing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zh-CN" altLang="en-US" sz="1600" dirty="0" smtClean="0"/>
              <a:t>参数并行化：每个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负责输出的子集的计算，并执行更新</a:t>
            </a:r>
            <a:endParaRPr lang="en-US" altLang="zh-CN" sz="1600" dirty="0" smtClean="0"/>
          </a:p>
          <a:p>
            <a:r>
              <a:rPr lang="zh-CN" altLang="en-US" sz="1600" dirty="0" smtClean="0"/>
              <a:t>参数共享：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输出层的归一化因子，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隐藏层或者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的梯度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596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6" y="807779"/>
            <a:ext cx="5344399" cy="39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2" y="120699"/>
            <a:ext cx="3727014" cy="47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567" y="1174459"/>
            <a:ext cx="562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数据集：布朗语料，</a:t>
            </a:r>
            <a:r>
              <a:rPr lang="en-US" altLang="zh-CN" dirty="0" smtClean="0"/>
              <a:t>AP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9567" y="2021336"/>
            <a:ext cx="562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与内插三元模型对比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2549633"/>
            <a:ext cx="732472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13" y="3337947"/>
            <a:ext cx="7562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346"/>
            <a:ext cx="5212157" cy="42516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38" y="919164"/>
            <a:ext cx="3810674" cy="16200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18602" y="2908453"/>
            <a:ext cx="312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神经网络效果更好</a:t>
            </a:r>
            <a:endParaRPr lang="en-US" altLang="zh-CN" dirty="0" smtClean="0"/>
          </a:p>
          <a:p>
            <a:r>
              <a:rPr lang="zh-CN" altLang="en-US" dirty="0" smtClean="0"/>
              <a:t>神经网络可以利用更长的上下文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01955" y="200581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 </a:t>
            </a:r>
            <a:r>
              <a:rPr lang="en-US" altLang="zh-CN" dirty="0" err="1" smtClean="0">
                <a:solidFill>
                  <a:schemeClr val="bg1"/>
                </a:solidFill>
              </a:rPr>
              <a:t>FutureWork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046" y="1311007"/>
            <a:ext cx="6136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能量最小模型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输出也用词向量来表示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out-of-vocabulary</a:t>
            </a:r>
            <a:r>
              <a:rPr lang="zh-CN" altLang="en-US" dirty="0" smtClean="0"/>
              <a:t>很有效，用当前的上下文出现的词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的期望去初始化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的词向量（）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其他工作：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a </a:t>
            </a:r>
            <a:r>
              <a:rPr lang="zh-CN" altLang="en-US" dirty="0" smtClean="0"/>
              <a:t>分解网络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b </a:t>
            </a:r>
            <a:r>
              <a:rPr lang="zh-CN" altLang="en-US" dirty="0" smtClean="0"/>
              <a:t>用树结构表示条件概率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c </a:t>
            </a:r>
            <a:r>
              <a:rPr lang="zh-CN" altLang="en-US" dirty="0" smtClean="0"/>
              <a:t>仅从输出的子集传播梯度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d </a:t>
            </a:r>
            <a:r>
              <a:rPr lang="zh-CN" altLang="en-US" dirty="0" smtClean="0"/>
              <a:t>引入先验知识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e </a:t>
            </a:r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en-US" altLang="zh-CN" dirty="0" smtClean="0"/>
              <a:t>  f </a:t>
            </a:r>
            <a:r>
              <a:rPr lang="zh-CN" altLang="en-US" dirty="0" smtClean="0"/>
              <a:t>多义词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01955" y="200581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 </a:t>
            </a:r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046" y="1311007"/>
            <a:ext cx="6136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本文模型困惑度更好：分布式表示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计算效率和先验知识上可以改进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统计语言模型的大门从此打开，分布式表示可以容纳更多条件变量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论文架构，摘要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之前通过提出一个共享参数的神经网络打破维度的诅咒，本篇论文目的：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为了加速上述的模型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利用先验知识解决</a:t>
            </a:r>
            <a:r>
              <a:rPr lang="zh-CN" altLang="en-US" dirty="0"/>
              <a:t>一</a:t>
            </a:r>
            <a:r>
              <a:rPr lang="zh-CN" altLang="en-US" dirty="0" smtClean="0"/>
              <a:t>词多义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55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在更大的数据集上训练</a:t>
            </a:r>
            <a:endParaRPr lang="en-US" altLang="zh-CN" dirty="0" smtClean="0"/>
          </a:p>
          <a:p>
            <a:r>
              <a:rPr lang="en-US" altLang="zh-CN" dirty="0" smtClean="0"/>
              <a:t>2.2</a:t>
            </a:r>
            <a:r>
              <a:rPr lang="zh-CN" altLang="en-US" dirty="0" smtClean="0"/>
              <a:t>维度的诅咒，分布式表示</a:t>
            </a:r>
            <a:endParaRPr lang="en-US" altLang="zh-CN" dirty="0" smtClean="0"/>
          </a:p>
          <a:p>
            <a:r>
              <a:rPr lang="en-US" altLang="zh-CN" dirty="0" smtClean="0"/>
              <a:t>2.3</a:t>
            </a:r>
            <a:r>
              <a:rPr lang="zh-CN" altLang="en-US" dirty="0" smtClean="0"/>
              <a:t>分布式表示学习到高阶依赖</a:t>
            </a:r>
            <a:endParaRPr lang="en-US" altLang="zh-CN" dirty="0" smtClean="0"/>
          </a:p>
          <a:p>
            <a:r>
              <a:rPr lang="en-US" altLang="zh-CN" dirty="0" smtClean="0"/>
              <a:t>2.4</a:t>
            </a:r>
            <a:r>
              <a:rPr lang="zh-CN" altLang="en-US" dirty="0" smtClean="0"/>
              <a:t>神经网络的高维度表示</a:t>
            </a:r>
            <a:endParaRPr lang="en-US" altLang="zh-CN" dirty="0" smtClean="0"/>
          </a:p>
          <a:p>
            <a:r>
              <a:rPr lang="en-US" altLang="zh-CN" dirty="0" smtClean="0"/>
              <a:t>2.5</a:t>
            </a:r>
            <a:r>
              <a:rPr lang="zh-CN" altLang="en-US" dirty="0" smtClean="0"/>
              <a:t>概率的乘积或者求和（乘积更能产生尖锐的似然，而混合会稀释概率质量）</a:t>
            </a:r>
            <a:endParaRPr lang="en-US" altLang="zh-CN" dirty="0" smtClean="0"/>
          </a:p>
          <a:p>
            <a:r>
              <a:rPr lang="en-US" altLang="zh-CN" dirty="0" smtClean="0"/>
              <a:t>2.6N-Gram</a:t>
            </a:r>
            <a:r>
              <a:rPr lang="zh-CN" altLang="en-US" dirty="0" smtClean="0"/>
              <a:t>如何泛化（训练集汇总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的频率）</a:t>
            </a:r>
            <a:endParaRPr lang="en-US" altLang="zh-CN" dirty="0" smtClean="0"/>
          </a:p>
          <a:p>
            <a:r>
              <a:rPr lang="en-US" altLang="zh-CN" dirty="0" smtClean="0"/>
              <a:t>2.7 </a:t>
            </a:r>
            <a:r>
              <a:rPr lang="zh-CN" altLang="en-US" dirty="0" smtClean="0"/>
              <a:t>词的相似性（词向量 相似 最终结果就相似）</a:t>
            </a:r>
            <a:endParaRPr lang="en-US" altLang="zh-CN" dirty="0" smtClean="0"/>
          </a:p>
          <a:p>
            <a:r>
              <a:rPr lang="en-US" altLang="zh-CN" dirty="0" smtClean="0"/>
              <a:t>2.8</a:t>
            </a:r>
            <a:r>
              <a:rPr lang="zh-CN" altLang="en-US" dirty="0" smtClean="0"/>
              <a:t>泛化方法</a:t>
            </a:r>
            <a:endParaRPr lang="en-US" altLang="zh-CN" dirty="0" smtClean="0"/>
          </a:p>
          <a:p>
            <a:r>
              <a:rPr lang="en-US" altLang="zh-CN" dirty="0" smtClean="0"/>
              <a:t>2.9</a:t>
            </a:r>
            <a:r>
              <a:rPr lang="zh-CN" altLang="en-US" dirty="0" smtClean="0"/>
              <a:t>仅从文本中学习不够有效，无法学习到太多信息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14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41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Current and </a:t>
            </a:r>
            <a:r>
              <a:rPr lang="en-US" altLang="zh-CN" dirty="0" err="1" smtClean="0">
                <a:solidFill>
                  <a:schemeClr val="bg1"/>
                </a:solidFill>
              </a:rPr>
              <a:t>Featuredwork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解决方法：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3.1</a:t>
            </a:r>
            <a:r>
              <a:rPr lang="zh-CN" altLang="en-US" sz="1400" dirty="0" smtClean="0"/>
              <a:t>对数似然的采样近似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3.1.1</a:t>
            </a:r>
            <a:r>
              <a:rPr lang="zh-CN" altLang="en-US" sz="1400" dirty="0" smtClean="0"/>
              <a:t>独立</a:t>
            </a:r>
            <a:r>
              <a:rPr lang="en-US" altLang="zh-CN" sz="1400" dirty="0" smtClean="0"/>
              <a:t>Metropolis-Hasting</a:t>
            </a:r>
          </a:p>
          <a:p>
            <a:r>
              <a:rPr lang="en-US" altLang="zh-CN" sz="1400" dirty="0" smtClean="0"/>
              <a:t> 3.1.2</a:t>
            </a:r>
            <a:r>
              <a:rPr lang="zh-CN" altLang="en-US" sz="1400" dirty="0" smtClean="0"/>
              <a:t>重要性采样</a:t>
            </a:r>
            <a:endParaRPr lang="en-US" altLang="zh-CN" sz="1400" dirty="0" smtClean="0"/>
          </a:p>
          <a:p>
            <a:r>
              <a:rPr lang="en-US" altLang="zh-CN" sz="1400" dirty="0" smtClean="0"/>
              <a:t>3.1.3</a:t>
            </a:r>
            <a:r>
              <a:rPr lang="zh-CN" altLang="en-US" sz="1400" dirty="0" smtClean="0"/>
              <a:t>调整去适应提出的分布</a:t>
            </a:r>
            <a:endParaRPr lang="en-US" altLang="zh-CN" sz="1400" dirty="0" smtClean="0"/>
          </a:p>
          <a:p>
            <a:r>
              <a:rPr lang="en-US" altLang="zh-CN" sz="1400" dirty="0" smtClean="0"/>
              <a:t>3.1.4</a:t>
            </a:r>
            <a:r>
              <a:rPr lang="zh-CN" altLang="en-US" sz="1400" dirty="0" smtClean="0"/>
              <a:t>联合重要性采样</a:t>
            </a:r>
            <a:r>
              <a:rPr lang="en-US" altLang="zh-CN" sz="1400" dirty="0" smtClean="0"/>
              <a:t>W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H</a:t>
            </a:r>
          </a:p>
          <a:p>
            <a:r>
              <a:rPr lang="en-US" altLang="zh-CN" sz="1400" dirty="0" smtClean="0"/>
              <a:t>3.1.5</a:t>
            </a:r>
            <a:r>
              <a:rPr lang="zh-CN" altLang="en-US" sz="1400" dirty="0" smtClean="0"/>
              <a:t>正负梯度的贡献相同，否则参数会发散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72920" y="4026717"/>
            <a:ext cx="69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疑问：怎么使相似的词有相似的词向量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5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41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Current and </a:t>
            </a:r>
            <a:r>
              <a:rPr lang="en-US" altLang="zh-CN" dirty="0" err="1" smtClean="0">
                <a:solidFill>
                  <a:schemeClr val="bg1"/>
                </a:solidFill>
              </a:rPr>
              <a:t>Featuredwork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解决方法：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3.2</a:t>
            </a:r>
            <a:r>
              <a:rPr lang="zh-CN" altLang="en-US" sz="1400" dirty="0" smtClean="0"/>
              <a:t>层次化单词聚类</a:t>
            </a:r>
            <a:endParaRPr lang="en-US" altLang="zh-CN" sz="1400" dirty="0" smtClean="0"/>
          </a:p>
          <a:p>
            <a:r>
              <a:rPr lang="en-US" altLang="zh-CN" sz="1400" dirty="0" smtClean="0"/>
              <a:t>3.3</a:t>
            </a:r>
            <a:r>
              <a:rPr lang="zh-CN" altLang="en-US" sz="1400" dirty="0" smtClean="0"/>
              <a:t>本体平滑化方法，解决一词多义现象，利用了</a:t>
            </a:r>
            <a:r>
              <a:rPr lang="en-US" altLang="zh-CN" sz="1400" dirty="0" err="1" smtClean="0"/>
              <a:t>wordNet</a:t>
            </a:r>
            <a:r>
              <a:rPr lang="zh-CN" altLang="en-US" sz="1400" dirty="0" smtClean="0"/>
              <a:t>数据</a:t>
            </a:r>
            <a:endParaRPr lang="en-US" altLang="zh-CN" sz="1400" dirty="0" smtClean="0"/>
          </a:p>
          <a:p>
            <a:r>
              <a:rPr lang="en-US" altLang="zh-CN" sz="1400" dirty="0" smtClean="0"/>
              <a:t>3.4</a:t>
            </a:r>
            <a:r>
              <a:rPr lang="zh-CN" altLang="en-US" sz="1400" dirty="0" smtClean="0"/>
              <a:t>多步马尔科夫模型</a:t>
            </a:r>
            <a:endParaRPr lang="en-US" altLang="zh-CN" sz="1400" dirty="0" smtClean="0"/>
          </a:p>
          <a:p>
            <a:r>
              <a:rPr lang="en-US" altLang="zh-CN" sz="1400" dirty="0" smtClean="0"/>
              <a:t>3.5</a:t>
            </a:r>
            <a:r>
              <a:rPr lang="zh-CN" altLang="en-US" sz="1400" dirty="0" smtClean="0"/>
              <a:t>本体平滑多步马尔科夫模型</a:t>
            </a:r>
            <a:endParaRPr lang="en-US" altLang="zh-CN" sz="1400" dirty="0" smtClean="0"/>
          </a:p>
          <a:p>
            <a:r>
              <a:rPr lang="en-US" altLang="zh-CN" sz="1400" dirty="0" smtClean="0"/>
              <a:t>3.6</a:t>
            </a:r>
            <a:r>
              <a:rPr lang="zh-CN" altLang="en-US" sz="1400" dirty="0" smtClean="0"/>
              <a:t>把</a:t>
            </a:r>
            <a:r>
              <a:rPr lang="en-US" altLang="zh-CN" sz="1400" dirty="0" err="1" smtClean="0"/>
              <a:t>wordnet</a:t>
            </a:r>
            <a:r>
              <a:rPr lang="zh-CN" altLang="en-US" sz="1400" dirty="0" smtClean="0"/>
              <a:t>插入到神经网络</a:t>
            </a:r>
            <a:endParaRPr lang="en-US" altLang="zh-CN" sz="1400" dirty="0" smtClean="0"/>
          </a:p>
          <a:p>
            <a:r>
              <a:rPr lang="en-US" altLang="zh-CN" sz="1400" dirty="0" smtClean="0"/>
              <a:t>3.7</a:t>
            </a:r>
            <a:r>
              <a:rPr lang="zh-CN" altLang="en-US" sz="1400" dirty="0"/>
              <a:t>神经网</a:t>
            </a:r>
            <a:r>
              <a:rPr lang="zh-CN" altLang="en-US" sz="1400" dirty="0" smtClean="0"/>
              <a:t>络中插入词典（词典会面临着维度的诅咒问题）</a:t>
            </a:r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72920" y="4026717"/>
            <a:ext cx="69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疑问：怎么使相似的词有相似的词向量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54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神经网络去处理维度的诅咒</a:t>
            </a:r>
            <a:endParaRPr lang="en-US" altLang="zh-CN" sz="1400" dirty="0" smtClean="0"/>
          </a:p>
          <a:p>
            <a:r>
              <a:rPr lang="zh-CN" altLang="en-US" sz="1400" dirty="0"/>
              <a:t>提出</a:t>
            </a:r>
            <a:r>
              <a:rPr lang="zh-CN" altLang="en-US" sz="1400" dirty="0" smtClean="0"/>
              <a:t>了一系列方法，还有待检验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77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42" y="1786855"/>
            <a:ext cx="4444575" cy="2929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6" y="1085180"/>
            <a:ext cx="6943725" cy="695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173" y="2031200"/>
            <a:ext cx="3683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where </a:t>
            </a:r>
            <a:r>
              <a:rPr lang="en-US" altLang="zh-CN" sz="1400" i="1" dirty="0"/>
              <a:t>R</a:t>
            </a:r>
            <a:r>
              <a:rPr lang="en-US" altLang="zh-CN" sz="1400" dirty="0"/>
              <a:t>(θ) is a regularization term. For example, in our experiments, </a:t>
            </a:r>
            <a:r>
              <a:rPr lang="en-US" altLang="zh-CN" sz="1400" i="1" dirty="0"/>
              <a:t>R </a:t>
            </a:r>
            <a:r>
              <a:rPr lang="en-US" altLang="zh-CN" sz="1400" dirty="0"/>
              <a:t>is a weight decay penalty</a:t>
            </a:r>
            <a:br>
              <a:rPr lang="en-US" altLang="zh-CN" sz="1400" dirty="0"/>
            </a:br>
            <a:r>
              <a:rPr lang="en-US" altLang="zh-CN" sz="1400" dirty="0"/>
              <a:t>applied only to the weights of the neural network and to the </a:t>
            </a:r>
            <a:r>
              <a:rPr lang="en-US" altLang="zh-CN" sz="1400" i="1" dirty="0"/>
              <a:t>C </a:t>
            </a:r>
            <a:r>
              <a:rPr lang="en-US" altLang="zh-CN" sz="1400" dirty="0"/>
              <a:t>matrix, not to the biases. </a:t>
            </a:r>
            <a:br>
              <a:rPr lang="en-US" altLang="zh-CN" sz="1400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9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996</Words>
  <Application>Microsoft Office PowerPoint</Application>
  <PresentationFormat>自定义</PresentationFormat>
  <Paragraphs>94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xsh</cp:lastModifiedBy>
  <cp:revision>164</cp:revision>
  <dcterms:created xsi:type="dcterms:W3CDTF">2014-04-16T11:55:53Z</dcterms:created>
  <dcterms:modified xsi:type="dcterms:W3CDTF">2019-05-28T03:40:21Z</dcterms:modified>
</cp:coreProperties>
</file>