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niglet"/>
      <p:regular r:id="rId21"/>
    </p:embeddedFont>
    <p:embeddedFont>
      <p:font typeface="Walter Turncoat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SUFx0zpBbZZ0Cfua8aaVQcqN3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WalterTurncoat-regular.fntdata"/><Relationship Id="rId10" Type="http://schemas.openxmlformats.org/officeDocument/2006/relationships/slide" Target="slides/slide6.xml"/><Relationship Id="rId21" Type="http://schemas.openxmlformats.org/officeDocument/2006/relationships/font" Target="fonts/Snigle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c6db33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ac6db33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c6db3386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8ac6db338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c6db3386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8ac6db338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ac6db3386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8ac6db338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c6db338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ac6db3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c6db338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ac6db33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c6db3386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ac6db33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c6db3386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ac6db33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c6db3386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8ac6db33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34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3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3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Collaborative_filtering" TargetMode="External"/><Relationship Id="rId5" Type="http://schemas.openxmlformats.org/officeDocument/2006/relationships/hyperlink" Target="https://en.wikipedia.org/wiki/Recommender_system" TargetMode="External"/><Relationship Id="rId6" Type="http://schemas.openxmlformats.org/officeDocument/2006/relationships/hyperlink" Target="https://en.wikipedia.org/wiki/Matrix_(mathematics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Matrix Factorization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61" name="Google Shape;61;p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098376" y="2634995"/>
            <a:ext cx="2065749" cy="866139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798860" y="3868715"/>
            <a:ext cx="3256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8: Ellen, Circle, Joyce, Hang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c6db3386_2_0"/>
          <p:cNvSpPr txBox="1"/>
          <p:nvPr>
            <p:ph type="ctrTitle"/>
          </p:nvPr>
        </p:nvSpPr>
        <p:spPr>
          <a:xfrm>
            <a:off x="685800" y="2260779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3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Methods of Optimization</a:t>
            </a:r>
            <a:endParaRPr/>
          </a:p>
        </p:txBody>
      </p:sp>
      <p:sp>
        <p:nvSpPr>
          <p:cNvPr id="188" name="Google Shape;188;g8ac6db3386_2_0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8ac6db3386_2_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c6db3386_2_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195" name="Google Shape;195;g8ac6db3386_2_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6" name="Google Shape;196;g8ac6db3386_2_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8ac6db3386_2_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8ac6db3386_2_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g8ac6db3386_2_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00" name="Google Shape;200;g8ac6db3386_2_6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8ac6db3386_2_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8ac6db3386_2_6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8ac6db3386_2_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04" name="Google Shape;204;g8ac6db3386_2_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05" name="Google Shape;205;g8ac6db3386_2_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06" name="Google Shape;206;g8ac6db3386_2_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c6db3386_2_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Weighted Alternating Least Sqaures</a:t>
            </a:r>
            <a:endParaRPr/>
          </a:p>
        </p:txBody>
      </p:sp>
      <p:sp>
        <p:nvSpPr>
          <p:cNvPr id="212" name="Google Shape;212;g8ac6db3386_2_22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3" name="Google Shape;213;g8ac6db3386_2_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8ac6db3386_2_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8ac6db3386_2_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g8ac6db3386_2_22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17" name="Google Shape;217;g8ac6db3386_2_22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8ac6db3386_2_2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8ac6db3386_2_22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8ac6db3386_2_2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1" name="Google Shape;221;g8ac6db3386_2_2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2" name="Google Shape;222;g8ac6db3386_2_2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23" name="Google Shape;223;g8ac6db3386_2_22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ac6db3386_2_38"/>
          <p:cNvSpPr txBox="1"/>
          <p:nvPr>
            <p:ph type="ctrTitle"/>
          </p:nvPr>
        </p:nvSpPr>
        <p:spPr>
          <a:xfrm>
            <a:off x="685800" y="2260779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4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29" name="Google Shape;229;g8ac6db3386_2_38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8ac6db3386_2_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236" name="Google Shape;236;p1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243" name="Google Shape;243;p27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246" name="Google Shape;246;p2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2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249" name="Google Shape;249;p2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252" name="Google Shape;252;p2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7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2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261" name="Google Shape;261;p27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322" y="5"/>
            <a:ext cx="1052750" cy="1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ctrTitle"/>
          </p:nvPr>
        </p:nvSpPr>
        <p:spPr>
          <a:xfrm>
            <a:off x="685800" y="294010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Definition of Matrix Factorization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Big concept</a:t>
            </a:r>
            <a:endParaRPr b="0" i="0" sz="60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 rot="-7230029">
            <a:off x="7420341" y="1778435"/>
            <a:ext cx="1516808" cy="960909"/>
            <a:chOff x="238125" y="1918825"/>
            <a:chExt cx="1042450" cy="660400"/>
          </a:xfrm>
        </p:grpSpPr>
        <p:sp>
          <p:nvSpPr>
            <p:cNvPr id="80" name="Google Shape;80;p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7"/>
          <p:cNvGrpSpPr/>
          <p:nvPr/>
        </p:nvGrpSpPr>
        <p:grpSpPr>
          <a:xfrm flipH="1" rot="4843953">
            <a:off x="536298" y="1980876"/>
            <a:ext cx="1166676" cy="1032863"/>
            <a:chOff x="1113100" y="2199475"/>
            <a:chExt cx="801900" cy="709925"/>
          </a:xfrm>
        </p:grpSpPr>
        <p:sp>
          <p:nvSpPr>
            <p:cNvPr id="83" name="Google Shape;83;p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7"/>
          <p:cNvGrpSpPr/>
          <p:nvPr/>
        </p:nvGrpSpPr>
        <p:grpSpPr>
          <a:xfrm rot="2011211">
            <a:off x="2048243" y="534562"/>
            <a:ext cx="1046869" cy="269653"/>
            <a:chOff x="271125" y="812725"/>
            <a:chExt cx="766525" cy="221725"/>
          </a:xfrm>
        </p:grpSpPr>
        <p:sp>
          <p:nvSpPr>
            <p:cNvPr id="86" name="Google Shape;86;p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90" name="Google Shape;90;p7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95" name="Google Shape;95;p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96" name="Google Shape;96;p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5669" l="0" r="517" t="0"/>
          <a:stretch/>
        </p:blipFill>
        <p:spPr>
          <a:xfrm>
            <a:off x="1733638" y="1070850"/>
            <a:ext cx="5676725" cy="1504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0000"/>
              </a:srgbClr>
            </a:outerShdw>
          </a:effectLst>
        </p:spPr>
      </p:pic>
      <p:sp>
        <p:nvSpPr>
          <p:cNvPr id="98" name="Google Shape;98;p7"/>
          <p:cNvSpPr txBox="1"/>
          <p:nvPr/>
        </p:nvSpPr>
        <p:spPr>
          <a:xfrm>
            <a:off x="873425" y="3522438"/>
            <a:ext cx="7827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Matrix factorization is a class of 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latin typeface="Sniglet"/>
                <a:ea typeface="Sniglet"/>
                <a:cs typeface="Sniglet"/>
                <a:sym typeface="Sniglet"/>
                <a:hlinkClick r:id="rId4"/>
              </a:rPr>
              <a:t>collaborative filtering</a:t>
            </a: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algorithms used in 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latin typeface="Sniglet"/>
                <a:ea typeface="Sniglet"/>
                <a:cs typeface="Sniglet"/>
                <a:sym typeface="Sniglet"/>
                <a:hlinkClick r:id="rId5"/>
              </a:rPr>
              <a:t>recommender systems</a:t>
            </a: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Matrix factorization algorithms work by decomposing the user-item interaction 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latin typeface="Sniglet"/>
                <a:ea typeface="Sniglet"/>
                <a:cs typeface="Sniglet"/>
                <a:sym typeface="Sniglet"/>
                <a:hlinkClick r:id="rId6"/>
              </a:rPr>
              <a:t>matrix</a:t>
            </a: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into the product of two lower dimensionality rectangular matrices.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c6db3386_0_1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Receipt &amp; Function of MF</a:t>
            </a:r>
            <a:endParaRPr/>
          </a:p>
        </p:txBody>
      </p:sp>
      <p:sp>
        <p:nvSpPr>
          <p:cNvPr id="104" name="Google Shape;104;g8ac6db3386_0_10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Define a model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Define an objective function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Optimize with SGD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MF serves the collaborative filtering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5" name="Google Shape;105;g8ac6db3386_0_1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ac6db3386_0_10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8ac6db3386_0_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c6db3386_0_4"/>
          <p:cNvSpPr txBox="1"/>
          <p:nvPr>
            <p:ph type="ctrTitle"/>
          </p:nvPr>
        </p:nvSpPr>
        <p:spPr>
          <a:xfrm>
            <a:off x="685800" y="294010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2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Methods</a:t>
            </a:r>
            <a:r>
              <a:rPr lang="en"/>
              <a:t> of Matrix Factorization</a:t>
            </a:r>
            <a:endParaRPr/>
          </a:p>
        </p:txBody>
      </p:sp>
      <p:sp>
        <p:nvSpPr>
          <p:cNvPr id="113" name="Google Shape;113;g8ac6db3386_0_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ac6db3386_0_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Unconstrained Matrix Factorization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25" name="Google Shape;125;p6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0" name="Google Shape;130;p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c6db3386_0_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Non-negative Matrix Factorization</a:t>
            </a:r>
            <a:endParaRPr/>
          </a:p>
        </p:txBody>
      </p:sp>
      <p:sp>
        <p:nvSpPr>
          <p:cNvPr id="137" name="Google Shape;137;g8ac6db3386_0_2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8" name="Google Shape;138;g8ac6db3386_0_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8ac6db3386_0_2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8ac6db3386_0_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g8ac6db3386_0_2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42" name="Google Shape;142;g8ac6db3386_0_27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8ac6db3386_0_2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8ac6db3386_0_27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8ac6db3386_0_2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46" name="Google Shape;146;g8ac6db3386_0_2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47" name="Google Shape;147;g8ac6db3386_0_2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48" name="Google Shape;148;g8ac6db3386_0_2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c6db3386_0_5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Singular Value Decomposition</a:t>
            </a:r>
            <a:endParaRPr/>
          </a:p>
        </p:txBody>
      </p:sp>
      <p:sp>
        <p:nvSpPr>
          <p:cNvPr id="154" name="Google Shape;154;g8ac6db3386_0_5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5" name="Google Shape;155;g8ac6db3386_0_5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8ac6db3386_0_59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ac6db3386_0_5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g8ac6db3386_0_59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59" name="Google Shape;159;g8ac6db3386_0_59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8ac6db3386_0_59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8ac6db3386_0_59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8ac6db3386_0_59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3" name="Google Shape;163;g8ac6db3386_0_59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4" name="Google Shape;164;g8ac6db3386_0_59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5" name="Google Shape;165;g8ac6db3386_0_59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c6db3386_0_4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Weighted </a:t>
            </a:r>
            <a:r>
              <a:rPr lang="en"/>
              <a:t>Matrix Factorization</a:t>
            </a:r>
            <a:endParaRPr/>
          </a:p>
        </p:txBody>
      </p:sp>
      <p:sp>
        <p:nvSpPr>
          <p:cNvPr id="171" name="Google Shape;171;g8ac6db3386_0_4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2" name="Google Shape;172;g8ac6db3386_0_4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8ac6db3386_0_43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8ac6db3386_0_4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g8ac6db3386_0_43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76" name="Google Shape;176;g8ac6db3386_0_43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8ac6db3386_0_4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8ac6db3386_0_43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8ac6db3386_0_4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80" name="Google Shape;180;g8ac6db3386_0_4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81" name="Google Shape;181;g8ac6db3386_0_4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82" name="Google Shape;182;g8ac6db3386_0_4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