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Sniglet"/>
      <p:regular r:id="rId10"/>
    </p:embeddedFont>
    <p:embeddedFont>
      <p:font typeface="Roboto"/>
      <p:regular r:id="rId11"/>
      <p:bold r:id="rId12"/>
      <p:italic r:id="rId13"/>
      <p:boldItalic r:id="rId14"/>
    </p:embeddedFont>
    <p:embeddedFont>
      <p:font typeface="Walter Turncoat"/>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1XrFq2kdu0i8GdQKVSpqvbLOL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font" Target="fonts/Sniglet-regular.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WalterTurncoat-regular.fntdata"/><Relationship Id="rId14" Type="http://schemas.openxmlformats.org/officeDocument/2006/relationships/font" Target="fonts/Roboto-bold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2256a4ebe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82256a4eb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2256a4ebe_1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82256a4ebe_1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2256a4ebe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2256a4e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2256a4ebe_1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2256a4ebe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8" name="Shape 18"/>
        <p:cNvGrpSpPr/>
        <p:nvPr/>
      </p:nvGrpSpPr>
      <p:grpSpPr>
        <a:xfrm>
          <a:off x="0" y="0"/>
          <a:ext cx="0" cy="0"/>
          <a:chOff x="0" y="0"/>
          <a:chExt cx="0" cy="0"/>
        </a:xfrm>
      </p:grpSpPr>
      <p:sp>
        <p:nvSpPr>
          <p:cNvPr id="19" name="Google Shape;19;p32"/>
          <p:cNvSpPr txBox="1"/>
          <p:nvPr>
            <p:ph type="ctrTitle"/>
          </p:nvPr>
        </p:nvSpPr>
        <p:spPr>
          <a:xfrm>
            <a:off x="685800" y="1991813"/>
            <a:ext cx="77724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0" name="Shape 20"/>
        <p:cNvGrpSpPr/>
        <p:nvPr/>
      </p:nvGrpSpPr>
      <p:grpSpPr>
        <a:xfrm>
          <a:off x="0" y="0"/>
          <a:ext cx="0" cy="0"/>
          <a:chOff x="0" y="0"/>
          <a:chExt cx="0" cy="0"/>
        </a:xfrm>
      </p:grpSpPr>
      <p:sp>
        <p:nvSpPr>
          <p:cNvPr id="21" name="Google Shape;21;p3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22" name="Google Shape;22;p33"/>
          <p:cNvSpPr txBox="1"/>
          <p:nvPr>
            <p:ph idx="1" type="body"/>
          </p:nvPr>
        </p:nvSpPr>
        <p:spPr>
          <a:xfrm>
            <a:off x="457200" y="1507925"/>
            <a:ext cx="3994500" cy="341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3" name="Google Shape;23;p33"/>
          <p:cNvSpPr txBox="1"/>
          <p:nvPr>
            <p:ph idx="2" type="body"/>
          </p:nvPr>
        </p:nvSpPr>
        <p:spPr>
          <a:xfrm>
            <a:off x="4692275" y="1507925"/>
            <a:ext cx="3994500" cy="341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4" name="Google Shape;24;p3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 name="Shape 25"/>
        <p:cNvGrpSpPr/>
        <p:nvPr/>
      </p:nvGrpSpPr>
      <p:grpSpPr>
        <a:xfrm>
          <a:off x="0" y="0"/>
          <a:ext cx="0" cy="0"/>
          <a:chOff x="0" y="0"/>
          <a:chExt cx="0" cy="0"/>
        </a:xfrm>
      </p:grpSpPr>
      <p:sp>
        <p:nvSpPr>
          <p:cNvPr id="26" name="Google Shape;26;p3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7" name="Shape 27"/>
        <p:cNvGrpSpPr/>
        <p:nvPr/>
      </p:nvGrpSpPr>
      <p:grpSpPr>
        <a:xfrm>
          <a:off x="0" y="0"/>
          <a:ext cx="0" cy="0"/>
          <a:chOff x="0" y="0"/>
          <a:chExt cx="0" cy="0"/>
        </a:xfrm>
      </p:grpSpPr>
      <p:sp>
        <p:nvSpPr>
          <p:cNvPr id="28" name="Google Shape;28;p35"/>
          <p:cNvSpPr txBox="1"/>
          <p:nvPr>
            <p:ph type="ctrTitle"/>
          </p:nvPr>
        </p:nvSpPr>
        <p:spPr>
          <a:xfrm>
            <a:off x="685800" y="1964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9" name="Google Shape;29;p35"/>
          <p:cNvSpPr txBox="1"/>
          <p:nvPr>
            <p:ph idx="1" type="subTitle"/>
          </p:nvPr>
        </p:nvSpPr>
        <p:spPr>
          <a:xfrm>
            <a:off x="685800" y="31448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0" name="Google Shape;30;p35"/>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1" name="Shape 31"/>
        <p:cNvGrpSpPr/>
        <p:nvPr/>
      </p:nvGrpSpPr>
      <p:grpSpPr>
        <a:xfrm>
          <a:off x="0" y="0"/>
          <a:ext cx="0" cy="0"/>
          <a:chOff x="0" y="0"/>
          <a:chExt cx="0" cy="0"/>
        </a:xfrm>
      </p:grpSpPr>
      <p:sp>
        <p:nvSpPr>
          <p:cNvPr id="32" name="Google Shape;32;p36"/>
          <p:cNvSpPr txBox="1"/>
          <p:nvPr>
            <p:ph idx="1" type="body"/>
          </p:nvPr>
        </p:nvSpPr>
        <p:spPr>
          <a:xfrm>
            <a:off x="1700925" y="1399800"/>
            <a:ext cx="5742300" cy="8199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SzPts val="3000"/>
              <a:buChar char="✘"/>
              <a:defRPr sz="3000"/>
            </a:lvl1pPr>
            <a:lvl2pPr indent="-419100" lvl="1" marL="914400" algn="ctr">
              <a:lnSpc>
                <a:spcPct val="100000"/>
              </a:lnSpc>
              <a:spcBef>
                <a:spcPts val="0"/>
              </a:spcBef>
              <a:spcAft>
                <a:spcPts val="0"/>
              </a:spcAft>
              <a:buSzPts val="3000"/>
              <a:buChar char="○"/>
              <a:defRPr sz="3000"/>
            </a:lvl2pPr>
            <a:lvl3pPr indent="-419100" lvl="2" marL="1371600" algn="ctr">
              <a:lnSpc>
                <a:spcPct val="100000"/>
              </a:lnSpc>
              <a:spcBef>
                <a:spcPts val="0"/>
              </a:spcBef>
              <a:spcAft>
                <a:spcPts val="0"/>
              </a:spcAft>
              <a:buSzPts val="3000"/>
              <a:buChar char="■"/>
              <a:defRPr sz="3000"/>
            </a:lvl3pPr>
            <a:lvl4pPr indent="-419100" lvl="3" marL="1828800" algn="ctr">
              <a:lnSpc>
                <a:spcPct val="100000"/>
              </a:lnSpc>
              <a:spcBef>
                <a:spcPts val="0"/>
              </a:spcBef>
              <a:spcAft>
                <a:spcPts val="0"/>
              </a:spcAft>
              <a:buSzPts val="3000"/>
              <a:buChar char="●"/>
              <a:defRPr sz="3000"/>
            </a:lvl4pPr>
            <a:lvl5pPr indent="-419100" lvl="4" marL="2286000" algn="ctr">
              <a:lnSpc>
                <a:spcPct val="100000"/>
              </a:lnSpc>
              <a:spcBef>
                <a:spcPts val="0"/>
              </a:spcBef>
              <a:spcAft>
                <a:spcPts val="0"/>
              </a:spcAft>
              <a:buSzPts val="3000"/>
              <a:buChar char="○"/>
              <a:defRPr sz="3000"/>
            </a:lvl5pPr>
            <a:lvl6pPr indent="-419100" lvl="5" marL="2743200" algn="ctr">
              <a:lnSpc>
                <a:spcPct val="100000"/>
              </a:lnSpc>
              <a:spcBef>
                <a:spcPts val="0"/>
              </a:spcBef>
              <a:spcAft>
                <a:spcPts val="0"/>
              </a:spcAft>
              <a:buSzPts val="3000"/>
              <a:buChar char="■"/>
              <a:defRPr sz="3000"/>
            </a:lvl6pPr>
            <a:lvl7pPr indent="-419100" lvl="6" marL="3200400" algn="ctr">
              <a:lnSpc>
                <a:spcPct val="100000"/>
              </a:lnSpc>
              <a:spcBef>
                <a:spcPts val="0"/>
              </a:spcBef>
              <a:spcAft>
                <a:spcPts val="0"/>
              </a:spcAft>
              <a:buSzPts val="3000"/>
              <a:buChar char="●"/>
              <a:defRPr sz="3000"/>
            </a:lvl7pPr>
            <a:lvl8pPr indent="-419100" lvl="7" marL="3657600" algn="ctr">
              <a:lnSpc>
                <a:spcPct val="100000"/>
              </a:lnSpc>
              <a:spcBef>
                <a:spcPts val="0"/>
              </a:spcBef>
              <a:spcAft>
                <a:spcPts val="0"/>
              </a:spcAft>
              <a:buSzPts val="3000"/>
              <a:buChar char="○"/>
              <a:defRPr sz="3000"/>
            </a:lvl8pPr>
            <a:lvl9pPr indent="-419100" lvl="8" marL="4114800" algn="ctr">
              <a:lnSpc>
                <a:spcPct val="100000"/>
              </a:lnSpc>
              <a:spcBef>
                <a:spcPts val="0"/>
              </a:spcBef>
              <a:spcAft>
                <a:spcPts val="0"/>
              </a:spcAft>
              <a:buSzPts val="3000"/>
              <a:buChar char="■"/>
              <a:defRPr sz="3000"/>
            </a:lvl9pPr>
          </a:lstStyle>
          <a:p/>
        </p:txBody>
      </p:sp>
      <p:sp>
        <p:nvSpPr>
          <p:cNvPr id="33" name="Google Shape;33;p36"/>
          <p:cNvSpPr txBox="1"/>
          <p:nvPr/>
        </p:nvSpPr>
        <p:spPr>
          <a:xfrm>
            <a:off x="3593400" y="857569"/>
            <a:ext cx="1957200" cy="65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FFFFFF"/>
                </a:solidFill>
                <a:latin typeface="Walter Turncoat"/>
                <a:ea typeface="Walter Turncoat"/>
                <a:cs typeface="Walter Turncoat"/>
                <a:sym typeface="Walter Turncoat"/>
              </a:rPr>
              <a:t>“</a:t>
            </a:r>
            <a:endParaRPr b="0" i="0" sz="9600" u="none" cap="none" strike="noStrike">
              <a:solidFill>
                <a:srgbClr val="FFFFFF"/>
              </a:solidFill>
              <a:latin typeface="Walter Turncoat"/>
              <a:ea typeface="Walter Turncoat"/>
              <a:cs typeface="Walter Turncoat"/>
              <a:sym typeface="Walter Turncoat"/>
            </a:endParaRPr>
          </a:p>
        </p:txBody>
      </p:sp>
      <p:sp>
        <p:nvSpPr>
          <p:cNvPr id="34" name="Google Shape;34;p36"/>
          <p:cNvSpPr/>
          <p:nvPr/>
        </p:nvSpPr>
        <p:spPr>
          <a:xfrm>
            <a:off x="4128150" y="550650"/>
            <a:ext cx="887711" cy="849160"/>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6" name="Shape 36"/>
        <p:cNvGrpSpPr/>
        <p:nvPr/>
      </p:nvGrpSpPr>
      <p:grpSpPr>
        <a:xfrm>
          <a:off x="0" y="0"/>
          <a:ext cx="0" cy="0"/>
          <a:chOff x="0" y="0"/>
          <a:chExt cx="0" cy="0"/>
        </a:xfrm>
      </p:grpSpPr>
      <p:sp>
        <p:nvSpPr>
          <p:cNvPr id="37" name="Google Shape;37;p37"/>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38" name="Google Shape;38;p37"/>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39" name="Google Shape;39;p3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0" name="Shape 40"/>
        <p:cNvGrpSpPr/>
        <p:nvPr/>
      </p:nvGrpSpPr>
      <p:grpSpPr>
        <a:xfrm>
          <a:off x="0" y="0"/>
          <a:ext cx="0" cy="0"/>
          <a:chOff x="0" y="0"/>
          <a:chExt cx="0" cy="0"/>
        </a:xfrm>
      </p:grpSpPr>
      <p:sp>
        <p:nvSpPr>
          <p:cNvPr id="41" name="Google Shape;41;p3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2" name="Google Shape;42;p38"/>
          <p:cNvSpPr txBox="1"/>
          <p:nvPr>
            <p:ph idx="1" type="body"/>
          </p:nvPr>
        </p:nvSpPr>
        <p:spPr>
          <a:xfrm>
            <a:off x="457200"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3" name="Google Shape;43;p38"/>
          <p:cNvSpPr txBox="1"/>
          <p:nvPr>
            <p:ph idx="2" type="body"/>
          </p:nvPr>
        </p:nvSpPr>
        <p:spPr>
          <a:xfrm>
            <a:off x="3223964"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4" name="Google Shape;44;p38"/>
          <p:cNvSpPr txBox="1"/>
          <p:nvPr>
            <p:ph idx="3" type="body"/>
          </p:nvPr>
        </p:nvSpPr>
        <p:spPr>
          <a:xfrm>
            <a:off x="5990727"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5" name="Google Shape;45;p3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3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8" name="Google Shape;48;p3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40"/>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51" name="Google Shape;51;p4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1pPr>
            <a:lvl2pPr lvl="1"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2pPr>
            <a:lvl3pPr lvl="2"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3pPr>
            <a:lvl4pPr lvl="3"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4pPr>
            <a:lvl5pPr lvl="4"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5pPr>
            <a:lvl6pPr lvl="5"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6pPr>
            <a:lvl7pPr lvl="6"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7pPr>
            <a:lvl8pPr lvl="7"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8pPr>
            <a:lvl9pPr lvl="8"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9pPr>
          </a:lstStyle>
          <a:p/>
        </p:txBody>
      </p:sp>
      <p:sp>
        <p:nvSpPr>
          <p:cNvPr id="7" name="Google Shape;7;p31"/>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1pPr>
            <a:lvl2pPr indent="-355600" lvl="1" marL="914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2pPr>
            <a:lvl3pPr indent="-355600" lvl="2" marL="1371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3pPr>
            <a:lvl4pPr indent="-355600" lvl="3" marL="1828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4pPr>
            <a:lvl5pPr indent="-355600" lvl="4" marL="22860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5pPr>
            <a:lvl6pPr indent="-355600" lvl="5" marL="27432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6pPr>
            <a:lvl7pPr indent="-355600" lvl="6" marL="3200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7pPr>
            <a:lvl8pPr indent="-355600" lvl="7" marL="3657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8pPr>
            <a:lvl9pPr indent="-355600" lvl="8" marL="4114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9pPr>
          </a:lstStyle>
          <a:p/>
        </p:txBody>
      </p:sp>
      <p:sp>
        <p:nvSpPr>
          <p:cNvPr id="8" name="Google Shape;8;p3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31"/>
          <p:cNvSpPr txBox="1"/>
          <p:nvPr/>
        </p:nvSpPr>
        <p:spPr>
          <a:xfrm>
            <a:off x="4798600" y="4832975"/>
            <a:ext cx="4264500" cy="3105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Arial"/>
                <a:ea typeface="Arial"/>
                <a:cs typeface="Arial"/>
                <a:sym typeface="Arial"/>
              </a:rPr>
              <a:t>CONFIDENTIAL - NOT FOR USE AND/OR DISTRIBUTION TO THE GENERAL PUBLIC</a:t>
            </a:r>
            <a:endParaRPr b="1" i="0" sz="800" u="none" cap="none" strike="noStrike">
              <a:solidFill>
                <a:srgbClr val="FFFFFF"/>
              </a:solidFill>
              <a:latin typeface="Arial"/>
              <a:ea typeface="Arial"/>
              <a:cs typeface="Arial"/>
              <a:sym typeface="Arial"/>
            </a:endParaRPr>
          </a:p>
        </p:txBody>
      </p:sp>
      <p:grpSp>
        <p:nvGrpSpPr>
          <p:cNvPr id="10" name="Google Shape;10;p31"/>
          <p:cNvGrpSpPr/>
          <p:nvPr/>
        </p:nvGrpSpPr>
        <p:grpSpPr>
          <a:xfrm>
            <a:off x="8201196" y="-12007"/>
            <a:ext cx="942899" cy="983683"/>
            <a:chOff x="898852" y="649900"/>
            <a:chExt cx="1052813" cy="1070850"/>
          </a:xfrm>
        </p:grpSpPr>
        <p:sp>
          <p:nvSpPr>
            <p:cNvPr id="11" name="Google Shape;11;p31"/>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1"/>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1"/>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1"/>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5" name="Google Shape;15;p31"/>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6" name="Google Shape;16;p31"/>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7" name="Google Shape;17;p31"/>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Collaborative_filt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en.wikipedia.org/wiki/MovieLens" TargetMode="External"/><Relationship Id="rId4" Type="http://schemas.openxmlformats.org/officeDocument/2006/relationships/hyperlink" Target="https://en.wikipedia.org/wiki/Recommender_system"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
          <p:cNvSpPr txBox="1"/>
          <p:nvPr>
            <p:ph type="ctrTitle"/>
          </p:nvPr>
        </p:nvSpPr>
        <p:spPr>
          <a:xfrm>
            <a:off x="685800" y="1489901"/>
            <a:ext cx="77724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Cold Start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g82256a4ebe_1_0"/>
          <p:cNvSpPr txBox="1"/>
          <p:nvPr>
            <p:ph type="title"/>
          </p:nvPr>
        </p:nvSpPr>
        <p:spPr>
          <a:xfrm>
            <a:off x="-6025" y="535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What is Cold Start</a:t>
            </a:r>
            <a:endParaRPr/>
          </a:p>
          <a:p>
            <a:pPr indent="0" lvl="0" marL="0" rtl="0" algn="ctr">
              <a:lnSpc>
                <a:spcPct val="100000"/>
              </a:lnSpc>
              <a:spcBef>
                <a:spcPts val="0"/>
              </a:spcBef>
              <a:spcAft>
                <a:spcPts val="0"/>
              </a:spcAft>
              <a:buSzPts val="2600"/>
              <a:buNone/>
            </a:pPr>
            <a:r>
              <a:t/>
            </a:r>
            <a:endParaRPr/>
          </a:p>
        </p:txBody>
      </p:sp>
      <p:sp>
        <p:nvSpPr>
          <p:cNvPr id="62" name="Google Shape;62;g82256a4ebe_1_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grpSp>
        <p:nvGrpSpPr>
          <p:cNvPr id="63" name="Google Shape;63;g82256a4ebe_1_0"/>
          <p:cNvGrpSpPr/>
          <p:nvPr/>
        </p:nvGrpSpPr>
        <p:grpSpPr>
          <a:xfrm>
            <a:off x="8201196" y="-12007"/>
            <a:ext cx="942899" cy="983683"/>
            <a:chOff x="898852" y="649900"/>
            <a:chExt cx="1052813" cy="1070850"/>
          </a:xfrm>
        </p:grpSpPr>
        <p:sp>
          <p:nvSpPr>
            <p:cNvPr id="64" name="Google Shape;64;g82256a4ebe_1_0"/>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82256a4ebe_1_0"/>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82256a4ebe_1_0"/>
            <p:cNvSpPr/>
            <p:nvPr/>
          </p:nvSpPr>
          <p:spPr>
            <a:xfrm rot="8450347">
              <a:off x="974914" y="1163078"/>
              <a:ext cx="859830" cy="62903"/>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82256a4ebe_1_0"/>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68" name="Google Shape;68;g82256a4ebe_1_0"/>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69" name="Google Shape;69;g82256a4ebe_1_0"/>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grpSp>
      <p:sp>
        <p:nvSpPr>
          <p:cNvPr id="70" name="Google Shape;70;g82256a4ebe_1_0"/>
          <p:cNvSpPr txBox="1"/>
          <p:nvPr/>
        </p:nvSpPr>
        <p:spPr>
          <a:xfrm>
            <a:off x="756750" y="729525"/>
            <a:ext cx="7520700" cy="39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Item Cold Start</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Each time a new item is added to the system, it goes through the cold start phase due to the lack of valuable user interactions.</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User Cold Start</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The user or visitor cold start simply means that a recommendation engine meets a new visitor for the first time. because there is no user history about her, the system doesn’t know the personal preferences of the user. Getting to know your visitors is crucial in creating a great user experience for them.</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Device Cold Start</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Even if users allow cookies in their browser, they can still experience the cold start. This can happen, for example, when they use someone else’s computer to browse, or simply if they have multiple devices. Classified sites cannot link their user history from their different devices if they don’t have an account.</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g82256a4ebe_1_94"/>
          <p:cNvSpPr txBox="1"/>
          <p:nvPr>
            <p:ph type="title"/>
          </p:nvPr>
        </p:nvSpPr>
        <p:spPr>
          <a:xfrm>
            <a:off x="-6025" y="535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Why</a:t>
            </a:r>
            <a:r>
              <a:rPr lang="en"/>
              <a:t> is Cold Start A Problem</a:t>
            </a:r>
            <a:endParaRPr/>
          </a:p>
          <a:p>
            <a:pPr indent="0" lvl="0" marL="0" rtl="0" algn="ctr">
              <a:lnSpc>
                <a:spcPct val="100000"/>
              </a:lnSpc>
              <a:spcBef>
                <a:spcPts val="0"/>
              </a:spcBef>
              <a:spcAft>
                <a:spcPts val="0"/>
              </a:spcAft>
              <a:buSzPts val="2600"/>
              <a:buNone/>
            </a:pPr>
            <a:r>
              <a:t/>
            </a:r>
            <a:endParaRPr/>
          </a:p>
        </p:txBody>
      </p:sp>
      <p:sp>
        <p:nvSpPr>
          <p:cNvPr id="76" name="Google Shape;76;g82256a4ebe_1_9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7" name="Google Shape;77;g82256a4ebe_1_94"/>
          <p:cNvGrpSpPr/>
          <p:nvPr/>
        </p:nvGrpSpPr>
        <p:grpSpPr>
          <a:xfrm>
            <a:off x="8201196" y="-12007"/>
            <a:ext cx="942899" cy="983683"/>
            <a:chOff x="898852" y="649900"/>
            <a:chExt cx="1052813" cy="1070850"/>
          </a:xfrm>
        </p:grpSpPr>
        <p:sp>
          <p:nvSpPr>
            <p:cNvPr id="78" name="Google Shape;78;g82256a4ebe_1_94"/>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82256a4ebe_1_94"/>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82256a4ebe_1_94"/>
            <p:cNvSpPr/>
            <p:nvPr/>
          </p:nvSpPr>
          <p:spPr>
            <a:xfrm rot="8450347">
              <a:off x="974914" y="1163078"/>
              <a:ext cx="859830" cy="62903"/>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82256a4ebe_1_94"/>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82" name="Google Shape;82;g82256a4ebe_1_94"/>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83" name="Google Shape;83;g82256a4ebe_1_94"/>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grpSp>
      <p:sp>
        <p:nvSpPr>
          <p:cNvPr id="84" name="Google Shape;84;g82256a4ebe_1_94"/>
          <p:cNvSpPr txBox="1"/>
          <p:nvPr/>
        </p:nvSpPr>
        <p:spPr>
          <a:xfrm>
            <a:off x="756750" y="729525"/>
            <a:ext cx="7520700" cy="44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FFFFFF"/>
                </a:solidFill>
                <a:latin typeface="Times New Roman"/>
                <a:ea typeface="Times New Roman"/>
                <a:cs typeface="Times New Roman"/>
                <a:sym typeface="Times New Roman"/>
              </a:rPr>
              <a:t>Recommendation engines that run on </a:t>
            </a:r>
            <a:r>
              <a:rPr lang="en" sz="1600">
                <a:solidFill>
                  <a:srgbClr val="FFFFFF"/>
                </a:solidFill>
                <a:uFill>
                  <a:noFill/>
                </a:uFill>
                <a:latin typeface="Times New Roman"/>
                <a:ea typeface="Times New Roman"/>
                <a:cs typeface="Times New Roman"/>
                <a:sym typeface="Times New Roman"/>
                <a:hlinkClick r:id="rId3"/>
              </a:rPr>
              <a:t>collaborative filtering</a:t>
            </a:r>
            <a:r>
              <a:rPr lang="en" sz="1600">
                <a:solidFill>
                  <a:srgbClr val="FFFFFF"/>
                </a:solidFill>
                <a:latin typeface="Times New Roman"/>
                <a:ea typeface="Times New Roman"/>
                <a:cs typeface="Times New Roman"/>
                <a:sym typeface="Times New Roman"/>
              </a:rPr>
              <a:t> recommend each item (products advertised on your site) based on user actions. The more user actions an item has, the easier it is to tell which user would be interested in it and what other items are similar to it. As time progresses, the system will be able to give more and more accurate recommendations.</a:t>
            </a:r>
            <a:endParaRPr sz="16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This, however, brings a major contradiction and difficulty to classified sites and their recommendation engines. Even though the newest ads are actually the most relevant ones, a recommendation system has far less confidence in recommending them to your users than it has with older items, but it’s just simply not a good idea to let older ads dominate the recommendation process.</a:t>
            </a:r>
            <a:endParaRPr sz="1600">
              <a:solidFill>
                <a:srgbClr val="5C5D5F"/>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6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g82256a4ebe_2_0"/>
          <p:cNvSpPr txBox="1"/>
          <p:nvPr>
            <p:ph type="title"/>
          </p:nvPr>
        </p:nvSpPr>
        <p:spPr>
          <a:xfrm>
            <a:off x="-6000" y="14502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600"/>
              <a:buFont typeface="Arial"/>
              <a:buNone/>
            </a:pPr>
            <a:r>
              <a:rPr lang="en">
                <a:solidFill>
                  <a:schemeClr val="lt1"/>
                </a:solidFill>
              </a:rPr>
              <a:t>How To Deal With Cold Start</a:t>
            </a:r>
            <a:endParaRPr>
              <a:solidFill>
                <a:schemeClr val="lt1"/>
              </a:solidFill>
            </a:endParaRPr>
          </a:p>
          <a:p>
            <a:pPr indent="0" lvl="0" marL="0" rtl="0" algn="ctr">
              <a:spcBef>
                <a:spcPts val="0"/>
              </a:spcBef>
              <a:spcAft>
                <a:spcPts val="0"/>
              </a:spcAft>
              <a:buNone/>
            </a:pPr>
            <a:r>
              <a:t/>
            </a:r>
            <a:endParaRPr/>
          </a:p>
        </p:txBody>
      </p:sp>
      <p:sp>
        <p:nvSpPr>
          <p:cNvPr id="90" name="Google Shape;90;g82256a4ebe_2_0"/>
          <p:cNvSpPr txBox="1"/>
          <p:nvPr>
            <p:ph idx="1" type="body"/>
          </p:nvPr>
        </p:nvSpPr>
        <p:spPr>
          <a:xfrm>
            <a:off x="155000" y="849150"/>
            <a:ext cx="3194700" cy="344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latin typeface="Times New Roman"/>
                <a:ea typeface="Times New Roman"/>
                <a:cs typeface="Times New Roman"/>
                <a:sym typeface="Times New Roman"/>
              </a:rPr>
              <a:t>Profile completion (</a:t>
            </a:r>
            <a:r>
              <a:rPr b="1" lang="en" sz="1600">
                <a:solidFill>
                  <a:schemeClr val="lt1"/>
                </a:solidFill>
                <a:latin typeface="Times New Roman"/>
                <a:ea typeface="Times New Roman"/>
                <a:cs typeface="Times New Roman"/>
                <a:sym typeface="Times New Roman"/>
              </a:rPr>
              <a:t>Preference elicitation)</a:t>
            </a:r>
            <a:endParaRPr b="1" sz="1600">
              <a:solidFill>
                <a:schemeClr val="lt1"/>
              </a:solidFill>
              <a:latin typeface="Times New Roman"/>
              <a:ea typeface="Times New Roman"/>
              <a:cs typeface="Times New Roman"/>
              <a:sym typeface="Times New Roman"/>
            </a:endParaRPr>
          </a:p>
          <a:p>
            <a:pPr indent="-330200" lvl="0" marL="457200" rtl="0" algn="l">
              <a:spcBef>
                <a:spcPts val="6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R</a:t>
            </a:r>
            <a:r>
              <a:rPr lang="en" sz="1600">
                <a:solidFill>
                  <a:schemeClr val="lt1"/>
                </a:solidFill>
                <a:latin typeface="Times New Roman"/>
                <a:ea typeface="Times New Roman"/>
                <a:cs typeface="Times New Roman"/>
                <a:sym typeface="Times New Roman"/>
              </a:rPr>
              <a:t>apidly acquire some preference data from cold users</a:t>
            </a:r>
            <a:endParaRPr sz="1600">
              <a:solidFill>
                <a:schemeClr val="lt1"/>
              </a:solidFill>
              <a:latin typeface="Times New Roman"/>
              <a:ea typeface="Times New Roman"/>
              <a:cs typeface="Times New Roman"/>
              <a:sym typeface="Times New Roman"/>
            </a:endParaRPr>
          </a:p>
          <a:p>
            <a:pPr indent="-330200" lvl="0" marL="457200" rtl="0" algn="l">
              <a:spcBef>
                <a:spcPts val="6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For example </a:t>
            </a:r>
            <a:r>
              <a:rPr lang="en" sz="1600">
                <a:solidFill>
                  <a:schemeClr val="lt1"/>
                </a:solidFill>
                <a:uFill>
                  <a:noFill/>
                </a:uFill>
                <a:latin typeface="Times New Roman"/>
                <a:ea typeface="Times New Roman"/>
                <a:cs typeface="Times New Roman"/>
                <a:sym typeface="Times New Roman"/>
                <a:hlinkClick r:id="rId3"/>
              </a:rPr>
              <a:t>MovieLens</a:t>
            </a:r>
            <a:r>
              <a:rPr lang="en" sz="1600">
                <a:solidFill>
                  <a:schemeClr val="lt1"/>
                </a:solidFill>
                <a:latin typeface="Times New Roman"/>
                <a:ea typeface="Times New Roman"/>
                <a:cs typeface="Times New Roman"/>
                <a:sym typeface="Times New Roman"/>
              </a:rPr>
              <a:t>, a web-based </a:t>
            </a:r>
            <a:r>
              <a:rPr lang="en" sz="1600">
                <a:solidFill>
                  <a:schemeClr val="lt1"/>
                </a:solidFill>
                <a:uFill>
                  <a:noFill/>
                </a:uFill>
                <a:latin typeface="Times New Roman"/>
                <a:ea typeface="Times New Roman"/>
                <a:cs typeface="Times New Roman"/>
                <a:sym typeface="Times New Roman"/>
                <a:hlinkClick r:id="rId4"/>
              </a:rPr>
              <a:t>recommender system</a:t>
            </a:r>
            <a:r>
              <a:rPr lang="en" sz="1600">
                <a:solidFill>
                  <a:schemeClr val="lt1"/>
                </a:solidFill>
                <a:latin typeface="Times New Roman"/>
                <a:ea typeface="Times New Roman"/>
                <a:cs typeface="Times New Roman"/>
                <a:sym typeface="Times New Roman"/>
              </a:rPr>
              <a:t> for movies, asks the user to rate some movies as a part of the registration.</a:t>
            </a:r>
            <a:endParaRPr sz="1600">
              <a:solidFill>
                <a:schemeClr val="lt1"/>
              </a:solidFill>
              <a:latin typeface="Times New Roman"/>
              <a:ea typeface="Times New Roman"/>
              <a:cs typeface="Times New Roman"/>
              <a:sym typeface="Times New Roman"/>
            </a:endParaRPr>
          </a:p>
          <a:p>
            <a:pPr indent="0" lvl="0" marL="0" rtl="0" algn="l">
              <a:spcBef>
                <a:spcPts val="600"/>
              </a:spcBef>
              <a:spcAft>
                <a:spcPts val="0"/>
              </a:spcAft>
              <a:buNone/>
            </a:pPr>
            <a:r>
              <a:t/>
            </a:r>
            <a:endParaRPr sz="1600">
              <a:solidFill>
                <a:srgbClr val="FFFFFF"/>
              </a:solidFill>
              <a:latin typeface="Times New Roman"/>
              <a:ea typeface="Times New Roman"/>
              <a:cs typeface="Times New Roman"/>
              <a:sym typeface="Times New Roman"/>
            </a:endParaRPr>
          </a:p>
        </p:txBody>
      </p:sp>
      <p:sp>
        <p:nvSpPr>
          <p:cNvPr id="91" name="Google Shape;91;g82256a4ebe_2_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pic>
        <p:nvPicPr>
          <p:cNvPr id="92" name="Google Shape;92;g82256a4ebe_2_0"/>
          <p:cNvPicPr preferRelativeResize="0"/>
          <p:nvPr/>
        </p:nvPicPr>
        <p:blipFill>
          <a:blip r:embed="rId5">
            <a:alphaModFix/>
          </a:blip>
          <a:stretch>
            <a:fillRect/>
          </a:stretch>
        </p:blipFill>
        <p:spPr>
          <a:xfrm>
            <a:off x="3349700" y="1124575"/>
            <a:ext cx="5638602" cy="326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g82256a4ebe_1_107"/>
          <p:cNvSpPr txBox="1"/>
          <p:nvPr>
            <p:ph type="title"/>
          </p:nvPr>
        </p:nvSpPr>
        <p:spPr>
          <a:xfrm>
            <a:off x="-6025" y="535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How To Deal With Cold Start</a:t>
            </a:r>
            <a:endParaRPr/>
          </a:p>
          <a:p>
            <a:pPr indent="0" lvl="0" marL="0" rtl="0" algn="ctr">
              <a:lnSpc>
                <a:spcPct val="100000"/>
              </a:lnSpc>
              <a:spcBef>
                <a:spcPts val="0"/>
              </a:spcBef>
              <a:spcAft>
                <a:spcPts val="0"/>
              </a:spcAft>
              <a:buSzPts val="2600"/>
              <a:buNone/>
            </a:pPr>
            <a:r>
              <a:t/>
            </a:r>
            <a:endParaRPr/>
          </a:p>
        </p:txBody>
      </p:sp>
      <p:sp>
        <p:nvSpPr>
          <p:cNvPr id="98" name="Google Shape;98;g82256a4ebe_1_10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9" name="Google Shape;99;g82256a4ebe_1_107"/>
          <p:cNvGrpSpPr/>
          <p:nvPr/>
        </p:nvGrpSpPr>
        <p:grpSpPr>
          <a:xfrm>
            <a:off x="8201196" y="-12007"/>
            <a:ext cx="942899" cy="983683"/>
            <a:chOff x="898852" y="649900"/>
            <a:chExt cx="1052813" cy="1070850"/>
          </a:xfrm>
        </p:grpSpPr>
        <p:sp>
          <p:nvSpPr>
            <p:cNvPr id="100" name="Google Shape;100;g82256a4ebe_1_107"/>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82256a4ebe_1_107"/>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82256a4ebe_1_107"/>
            <p:cNvSpPr/>
            <p:nvPr/>
          </p:nvSpPr>
          <p:spPr>
            <a:xfrm rot="8450347">
              <a:off x="974914" y="1163078"/>
              <a:ext cx="859830" cy="62903"/>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82256a4ebe_1_107"/>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04" name="Google Shape;104;g82256a4ebe_1_107"/>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05" name="Google Shape;105;g82256a4ebe_1_107"/>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grpSp>
      <p:sp>
        <p:nvSpPr>
          <p:cNvPr id="106" name="Google Shape;106;g82256a4ebe_1_107"/>
          <p:cNvSpPr txBox="1"/>
          <p:nvPr/>
        </p:nvSpPr>
        <p:spPr>
          <a:xfrm>
            <a:off x="756750" y="729525"/>
            <a:ext cx="7520700" cy="4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Item Cold Start</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Content-based filtering is the method that answers this question</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User Cold Start</a:t>
            </a:r>
            <a:endParaRPr b="1" sz="16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By default, the very first step is to apply a popularity based strategy. Trending products can be determined by global trends and what’s been popular recently, regionally, or at that certain time of the day. Then as a next step, you can narrow the selection of ads you display for visitors by making use of contextual information</a:t>
            </a:r>
            <a:endParaRPr sz="1600">
              <a:solidFill>
                <a:srgbClr val="5C5D5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Device Cold Start</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Geolocating users with either their geoIP or their mobile device’s GPS co-ordinates.</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Knowing the referrer (which site the visitor came from), the device (mobile, desktop), the operating system (iOS, Windows, Android) and the browser type (Chrome, IE, Safari, etc) will help with personalizing the ads you display.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