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Sniglet"/>
      <p:regular r:id="rId11"/>
    </p:embeddedFont>
    <p:embeddedFont>
      <p:font typeface="Roboto"/>
      <p:regular r:id="rId12"/>
      <p:bold r:id="rId13"/>
      <p:italic r:id="rId14"/>
      <p:boldItalic r:id="rId15"/>
    </p:embeddedFont>
    <p:embeddedFont>
      <p:font typeface="Walter Turncoat"/>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xQ9v11BeAxhAgW6a7gkaJXAji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Sniglet-regular.fntdata"/><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customschemas.google.com/relationships/presentationmetadata" Target="metadata"/><Relationship Id="rId16" Type="http://schemas.openxmlformats.org/officeDocument/2006/relationships/font" Target="fonts/WalterTurncoa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b9a6ccbd3_3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8b9a6ccbd3_3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a:t>New community</a:t>
            </a:r>
            <a:r>
              <a:rPr lang="en"/>
              <a:t>:</a:t>
            </a:r>
            <a:endParaRPr/>
          </a:p>
          <a:p>
            <a:pPr indent="0" lvl="0" marL="0" rtl="0" algn="l">
              <a:lnSpc>
                <a:spcPct val="100000"/>
              </a:lnSpc>
              <a:spcBef>
                <a:spcPts val="0"/>
              </a:spcBef>
              <a:spcAft>
                <a:spcPts val="0"/>
              </a:spcAft>
              <a:buSzPts val="1400"/>
              <a:buNone/>
            </a:pPr>
            <a:r>
              <a:rPr lang="en" sz="1050">
                <a:solidFill>
                  <a:srgbClr val="202122"/>
                </a:solidFill>
                <a:highlight>
                  <a:srgbClr val="FFFFFF"/>
                </a:highlight>
              </a:rPr>
              <a:t>refers to the start-up of the recommender, when, although a catalogue of items might exist, almost no users are present and the lack of user interaction makes it very hard to provide reliable recommendations</a:t>
            </a:r>
            <a:endParaRPr sz="1050">
              <a:solidFill>
                <a:srgbClr val="202122"/>
              </a:solidFill>
              <a:highlight>
                <a:srgbClr val="FFFFFF"/>
              </a:highlight>
            </a:endParaRPr>
          </a:p>
          <a:p>
            <a:pPr indent="0" lvl="0" marL="0" rtl="0" algn="l">
              <a:lnSpc>
                <a:spcPct val="100000"/>
              </a:lnSpc>
              <a:spcBef>
                <a:spcPts val="0"/>
              </a:spcBef>
              <a:spcAft>
                <a:spcPts val="0"/>
              </a:spcAft>
              <a:buSzPts val="1400"/>
              <a:buNone/>
            </a:pPr>
            <a:r>
              <a:rPr b="1" lang="en" sz="1050">
                <a:solidFill>
                  <a:srgbClr val="202122"/>
                </a:solidFill>
                <a:highlight>
                  <a:srgbClr val="FFFFFF"/>
                </a:highlight>
              </a:rPr>
              <a:t>New item</a:t>
            </a:r>
            <a:r>
              <a:rPr lang="en" sz="1050">
                <a:solidFill>
                  <a:srgbClr val="202122"/>
                </a:solidFill>
                <a:highlight>
                  <a:srgbClr val="FFFFFF"/>
                </a:highlight>
              </a:rPr>
              <a:t>: a new item is added to the system, it might have some content information but no interactions are present</a:t>
            </a:r>
            <a:endParaRPr sz="1050">
              <a:solidFill>
                <a:srgbClr val="202122"/>
              </a:solidFill>
              <a:highlight>
                <a:srgbClr val="FFFFFF"/>
              </a:highlight>
            </a:endParaRPr>
          </a:p>
          <a:p>
            <a:pPr indent="0" lvl="0" marL="0" rtl="0" algn="l">
              <a:lnSpc>
                <a:spcPct val="100000"/>
              </a:lnSpc>
              <a:spcBef>
                <a:spcPts val="0"/>
              </a:spcBef>
              <a:spcAft>
                <a:spcPts val="0"/>
              </a:spcAft>
              <a:buSzPts val="1400"/>
              <a:buNone/>
            </a:pPr>
            <a:r>
              <a:rPr b="1" lang="en" sz="1050">
                <a:solidFill>
                  <a:srgbClr val="202122"/>
                </a:solidFill>
                <a:highlight>
                  <a:srgbClr val="FFFFFF"/>
                </a:highlight>
              </a:rPr>
              <a:t>New user</a:t>
            </a:r>
            <a:r>
              <a:rPr lang="en" sz="1050">
                <a:solidFill>
                  <a:srgbClr val="202122"/>
                </a:solidFill>
                <a:highlight>
                  <a:srgbClr val="FFFFFF"/>
                </a:highlight>
              </a:rPr>
              <a:t>: a new user registers and has not provided any interaction yet, therefore it is not possible to provide personalized recommendations</a:t>
            </a:r>
            <a:endParaRPr sz="1050">
              <a:solidFill>
                <a:srgbClr val="202122"/>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2256a4ebe_1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82256a4ebe_1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2256a4ebe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2256a4e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2256a4ebe_1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82256a4ebe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b9a6ccbd3_4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8b9a6ccbd3_4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Instead of assuming that a user u‘s rating for item i can be described simply by the dot product of the user and item latent vectors, we will consider that each user and item can have a bias term associated with them. The rational is that certain users might tend to rate all movies highly, or certain movies may tend to always have low ratings.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8" name="Shape 18"/>
        <p:cNvGrpSpPr/>
        <p:nvPr/>
      </p:nvGrpSpPr>
      <p:grpSpPr>
        <a:xfrm>
          <a:off x="0" y="0"/>
          <a:ext cx="0" cy="0"/>
          <a:chOff x="0" y="0"/>
          <a:chExt cx="0" cy="0"/>
        </a:xfrm>
      </p:grpSpPr>
      <p:sp>
        <p:nvSpPr>
          <p:cNvPr id="19" name="Google Shape;19;p32"/>
          <p:cNvSpPr txBox="1"/>
          <p:nvPr>
            <p:ph type="ctrTitle"/>
          </p:nvPr>
        </p:nvSpPr>
        <p:spPr>
          <a:xfrm>
            <a:off x="685800" y="1991813"/>
            <a:ext cx="77724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0" name="Shape 20"/>
        <p:cNvGrpSpPr/>
        <p:nvPr/>
      </p:nvGrpSpPr>
      <p:grpSpPr>
        <a:xfrm>
          <a:off x="0" y="0"/>
          <a:ext cx="0" cy="0"/>
          <a:chOff x="0" y="0"/>
          <a:chExt cx="0" cy="0"/>
        </a:xfrm>
      </p:grpSpPr>
      <p:sp>
        <p:nvSpPr>
          <p:cNvPr id="21" name="Google Shape;21;p33"/>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22" name="Google Shape;22;p33"/>
          <p:cNvSpPr txBox="1"/>
          <p:nvPr>
            <p:ph idx="1" type="body"/>
          </p:nvPr>
        </p:nvSpPr>
        <p:spPr>
          <a:xfrm>
            <a:off x="457200" y="1507925"/>
            <a:ext cx="3994500" cy="341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3" name="Google Shape;23;p33"/>
          <p:cNvSpPr txBox="1"/>
          <p:nvPr>
            <p:ph idx="2" type="body"/>
          </p:nvPr>
        </p:nvSpPr>
        <p:spPr>
          <a:xfrm>
            <a:off x="4692275" y="1507925"/>
            <a:ext cx="3994500" cy="3417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4" name="Google Shape;24;p3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 name="Shape 25"/>
        <p:cNvGrpSpPr/>
        <p:nvPr/>
      </p:nvGrpSpPr>
      <p:grpSpPr>
        <a:xfrm>
          <a:off x="0" y="0"/>
          <a:ext cx="0" cy="0"/>
          <a:chOff x="0" y="0"/>
          <a:chExt cx="0" cy="0"/>
        </a:xfrm>
      </p:grpSpPr>
      <p:sp>
        <p:nvSpPr>
          <p:cNvPr id="26" name="Google Shape;26;p3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7" name="Shape 27"/>
        <p:cNvGrpSpPr/>
        <p:nvPr/>
      </p:nvGrpSpPr>
      <p:grpSpPr>
        <a:xfrm>
          <a:off x="0" y="0"/>
          <a:ext cx="0" cy="0"/>
          <a:chOff x="0" y="0"/>
          <a:chExt cx="0" cy="0"/>
        </a:xfrm>
      </p:grpSpPr>
      <p:sp>
        <p:nvSpPr>
          <p:cNvPr id="28" name="Google Shape;28;p35"/>
          <p:cNvSpPr txBox="1"/>
          <p:nvPr>
            <p:ph type="ctrTitle"/>
          </p:nvPr>
        </p:nvSpPr>
        <p:spPr>
          <a:xfrm>
            <a:off x="685800" y="1964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9" name="Google Shape;29;p35"/>
          <p:cNvSpPr txBox="1"/>
          <p:nvPr>
            <p:ph idx="1" type="subTitle"/>
          </p:nvPr>
        </p:nvSpPr>
        <p:spPr>
          <a:xfrm>
            <a:off x="685800" y="31448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0" name="Google Shape;30;p35"/>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1" name="Shape 31"/>
        <p:cNvGrpSpPr/>
        <p:nvPr/>
      </p:nvGrpSpPr>
      <p:grpSpPr>
        <a:xfrm>
          <a:off x="0" y="0"/>
          <a:ext cx="0" cy="0"/>
          <a:chOff x="0" y="0"/>
          <a:chExt cx="0" cy="0"/>
        </a:xfrm>
      </p:grpSpPr>
      <p:sp>
        <p:nvSpPr>
          <p:cNvPr id="32" name="Google Shape;32;p36"/>
          <p:cNvSpPr txBox="1"/>
          <p:nvPr>
            <p:ph idx="1" type="body"/>
          </p:nvPr>
        </p:nvSpPr>
        <p:spPr>
          <a:xfrm>
            <a:off x="1700925" y="1399800"/>
            <a:ext cx="5742300" cy="8199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SzPts val="3000"/>
              <a:buChar char="✘"/>
              <a:defRPr sz="3000"/>
            </a:lvl1pPr>
            <a:lvl2pPr indent="-419100" lvl="1" marL="914400" algn="ctr">
              <a:lnSpc>
                <a:spcPct val="100000"/>
              </a:lnSpc>
              <a:spcBef>
                <a:spcPts val="0"/>
              </a:spcBef>
              <a:spcAft>
                <a:spcPts val="0"/>
              </a:spcAft>
              <a:buSzPts val="3000"/>
              <a:buChar char="○"/>
              <a:defRPr sz="3000"/>
            </a:lvl2pPr>
            <a:lvl3pPr indent="-419100" lvl="2" marL="1371600" algn="ctr">
              <a:lnSpc>
                <a:spcPct val="100000"/>
              </a:lnSpc>
              <a:spcBef>
                <a:spcPts val="0"/>
              </a:spcBef>
              <a:spcAft>
                <a:spcPts val="0"/>
              </a:spcAft>
              <a:buSzPts val="3000"/>
              <a:buChar char="■"/>
              <a:defRPr sz="3000"/>
            </a:lvl3pPr>
            <a:lvl4pPr indent="-419100" lvl="3" marL="1828800" algn="ctr">
              <a:lnSpc>
                <a:spcPct val="100000"/>
              </a:lnSpc>
              <a:spcBef>
                <a:spcPts val="0"/>
              </a:spcBef>
              <a:spcAft>
                <a:spcPts val="0"/>
              </a:spcAft>
              <a:buSzPts val="3000"/>
              <a:buChar char="●"/>
              <a:defRPr sz="3000"/>
            </a:lvl4pPr>
            <a:lvl5pPr indent="-419100" lvl="4" marL="2286000" algn="ctr">
              <a:lnSpc>
                <a:spcPct val="100000"/>
              </a:lnSpc>
              <a:spcBef>
                <a:spcPts val="0"/>
              </a:spcBef>
              <a:spcAft>
                <a:spcPts val="0"/>
              </a:spcAft>
              <a:buSzPts val="3000"/>
              <a:buChar char="○"/>
              <a:defRPr sz="3000"/>
            </a:lvl5pPr>
            <a:lvl6pPr indent="-419100" lvl="5" marL="2743200" algn="ctr">
              <a:lnSpc>
                <a:spcPct val="100000"/>
              </a:lnSpc>
              <a:spcBef>
                <a:spcPts val="0"/>
              </a:spcBef>
              <a:spcAft>
                <a:spcPts val="0"/>
              </a:spcAft>
              <a:buSzPts val="3000"/>
              <a:buChar char="■"/>
              <a:defRPr sz="3000"/>
            </a:lvl6pPr>
            <a:lvl7pPr indent="-419100" lvl="6" marL="3200400" algn="ctr">
              <a:lnSpc>
                <a:spcPct val="100000"/>
              </a:lnSpc>
              <a:spcBef>
                <a:spcPts val="0"/>
              </a:spcBef>
              <a:spcAft>
                <a:spcPts val="0"/>
              </a:spcAft>
              <a:buSzPts val="3000"/>
              <a:buChar char="●"/>
              <a:defRPr sz="3000"/>
            </a:lvl7pPr>
            <a:lvl8pPr indent="-419100" lvl="7" marL="3657600" algn="ctr">
              <a:lnSpc>
                <a:spcPct val="100000"/>
              </a:lnSpc>
              <a:spcBef>
                <a:spcPts val="0"/>
              </a:spcBef>
              <a:spcAft>
                <a:spcPts val="0"/>
              </a:spcAft>
              <a:buSzPts val="3000"/>
              <a:buChar char="○"/>
              <a:defRPr sz="3000"/>
            </a:lvl8pPr>
            <a:lvl9pPr indent="-419100" lvl="8" marL="4114800" algn="ctr">
              <a:lnSpc>
                <a:spcPct val="100000"/>
              </a:lnSpc>
              <a:spcBef>
                <a:spcPts val="0"/>
              </a:spcBef>
              <a:spcAft>
                <a:spcPts val="0"/>
              </a:spcAft>
              <a:buSzPts val="3000"/>
              <a:buChar char="■"/>
              <a:defRPr sz="3000"/>
            </a:lvl9pPr>
          </a:lstStyle>
          <a:p/>
        </p:txBody>
      </p:sp>
      <p:sp>
        <p:nvSpPr>
          <p:cNvPr id="33" name="Google Shape;33;p36"/>
          <p:cNvSpPr txBox="1"/>
          <p:nvPr/>
        </p:nvSpPr>
        <p:spPr>
          <a:xfrm>
            <a:off x="3593400" y="857569"/>
            <a:ext cx="1957200" cy="65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FFFFFF"/>
                </a:solidFill>
                <a:latin typeface="Walter Turncoat"/>
                <a:ea typeface="Walter Turncoat"/>
                <a:cs typeface="Walter Turncoat"/>
                <a:sym typeface="Walter Turncoat"/>
              </a:rPr>
              <a:t>“</a:t>
            </a:r>
            <a:endParaRPr b="0" i="0" sz="9600" u="none" cap="none" strike="noStrike">
              <a:solidFill>
                <a:srgbClr val="FFFFFF"/>
              </a:solidFill>
              <a:latin typeface="Walter Turncoat"/>
              <a:ea typeface="Walter Turncoat"/>
              <a:cs typeface="Walter Turncoat"/>
              <a:sym typeface="Walter Turncoat"/>
            </a:endParaRPr>
          </a:p>
        </p:txBody>
      </p:sp>
      <p:sp>
        <p:nvSpPr>
          <p:cNvPr id="34" name="Google Shape;34;p36"/>
          <p:cNvSpPr/>
          <p:nvPr/>
        </p:nvSpPr>
        <p:spPr>
          <a:xfrm>
            <a:off x="4128150" y="550650"/>
            <a:ext cx="887711" cy="849160"/>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6"/>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6" name="Shape 36"/>
        <p:cNvGrpSpPr/>
        <p:nvPr/>
      </p:nvGrpSpPr>
      <p:grpSpPr>
        <a:xfrm>
          <a:off x="0" y="0"/>
          <a:ext cx="0" cy="0"/>
          <a:chOff x="0" y="0"/>
          <a:chExt cx="0" cy="0"/>
        </a:xfrm>
      </p:grpSpPr>
      <p:sp>
        <p:nvSpPr>
          <p:cNvPr id="37" name="Google Shape;37;p37"/>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38" name="Google Shape;38;p37"/>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39" name="Google Shape;39;p3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0" name="Shape 40"/>
        <p:cNvGrpSpPr/>
        <p:nvPr/>
      </p:nvGrpSpPr>
      <p:grpSpPr>
        <a:xfrm>
          <a:off x="0" y="0"/>
          <a:ext cx="0" cy="0"/>
          <a:chOff x="0" y="0"/>
          <a:chExt cx="0" cy="0"/>
        </a:xfrm>
      </p:grpSpPr>
      <p:sp>
        <p:nvSpPr>
          <p:cNvPr id="41" name="Google Shape;41;p38"/>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2" name="Google Shape;42;p38"/>
          <p:cNvSpPr txBox="1"/>
          <p:nvPr>
            <p:ph idx="1" type="body"/>
          </p:nvPr>
        </p:nvSpPr>
        <p:spPr>
          <a:xfrm>
            <a:off x="457200"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3" name="Google Shape;43;p38"/>
          <p:cNvSpPr txBox="1"/>
          <p:nvPr>
            <p:ph idx="2" type="body"/>
          </p:nvPr>
        </p:nvSpPr>
        <p:spPr>
          <a:xfrm>
            <a:off x="3223964"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4" name="Google Shape;44;p38"/>
          <p:cNvSpPr txBox="1"/>
          <p:nvPr>
            <p:ph idx="3" type="body"/>
          </p:nvPr>
        </p:nvSpPr>
        <p:spPr>
          <a:xfrm>
            <a:off x="5990727" y="1507925"/>
            <a:ext cx="2631900" cy="341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5" name="Google Shape;45;p38"/>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39"/>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48" name="Google Shape;48;p39"/>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40"/>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51" name="Google Shape;51;p4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1pPr>
            <a:lvl2pPr lvl="1"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2pPr>
            <a:lvl3pPr lvl="2"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3pPr>
            <a:lvl4pPr lvl="3"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4pPr>
            <a:lvl5pPr lvl="4"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5pPr>
            <a:lvl6pPr lvl="5"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6pPr>
            <a:lvl7pPr lvl="6"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7pPr>
            <a:lvl8pPr lvl="7"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8pPr>
            <a:lvl9pPr lvl="8" marR="0" rtl="0" algn="ctr">
              <a:lnSpc>
                <a:spcPct val="100000"/>
              </a:lnSpc>
              <a:spcBef>
                <a:spcPts val="0"/>
              </a:spcBef>
              <a:spcAft>
                <a:spcPts val="0"/>
              </a:spcAft>
              <a:buClr>
                <a:srgbClr val="FFFFFF"/>
              </a:buClr>
              <a:buSzPts val="2600"/>
              <a:buFont typeface="Walter Turncoat"/>
              <a:buNone/>
              <a:defRPr b="0" i="0" sz="2600" u="none" cap="none" strike="noStrike">
                <a:solidFill>
                  <a:srgbClr val="FFFFFF"/>
                </a:solidFill>
                <a:latin typeface="Walter Turncoat"/>
                <a:ea typeface="Walter Turncoat"/>
                <a:cs typeface="Walter Turncoat"/>
                <a:sym typeface="Walter Turncoat"/>
              </a:defRPr>
            </a:lvl9pPr>
          </a:lstStyle>
          <a:p/>
        </p:txBody>
      </p:sp>
      <p:sp>
        <p:nvSpPr>
          <p:cNvPr id="7" name="Google Shape;7;p31"/>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1pPr>
            <a:lvl2pPr indent="-355600" lvl="1" marL="914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2pPr>
            <a:lvl3pPr indent="-355600" lvl="2" marL="1371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3pPr>
            <a:lvl4pPr indent="-355600" lvl="3" marL="1828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4pPr>
            <a:lvl5pPr indent="-355600" lvl="4" marL="22860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5pPr>
            <a:lvl6pPr indent="-355600" lvl="5" marL="27432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6pPr>
            <a:lvl7pPr indent="-355600" lvl="6" marL="32004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7pPr>
            <a:lvl8pPr indent="-355600" lvl="7" marL="36576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8pPr>
            <a:lvl9pPr indent="-355600" lvl="8" marL="4114800" marR="0" rtl="0" algn="l">
              <a:lnSpc>
                <a:spcPct val="100000"/>
              </a:lnSpc>
              <a:spcBef>
                <a:spcPts val="0"/>
              </a:spcBef>
              <a:spcAft>
                <a:spcPts val="0"/>
              </a:spcAft>
              <a:buClr>
                <a:srgbClr val="FFFFFF"/>
              </a:buClr>
              <a:buSzPts val="2000"/>
              <a:buFont typeface="Sniglet"/>
              <a:buChar char="■"/>
              <a:defRPr b="0" i="0" sz="2000" u="none" cap="none" strike="noStrike">
                <a:solidFill>
                  <a:srgbClr val="FFFFFF"/>
                </a:solidFill>
                <a:latin typeface="Sniglet"/>
                <a:ea typeface="Sniglet"/>
                <a:cs typeface="Sniglet"/>
                <a:sym typeface="Sniglet"/>
              </a:defRPr>
            </a:lvl9pPr>
          </a:lstStyle>
          <a:p/>
        </p:txBody>
      </p:sp>
      <p:sp>
        <p:nvSpPr>
          <p:cNvPr id="8" name="Google Shape;8;p3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1pPr>
            <a:lvl2pPr indent="0" lvl="1"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2pPr>
            <a:lvl3pPr indent="0" lvl="2"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3pPr>
            <a:lvl4pPr indent="0" lvl="3"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4pPr>
            <a:lvl5pPr indent="0" lvl="4"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5pPr>
            <a:lvl6pPr indent="0" lvl="5"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6pPr>
            <a:lvl7pPr indent="0" lvl="6"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7pPr>
            <a:lvl8pPr indent="0" lvl="7"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8pPr>
            <a:lvl9pPr indent="0" lvl="8" marL="0" marR="0" rtl="0" algn="ctr">
              <a:lnSpc>
                <a:spcPct val="100000"/>
              </a:lnSpc>
              <a:spcBef>
                <a:spcPts val="0"/>
              </a:spcBef>
              <a:spcAft>
                <a:spcPts val="0"/>
              </a:spcAft>
              <a:buClr>
                <a:srgbClr val="000000"/>
              </a:buClr>
              <a:buSzPts val="1000"/>
              <a:buFont typeface="Arial"/>
              <a:buNone/>
              <a:defRPr b="0" i="0" sz="1000" u="none" cap="none" strike="noStrike">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31"/>
          <p:cNvSpPr txBox="1"/>
          <p:nvPr/>
        </p:nvSpPr>
        <p:spPr>
          <a:xfrm>
            <a:off x="4798600" y="4832975"/>
            <a:ext cx="4264500" cy="3105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Arial"/>
                <a:ea typeface="Arial"/>
                <a:cs typeface="Arial"/>
                <a:sym typeface="Arial"/>
              </a:rPr>
              <a:t>CONFIDENTIAL - NOT FOR USE AND/OR DISTRIBUTION TO THE GENERAL PUBLIC</a:t>
            </a:r>
            <a:endParaRPr b="1" i="0" sz="800" u="none" cap="none" strike="noStrike">
              <a:solidFill>
                <a:srgbClr val="FFFFFF"/>
              </a:solidFill>
              <a:latin typeface="Arial"/>
              <a:ea typeface="Arial"/>
              <a:cs typeface="Arial"/>
              <a:sym typeface="Arial"/>
            </a:endParaRPr>
          </a:p>
        </p:txBody>
      </p:sp>
      <p:grpSp>
        <p:nvGrpSpPr>
          <p:cNvPr id="10" name="Google Shape;10;p31"/>
          <p:cNvGrpSpPr/>
          <p:nvPr/>
        </p:nvGrpSpPr>
        <p:grpSpPr>
          <a:xfrm>
            <a:off x="8201196" y="-12007"/>
            <a:ext cx="942899" cy="983683"/>
            <a:chOff x="898852" y="649900"/>
            <a:chExt cx="1052813" cy="1070850"/>
          </a:xfrm>
        </p:grpSpPr>
        <p:sp>
          <p:nvSpPr>
            <p:cNvPr id="11" name="Google Shape;11;p31"/>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1"/>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1"/>
            <p:cNvSpPr/>
            <p:nvPr/>
          </p:nvSpPr>
          <p:spPr>
            <a:xfrm rot="8450347">
              <a:off x="974915" y="1163076"/>
              <a:ext cx="859830" cy="6290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1"/>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5" name="Google Shape;15;p31"/>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6" name="Google Shape;16;p31"/>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sp>
          <p:nvSpPr>
            <p:cNvPr id="17" name="Google Shape;17;p31"/>
            <p:cNvSpPr txBox="1"/>
            <p:nvPr/>
          </p:nvSpPr>
          <p:spPr>
            <a:xfrm>
              <a:off x="928417"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D</a:t>
              </a:r>
              <a:endParaRPr b="0" i="0" sz="2600" u="none" cap="none" strike="noStrike">
                <a:solidFill>
                  <a:srgbClr val="FFFFFF"/>
                </a:solidFill>
                <a:latin typeface="Walter Turncoat"/>
                <a:ea typeface="Walter Turncoat"/>
                <a:cs typeface="Walter Turncoat"/>
                <a:sym typeface="Walter Turncoat"/>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en.wikipedia.org/wiki/MovieLens" TargetMode="External"/><Relationship Id="rId4" Type="http://schemas.openxmlformats.org/officeDocument/2006/relationships/hyperlink" Target="https://en.wikipedia.org/wiki/Recommender_system"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
          <p:cNvSpPr txBox="1"/>
          <p:nvPr>
            <p:ph type="ctrTitle"/>
          </p:nvPr>
        </p:nvSpPr>
        <p:spPr>
          <a:xfrm>
            <a:off x="685800" y="1489901"/>
            <a:ext cx="77724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Cold Start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g8b9a6ccbd3_3_30"/>
          <p:cNvSpPr txBox="1"/>
          <p:nvPr>
            <p:ph type="title"/>
          </p:nvPr>
        </p:nvSpPr>
        <p:spPr>
          <a:xfrm>
            <a:off x="-6025" y="535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What is Cold Start</a:t>
            </a:r>
            <a:endParaRPr/>
          </a:p>
          <a:p>
            <a:pPr indent="0" lvl="0" marL="0" rtl="0" algn="ctr">
              <a:lnSpc>
                <a:spcPct val="100000"/>
              </a:lnSpc>
              <a:spcBef>
                <a:spcPts val="0"/>
              </a:spcBef>
              <a:spcAft>
                <a:spcPts val="0"/>
              </a:spcAft>
              <a:buSzPts val="2600"/>
              <a:buNone/>
            </a:pPr>
            <a:r>
              <a:t/>
            </a:r>
            <a:endParaRPr/>
          </a:p>
        </p:txBody>
      </p:sp>
      <p:sp>
        <p:nvSpPr>
          <p:cNvPr id="62" name="Google Shape;62;g8b9a6ccbd3_3_30"/>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grpSp>
        <p:nvGrpSpPr>
          <p:cNvPr id="63" name="Google Shape;63;g8b9a6ccbd3_3_30"/>
          <p:cNvGrpSpPr/>
          <p:nvPr/>
        </p:nvGrpSpPr>
        <p:grpSpPr>
          <a:xfrm>
            <a:off x="8201196" y="-12007"/>
            <a:ext cx="942899" cy="983683"/>
            <a:chOff x="898852" y="649900"/>
            <a:chExt cx="1052813" cy="1070850"/>
          </a:xfrm>
        </p:grpSpPr>
        <p:sp>
          <p:nvSpPr>
            <p:cNvPr id="64" name="Google Shape;64;g8b9a6ccbd3_3_30"/>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8b9a6ccbd3_3_30"/>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8b9a6ccbd3_3_30"/>
            <p:cNvSpPr/>
            <p:nvPr/>
          </p:nvSpPr>
          <p:spPr>
            <a:xfrm rot="8450347">
              <a:off x="974914" y="1163078"/>
              <a:ext cx="859830" cy="62903"/>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8b9a6ccbd3_3_30"/>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68" name="Google Shape;68;g8b9a6ccbd3_3_30"/>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69" name="Google Shape;69;g8b9a6ccbd3_3_30"/>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grpSp>
      <p:sp>
        <p:nvSpPr>
          <p:cNvPr id="70" name="Google Shape;70;g8b9a6ccbd3_3_30"/>
          <p:cNvSpPr txBox="1"/>
          <p:nvPr/>
        </p:nvSpPr>
        <p:spPr>
          <a:xfrm>
            <a:off x="756750" y="729525"/>
            <a:ext cx="7520700" cy="39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New community</a:t>
            </a:r>
            <a:endParaRPr b="1"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Start-up of the recommender</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New Item</a:t>
            </a:r>
            <a:endParaRPr b="1"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New Item is added to the system</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New User</a:t>
            </a:r>
            <a:endParaRPr b="1"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New Users is registered</a:t>
            </a:r>
            <a:endParaRPr sz="1600">
              <a:solidFill>
                <a:srgbClr val="FFFFFF"/>
              </a:solidFill>
              <a:latin typeface="Times New Roman"/>
              <a:ea typeface="Times New Roman"/>
              <a:cs typeface="Times New Roman"/>
              <a:sym typeface="Times New Roman"/>
            </a:endParaRPr>
          </a:p>
        </p:txBody>
      </p:sp>
      <p:pic>
        <p:nvPicPr>
          <p:cNvPr id="71" name="Google Shape;71;g8b9a6ccbd3_3_30"/>
          <p:cNvPicPr preferRelativeResize="0"/>
          <p:nvPr/>
        </p:nvPicPr>
        <p:blipFill>
          <a:blip r:embed="rId3">
            <a:alphaModFix/>
          </a:blip>
          <a:stretch>
            <a:fillRect/>
          </a:stretch>
        </p:blipFill>
        <p:spPr>
          <a:xfrm>
            <a:off x="4147000" y="1098175"/>
            <a:ext cx="4386476" cy="217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g82256a4ebe_1_94"/>
          <p:cNvSpPr txBox="1"/>
          <p:nvPr>
            <p:ph type="title"/>
          </p:nvPr>
        </p:nvSpPr>
        <p:spPr>
          <a:xfrm>
            <a:off x="-6025" y="535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Why</a:t>
            </a:r>
            <a:r>
              <a:rPr lang="en"/>
              <a:t> is Cold Start A Problem</a:t>
            </a:r>
            <a:endParaRPr/>
          </a:p>
          <a:p>
            <a:pPr indent="0" lvl="0" marL="0" rtl="0" algn="ctr">
              <a:lnSpc>
                <a:spcPct val="100000"/>
              </a:lnSpc>
              <a:spcBef>
                <a:spcPts val="0"/>
              </a:spcBef>
              <a:spcAft>
                <a:spcPts val="0"/>
              </a:spcAft>
              <a:buSzPts val="2600"/>
              <a:buNone/>
            </a:pPr>
            <a:r>
              <a:t/>
            </a:r>
            <a:endParaRPr/>
          </a:p>
        </p:txBody>
      </p:sp>
      <p:sp>
        <p:nvSpPr>
          <p:cNvPr id="77" name="Google Shape;77;g82256a4ebe_1_94"/>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8" name="Google Shape;78;g82256a4ebe_1_94"/>
          <p:cNvGrpSpPr/>
          <p:nvPr/>
        </p:nvGrpSpPr>
        <p:grpSpPr>
          <a:xfrm>
            <a:off x="8201196" y="-12007"/>
            <a:ext cx="942899" cy="983683"/>
            <a:chOff x="898852" y="649900"/>
            <a:chExt cx="1052813" cy="1070850"/>
          </a:xfrm>
        </p:grpSpPr>
        <p:sp>
          <p:nvSpPr>
            <p:cNvPr id="79" name="Google Shape;79;g82256a4ebe_1_94"/>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82256a4ebe_1_94"/>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82256a4ebe_1_94"/>
            <p:cNvSpPr/>
            <p:nvPr/>
          </p:nvSpPr>
          <p:spPr>
            <a:xfrm rot="8450347">
              <a:off x="974914" y="1163078"/>
              <a:ext cx="859830" cy="62903"/>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82256a4ebe_1_94"/>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83" name="Google Shape;83;g82256a4ebe_1_94"/>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84" name="Google Shape;84;g82256a4ebe_1_94"/>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grpSp>
      <p:sp>
        <p:nvSpPr>
          <p:cNvPr id="85" name="Google Shape;85;g82256a4ebe_1_94"/>
          <p:cNvSpPr txBox="1"/>
          <p:nvPr/>
        </p:nvSpPr>
        <p:spPr>
          <a:xfrm>
            <a:off x="680500" y="971675"/>
            <a:ext cx="7520700" cy="3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New Community</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Almost no users are present and lack of user interaction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New Item</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Have some content but no </a:t>
            </a:r>
            <a:r>
              <a:rPr lang="en" sz="1600">
                <a:solidFill>
                  <a:srgbClr val="FFFFFF"/>
                </a:solidFill>
                <a:latin typeface="Times New Roman"/>
                <a:ea typeface="Times New Roman"/>
                <a:cs typeface="Times New Roman"/>
                <a:sym typeface="Times New Roman"/>
              </a:rPr>
              <a:t>interaction</a:t>
            </a:r>
            <a:r>
              <a:rPr lang="en" sz="1600">
                <a:solidFill>
                  <a:srgbClr val="FFFFFF"/>
                </a:solidFill>
                <a:latin typeface="Times New Roman"/>
                <a:ea typeface="Times New Roman"/>
                <a:cs typeface="Times New Roman"/>
                <a:sym typeface="Times New Roman"/>
              </a:rPr>
              <a:t> with users</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New user</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Not provide any interactions yet</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Hard to provide </a:t>
            </a:r>
            <a:r>
              <a:rPr lang="en" sz="1600">
                <a:solidFill>
                  <a:srgbClr val="FFFFFF"/>
                </a:solidFill>
                <a:latin typeface="Times New Roman"/>
                <a:ea typeface="Times New Roman"/>
                <a:cs typeface="Times New Roman"/>
                <a:sym typeface="Times New Roman"/>
              </a:rPr>
              <a:t>personalized</a:t>
            </a:r>
            <a:r>
              <a:rPr lang="en" sz="1600">
                <a:solidFill>
                  <a:srgbClr val="FFFFFF"/>
                </a:solidFill>
                <a:latin typeface="Times New Roman"/>
                <a:ea typeface="Times New Roman"/>
                <a:cs typeface="Times New Roman"/>
                <a:sym typeface="Times New Roman"/>
              </a:rPr>
              <a:t> recommendations</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82256a4ebe_2_0"/>
          <p:cNvSpPr txBox="1"/>
          <p:nvPr>
            <p:ph type="title"/>
          </p:nvPr>
        </p:nvSpPr>
        <p:spPr>
          <a:xfrm>
            <a:off x="-6000" y="14502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600"/>
              <a:buFont typeface="Arial"/>
              <a:buNone/>
            </a:pPr>
            <a:r>
              <a:rPr lang="en">
                <a:solidFill>
                  <a:schemeClr val="lt1"/>
                </a:solidFill>
              </a:rPr>
              <a:t>How To Deal With Cold Start</a:t>
            </a:r>
            <a:endParaRPr>
              <a:solidFill>
                <a:schemeClr val="lt1"/>
              </a:solidFill>
            </a:endParaRPr>
          </a:p>
          <a:p>
            <a:pPr indent="0" lvl="0" marL="0" rtl="0" algn="ctr">
              <a:spcBef>
                <a:spcPts val="0"/>
              </a:spcBef>
              <a:spcAft>
                <a:spcPts val="0"/>
              </a:spcAft>
              <a:buNone/>
            </a:pPr>
            <a:r>
              <a:t/>
            </a:r>
            <a:endParaRPr/>
          </a:p>
        </p:txBody>
      </p:sp>
      <p:sp>
        <p:nvSpPr>
          <p:cNvPr id="91" name="Google Shape;91;g82256a4ebe_2_0"/>
          <p:cNvSpPr txBox="1"/>
          <p:nvPr>
            <p:ph idx="1" type="body"/>
          </p:nvPr>
        </p:nvSpPr>
        <p:spPr>
          <a:xfrm>
            <a:off x="155000" y="849150"/>
            <a:ext cx="3194700" cy="344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latin typeface="Times New Roman"/>
                <a:ea typeface="Times New Roman"/>
                <a:cs typeface="Times New Roman"/>
                <a:sym typeface="Times New Roman"/>
              </a:rPr>
              <a:t>Profile completion (</a:t>
            </a:r>
            <a:r>
              <a:rPr b="1" lang="en" sz="1600">
                <a:solidFill>
                  <a:schemeClr val="lt1"/>
                </a:solidFill>
                <a:latin typeface="Times New Roman"/>
                <a:ea typeface="Times New Roman"/>
                <a:cs typeface="Times New Roman"/>
                <a:sym typeface="Times New Roman"/>
              </a:rPr>
              <a:t>Preference elicitation)</a:t>
            </a:r>
            <a:endParaRPr b="1" sz="1600">
              <a:solidFill>
                <a:schemeClr val="lt1"/>
              </a:solidFill>
              <a:latin typeface="Times New Roman"/>
              <a:ea typeface="Times New Roman"/>
              <a:cs typeface="Times New Roman"/>
              <a:sym typeface="Times New Roman"/>
            </a:endParaRPr>
          </a:p>
          <a:p>
            <a:pPr indent="-330200" lvl="0" marL="457200" rtl="0" algn="l">
              <a:spcBef>
                <a:spcPts val="6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R</a:t>
            </a:r>
            <a:r>
              <a:rPr lang="en" sz="1600">
                <a:solidFill>
                  <a:schemeClr val="lt1"/>
                </a:solidFill>
                <a:latin typeface="Times New Roman"/>
                <a:ea typeface="Times New Roman"/>
                <a:cs typeface="Times New Roman"/>
                <a:sym typeface="Times New Roman"/>
              </a:rPr>
              <a:t>apidly acquire some preference data from cold users</a:t>
            </a:r>
            <a:endParaRPr sz="1600">
              <a:solidFill>
                <a:schemeClr val="lt1"/>
              </a:solidFill>
              <a:latin typeface="Times New Roman"/>
              <a:ea typeface="Times New Roman"/>
              <a:cs typeface="Times New Roman"/>
              <a:sym typeface="Times New Roman"/>
            </a:endParaRPr>
          </a:p>
          <a:p>
            <a:pPr indent="-330200" lvl="0" marL="457200" rtl="0" algn="l">
              <a:spcBef>
                <a:spcPts val="60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For example </a:t>
            </a:r>
            <a:r>
              <a:rPr lang="en" sz="1600">
                <a:solidFill>
                  <a:schemeClr val="lt1"/>
                </a:solidFill>
                <a:uFill>
                  <a:noFill/>
                </a:uFill>
                <a:latin typeface="Times New Roman"/>
                <a:ea typeface="Times New Roman"/>
                <a:cs typeface="Times New Roman"/>
                <a:sym typeface="Times New Roman"/>
                <a:hlinkClick r:id="rId3"/>
              </a:rPr>
              <a:t>MovieLens</a:t>
            </a:r>
            <a:r>
              <a:rPr lang="en" sz="1600">
                <a:solidFill>
                  <a:schemeClr val="lt1"/>
                </a:solidFill>
                <a:latin typeface="Times New Roman"/>
                <a:ea typeface="Times New Roman"/>
                <a:cs typeface="Times New Roman"/>
                <a:sym typeface="Times New Roman"/>
              </a:rPr>
              <a:t>, a web-based </a:t>
            </a:r>
            <a:r>
              <a:rPr lang="en" sz="1600">
                <a:solidFill>
                  <a:schemeClr val="lt1"/>
                </a:solidFill>
                <a:uFill>
                  <a:noFill/>
                </a:uFill>
                <a:latin typeface="Times New Roman"/>
                <a:ea typeface="Times New Roman"/>
                <a:cs typeface="Times New Roman"/>
                <a:sym typeface="Times New Roman"/>
                <a:hlinkClick r:id="rId4"/>
              </a:rPr>
              <a:t>recommender system</a:t>
            </a:r>
            <a:r>
              <a:rPr lang="en" sz="1600">
                <a:solidFill>
                  <a:schemeClr val="lt1"/>
                </a:solidFill>
                <a:latin typeface="Times New Roman"/>
                <a:ea typeface="Times New Roman"/>
                <a:cs typeface="Times New Roman"/>
                <a:sym typeface="Times New Roman"/>
              </a:rPr>
              <a:t> for movies, asks the user to rate some movies as a part of the registration.</a:t>
            </a:r>
            <a:endParaRPr sz="1600">
              <a:solidFill>
                <a:schemeClr val="lt1"/>
              </a:solidFill>
              <a:latin typeface="Times New Roman"/>
              <a:ea typeface="Times New Roman"/>
              <a:cs typeface="Times New Roman"/>
              <a:sym typeface="Times New Roman"/>
            </a:endParaRPr>
          </a:p>
          <a:p>
            <a:pPr indent="0" lvl="0" marL="0" rtl="0" algn="l">
              <a:spcBef>
                <a:spcPts val="600"/>
              </a:spcBef>
              <a:spcAft>
                <a:spcPts val="0"/>
              </a:spcAft>
              <a:buNone/>
            </a:pPr>
            <a:r>
              <a:t/>
            </a:r>
            <a:endParaRPr sz="1600">
              <a:solidFill>
                <a:srgbClr val="FFFFFF"/>
              </a:solidFill>
              <a:latin typeface="Times New Roman"/>
              <a:ea typeface="Times New Roman"/>
              <a:cs typeface="Times New Roman"/>
              <a:sym typeface="Times New Roman"/>
            </a:endParaRPr>
          </a:p>
        </p:txBody>
      </p:sp>
      <p:sp>
        <p:nvSpPr>
          <p:cNvPr id="92" name="Google Shape;92;g82256a4ebe_2_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fld id="{00000000-1234-1234-1234-123412341234}" type="slidenum">
              <a:rPr lang="en"/>
              <a:t>‹#›</a:t>
            </a:fld>
            <a:endParaRPr/>
          </a:p>
        </p:txBody>
      </p:sp>
      <p:pic>
        <p:nvPicPr>
          <p:cNvPr id="93" name="Google Shape;93;g82256a4ebe_2_0"/>
          <p:cNvPicPr preferRelativeResize="0"/>
          <p:nvPr/>
        </p:nvPicPr>
        <p:blipFill>
          <a:blip r:embed="rId5">
            <a:alphaModFix/>
          </a:blip>
          <a:stretch>
            <a:fillRect/>
          </a:stretch>
        </p:blipFill>
        <p:spPr>
          <a:xfrm>
            <a:off x="3349700" y="1124575"/>
            <a:ext cx="5638602" cy="326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g82256a4ebe_1_107"/>
          <p:cNvSpPr txBox="1"/>
          <p:nvPr>
            <p:ph type="title"/>
          </p:nvPr>
        </p:nvSpPr>
        <p:spPr>
          <a:xfrm>
            <a:off x="-6025" y="535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How To Deal With Cold Start</a:t>
            </a:r>
            <a:endParaRPr/>
          </a:p>
          <a:p>
            <a:pPr indent="0" lvl="0" marL="0" rtl="0" algn="ctr">
              <a:lnSpc>
                <a:spcPct val="100000"/>
              </a:lnSpc>
              <a:spcBef>
                <a:spcPts val="0"/>
              </a:spcBef>
              <a:spcAft>
                <a:spcPts val="0"/>
              </a:spcAft>
              <a:buSzPts val="2600"/>
              <a:buNone/>
            </a:pPr>
            <a:r>
              <a:t/>
            </a:r>
            <a:endParaRPr/>
          </a:p>
        </p:txBody>
      </p:sp>
      <p:sp>
        <p:nvSpPr>
          <p:cNvPr id="99" name="Google Shape;99;g82256a4ebe_1_107"/>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00" name="Google Shape;100;g82256a4ebe_1_107"/>
          <p:cNvGrpSpPr/>
          <p:nvPr/>
        </p:nvGrpSpPr>
        <p:grpSpPr>
          <a:xfrm>
            <a:off x="8201196" y="-12007"/>
            <a:ext cx="942899" cy="983683"/>
            <a:chOff x="898852" y="649900"/>
            <a:chExt cx="1052813" cy="1070850"/>
          </a:xfrm>
        </p:grpSpPr>
        <p:sp>
          <p:nvSpPr>
            <p:cNvPr id="101" name="Google Shape;101;g82256a4ebe_1_107"/>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82256a4ebe_1_107"/>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82256a4ebe_1_107"/>
            <p:cNvSpPr/>
            <p:nvPr/>
          </p:nvSpPr>
          <p:spPr>
            <a:xfrm rot="8450347">
              <a:off x="974914" y="1163078"/>
              <a:ext cx="859830" cy="62903"/>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82256a4ebe_1_107"/>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05" name="Google Shape;105;g82256a4ebe_1_107"/>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06" name="Google Shape;106;g82256a4ebe_1_107"/>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grpSp>
      <p:sp>
        <p:nvSpPr>
          <p:cNvPr id="107" name="Google Shape;107;g82256a4ebe_1_107"/>
          <p:cNvSpPr txBox="1"/>
          <p:nvPr/>
        </p:nvSpPr>
        <p:spPr>
          <a:xfrm>
            <a:off x="756750" y="729525"/>
            <a:ext cx="7520700" cy="4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Item Cold Start</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Content-based filtering is the method that answers this question</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User Cold Start</a:t>
            </a:r>
            <a:endParaRPr b="1" sz="16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600">
                <a:solidFill>
                  <a:srgbClr val="FFFFFF"/>
                </a:solidFill>
                <a:latin typeface="Times New Roman"/>
                <a:ea typeface="Times New Roman"/>
                <a:cs typeface="Times New Roman"/>
                <a:sym typeface="Times New Roman"/>
              </a:rPr>
              <a:t>By default, the very first step is to apply a popularity based strategy. Trending products can be determined by global trends and what’s been popular recently, regionally, or at that certain time of the day. Then as a next step, you can narrow the selection of ads you display for visitors by making use of contextual information</a:t>
            </a:r>
            <a:endParaRPr sz="1600">
              <a:solidFill>
                <a:srgbClr val="5C5D5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Device Cold Start</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Geolocating users with either their geoIP or their mobile device’s GPS co-ordinates.</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Knowing the referrer (which site the visitor came from), the device (mobile, desktop), the operating system (iOS, Windows, Android) and the browser type (Chrome, IE, Safari, etc) will help with personalizing the ads you display.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8b9a6ccbd3_4_3"/>
          <p:cNvSpPr txBox="1"/>
          <p:nvPr>
            <p:ph type="title"/>
          </p:nvPr>
        </p:nvSpPr>
        <p:spPr>
          <a:xfrm>
            <a:off x="-6025" y="53575"/>
            <a:ext cx="91560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a:t>Adding Bias in ALS</a:t>
            </a:r>
            <a:endParaRPr/>
          </a:p>
          <a:p>
            <a:pPr indent="0" lvl="0" marL="0" rtl="0" algn="ctr">
              <a:lnSpc>
                <a:spcPct val="100000"/>
              </a:lnSpc>
              <a:spcBef>
                <a:spcPts val="0"/>
              </a:spcBef>
              <a:spcAft>
                <a:spcPts val="0"/>
              </a:spcAft>
              <a:buSzPts val="2600"/>
              <a:buNone/>
            </a:pPr>
            <a:r>
              <a:t/>
            </a:r>
            <a:endParaRPr/>
          </a:p>
        </p:txBody>
      </p:sp>
      <p:sp>
        <p:nvSpPr>
          <p:cNvPr id="113" name="Google Shape;113;g8b9a6ccbd3_4_3"/>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14" name="Google Shape;114;g8b9a6ccbd3_4_3"/>
          <p:cNvGrpSpPr/>
          <p:nvPr/>
        </p:nvGrpSpPr>
        <p:grpSpPr>
          <a:xfrm>
            <a:off x="8201196" y="-12007"/>
            <a:ext cx="942899" cy="983683"/>
            <a:chOff x="898852" y="649900"/>
            <a:chExt cx="1052813" cy="1070850"/>
          </a:xfrm>
        </p:grpSpPr>
        <p:sp>
          <p:nvSpPr>
            <p:cNvPr id="115" name="Google Shape;115;g8b9a6ccbd3_4_3"/>
            <p:cNvSpPr/>
            <p:nvPr/>
          </p:nvSpPr>
          <p:spPr>
            <a:xfrm>
              <a:off x="898852" y="649900"/>
              <a:ext cx="1052813" cy="1070850"/>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8b9a6ccbd3_4_3"/>
            <p:cNvSpPr/>
            <p:nvPr/>
          </p:nvSpPr>
          <p:spPr>
            <a:xfrm rot="-7951521">
              <a:off x="969537" y="1184933"/>
              <a:ext cx="870547" cy="62144"/>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8b9a6ccbd3_4_3"/>
            <p:cNvSpPr/>
            <p:nvPr/>
          </p:nvSpPr>
          <p:spPr>
            <a:xfrm rot="8450347">
              <a:off x="974914" y="1163078"/>
              <a:ext cx="859830" cy="62903"/>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8b9a6ccbd3_4_3"/>
            <p:cNvSpPr txBox="1"/>
            <p:nvPr/>
          </p:nvSpPr>
          <p:spPr>
            <a:xfrm>
              <a:off x="1212821" y="66371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S</a:t>
              </a:r>
              <a:endParaRPr b="0" i="0" sz="2600" u="none" cap="none" strike="noStrike">
                <a:solidFill>
                  <a:srgbClr val="FFFFFF"/>
                </a:solidFill>
                <a:latin typeface="Walter Turncoat"/>
                <a:ea typeface="Walter Turncoat"/>
                <a:cs typeface="Walter Turncoat"/>
                <a:sym typeface="Walter Turncoat"/>
              </a:endParaRPr>
            </a:p>
          </p:txBody>
        </p:sp>
        <p:sp>
          <p:nvSpPr>
            <p:cNvPr id="119" name="Google Shape;119;g8b9a6ccbd3_4_3"/>
            <p:cNvSpPr txBox="1"/>
            <p:nvPr/>
          </p:nvSpPr>
          <p:spPr>
            <a:xfrm>
              <a:off x="1219620" y="1149520"/>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L</a:t>
              </a:r>
              <a:endParaRPr b="0" i="0" sz="2600" u="none" cap="none" strike="noStrike">
                <a:solidFill>
                  <a:srgbClr val="FFFFFF"/>
                </a:solidFill>
                <a:latin typeface="Walter Turncoat"/>
                <a:ea typeface="Walter Turncoat"/>
                <a:cs typeface="Walter Turncoat"/>
                <a:sym typeface="Walter Turncoat"/>
              </a:endParaRPr>
            </a:p>
          </p:txBody>
        </p:sp>
        <p:sp>
          <p:nvSpPr>
            <p:cNvPr id="120" name="Google Shape;120;g8b9a6ccbd3_4_3"/>
            <p:cNvSpPr txBox="1"/>
            <p:nvPr/>
          </p:nvSpPr>
          <p:spPr>
            <a:xfrm>
              <a:off x="1504024" y="905907"/>
              <a:ext cx="267600" cy="4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Walter Turncoat"/>
                  <a:ea typeface="Walter Turncoat"/>
                  <a:cs typeface="Walter Turncoat"/>
                  <a:sym typeface="Walter Turncoat"/>
                </a:rPr>
                <a:t>X</a:t>
              </a:r>
              <a:endParaRPr b="0" i="0" sz="2600" u="none" cap="none" strike="noStrike">
                <a:solidFill>
                  <a:srgbClr val="FFFFFF"/>
                </a:solidFill>
                <a:latin typeface="Walter Turncoat"/>
                <a:ea typeface="Walter Turncoat"/>
                <a:cs typeface="Walter Turncoat"/>
                <a:sym typeface="Walter Turncoat"/>
              </a:endParaRPr>
            </a:p>
          </p:txBody>
        </p:sp>
      </p:grpSp>
      <p:sp>
        <p:nvSpPr>
          <p:cNvPr id="121" name="Google Shape;121;g8b9a6ccbd3_4_3"/>
          <p:cNvSpPr txBox="1"/>
          <p:nvPr/>
        </p:nvSpPr>
        <p:spPr>
          <a:xfrm>
            <a:off x="756750" y="729525"/>
            <a:ext cx="7520700" cy="4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Applying the dot product of the user and item latent vectors is not accurate</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Some users might rate all movies highly</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lang="en" sz="1600">
                <a:solidFill>
                  <a:srgbClr val="FFFFFF"/>
                </a:solidFill>
                <a:latin typeface="Times New Roman"/>
                <a:ea typeface="Times New Roman"/>
                <a:cs typeface="Times New Roman"/>
                <a:sym typeface="Times New Roman"/>
              </a:rPr>
              <a:t>Some movies may tend to always have low ratings</a:t>
            </a:r>
            <a:endParaRPr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p:txBody>
      </p:sp>
      <p:pic>
        <p:nvPicPr>
          <p:cNvPr id="122" name="Google Shape;122;g8b9a6ccbd3_4_3"/>
          <p:cNvPicPr preferRelativeResize="0"/>
          <p:nvPr/>
        </p:nvPicPr>
        <p:blipFill>
          <a:blip r:embed="rId3">
            <a:alphaModFix/>
          </a:blip>
          <a:stretch>
            <a:fillRect/>
          </a:stretch>
        </p:blipFill>
        <p:spPr>
          <a:xfrm>
            <a:off x="2955000" y="2416538"/>
            <a:ext cx="3124200" cy="63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