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compatMode="1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29"/>
    <p:restoredTop sz="94646"/>
  </p:normalViewPr>
  <p:slideViewPr>
    <p:cSldViewPr>
      <p:cViewPr varScale="1">
        <p:scale>
          <a:sx n="103" d="100"/>
          <a:sy n="103" d="100"/>
        </p:scale>
        <p:origin x="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264EB1F-0FFE-174E-9C14-8643DE86EE7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9876AA-5ACE-3645-BC51-39E6AC070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75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Lucida Grande" charset="0"/>
        <a:ea typeface="MS PGothic" pitchFamily="34" charset="-128"/>
        <a:cs typeface="Lucida Grande" charset="0"/>
        <a:sym typeface="Lucida Grande" panose="020B0600040502020204" pitchFamily="34" charset="0"/>
      </a:defRPr>
    </a:lvl1pPr>
    <a:lvl2pPr marL="228600" algn="l" defTabSz="3175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457200" algn="l" defTabSz="3175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685800" algn="l" defTabSz="3175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914400" algn="l" defTabSz="317500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F02DEFDC-A461-6042-AE45-C777D1C8D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0E1618CB-ADDE-D64D-B67F-5A88A3A05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DD66-3569-014E-9F16-C8970444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9B0C3-8C37-3B44-A9C1-70A59F2D7C06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85A6-7922-A949-9BE9-50FC97FC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204C-7BCB-DD4B-B913-B13DE1E2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7257-B33F-5743-8845-72C8C7AD4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C5E4-3199-014F-B5F9-40C94293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604F0-000C-FA48-8D67-6CD431E227E1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E35C-5174-034D-B2E1-DDDC79D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5A3A-DDFA-4746-94D5-6A739A3C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6CDDE-E757-D64B-A6B8-6E42B4718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AE60-85CF-F14F-801A-AA777AE5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D9969-4992-594A-8404-67DBFDC2A9F5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2997-89F9-3141-B41B-CD0A1261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806F-2844-1445-8425-E08CB2FA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47404-EC48-FF44-B6E2-097169DC9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FE93-6E19-A74E-B977-EE7B03AB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194D4-A400-8547-9251-2137D5A0A13E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414B-E509-7D4A-BF2B-C6DB9E93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0598-57E0-D143-B60F-BBF4C590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88A95-7CB0-1A40-B1ED-801A60B50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4C14-2FB5-5840-9E57-89504E9C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F0356-938C-B14A-A8F6-1407A10C5E06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8CD6-CC0A-724C-B064-6CA8BD40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400F-E771-134A-AD69-BAAD3D77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4881-84F7-E148-AAE6-B13F9EB3C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E91BBA-05F7-1E48-A650-7E423F57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62D17-E07A-2C40-B0D1-ABE7708E72A6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03EC47-DE37-0E4A-9D84-2A86DE57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EB9499-B855-DF44-82E6-CD655E0E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B439D-6041-2D4A-8427-CC1BAA854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5712740-9CF2-154D-9D16-7268BF2A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7E1C-DD7A-0746-B13E-76EEC3F225C9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06C5BB-8C79-F541-8801-71260EE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48B8B6-9B18-3C44-8106-2679DDCF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AB1C-BC81-AF44-9C73-3E528587A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3D6E4F-48CB-E44D-AABA-AA3501D9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168D7-7DD4-8144-807F-EFD32497B98C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7E60AA5-6385-DF48-ACE6-CBB76BC8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692FFF-0005-F040-AA78-A80140AD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3FE2-B9DC-E245-838F-9D6B9216E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E802710-7A7A-6741-A5E1-52C46CDB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B6EC1-B6BB-CD43-8B4C-52238B8A115A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3C74A4-89E4-1B42-934E-194A3467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49D54C-B9FF-6F4B-B49D-AA3D041F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34267-8B32-1547-859B-758332BCE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6EE90E-7B2F-9043-9DCB-8B3371FB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EF81-0C2D-C24A-AE63-5A6ABB0DCA6F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E6CFE0-941C-2C41-9FE4-ADEEF558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02DFDE-3EFC-1846-A592-D5F29135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F5928-026C-BD42-AF40-E21594BE7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1B37D6-1E21-5A4B-83DA-41531747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AEB9-388E-8149-A52F-402B2AAB32F7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E4AD71-8F98-C14F-A50B-DEA180DD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E2E1F-3B54-F748-AEEE-99A37517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C8EBD-F63A-D346-B49E-4D76CFA44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>
            <a:extLst>
              <a:ext uri="{FF2B5EF4-FFF2-40B4-BE49-F238E27FC236}">
                <a16:creationId xmlns:a16="http://schemas.microsoft.com/office/drawing/2014/main" id="{5DB77217-C606-BA4A-8377-CD9C63E22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7F5E-667A-F345-8A1F-B5051089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7D9C-9EFA-E64D-A035-8EC545663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4B7433-E085-C140-A5C3-34B085163560}" type="datetimeFigureOut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ED49-20B4-E342-A8D0-FAD1DC444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8798C-CD3E-3547-B0CD-2B16059C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5B4F7F1-CF68-8541-8040-DB38942F6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19C16B8-266B-B84C-BFE8-19217636F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Chalkboard" panose="03050602040202020205" pitchFamily="66" charset="77"/>
              </a:rPr>
              <a:t>Pipes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11A8538-96FC-4746-A84E-9CF9B0F79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pipes are created using the system call pipe()</a:t>
            </a:r>
          </a:p>
          <a:p>
            <a:r>
              <a:rPr lang="en-US" altLang="en-US"/>
              <a:t>Like named pipes, pipes are a FIFO byte stream between two processes</a:t>
            </a:r>
          </a:p>
          <a:p>
            <a:r>
              <a:rPr lang="en-US" altLang="en-US"/>
              <a:t>Unlike named pipe, pipes require a common process ancestor</a:t>
            </a:r>
          </a:p>
          <a:p>
            <a:r>
              <a:rPr lang="en-US" altLang="en-US"/>
              <a:t>Any process that writes to a pipe will hang until the data is read by another process.</a:t>
            </a:r>
          </a:p>
          <a:p>
            <a:r>
              <a:rPr lang="en-US" altLang="en-US"/>
              <a:t>Any process that reads from a pipe will hang if there is no data in the pipe AND if there is any process with an open file handle to the pipe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7E552034-45DA-7749-8821-7095DBA6D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latin typeface="+mn-lt"/>
                <a:sym typeface="Chalkboard" charset="0"/>
              </a:rPr>
              <a:t>file descriptor table after pipe()</a:t>
            </a:r>
          </a:p>
        </p:txBody>
      </p:sp>
      <p:sp>
        <p:nvSpPr>
          <p:cNvPr id="3074" name="Rectangle 20">
            <a:extLst>
              <a:ext uri="{FF2B5EF4-FFF2-40B4-BE49-F238E27FC236}">
                <a16:creationId xmlns:a16="http://schemas.microsoft.com/office/drawing/2014/main" id="{71BC84A3-DF12-A24C-A6BB-95F73928B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Pipes are the oldest form of UNIX interprocess communication.</a:t>
            </a:r>
          </a:p>
          <a:p>
            <a:r>
              <a:rPr lang="en-US" altLang="en-US"/>
              <a:t>They have the following limitations.</a:t>
            </a:r>
          </a:p>
          <a:p>
            <a:pPr lvl="1"/>
            <a:r>
              <a:rPr lang="en-US" altLang="en-US"/>
              <a:t>The are unidirectional</a:t>
            </a:r>
          </a:p>
          <a:p>
            <a:pPr lvl="1"/>
            <a:r>
              <a:rPr lang="en-US" altLang="en-US"/>
              <a:t>They are meant to be used between processes that have a common ancestor. ex: between parent and child, or between two children etc.</a:t>
            </a: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3B8837EA-7247-DB4B-9E0F-895699874158}"/>
              </a:ext>
            </a:extLst>
          </p:cNvPr>
          <p:cNvSpPr>
            <a:spLocks/>
          </p:cNvSpPr>
          <p:nvPr/>
        </p:nvSpPr>
        <p:spPr bwMode="auto">
          <a:xfrm>
            <a:off x="4956175" y="4340225"/>
            <a:ext cx="1935163" cy="284163"/>
          </a:xfrm>
          <a:custGeom>
            <a:avLst/>
            <a:gdLst>
              <a:gd name="T0" fmla="*/ 2147483646 w 21600"/>
              <a:gd name="T1" fmla="*/ 320725293 h 21600"/>
              <a:gd name="T2" fmla="*/ 2147483646 w 21600"/>
              <a:gd name="T3" fmla="*/ 320725293 h 21600"/>
              <a:gd name="T4" fmla="*/ 2147483646 w 21600"/>
              <a:gd name="T5" fmla="*/ 320725293 h 21600"/>
              <a:gd name="T6" fmla="*/ 2147483646 w 21600"/>
              <a:gd name="T7" fmla="*/ 32072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8C8BC98C-632E-0946-8246-71251D064E30}"/>
              </a:ext>
            </a:extLst>
          </p:cNvPr>
          <p:cNvSpPr>
            <a:spLocks/>
          </p:cNvSpPr>
          <p:nvPr/>
        </p:nvSpPr>
        <p:spPr bwMode="auto">
          <a:xfrm>
            <a:off x="5651500" y="4298950"/>
            <a:ext cx="755650" cy="366713"/>
          </a:xfrm>
          <a:custGeom>
            <a:avLst/>
            <a:gdLst>
              <a:gd name="T0" fmla="*/ 240104604 w 21600"/>
              <a:gd name="T1" fmla="*/ 52690020 h 21600"/>
              <a:gd name="T2" fmla="*/ 240104604 w 21600"/>
              <a:gd name="T3" fmla="*/ 52690020 h 21600"/>
              <a:gd name="T4" fmla="*/ 240104604 w 21600"/>
              <a:gd name="T5" fmla="*/ 52690020 h 21600"/>
              <a:gd name="T6" fmla="*/ 240104604 w 21600"/>
              <a:gd name="T7" fmla="*/ 5269002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/>
              <a:t>stdin</a:t>
            </a:r>
          </a:p>
        </p:txBody>
      </p:sp>
      <p:sp>
        <p:nvSpPr>
          <p:cNvPr id="3077" name="AutoShape 6">
            <a:extLst>
              <a:ext uri="{FF2B5EF4-FFF2-40B4-BE49-F238E27FC236}">
                <a16:creationId xmlns:a16="http://schemas.microsoft.com/office/drawing/2014/main" id="{0B1A8AB1-8032-844C-8127-2E92EAF68F4A}"/>
              </a:ext>
            </a:extLst>
          </p:cNvPr>
          <p:cNvSpPr>
            <a:spLocks/>
          </p:cNvSpPr>
          <p:nvPr/>
        </p:nvSpPr>
        <p:spPr bwMode="auto">
          <a:xfrm>
            <a:off x="4956175" y="4616450"/>
            <a:ext cx="1939925" cy="290513"/>
          </a:xfrm>
          <a:custGeom>
            <a:avLst/>
            <a:gdLst>
              <a:gd name="T0" fmla="*/ 2147483646 w 21600"/>
              <a:gd name="T1" fmla="*/ 357087806 h 21600"/>
              <a:gd name="T2" fmla="*/ 2147483646 w 21600"/>
              <a:gd name="T3" fmla="*/ 357087806 h 21600"/>
              <a:gd name="T4" fmla="*/ 2147483646 w 21600"/>
              <a:gd name="T5" fmla="*/ 357087806 h 21600"/>
              <a:gd name="T6" fmla="*/ 2147483646 w 21600"/>
              <a:gd name="T7" fmla="*/ 3570878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78" name="AutoShape 7">
            <a:extLst>
              <a:ext uri="{FF2B5EF4-FFF2-40B4-BE49-F238E27FC236}">
                <a16:creationId xmlns:a16="http://schemas.microsoft.com/office/drawing/2014/main" id="{7EE1606F-D7EE-7B44-A9B0-7F4EDBBE5945}"/>
              </a:ext>
            </a:extLst>
          </p:cNvPr>
          <p:cNvSpPr>
            <a:spLocks/>
          </p:cNvSpPr>
          <p:nvPr/>
        </p:nvSpPr>
        <p:spPr bwMode="auto">
          <a:xfrm>
            <a:off x="5511800" y="4568825"/>
            <a:ext cx="938213" cy="379413"/>
          </a:xfrm>
          <a:custGeom>
            <a:avLst/>
            <a:gdLst>
              <a:gd name="T0" fmla="*/ 469161598 w 21600"/>
              <a:gd name="T1" fmla="*/ 58777295 h 21600"/>
              <a:gd name="T2" fmla="*/ 469161598 w 21600"/>
              <a:gd name="T3" fmla="*/ 58777295 h 21600"/>
              <a:gd name="T4" fmla="*/ 469161598 w 21600"/>
              <a:gd name="T5" fmla="*/ 58777295 h 21600"/>
              <a:gd name="T6" fmla="*/ 469161598 w 21600"/>
              <a:gd name="T7" fmla="*/ 587772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/>
              <a:t>stdout</a:t>
            </a:r>
          </a:p>
        </p:txBody>
      </p:sp>
      <p:sp>
        <p:nvSpPr>
          <p:cNvPr id="3079" name="AutoShape 9">
            <a:extLst>
              <a:ext uri="{FF2B5EF4-FFF2-40B4-BE49-F238E27FC236}">
                <a16:creationId xmlns:a16="http://schemas.microsoft.com/office/drawing/2014/main" id="{9EDA4297-2A06-9F4D-9415-CD0F04FEC72E}"/>
              </a:ext>
            </a:extLst>
          </p:cNvPr>
          <p:cNvSpPr>
            <a:spLocks/>
          </p:cNvSpPr>
          <p:nvPr/>
        </p:nvSpPr>
        <p:spPr bwMode="auto">
          <a:xfrm>
            <a:off x="4956175" y="4910138"/>
            <a:ext cx="1935163" cy="284162"/>
          </a:xfrm>
          <a:custGeom>
            <a:avLst/>
            <a:gdLst>
              <a:gd name="T0" fmla="*/ 2147483646 w 21600"/>
              <a:gd name="T1" fmla="*/ 320723033 h 21600"/>
              <a:gd name="T2" fmla="*/ 2147483646 w 21600"/>
              <a:gd name="T3" fmla="*/ 320723033 h 21600"/>
              <a:gd name="T4" fmla="*/ 2147483646 w 21600"/>
              <a:gd name="T5" fmla="*/ 320723033 h 21600"/>
              <a:gd name="T6" fmla="*/ 2147483646 w 21600"/>
              <a:gd name="T7" fmla="*/ 32072303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80" name="AutoShape 10">
            <a:extLst>
              <a:ext uri="{FF2B5EF4-FFF2-40B4-BE49-F238E27FC236}">
                <a16:creationId xmlns:a16="http://schemas.microsoft.com/office/drawing/2014/main" id="{BC36AC02-1268-D045-B55B-83049B7F3AD5}"/>
              </a:ext>
            </a:extLst>
          </p:cNvPr>
          <p:cNvSpPr>
            <a:spLocks/>
          </p:cNvSpPr>
          <p:nvPr/>
        </p:nvSpPr>
        <p:spPr bwMode="auto">
          <a:xfrm>
            <a:off x="5581650" y="4868863"/>
            <a:ext cx="684213" cy="366712"/>
          </a:xfrm>
          <a:custGeom>
            <a:avLst/>
            <a:gdLst>
              <a:gd name="T0" fmla="*/ 343270993 w 21600"/>
              <a:gd name="T1" fmla="*/ 52689740 h 21600"/>
              <a:gd name="T2" fmla="*/ 343270993 w 21600"/>
              <a:gd name="T3" fmla="*/ 52689740 h 21600"/>
              <a:gd name="T4" fmla="*/ 343270993 w 21600"/>
              <a:gd name="T5" fmla="*/ 52689740 h 21600"/>
              <a:gd name="T6" fmla="*/ 343270993 w 21600"/>
              <a:gd name="T7" fmla="*/ 5268974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/>
              <a:t>stderr</a:t>
            </a:r>
          </a:p>
        </p:txBody>
      </p:sp>
      <p:grpSp>
        <p:nvGrpSpPr>
          <p:cNvPr id="10251" name="Group 11">
            <a:extLst>
              <a:ext uri="{FF2B5EF4-FFF2-40B4-BE49-F238E27FC236}">
                <a16:creationId xmlns:a16="http://schemas.microsoft.com/office/drawing/2014/main" id="{97FF3EBF-3392-3C46-879F-1380129AD97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343400"/>
            <a:ext cx="1943100" cy="1706563"/>
            <a:chOff x="0" y="0"/>
            <a:chExt cx="1970088" cy="1706563"/>
          </a:xfrm>
        </p:grpSpPr>
        <p:sp>
          <p:nvSpPr>
            <p:cNvPr id="3087" name="AutoShape 12">
              <a:extLst>
                <a:ext uri="{FF2B5EF4-FFF2-40B4-BE49-F238E27FC236}">
                  <a16:creationId xmlns:a16="http://schemas.microsoft.com/office/drawing/2014/main" id="{DFB655B7-D4BB-1142-A245-DCC46F71B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970088" cy="17065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12" name="AutoShape 13">
              <a:extLst>
                <a:ext uri="{FF2B5EF4-FFF2-40B4-BE49-F238E27FC236}">
                  <a16:creationId xmlns:a16="http://schemas.microsoft.com/office/drawing/2014/main" id="{2C0BE6B4-FB35-484A-89A3-ACA2571D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" y="269875"/>
              <a:ext cx="1054254" cy="1166813"/>
            </a:xfrm>
            <a:custGeom>
              <a:avLst/>
              <a:gdLst>
                <a:gd name="T0" fmla="*/ 25720528 w 21600"/>
                <a:gd name="T1" fmla="*/ 31515133 h 21600"/>
                <a:gd name="T2" fmla="*/ 25720528 w 21600"/>
                <a:gd name="T3" fmla="*/ 31515133 h 21600"/>
                <a:gd name="T4" fmla="*/ 25720528 w 21600"/>
                <a:gd name="T5" fmla="*/ 31515133 h 21600"/>
                <a:gd name="T6" fmla="*/ 25720528 w 21600"/>
                <a:gd name="T7" fmla="*/ 3151513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50800" tIns="50800" rIns="50800" bIns="50800" anchor="ctr"/>
            <a:lstStyle>
              <a:lvl1pPr algn="ctr"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MS PGothic" panose="020B0600070205080204" pitchFamily="34" charset="-128"/>
                  <a:cs typeface="Chalkboard" panose="03050602040202020205" pitchFamily="66" charset="77"/>
                  <a:sym typeface="Chalkboard" panose="03050602040202020205" pitchFamily="66" charset="77"/>
                </a:defRPr>
              </a:lvl1pPr>
              <a:lvl2pPr marL="742950" indent="-285750" algn="ctr"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2pPr>
              <a:lvl3pPr marL="1143000" indent="-228600" algn="ctr"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3pPr>
              <a:lvl4pPr marL="1600200" indent="-228600" algn="ctr"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4pPr>
              <a:lvl5pPr marL="2057400" indent="-228600" algn="ctr"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5pPr>
              <a:lvl6pPr marL="2514600" indent="-228600" algn="ctr" defTabSz="3175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6pPr>
              <a:lvl7pPr marL="2971800" indent="-228600" algn="ctr" defTabSz="3175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7pPr>
              <a:lvl8pPr marL="3429000" indent="-228600" algn="ctr" defTabSz="3175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8pPr>
              <a:lvl9pPr marL="3886200" indent="-228600" algn="ctr" defTabSz="3175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FFFFFF"/>
                  </a:solidFill>
                  <a:latin typeface="Chalkboard" panose="03050602040202020205" pitchFamily="66" charset="77"/>
                  <a:ea typeface="Chalkboard" panose="03050602040202020205" pitchFamily="66" charset="77"/>
                  <a:cs typeface="Chalkboard" panose="03050602040202020205" pitchFamily="66" charset="77"/>
                  <a:sym typeface="Chalkboard" panose="03050602040202020205" pitchFamily="66" charset="77"/>
                </a:defRPr>
              </a:lvl9pPr>
            </a:lstStyle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altLang="en-US" sz="1600" dirty="0">
                  <a:solidFill>
                    <a:schemeClr val="tx1"/>
                  </a:solidFill>
                  <a:latin typeface="+mn-lt"/>
                </a:rPr>
                <a:t>int pd[2];</a:t>
              </a:r>
            </a:p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altLang="en-US" sz="1600" dirty="0">
                  <a:solidFill>
                    <a:schemeClr val="tx1"/>
                  </a:solidFill>
                  <a:latin typeface="+mn-lt"/>
                </a:rPr>
                <a:t>pipe(pd)</a:t>
              </a:r>
            </a:p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alt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082" name="AutoShape 15">
            <a:extLst>
              <a:ext uri="{FF2B5EF4-FFF2-40B4-BE49-F238E27FC236}">
                <a16:creationId xmlns:a16="http://schemas.microsoft.com/office/drawing/2014/main" id="{301D48CB-5F1D-0B4E-B82F-6F248A5DF85A}"/>
              </a:ext>
            </a:extLst>
          </p:cNvPr>
          <p:cNvSpPr>
            <a:spLocks/>
          </p:cNvSpPr>
          <p:nvPr/>
        </p:nvSpPr>
        <p:spPr bwMode="auto">
          <a:xfrm>
            <a:off x="4957763" y="5203825"/>
            <a:ext cx="1935162" cy="284163"/>
          </a:xfrm>
          <a:custGeom>
            <a:avLst/>
            <a:gdLst>
              <a:gd name="T0" fmla="*/ 2147483646 w 21600"/>
              <a:gd name="T1" fmla="*/ 320724161 h 21600"/>
              <a:gd name="T2" fmla="*/ 2147483646 w 21600"/>
              <a:gd name="T3" fmla="*/ 320724161 h 21600"/>
              <a:gd name="T4" fmla="*/ 2147483646 w 21600"/>
              <a:gd name="T5" fmla="*/ 320724161 h 21600"/>
              <a:gd name="T6" fmla="*/ 2147483646 w 21600"/>
              <a:gd name="T7" fmla="*/ 32072416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83" name="AutoShape 16">
            <a:extLst>
              <a:ext uri="{FF2B5EF4-FFF2-40B4-BE49-F238E27FC236}">
                <a16:creationId xmlns:a16="http://schemas.microsoft.com/office/drawing/2014/main" id="{CE49798B-9FFE-CA47-983F-046B5A5220F6}"/>
              </a:ext>
            </a:extLst>
          </p:cNvPr>
          <p:cNvSpPr>
            <a:spLocks/>
          </p:cNvSpPr>
          <p:nvPr/>
        </p:nvSpPr>
        <p:spPr bwMode="auto">
          <a:xfrm>
            <a:off x="5551488" y="5145088"/>
            <a:ext cx="779462" cy="366712"/>
          </a:xfrm>
          <a:custGeom>
            <a:avLst/>
            <a:gdLst>
              <a:gd name="T0" fmla="*/ 283541283 w 21600"/>
              <a:gd name="T1" fmla="*/ 52689740 h 21600"/>
              <a:gd name="T2" fmla="*/ 283541283 w 21600"/>
              <a:gd name="T3" fmla="*/ 52689740 h 21600"/>
              <a:gd name="T4" fmla="*/ 283541283 w 21600"/>
              <a:gd name="T5" fmla="*/ 52689740 h 21600"/>
              <a:gd name="T6" fmla="*/ 283541283 w 21600"/>
              <a:gd name="T7" fmla="*/ 5268974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/>
              <a:t>pd[0]</a:t>
            </a:r>
          </a:p>
        </p:txBody>
      </p:sp>
      <p:sp>
        <p:nvSpPr>
          <p:cNvPr id="3084" name="AutoShape 18">
            <a:extLst>
              <a:ext uri="{FF2B5EF4-FFF2-40B4-BE49-F238E27FC236}">
                <a16:creationId xmlns:a16="http://schemas.microsoft.com/office/drawing/2014/main" id="{0FAF4C98-C667-A546-8A79-BDDD9A28772A}"/>
              </a:ext>
            </a:extLst>
          </p:cNvPr>
          <p:cNvSpPr>
            <a:spLocks/>
          </p:cNvSpPr>
          <p:nvPr/>
        </p:nvSpPr>
        <p:spPr bwMode="auto">
          <a:xfrm>
            <a:off x="4953000" y="5495925"/>
            <a:ext cx="1939925" cy="284163"/>
          </a:xfrm>
          <a:custGeom>
            <a:avLst/>
            <a:gdLst>
              <a:gd name="T0" fmla="*/ 2147483646 w 21600"/>
              <a:gd name="T1" fmla="*/ 320725293 h 21600"/>
              <a:gd name="T2" fmla="*/ 2147483646 w 21600"/>
              <a:gd name="T3" fmla="*/ 320725293 h 21600"/>
              <a:gd name="T4" fmla="*/ 2147483646 w 21600"/>
              <a:gd name="T5" fmla="*/ 320725293 h 21600"/>
              <a:gd name="T6" fmla="*/ 2147483646 w 21600"/>
              <a:gd name="T7" fmla="*/ 32072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85" name="AutoShape 19">
            <a:extLst>
              <a:ext uri="{FF2B5EF4-FFF2-40B4-BE49-F238E27FC236}">
                <a16:creationId xmlns:a16="http://schemas.microsoft.com/office/drawing/2014/main" id="{25D13739-AC09-8842-A920-62500C42B040}"/>
              </a:ext>
            </a:extLst>
          </p:cNvPr>
          <p:cNvSpPr>
            <a:spLocks/>
          </p:cNvSpPr>
          <p:nvPr/>
        </p:nvSpPr>
        <p:spPr bwMode="auto">
          <a:xfrm>
            <a:off x="5446713" y="5438775"/>
            <a:ext cx="960437" cy="366713"/>
          </a:xfrm>
          <a:custGeom>
            <a:avLst/>
            <a:gdLst>
              <a:gd name="T0" fmla="*/ 949444532 w 21600"/>
              <a:gd name="T1" fmla="*/ 52690020 h 21600"/>
              <a:gd name="T2" fmla="*/ 949444532 w 21600"/>
              <a:gd name="T3" fmla="*/ 52690020 h 21600"/>
              <a:gd name="T4" fmla="*/ 949444532 w 21600"/>
              <a:gd name="T5" fmla="*/ 52690020 h 21600"/>
              <a:gd name="T6" fmla="*/ 949444532 w 21600"/>
              <a:gd name="T7" fmla="*/ 5269002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/>
              <a:t>pd[1]</a:t>
            </a:r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1F61E0F2-D538-CE49-B49B-DF6D752A3E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6938" y="4941888"/>
            <a:ext cx="3090862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690D99-2BDF-9542-A3FD-5CCADC4F6CD6}"/>
              </a:ext>
            </a:extLst>
          </p:cNvPr>
          <p:cNvSpPr/>
          <p:nvPr/>
        </p:nvSpPr>
        <p:spPr>
          <a:xfrm>
            <a:off x="1066800" y="2057400"/>
            <a:ext cx="17526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Parent: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pipe()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fork()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close(pd[1])</a:t>
            </a:r>
          </a:p>
        </p:txBody>
      </p:sp>
      <p:sp>
        <p:nvSpPr>
          <p:cNvPr id="4098" name="Rectangle 1">
            <a:extLst>
              <a:ext uri="{FF2B5EF4-FFF2-40B4-BE49-F238E27FC236}">
                <a16:creationId xmlns:a16="http://schemas.microsoft.com/office/drawing/2014/main" id="{3539F16A-0033-2D41-9985-E9907942E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Chalkboard" panose="03050602040202020205" pitchFamily="66" charset="77"/>
              </a:rPr>
              <a:t>pipe in one process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E633CA98-5580-6E45-BD27-4CE0A2045A8F}"/>
              </a:ext>
            </a:extLst>
          </p:cNvPr>
          <p:cNvSpPr>
            <a:spLocks/>
          </p:cNvSpPr>
          <p:nvPr/>
        </p:nvSpPr>
        <p:spPr bwMode="auto">
          <a:xfrm>
            <a:off x="4348163" y="2587625"/>
            <a:ext cx="1273175" cy="165100"/>
          </a:xfrm>
          <a:custGeom>
            <a:avLst/>
            <a:gdLst>
              <a:gd name="T0" fmla="*/ 2147483646 w 21600"/>
              <a:gd name="T1" fmla="*/ 36863513 h 21600"/>
              <a:gd name="T2" fmla="*/ 2147483646 w 21600"/>
              <a:gd name="T3" fmla="*/ 36863513 h 21600"/>
              <a:gd name="T4" fmla="*/ 2147483646 w 21600"/>
              <a:gd name="T5" fmla="*/ 36863513 h 21600"/>
              <a:gd name="T6" fmla="*/ 2147483646 w 21600"/>
              <a:gd name="T7" fmla="*/ 368635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8581EAC7-F700-CF48-868F-1A0FCFA02881}"/>
              </a:ext>
            </a:extLst>
          </p:cNvPr>
          <p:cNvSpPr>
            <a:spLocks/>
          </p:cNvSpPr>
          <p:nvPr/>
        </p:nvSpPr>
        <p:spPr bwMode="auto">
          <a:xfrm>
            <a:off x="1776413" y="2679700"/>
            <a:ext cx="4830762" cy="854075"/>
          </a:xfrm>
          <a:custGeom>
            <a:avLst/>
            <a:gdLst>
              <a:gd name="T0" fmla="*/ 2147483646 w 21260"/>
              <a:gd name="T1" fmla="*/ 2147483646 h 18681"/>
              <a:gd name="T2" fmla="*/ 2147483646 w 21260"/>
              <a:gd name="T3" fmla="*/ 2147483646 h 18681"/>
              <a:gd name="T4" fmla="*/ 2147483646 w 21260"/>
              <a:gd name="T5" fmla="*/ 2147483646 h 18681"/>
              <a:gd name="T6" fmla="*/ 2147483646 w 21260"/>
              <a:gd name="T7" fmla="*/ 2147483646 h 18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60" h="18681">
                <a:moveTo>
                  <a:pt x="0" y="15472"/>
                </a:moveTo>
                <a:lnTo>
                  <a:pt x="358" y="16380"/>
                </a:lnTo>
                <a:cubicBezTo>
                  <a:pt x="2013" y="21600"/>
                  <a:pt x="20346" y="17157"/>
                  <a:pt x="20973" y="10827"/>
                </a:cubicBezTo>
                <a:cubicBezTo>
                  <a:pt x="21600" y="4488"/>
                  <a:pt x="21502" y="2429"/>
                  <a:pt x="17485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33D36884-D960-E148-B22D-30E9BCF62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6263" y="2716213"/>
            <a:ext cx="2359025" cy="439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4DC769F-5453-7C4F-BCBF-1666A2E6301D}"/>
              </a:ext>
            </a:extLst>
          </p:cNvPr>
          <p:cNvSpPr/>
          <p:nvPr/>
        </p:nvSpPr>
        <p:spPr>
          <a:xfrm>
            <a:off x="7134225" y="2954338"/>
            <a:ext cx="17526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close(pd[0])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7C85E6-E9D1-514C-AB2E-AA612924A814}"/>
              </a:ext>
            </a:extLst>
          </p:cNvPr>
          <p:cNvSpPr/>
          <p:nvPr/>
        </p:nvSpPr>
        <p:spPr>
          <a:xfrm>
            <a:off x="1066800" y="2057400"/>
            <a:ext cx="17526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Parent: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pipe()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fork()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close(pd[1])</a:t>
            </a: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A41B0FE8-22D8-5241-A0F1-8CAEBFA49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Chalkboard" panose="03050602040202020205" pitchFamily="66" charset="77"/>
              </a:rPr>
              <a:t>pipe between two processes - after fork</a:t>
            </a:r>
          </a:p>
        </p:txBody>
      </p:sp>
      <p:sp>
        <p:nvSpPr>
          <p:cNvPr id="5124" name="AutoShape 6">
            <a:extLst>
              <a:ext uri="{FF2B5EF4-FFF2-40B4-BE49-F238E27FC236}">
                <a16:creationId xmlns:a16="http://schemas.microsoft.com/office/drawing/2014/main" id="{B0C1CDA0-8A9A-8240-B043-7F52B9CC2194}"/>
              </a:ext>
            </a:extLst>
          </p:cNvPr>
          <p:cNvSpPr>
            <a:spLocks/>
          </p:cNvSpPr>
          <p:nvPr/>
        </p:nvSpPr>
        <p:spPr bwMode="auto">
          <a:xfrm>
            <a:off x="1808163" y="2755900"/>
            <a:ext cx="4151312" cy="758825"/>
          </a:xfrm>
          <a:custGeom>
            <a:avLst/>
            <a:gdLst>
              <a:gd name="T0" fmla="*/ 2147483646 w 20868"/>
              <a:gd name="T1" fmla="*/ 2147483646 h 17984"/>
              <a:gd name="T2" fmla="*/ 2147483646 w 20868"/>
              <a:gd name="T3" fmla="*/ 2147483646 h 17984"/>
              <a:gd name="T4" fmla="*/ 2147483646 w 20868"/>
              <a:gd name="T5" fmla="*/ 2147483646 h 17984"/>
              <a:gd name="T6" fmla="*/ 2147483646 w 20868"/>
              <a:gd name="T7" fmla="*/ 2147483646 h 179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68" h="17984">
                <a:moveTo>
                  <a:pt x="0" y="15314"/>
                </a:moveTo>
                <a:lnTo>
                  <a:pt x="254" y="15944"/>
                </a:lnTo>
                <a:cubicBezTo>
                  <a:pt x="2143" y="21599"/>
                  <a:pt x="18511" y="14144"/>
                  <a:pt x="19863" y="9927"/>
                </a:cubicBezTo>
                <a:cubicBezTo>
                  <a:pt x="21599" y="4512"/>
                  <a:pt x="21387" y="2632"/>
                  <a:pt x="16799" y="0"/>
                </a:cubicBezTo>
              </a:path>
            </a:pathLst>
          </a:custGeom>
          <a:noFill/>
          <a:ln w="28575" cap="flat" cmpd="sng">
            <a:solidFill>
              <a:srgbClr val="96D35F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91ACE5D3-AB86-FD49-97D8-A24777729EB7}"/>
              </a:ext>
            </a:extLst>
          </p:cNvPr>
          <p:cNvSpPr>
            <a:spLocks/>
          </p:cNvSpPr>
          <p:nvPr/>
        </p:nvSpPr>
        <p:spPr bwMode="auto">
          <a:xfrm>
            <a:off x="2241550" y="2832100"/>
            <a:ext cx="4973638" cy="1308100"/>
          </a:xfrm>
          <a:custGeom>
            <a:avLst/>
            <a:gdLst>
              <a:gd name="T0" fmla="*/ 2147483646 w 21154"/>
              <a:gd name="T1" fmla="*/ 2147483646 h 21075"/>
              <a:gd name="T2" fmla="*/ 2147483646 w 21154"/>
              <a:gd name="T3" fmla="*/ 2147483646 h 21075"/>
              <a:gd name="T4" fmla="*/ 2147483646 w 21154"/>
              <a:gd name="T5" fmla="*/ 2147483646 h 21075"/>
              <a:gd name="T6" fmla="*/ 2147483646 w 21154"/>
              <a:gd name="T7" fmla="*/ 2147483646 h 210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54" h="21075">
                <a:moveTo>
                  <a:pt x="5822" y="0"/>
                </a:moveTo>
                <a:lnTo>
                  <a:pt x="5502" y="201"/>
                </a:lnTo>
                <a:cubicBezTo>
                  <a:pt x="1179" y="2899"/>
                  <a:pt x="1267" y="4130"/>
                  <a:pt x="689" y="7044"/>
                </a:cubicBezTo>
                <a:cubicBezTo>
                  <a:pt x="-446" y="12756"/>
                  <a:pt x="-38" y="15833"/>
                  <a:pt x="898" y="17544"/>
                </a:cubicBezTo>
                <a:cubicBezTo>
                  <a:pt x="3116" y="21600"/>
                  <a:pt x="19655" y="21099"/>
                  <a:pt x="21153" y="21005"/>
                </a:cubicBezTo>
              </a:path>
            </a:pathLst>
          </a:custGeom>
          <a:noFill/>
          <a:ln w="28575" cap="flat" cmpd="sng">
            <a:solidFill>
              <a:srgbClr val="00C7FC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106696EA-132F-5F4C-B884-561613FDF4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9850" y="2803525"/>
            <a:ext cx="2093913" cy="1574800"/>
          </a:xfrm>
          <a:prstGeom prst="line">
            <a:avLst/>
          </a:prstGeom>
          <a:noFill/>
          <a:ln w="28575">
            <a:solidFill>
              <a:srgbClr val="96D3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Line 12">
            <a:extLst>
              <a:ext uri="{FF2B5EF4-FFF2-40B4-BE49-F238E27FC236}">
                <a16:creationId xmlns:a16="http://schemas.microsoft.com/office/drawing/2014/main" id="{D4BFD2E8-1337-E846-A553-CBD3064E1F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4350" y="2752725"/>
            <a:ext cx="1790700" cy="431800"/>
          </a:xfrm>
          <a:prstGeom prst="line">
            <a:avLst/>
          </a:prstGeom>
          <a:noFill/>
          <a:ln w="28575">
            <a:solidFill>
              <a:srgbClr val="00C7F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91B50259-2C24-D64C-A781-69CC5D26F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163" y="3433763"/>
            <a:ext cx="5221287" cy="314325"/>
          </a:xfrm>
          <a:prstGeom prst="line">
            <a:avLst/>
          </a:prstGeom>
          <a:noFill/>
          <a:ln w="28575">
            <a:solidFill>
              <a:srgbClr val="FF401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9" name="AutoShape 5">
            <a:extLst>
              <a:ext uri="{FF2B5EF4-FFF2-40B4-BE49-F238E27FC236}">
                <a16:creationId xmlns:a16="http://schemas.microsoft.com/office/drawing/2014/main" id="{067612CD-BBDA-DB4D-AE53-E51B11F3A569}"/>
              </a:ext>
            </a:extLst>
          </p:cNvPr>
          <p:cNvSpPr>
            <a:spLocks/>
          </p:cNvSpPr>
          <p:nvPr/>
        </p:nvSpPr>
        <p:spPr bwMode="auto">
          <a:xfrm>
            <a:off x="3657600" y="2663825"/>
            <a:ext cx="1379538" cy="168275"/>
          </a:xfrm>
          <a:custGeom>
            <a:avLst/>
            <a:gdLst>
              <a:gd name="T0" fmla="*/ 2147483646 w 21600"/>
              <a:gd name="T1" fmla="*/ 37572426 h 21600"/>
              <a:gd name="T2" fmla="*/ 2147483646 w 21600"/>
              <a:gd name="T3" fmla="*/ 37572426 h 21600"/>
              <a:gd name="T4" fmla="*/ 2147483646 w 21600"/>
              <a:gd name="T5" fmla="*/ 37572426 h 21600"/>
              <a:gd name="T6" fmla="*/ 2147483646 w 21600"/>
              <a:gd name="T7" fmla="*/ 375724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4AACB1-E51F-4343-96AB-73EBE80715DE}"/>
              </a:ext>
            </a:extLst>
          </p:cNvPr>
          <p:cNvSpPr/>
          <p:nvPr/>
        </p:nvSpPr>
        <p:spPr>
          <a:xfrm>
            <a:off x="7134225" y="2954338"/>
            <a:ext cx="17526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close(pd[0])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19420D-E7A7-B444-AE0C-22A81CAA6B44}"/>
              </a:ext>
            </a:extLst>
          </p:cNvPr>
          <p:cNvSpPr/>
          <p:nvPr/>
        </p:nvSpPr>
        <p:spPr>
          <a:xfrm>
            <a:off x="1066800" y="2057400"/>
            <a:ext cx="17526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Parent: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pipe()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fork()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close(pd[1])</a:t>
            </a: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CA0E33D9-F63B-C843-96F6-E40D35769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Chalkboard" panose="03050602040202020205" pitchFamily="66" charset="77"/>
              </a:rPr>
              <a:t>pipe between two processes - setup!</a:t>
            </a:r>
          </a:p>
        </p:txBody>
      </p:sp>
      <p:sp>
        <p:nvSpPr>
          <p:cNvPr id="6148" name="AutoShape 5">
            <a:extLst>
              <a:ext uri="{FF2B5EF4-FFF2-40B4-BE49-F238E27FC236}">
                <a16:creationId xmlns:a16="http://schemas.microsoft.com/office/drawing/2014/main" id="{B8DF4226-D29C-DA4B-BBF7-174E388FBB64}"/>
              </a:ext>
            </a:extLst>
          </p:cNvPr>
          <p:cNvSpPr>
            <a:spLocks/>
          </p:cNvSpPr>
          <p:nvPr/>
        </p:nvSpPr>
        <p:spPr bwMode="auto">
          <a:xfrm>
            <a:off x="3657600" y="2663825"/>
            <a:ext cx="1379538" cy="168275"/>
          </a:xfrm>
          <a:custGeom>
            <a:avLst/>
            <a:gdLst>
              <a:gd name="T0" fmla="*/ 2147483646 w 21600"/>
              <a:gd name="T1" fmla="*/ 37572426 h 21600"/>
              <a:gd name="T2" fmla="*/ 2147483646 w 21600"/>
              <a:gd name="T3" fmla="*/ 37572426 h 21600"/>
              <a:gd name="T4" fmla="*/ 2147483646 w 21600"/>
              <a:gd name="T5" fmla="*/ 37572426 h 21600"/>
              <a:gd name="T6" fmla="*/ 2147483646 w 21600"/>
              <a:gd name="T7" fmla="*/ 375724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A3FD2844-9DA2-0A43-8C85-71A6DDCC2F3F}"/>
              </a:ext>
            </a:extLst>
          </p:cNvPr>
          <p:cNvSpPr>
            <a:spLocks/>
          </p:cNvSpPr>
          <p:nvPr/>
        </p:nvSpPr>
        <p:spPr bwMode="auto">
          <a:xfrm>
            <a:off x="1801813" y="2755900"/>
            <a:ext cx="4157662" cy="733425"/>
          </a:xfrm>
          <a:custGeom>
            <a:avLst/>
            <a:gdLst>
              <a:gd name="T0" fmla="*/ 2147483646 w 20869"/>
              <a:gd name="T1" fmla="*/ 2147483646 h 20336"/>
              <a:gd name="T2" fmla="*/ 2147483646 w 20869"/>
              <a:gd name="T3" fmla="*/ 2147483646 h 20336"/>
              <a:gd name="T4" fmla="*/ 2147483646 w 20869"/>
              <a:gd name="T5" fmla="*/ 2147483646 h 20336"/>
              <a:gd name="T6" fmla="*/ 2147483646 w 20869"/>
              <a:gd name="T7" fmla="*/ 2147483646 h 20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69" h="20336">
                <a:moveTo>
                  <a:pt x="0" y="19885"/>
                </a:moveTo>
                <a:lnTo>
                  <a:pt x="285" y="20052"/>
                </a:lnTo>
                <a:cubicBezTo>
                  <a:pt x="2426" y="21599"/>
                  <a:pt x="18516" y="16540"/>
                  <a:pt x="19866" y="11609"/>
                </a:cubicBezTo>
                <a:cubicBezTo>
                  <a:pt x="21600" y="5276"/>
                  <a:pt x="21388" y="3078"/>
                  <a:pt x="1680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322" name="AutoShape 10">
            <a:extLst>
              <a:ext uri="{FF2B5EF4-FFF2-40B4-BE49-F238E27FC236}">
                <a16:creationId xmlns:a16="http://schemas.microsoft.com/office/drawing/2014/main" id="{DDDD6C06-7BB2-1144-8A62-9A99E8B5A028}"/>
              </a:ext>
            </a:extLst>
          </p:cNvPr>
          <p:cNvSpPr>
            <a:spLocks/>
          </p:cNvSpPr>
          <p:nvPr/>
        </p:nvSpPr>
        <p:spPr bwMode="auto">
          <a:xfrm>
            <a:off x="2241550" y="2832100"/>
            <a:ext cx="4973638" cy="1308100"/>
          </a:xfrm>
          <a:custGeom>
            <a:avLst/>
            <a:gdLst>
              <a:gd name="T0" fmla="*/ 2147483646 w 21154"/>
              <a:gd name="T1" fmla="*/ 2147483646 h 21075"/>
              <a:gd name="T2" fmla="*/ 2147483646 w 21154"/>
              <a:gd name="T3" fmla="*/ 2147483646 h 21075"/>
              <a:gd name="T4" fmla="*/ 2147483646 w 21154"/>
              <a:gd name="T5" fmla="*/ 2147483646 h 21075"/>
              <a:gd name="T6" fmla="*/ 2147483646 w 21154"/>
              <a:gd name="T7" fmla="*/ 2147483646 h 210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54" h="21075">
                <a:moveTo>
                  <a:pt x="5822" y="0"/>
                </a:moveTo>
                <a:lnTo>
                  <a:pt x="5502" y="201"/>
                </a:lnTo>
                <a:cubicBezTo>
                  <a:pt x="1179" y="2899"/>
                  <a:pt x="1267" y="4130"/>
                  <a:pt x="689" y="7044"/>
                </a:cubicBezTo>
                <a:cubicBezTo>
                  <a:pt x="-446" y="12756"/>
                  <a:pt x="-38" y="15833"/>
                  <a:pt x="898" y="17544"/>
                </a:cubicBezTo>
                <a:cubicBezTo>
                  <a:pt x="3116" y="21600"/>
                  <a:pt x="19655" y="21099"/>
                  <a:pt x="21153" y="2100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151" name="Line 11">
            <a:extLst>
              <a:ext uri="{FF2B5EF4-FFF2-40B4-BE49-F238E27FC236}">
                <a16:creationId xmlns:a16="http://schemas.microsoft.com/office/drawing/2014/main" id="{6DDF15D2-AA3E-B24F-AF9B-DCF4D84A64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9850" y="2803525"/>
            <a:ext cx="2093913" cy="157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" name="Line 12">
            <a:extLst>
              <a:ext uri="{FF2B5EF4-FFF2-40B4-BE49-F238E27FC236}">
                <a16:creationId xmlns:a16="http://schemas.microsoft.com/office/drawing/2014/main" id="{35C223A4-F339-9344-BC95-40826C5762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4350" y="2752725"/>
            <a:ext cx="1790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90DAC22-AAE1-5649-87EC-1F6AF585521D}"/>
              </a:ext>
            </a:extLst>
          </p:cNvPr>
          <p:cNvSpPr/>
          <p:nvPr/>
        </p:nvSpPr>
        <p:spPr>
          <a:xfrm>
            <a:off x="3060700" y="4625975"/>
            <a:ext cx="1323975" cy="160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Child2: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setup pipe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2878F6-D505-6B43-BD94-B63C2A17DE20}"/>
              </a:ext>
            </a:extLst>
          </p:cNvPr>
          <p:cNvSpPr/>
          <p:nvPr/>
        </p:nvSpPr>
        <p:spPr>
          <a:xfrm>
            <a:off x="6096000" y="4322763"/>
            <a:ext cx="1323975" cy="160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Child1: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setup pipe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BE4F3C6-A668-E14A-9C85-DD586453F1C5}"/>
              </a:ext>
            </a:extLst>
          </p:cNvPr>
          <p:cNvSpPr/>
          <p:nvPr/>
        </p:nvSpPr>
        <p:spPr>
          <a:xfrm>
            <a:off x="1295400" y="2874963"/>
            <a:ext cx="1271588" cy="207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Parent: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pipe()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fork()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fork()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close…</a:t>
            </a:r>
          </a:p>
        </p:txBody>
      </p:sp>
      <p:sp>
        <p:nvSpPr>
          <p:cNvPr id="7172" name="Rectangle 1">
            <a:extLst>
              <a:ext uri="{FF2B5EF4-FFF2-40B4-BE49-F238E27FC236}">
                <a16:creationId xmlns:a16="http://schemas.microsoft.com/office/drawing/2014/main" id="{BB341EFD-14DD-454C-84AF-4620B4529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Chalkboard" panose="03050602040202020205" pitchFamily="66" charset="77"/>
              </a:rPr>
              <a:t>pipe between two commands</a:t>
            </a:r>
          </a:p>
        </p:txBody>
      </p:sp>
      <p:sp>
        <p:nvSpPr>
          <p:cNvPr id="7173" name="Content Placeholder 2">
            <a:extLst>
              <a:ext uri="{FF2B5EF4-FFF2-40B4-BE49-F238E27FC236}">
                <a16:creationId xmlns:a16="http://schemas.microsoft.com/office/drawing/2014/main" id="{866FB63D-B9D4-E64F-835C-3C0F316B4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 cat /etc/motd | grep upgrade &amp;&amp; echo </a:t>
            </a:r>
            <a:r>
              <a:rPr lang="ja-JP" altLang="en-US"/>
              <a:t>“</a:t>
            </a:r>
            <a:r>
              <a:rPr lang="en-US" altLang="ja-JP"/>
              <a:t>New software installed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Parent can only get exit status of child not grand children.</a:t>
            </a:r>
          </a:p>
          <a:p>
            <a:pPr lvl="1"/>
            <a:r>
              <a:rPr lang="en-US" altLang="en-US">
                <a:ea typeface="Chalkboard" panose="03050602040202020205" pitchFamily="66" charset="77"/>
                <a:cs typeface="Chalkboard" panose="03050602040202020205" pitchFamily="66" charset="77"/>
              </a:rPr>
              <a:t>i.e. Parent has to fork both children.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70A81F9C-18F8-DB4D-9325-D25241B3C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838" y="4035425"/>
            <a:ext cx="4200525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5" name="AutoShape 9">
            <a:extLst>
              <a:ext uri="{FF2B5EF4-FFF2-40B4-BE49-F238E27FC236}">
                <a16:creationId xmlns:a16="http://schemas.microsoft.com/office/drawing/2014/main" id="{3418C73D-1A22-0F45-B123-88C3F34171B6}"/>
              </a:ext>
            </a:extLst>
          </p:cNvPr>
          <p:cNvSpPr>
            <a:spLocks/>
          </p:cNvSpPr>
          <p:nvPr/>
        </p:nvSpPr>
        <p:spPr bwMode="auto">
          <a:xfrm>
            <a:off x="4594225" y="3313113"/>
            <a:ext cx="1273175" cy="165100"/>
          </a:xfrm>
          <a:custGeom>
            <a:avLst/>
            <a:gdLst>
              <a:gd name="T0" fmla="*/ 2147483646 w 21600"/>
              <a:gd name="T1" fmla="*/ 36863513 h 21600"/>
              <a:gd name="T2" fmla="*/ 2147483646 w 21600"/>
              <a:gd name="T3" fmla="*/ 36863513 h 21600"/>
              <a:gd name="T4" fmla="*/ 2147483646 w 21600"/>
              <a:gd name="T5" fmla="*/ 36863513 h 21600"/>
              <a:gd name="T6" fmla="*/ 2147483646 w 21600"/>
              <a:gd name="T7" fmla="*/ 368635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6125DD6C-3DD6-4641-ACFD-219C5E755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675" y="4332288"/>
            <a:ext cx="1038225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AutoShape 14">
            <a:extLst>
              <a:ext uri="{FF2B5EF4-FFF2-40B4-BE49-F238E27FC236}">
                <a16:creationId xmlns:a16="http://schemas.microsoft.com/office/drawing/2014/main" id="{C908DC8B-AAE3-894D-B257-C3C78D64CF3E}"/>
              </a:ext>
            </a:extLst>
          </p:cNvPr>
          <p:cNvSpPr>
            <a:spLocks/>
          </p:cNvSpPr>
          <p:nvPr/>
        </p:nvSpPr>
        <p:spPr bwMode="auto">
          <a:xfrm>
            <a:off x="5840413" y="3395663"/>
            <a:ext cx="2236787" cy="1141412"/>
          </a:xfrm>
          <a:custGeom>
            <a:avLst/>
            <a:gdLst>
              <a:gd name="T0" fmla="*/ 2147483646 w 20044"/>
              <a:gd name="T1" fmla="*/ 2147483646 h 21600"/>
              <a:gd name="T2" fmla="*/ 2147483646 w 20044"/>
              <a:gd name="T3" fmla="*/ 2147483646 h 21600"/>
              <a:gd name="T4" fmla="*/ 2147483646 w 20044"/>
              <a:gd name="T5" fmla="*/ 2147483646 h 21600"/>
              <a:gd name="T6" fmla="*/ 2147483646 w 20044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44" h="21600">
                <a:moveTo>
                  <a:pt x="14218" y="21599"/>
                </a:moveTo>
                <a:cubicBezTo>
                  <a:pt x="17901" y="16580"/>
                  <a:pt x="21600" y="11561"/>
                  <a:pt x="19366" y="7984"/>
                </a:cubicBezTo>
                <a:cubicBezTo>
                  <a:pt x="17133" y="4407"/>
                  <a:pt x="8955" y="2303"/>
                  <a:pt x="777" y="199"/>
                </a:cubicBez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351" name="AutoShape 15">
            <a:extLst>
              <a:ext uri="{FF2B5EF4-FFF2-40B4-BE49-F238E27FC236}">
                <a16:creationId xmlns:a16="http://schemas.microsoft.com/office/drawing/2014/main" id="{0D5AAA62-1F6A-D74F-B9E0-06C1238B5C8D}"/>
              </a:ext>
            </a:extLst>
          </p:cNvPr>
          <p:cNvSpPr>
            <a:spLocks/>
          </p:cNvSpPr>
          <p:nvPr/>
        </p:nvSpPr>
        <p:spPr bwMode="auto">
          <a:xfrm>
            <a:off x="2462213" y="3376613"/>
            <a:ext cx="2109787" cy="2046287"/>
          </a:xfrm>
          <a:custGeom>
            <a:avLst/>
            <a:gdLst>
              <a:gd name="T0" fmla="*/ 2147483646 w 19954"/>
              <a:gd name="T1" fmla="*/ 2147483646 h 21600"/>
              <a:gd name="T2" fmla="*/ 2147483646 w 19954"/>
              <a:gd name="T3" fmla="*/ 2147483646 h 21600"/>
              <a:gd name="T4" fmla="*/ 2147483646 w 19954"/>
              <a:gd name="T5" fmla="*/ 2147483646 h 21600"/>
              <a:gd name="T6" fmla="*/ 2147483646 w 19954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54" h="21600">
                <a:moveTo>
                  <a:pt x="19953" y="0"/>
                </a:moveTo>
                <a:cubicBezTo>
                  <a:pt x="12188" y="2312"/>
                  <a:pt x="4422" y="4641"/>
                  <a:pt x="1388" y="7372"/>
                </a:cubicBezTo>
                <a:cubicBezTo>
                  <a:pt x="-1646" y="10103"/>
                  <a:pt x="1147" y="14091"/>
                  <a:pt x="1763" y="16370"/>
                </a:cubicBezTo>
                <a:cubicBezTo>
                  <a:pt x="2379" y="18649"/>
                  <a:pt x="3716" y="19838"/>
                  <a:pt x="5068" y="21028"/>
                </a:cubicBezTo>
                <a:lnTo>
                  <a:pt x="5717" y="21599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2">
            <a:extLst>
              <a:ext uri="{FF2B5EF4-FFF2-40B4-BE49-F238E27FC236}">
                <a16:creationId xmlns:a16="http://schemas.microsoft.com/office/drawing/2014/main" id="{709A01B3-8B7D-194A-94AD-CDCECB1C10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 cat /etc/motd | grep upgrade &amp;&amp; echo </a:t>
            </a:r>
            <a:r>
              <a:rPr lang="ja-JP" altLang="en-US"/>
              <a:t>“</a:t>
            </a:r>
            <a:r>
              <a:rPr lang="en-US" altLang="ja-JP"/>
              <a:t>New software installed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Parent can only get exit status of child not grand children.</a:t>
            </a:r>
          </a:p>
          <a:p>
            <a:pPr lvl="1"/>
            <a:r>
              <a:rPr lang="en-US" altLang="en-US">
                <a:ea typeface="Chalkboard" panose="03050602040202020205" pitchFamily="66" charset="77"/>
                <a:cs typeface="Chalkboard" panose="03050602040202020205" pitchFamily="66" charset="77"/>
              </a:rPr>
              <a:t>i.e. Parent has to fork both children.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09782B9-4A81-E845-8E30-61044C989125}"/>
              </a:ext>
            </a:extLst>
          </p:cNvPr>
          <p:cNvSpPr/>
          <p:nvPr/>
        </p:nvSpPr>
        <p:spPr>
          <a:xfrm>
            <a:off x="2755900" y="4724400"/>
            <a:ext cx="132397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Child2: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stdout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stderr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17C781-6203-2144-846B-D86267ECEAA5}"/>
              </a:ext>
            </a:extLst>
          </p:cNvPr>
          <p:cNvSpPr/>
          <p:nvPr/>
        </p:nvSpPr>
        <p:spPr>
          <a:xfrm>
            <a:off x="5791200" y="4421188"/>
            <a:ext cx="132397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Child1: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stdout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stderr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B417BF-8D62-7F4E-9FD0-F64877147A90}"/>
              </a:ext>
            </a:extLst>
          </p:cNvPr>
          <p:cNvSpPr/>
          <p:nvPr/>
        </p:nvSpPr>
        <p:spPr>
          <a:xfrm>
            <a:off x="990600" y="2973388"/>
            <a:ext cx="1271588" cy="207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Parent: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stdout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stderr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</p:txBody>
      </p:sp>
      <p:sp>
        <p:nvSpPr>
          <p:cNvPr id="8197" name="AutoShape 9">
            <a:extLst>
              <a:ext uri="{FF2B5EF4-FFF2-40B4-BE49-F238E27FC236}">
                <a16:creationId xmlns:a16="http://schemas.microsoft.com/office/drawing/2014/main" id="{56EBA070-1574-4E47-9A30-55607868049D}"/>
              </a:ext>
            </a:extLst>
          </p:cNvPr>
          <p:cNvSpPr>
            <a:spLocks/>
          </p:cNvSpPr>
          <p:nvPr/>
        </p:nvSpPr>
        <p:spPr bwMode="auto">
          <a:xfrm>
            <a:off x="4473575" y="3254375"/>
            <a:ext cx="1273175" cy="165100"/>
          </a:xfrm>
          <a:custGeom>
            <a:avLst/>
            <a:gdLst>
              <a:gd name="T0" fmla="*/ 2147483646 w 21600"/>
              <a:gd name="T1" fmla="*/ 36863513 h 21600"/>
              <a:gd name="T2" fmla="*/ 2147483646 w 21600"/>
              <a:gd name="T3" fmla="*/ 36863513 h 21600"/>
              <a:gd name="T4" fmla="*/ 2147483646 w 21600"/>
              <a:gd name="T5" fmla="*/ 36863513 h 21600"/>
              <a:gd name="T6" fmla="*/ 2147483646 w 21600"/>
              <a:gd name="T7" fmla="*/ 368635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198" name="Rectangle 1">
            <a:extLst>
              <a:ext uri="{FF2B5EF4-FFF2-40B4-BE49-F238E27FC236}">
                <a16:creationId xmlns:a16="http://schemas.microsoft.com/office/drawing/2014/main" id="{F9455E38-25B4-964D-B71D-B40EBFDCC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Chalkboard" panose="03050602040202020205" pitchFamily="66" charset="77"/>
              </a:rPr>
              <a:t>pipe between two commands</a:t>
            </a:r>
          </a:p>
        </p:txBody>
      </p:sp>
      <p:sp>
        <p:nvSpPr>
          <p:cNvPr id="15375" name="AutoShape 15">
            <a:extLst>
              <a:ext uri="{FF2B5EF4-FFF2-40B4-BE49-F238E27FC236}">
                <a16:creationId xmlns:a16="http://schemas.microsoft.com/office/drawing/2014/main" id="{5CDCBA29-254E-4F44-BA17-0EE03BF7C3C5}"/>
              </a:ext>
            </a:extLst>
          </p:cNvPr>
          <p:cNvSpPr>
            <a:spLocks/>
          </p:cNvSpPr>
          <p:nvPr/>
        </p:nvSpPr>
        <p:spPr bwMode="auto">
          <a:xfrm>
            <a:off x="1824038" y="3263900"/>
            <a:ext cx="4395787" cy="1639888"/>
          </a:xfrm>
          <a:custGeom>
            <a:avLst/>
            <a:gdLst>
              <a:gd name="T0" fmla="*/ 2147483646 w 20244"/>
              <a:gd name="T1" fmla="*/ 2147483646 h 21600"/>
              <a:gd name="T2" fmla="*/ 2147483646 w 20244"/>
              <a:gd name="T3" fmla="*/ 2147483646 h 21600"/>
              <a:gd name="T4" fmla="*/ 2147483646 w 20244"/>
              <a:gd name="T5" fmla="*/ 2147483646 h 21600"/>
              <a:gd name="T6" fmla="*/ 2147483646 w 20244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244" h="21600">
                <a:moveTo>
                  <a:pt x="0" y="21599"/>
                </a:moveTo>
                <a:cubicBezTo>
                  <a:pt x="7761" y="17001"/>
                  <a:pt x="15530" y="12402"/>
                  <a:pt x="18565" y="8896"/>
                </a:cubicBezTo>
                <a:cubicBezTo>
                  <a:pt x="21600" y="5391"/>
                  <a:pt x="19915" y="2955"/>
                  <a:pt x="18231" y="519"/>
                </a:cubicBezTo>
                <a:lnTo>
                  <a:pt x="17872" y="0"/>
                </a:lnTo>
              </a:path>
            </a:pathLst>
          </a:custGeom>
          <a:noFill/>
          <a:ln w="25400" cap="flat" cmpd="sng">
            <a:solidFill>
              <a:srgbClr val="B1DD8C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376" name="AutoShape 16">
            <a:extLst>
              <a:ext uri="{FF2B5EF4-FFF2-40B4-BE49-F238E27FC236}">
                <a16:creationId xmlns:a16="http://schemas.microsoft.com/office/drawing/2014/main" id="{6ED73153-CDFC-B64C-8A4D-8F14E6C4A903}"/>
              </a:ext>
            </a:extLst>
          </p:cNvPr>
          <p:cNvSpPr>
            <a:spLocks/>
          </p:cNvSpPr>
          <p:nvPr/>
        </p:nvSpPr>
        <p:spPr bwMode="auto">
          <a:xfrm>
            <a:off x="1873250" y="3324225"/>
            <a:ext cx="2590800" cy="1320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0"/>
                  <a:pt x="11112" y="10487"/>
                  <a:pt x="625" y="20974"/>
                </a:cubicBezTo>
                <a:lnTo>
                  <a:pt x="0" y="21599"/>
                </a:lnTo>
              </a:path>
            </a:pathLst>
          </a:custGeom>
          <a:noFill/>
          <a:ln w="25400" cap="flat" cmpd="sng">
            <a:solidFill>
              <a:srgbClr val="53D5FD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377" name="AutoShape 17">
            <a:extLst>
              <a:ext uri="{FF2B5EF4-FFF2-40B4-BE49-F238E27FC236}">
                <a16:creationId xmlns:a16="http://schemas.microsoft.com/office/drawing/2014/main" id="{EE417405-AA6D-8B47-9EB1-7AB598FE4C39}"/>
              </a:ext>
            </a:extLst>
          </p:cNvPr>
          <p:cNvSpPr>
            <a:spLocks/>
          </p:cNvSpPr>
          <p:nvPr/>
        </p:nvSpPr>
        <p:spPr bwMode="auto">
          <a:xfrm>
            <a:off x="4433888" y="3355975"/>
            <a:ext cx="1727200" cy="2489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0496" y="10496"/>
                  <a:pt x="20993" y="20993"/>
                </a:cubicBezTo>
                <a:lnTo>
                  <a:pt x="21600" y="21599"/>
                </a:lnTo>
              </a:path>
            </a:pathLst>
          </a:custGeom>
          <a:noFill/>
          <a:ln w="25400" cap="flat" cmpd="sng">
            <a:solidFill>
              <a:srgbClr val="53D5FD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378" name="AutoShape 18">
            <a:extLst>
              <a:ext uri="{FF2B5EF4-FFF2-40B4-BE49-F238E27FC236}">
                <a16:creationId xmlns:a16="http://schemas.microsoft.com/office/drawing/2014/main" id="{BE8FA041-4625-6940-A1E5-9B480D025EA6}"/>
              </a:ext>
            </a:extLst>
          </p:cNvPr>
          <p:cNvSpPr>
            <a:spLocks/>
          </p:cNvSpPr>
          <p:nvPr/>
        </p:nvSpPr>
        <p:spPr bwMode="auto">
          <a:xfrm>
            <a:off x="5851525" y="3324225"/>
            <a:ext cx="2586038" cy="2784475"/>
          </a:xfrm>
          <a:custGeom>
            <a:avLst/>
            <a:gdLst>
              <a:gd name="T0" fmla="*/ 2147483646 w 20254"/>
              <a:gd name="T1" fmla="*/ 2147483646 h 21600"/>
              <a:gd name="T2" fmla="*/ 2147483646 w 20254"/>
              <a:gd name="T3" fmla="*/ 2147483646 h 21600"/>
              <a:gd name="T4" fmla="*/ 2147483646 w 20254"/>
              <a:gd name="T5" fmla="*/ 2147483646 h 21600"/>
              <a:gd name="T6" fmla="*/ 2147483646 w 20254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254" h="21600">
                <a:moveTo>
                  <a:pt x="7320" y="21600"/>
                </a:moveTo>
                <a:cubicBezTo>
                  <a:pt x="11769" y="20257"/>
                  <a:pt x="16218" y="18915"/>
                  <a:pt x="18095" y="16255"/>
                </a:cubicBezTo>
                <a:cubicBezTo>
                  <a:pt x="19971" y="13595"/>
                  <a:pt x="21600" y="8374"/>
                  <a:pt x="18579" y="5664"/>
                </a:cubicBezTo>
                <a:cubicBezTo>
                  <a:pt x="15559" y="2955"/>
                  <a:pt x="7779" y="1477"/>
                  <a:pt x="0" y="0"/>
                </a:cubicBezTo>
              </a:path>
            </a:pathLst>
          </a:custGeom>
          <a:noFill/>
          <a:ln w="25400" cap="flat" cmpd="sng">
            <a:solidFill>
              <a:srgbClr val="B1DD8C"/>
            </a:solidFill>
            <a:prstDash val="solid"/>
            <a:miter lim="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379" name="AutoShape 19">
            <a:extLst>
              <a:ext uri="{FF2B5EF4-FFF2-40B4-BE49-F238E27FC236}">
                <a16:creationId xmlns:a16="http://schemas.microsoft.com/office/drawing/2014/main" id="{15C305C4-6434-E641-B0A4-E0A3E104BDF5}"/>
              </a:ext>
            </a:extLst>
          </p:cNvPr>
          <p:cNvSpPr>
            <a:spLocks/>
          </p:cNvSpPr>
          <p:nvPr/>
        </p:nvSpPr>
        <p:spPr bwMode="auto">
          <a:xfrm>
            <a:off x="3519488" y="3355975"/>
            <a:ext cx="2890837" cy="2917825"/>
          </a:xfrm>
          <a:custGeom>
            <a:avLst/>
            <a:gdLst>
              <a:gd name="T0" fmla="*/ 2147483646 w 20013"/>
              <a:gd name="T1" fmla="*/ 2147483646 h 21600"/>
              <a:gd name="T2" fmla="*/ 2147483646 w 20013"/>
              <a:gd name="T3" fmla="*/ 2147483646 h 21600"/>
              <a:gd name="T4" fmla="*/ 2147483646 w 20013"/>
              <a:gd name="T5" fmla="*/ 2147483646 h 21600"/>
              <a:gd name="T6" fmla="*/ 2147483646 w 20013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13" h="21600">
                <a:moveTo>
                  <a:pt x="0" y="21600"/>
                </a:moveTo>
                <a:cubicBezTo>
                  <a:pt x="8108" y="15442"/>
                  <a:pt x="16216" y="9295"/>
                  <a:pt x="18908" y="5699"/>
                </a:cubicBezTo>
                <a:cubicBezTo>
                  <a:pt x="21600" y="2103"/>
                  <a:pt x="18864" y="1045"/>
                  <a:pt x="16139" y="0"/>
                </a:cubicBezTo>
              </a:path>
            </a:pathLst>
          </a:custGeom>
          <a:noFill/>
          <a:ln w="25400" cap="flat" cmpd="sng">
            <a:solidFill>
              <a:srgbClr val="B1DD8C"/>
            </a:solidFill>
            <a:prstDash val="solid"/>
            <a:miter lim="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380" name="AutoShape 20">
            <a:extLst>
              <a:ext uri="{FF2B5EF4-FFF2-40B4-BE49-F238E27FC236}">
                <a16:creationId xmlns:a16="http://schemas.microsoft.com/office/drawing/2014/main" id="{7174A269-02CF-2743-8B3F-B662797A7E44}"/>
              </a:ext>
            </a:extLst>
          </p:cNvPr>
          <p:cNvSpPr>
            <a:spLocks/>
          </p:cNvSpPr>
          <p:nvPr/>
        </p:nvSpPr>
        <p:spPr bwMode="auto">
          <a:xfrm>
            <a:off x="2338388" y="3355975"/>
            <a:ext cx="2084387" cy="2689225"/>
          </a:xfrm>
          <a:custGeom>
            <a:avLst/>
            <a:gdLst>
              <a:gd name="T0" fmla="*/ 2147483646 w 19981"/>
              <a:gd name="T1" fmla="*/ 2147483646 h 21600"/>
              <a:gd name="T2" fmla="*/ 2147483646 w 19981"/>
              <a:gd name="T3" fmla="*/ 2147483646 h 21600"/>
              <a:gd name="T4" fmla="*/ 2147483646 w 19981"/>
              <a:gd name="T5" fmla="*/ 2147483646 h 21600"/>
              <a:gd name="T6" fmla="*/ 2147483646 w 19981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81" h="21600">
                <a:moveTo>
                  <a:pt x="19981" y="0"/>
                </a:moveTo>
                <a:cubicBezTo>
                  <a:pt x="11563" y="357"/>
                  <a:pt x="3160" y="714"/>
                  <a:pt x="770" y="4207"/>
                </a:cubicBezTo>
                <a:cubicBezTo>
                  <a:pt x="-1619" y="7701"/>
                  <a:pt x="1988" y="14331"/>
                  <a:pt x="5596" y="20961"/>
                </a:cubicBezTo>
                <a:lnTo>
                  <a:pt x="5943" y="21600"/>
                </a:lnTo>
              </a:path>
            </a:pathLst>
          </a:custGeom>
          <a:noFill/>
          <a:ln w="25400" cap="flat" cmpd="sng">
            <a:solidFill>
              <a:srgbClr val="53D5FD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E1E4F6C-0B3E-964E-9C4D-BF1C61AE466C}"/>
              </a:ext>
            </a:extLst>
          </p:cNvPr>
          <p:cNvSpPr/>
          <p:nvPr/>
        </p:nvSpPr>
        <p:spPr>
          <a:xfrm>
            <a:off x="2727325" y="4646613"/>
            <a:ext cx="132397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Child2: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stdout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stderr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94E597-33FB-F449-9E3B-039B1C88BCB8}"/>
              </a:ext>
            </a:extLst>
          </p:cNvPr>
          <p:cNvSpPr/>
          <p:nvPr/>
        </p:nvSpPr>
        <p:spPr>
          <a:xfrm>
            <a:off x="5762625" y="4343400"/>
            <a:ext cx="132397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Child1: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stdout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stderr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4E9BD4-14C1-C940-9E99-CBB2C7F38D56}"/>
              </a:ext>
            </a:extLst>
          </p:cNvPr>
          <p:cNvSpPr/>
          <p:nvPr/>
        </p:nvSpPr>
        <p:spPr>
          <a:xfrm>
            <a:off x="962025" y="2895600"/>
            <a:ext cx="1271588" cy="207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Parent: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stdout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stderr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pd[0]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pd[1]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99DF3451-663D-C94D-8738-6428B50D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 between two commands</a:t>
            </a:r>
          </a:p>
        </p:txBody>
      </p:sp>
      <p:sp>
        <p:nvSpPr>
          <p:cNvPr id="9221" name="Content Placeholder 2">
            <a:extLst>
              <a:ext uri="{FF2B5EF4-FFF2-40B4-BE49-F238E27FC236}">
                <a16:creationId xmlns:a16="http://schemas.microsoft.com/office/drawing/2014/main" id="{353E5E5A-7C98-8043-8051-ED870B6DD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 cat /etc/motd | grep upgrade &amp;&amp; echo </a:t>
            </a:r>
            <a:r>
              <a:rPr lang="ja-JP" altLang="en-US"/>
              <a:t>“</a:t>
            </a:r>
            <a:r>
              <a:rPr lang="en-US" altLang="ja-JP"/>
              <a:t>New software installed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Parent can only get exit status of child not grand children.</a:t>
            </a:r>
          </a:p>
          <a:p>
            <a:pPr lvl="1"/>
            <a:r>
              <a:rPr lang="en-US" altLang="en-US">
                <a:ea typeface="Chalkboard" panose="03050602040202020205" pitchFamily="66" charset="77"/>
                <a:cs typeface="Chalkboard" panose="03050602040202020205" pitchFamily="66" charset="77"/>
              </a:rPr>
              <a:t>i.e. Parent has to fork both children.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222" name="AutoShape 8">
            <a:extLst>
              <a:ext uri="{FF2B5EF4-FFF2-40B4-BE49-F238E27FC236}">
                <a16:creationId xmlns:a16="http://schemas.microsoft.com/office/drawing/2014/main" id="{55CFF4D6-F894-4F40-9A82-6EEA7096EE8D}"/>
              </a:ext>
            </a:extLst>
          </p:cNvPr>
          <p:cNvSpPr>
            <a:spLocks/>
          </p:cNvSpPr>
          <p:nvPr/>
        </p:nvSpPr>
        <p:spPr bwMode="auto">
          <a:xfrm>
            <a:off x="4348163" y="3159125"/>
            <a:ext cx="1273175" cy="165100"/>
          </a:xfrm>
          <a:custGeom>
            <a:avLst/>
            <a:gdLst>
              <a:gd name="T0" fmla="*/ 2147483646 w 21600"/>
              <a:gd name="T1" fmla="*/ 36863513 h 21600"/>
              <a:gd name="T2" fmla="*/ 2147483646 w 21600"/>
              <a:gd name="T3" fmla="*/ 36863513 h 21600"/>
              <a:gd name="T4" fmla="*/ 2147483646 w 21600"/>
              <a:gd name="T5" fmla="*/ 36863513 h 21600"/>
              <a:gd name="T6" fmla="*/ 2147483646 w 21600"/>
              <a:gd name="T7" fmla="*/ 368635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77328364-E1D4-5E47-ACA9-01EC2D44AE4A}"/>
              </a:ext>
            </a:extLst>
          </p:cNvPr>
          <p:cNvSpPr>
            <a:spLocks/>
          </p:cNvSpPr>
          <p:nvPr/>
        </p:nvSpPr>
        <p:spPr bwMode="auto">
          <a:xfrm>
            <a:off x="1716088" y="3171825"/>
            <a:ext cx="4395787" cy="1639888"/>
          </a:xfrm>
          <a:custGeom>
            <a:avLst/>
            <a:gdLst>
              <a:gd name="T0" fmla="*/ 2147483646 w 20244"/>
              <a:gd name="T1" fmla="*/ 2147483646 h 21600"/>
              <a:gd name="T2" fmla="*/ 2147483646 w 20244"/>
              <a:gd name="T3" fmla="*/ 2147483646 h 21600"/>
              <a:gd name="T4" fmla="*/ 2147483646 w 20244"/>
              <a:gd name="T5" fmla="*/ 2147483646 h 21600"/>
              <a:gd name="T6" fmla="*/ 2147483646 w 20244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244" h="21600">
                <a:moveTo>
                  <a:pt x="0" y="21599"/>
                </a:moveTo>
                <a:cubicBezTo>
                  <a:pt x="7761" y="17001"/>
                  <a:pt x="15530" y="12402"/>
                  <a:pt x="18565" y="8896"/>
                </a:cubicBezTo>
                <a:cubicBezTo>
                  <a:pt x="21600" y="5391"/>
                  <a:pt x="19915" y="2955"/>
                  <a:pt x="18231" y="519"/>
                </a:cubicBezTo>
                <a:lnTo>
                  <a:pt x="1787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6750BD74-43E5-594B-AFA2-6167D0E5E913}"/>
              </a:ext>
            </a:extLst>
          </p:cNvPr>
          <p:cNvSpPr>
            <a:spLocks/>
          </p:cNvSpPr>
          <p:nvPr/>
        </p:nvSpPr>
        <p:spPr bwMode="auto">
          <a:xfrm>
            <a:off x="1646238" y="3232150"/>
            <a:ext cx="2709862" cy="13335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cubicBezTo>
                  <a:pt x="21599" y="0"/>
                  <a:pt x="11112" y="10487"/>
                  <a:pt x="625" y="20974"/>
                </a:cubicBezTo>
                <a:lnTo>
                  <a:pt x="0" y="21599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CF7A19-5EB3-A84B-805B-8CF216F19603}"/>
              </a:ext>
            </a:extLst>
          </p:cNvPr>
          <p:cNvSpPr>
            <a:spLocks/>
          </p:cNvSpPr>
          <p:nvPr/>
        </p:nvSpPr>
        <p:spPr bwMode="auto">
          <a:xfrm>
            <a:off x="4348163" y="3281363"/>
            <a:ext cx="1824037" cy="23955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0"/>
                  <a:pt x="10496" y="10496"/>
                  <a:pt x="20993" y="20993"/>
                </a:cubicBezTo>
                <a:lnTo>
                  <a:pt x="21600" y="21599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0DBB5831-6622-3D4F-9BE9-A909F5758C6B}"/>
              </a:ext>
            </a:extLst>
          </p:cNvPr>
          <p:cNvSpPr>
            <a:spLocks/>
          </p:cNvSpPr>
          <p:nvPr/>
        </p:nvSpPr>
        <p:spPr bwMode="auto">
          <a:xfrm>
            <a:off x="5743575" y="3232150"/>
            <a:ext cx="2586038" cy="2720975"/>
          </a:xfrm>
          <a:custGeom>
            <a:avLst/>
            <a:gdLst>
              <a:gd name="T0" fmla="*/ 2147483646 w 20254"/>
              <a:gd name="T1" fmla="*/ 2147483646 h 21600"/>
              <a:gd name="T2" fmla="*/ 2147483646 w 20254"/>
              <a:gd name="T3" fmla="*/ 2147483646 h 21600"/>
              <a:gd name="T4" fmla="*/ 2147483646 w 20254"/>
              <a:gd name="T5" fmla="*/ 2147483646 h 21600"/>
              <a:gd name="T6" fmla="*/ 2147483646 w 20254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254" h="21600">
                <a:moveTo>
                  <a:pt x="7320" y="21600"/>
                </a:moveTo>
                <a:cubicBezTo>
                  <a:pt x="11769" y="20257"/>
                  <a:pt x="16218" y="18915"/>
                  <a:pt x="18095" y="16255"/>
                </a:cubicBezTo>
                <a:cubicBezTo>
                  <a:pt x="19971" y="13595"/>
                  <a:pt x="21600" y="8374"/>
                  <a:pt x="18579" y="5664"/>
                </a:cubicBezTo>
                <a:cubicBezTo>
                  <a:pt x="15559" y="2955"/>
                  <a:pt x="7779" y="1477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227" name="AutoShape 16">
            <a:extLst>
              <a:ext uri="{FF2B5EF4-FFF2-40B4-BE49-F238E27FC236}">
                <a16:creationId xmlns:a16="http://schemas.microsoft.com/office/drawing/2014/main" id="{C5440910-821F-8340-8646-F557528F623B}"/>
              </a:ext>
            </a:extLst>
          </p:cNvPr>
          <p:cNvSpPr>
            <a:spLocks/>
          </p:cNvSpPr>
          <p:nvPr/>
        </p:nvSpPr>
        <p:spPr bwMode="auto">
          <a:xfrm>
            <a:off x="5859463" y="3222625"/>
            <a:ext cx="2324100" cy="1954213"/>
          </a:xfrm>
          <a:custGeom>
            <a:avLst/>
            <a:gdLst>
              <a:gd name="T0" fmla="*/ 2147483646 w 20845"/>
              <a:gd name="T1" fmla="*/ 2147483646 h 21238"/>
              <a:gd name="T2" fmla="*/ 2147483646 w 20845"/>
              <a:gd name="T3" fmla="*/ 2147483646 h 21238"/>
              <a:gd name="T4" fmla="*/ 2147483646 w 20845"/>
              <a:gd name="T5" fmla="*/ 2147483646 h 21238"/>
              <a:gd name="T6" fmla="*/ 2147483646 w 20845"/>
              <a:gd name="T7" fmla="*/ 2147483646 h 212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45" h="21238">
                <a:moveTo>
                  <a:pt x="8556" y="20801"/>
                </a:moveTo>
                <a:cubicBezTo>
                  <a:pt x="7995" y="21200"/>
                  <a:pt x="7434" y="21599"/>
                  <a:pt x="9390" y="20661"/>
                </a:cubicBezTo>
                <a:cubicBezTo>
                  <a:pt x="11346" y="19723"/>
                  <a:pt x="18982" y="17347"/>
                  <a:pt x="20291" y="15231"/>
                </a:cubicBezTo>
                <a:cubicBezTo>
                  <a:pt x="21599" y="13115"/>
                  <a:pt x="20593" y="10540"/>
                  <a:pt x="17213" y="8005"/>
                </a:cubicBezTo>
                <a:cubicBezTo>
                  <a:pt x="13834" y="5469"/>
                  <a:pt x="6917" y="2734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01" name="AutoShape 17">
            <a:extLst>
              <a:ext uri="{FF2B5EF4-FFF2-40B4-BE49-F238E27FC236}">
                <a16:creationId xmlns:a16="http://schemas.microsoft.com/office/drawing/2014/main" id="{D9BB544B-554C-4946-8708-5413580F256A}"/>
              </a:ext>
            </a:extLst>
          </p:cNvPr>
          <p:cNvSpPr>
            <a:spLocks/>
          </p:cNvSpPr>
          <p:nvPr/>
        </p:nvSpPr>
        <p:spPr bwMode="auto">
          <a:xfrm>
            <a:off x="3411538" y="3263900"/>
            <a:ext cx="2890837" cy="2917825"/>
          </a:xfrm>
          <a:custGeom>
            <a:avLst/>
            <a:gdLst>
              <a:gd name="T0" fmla="*/ 2147483646 w 20013"/>
              <a:gd name="T1" fmla="*/ 2147483646 h 21600"/>
              <a:gd name="T2" fmla="*/ 2147483646 w 20013"/>
              <a:gd name="T3" fmla="*/ 2147483646 h 21600"/>
              <a:gd name="T4" fmla="*/ 2147483646 w 20013"/>
              <a:gd name="T5" fmla="*/ 2147483646 h 21600"/>
              <a:gd name="T6" fmla="*/ 2147483646 w 20013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13" h="21600">
                <a:moveTo>
                  <a:pt x="0" y="21600"/>
                </a:moveTo>
                <a:cubicBezTo>
                  <a:pt x="8108" y="15442"/>
                  <a:pt x="16216" y="9295"/>
                  <a:pt x="18908" y="5699"/>
                </a:cubicBezTo>
                <a:cubicBezTo>
                  <a:pt x="21600" y="2103"/>
                  <a:pt x="18864" y="1045"/>
                  <a:pt x="16139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02" name="AutoShape 18">
            <a:extLst>
              <a:ext uri="{FF2B5EF4-FFF2-40B4-BE49-F238E27FC236}">
                <a16:creationId xmlns:a16="http://schemas.microsoft.com/office/drawing/2014/main" id="{94D9B8B5-CEED-9940-9DAA-52D4C7BDC675}"/>
              </a:ext>
            </a:extLst>
          </p:cNvPr>
          <p:cNvSpPr>
            <a:spLocks/>
          </p:cNvSpPr>
          <p:nvPr/>
        </p:nvSpPr>
        <p:spPr bwMode="auto">
          <a:xfrm>
            <a:off x="2230438" y="3263900"/>
            <a:ext cx="2084387" cy="2689225"/>
          </a:xfrm>
          <a:custGeom>
            <a:avLst/>
            <a:gdLst>
              <a:gd name="T0" fmla="*/ 2147483646 w 19981"/>
              <a:gd name="T1" fmla="*/ 2147483646 h 21600"/>
              <a:gd name="T2" fmla="*/ 2147483646 w 19981"/>
              <a:gd name="T3" fmla="*/ 2147483646 h 21600"/>
              <a:gd name="T4" fmla="*/ 2147483646 w 19981"/>
              <a:gd name="T5" fmla="*/ 2147483646 h 21600"/>
              <a:gd name="T6" fmla="*/ 2147483646 w 19981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81" h="21600">
                <a:moveTo>
                  <a:pt x="19981" y="0"/>
                </a:moveTo>
                <a:cubicBezTo>
                  <a:pt x="11563" y="357"/>
                  <a:pt x="3160" y="714"/>
                  <a:pt x="770" y="4207"/>
                </a:cubicBezTo>
                <a:cubicBezTo>
                  <a:pt x="-1619" y="7701"/>
                  <a:pt x="1988" y="14331"/>
                  <a:pt x="5596" y="20961"/>
                </a:cubicBezTo>
                <a:lnTo>
                  <a:pt x="5943" y="2160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230" name="AutoShape 19">
            <a:extLst>
              <a:ext uri="{FF2B5EF4-FFF2-40B4-BE49-F238E27FC236}">
                <a16:creationId xmlns:a16="http://schemas.microsoft.com/office/drawing/2014/main" id="{1C25DFF5-965D-4C4A-A89F-7FE53AC84ABC}"/>
              </a:ext>
            </a:extLst>
          </p:cNvPr>
          <p:cNvSpPr>
            <a:spLocks/>
          </p:cNvSpPr>
          <p:nvPr/>
        </p:nvSpPr>
        <p:spPr bwMode="auto">
          <a:xfrm>
            <a:off x="2486025" y="3252788"/>
            <a:ext cx="1808163" cy="1841500"/>
          </a:xfrm>
          <a:custGeom>
            <a:avLst/>
            <a:gdLst>
              <a:gd name="T0" fmla="*/ 2147483646 w 20025"/>
              <a:gd name="T1" fmla="*/ 2147483646 h 21600"/>
              <a:gd name="T2" fmla="*/ 2147483646 w 20025"/>
              <a:gd name="T3" fmla="*/ 2147483646 h 21600"/>
              <a:gd name="T4" fmla="*/ 2147483646 w 20025"/>
              <a:gd name="T5" fmla="*/ 2147483646 h 21600"/>
              <a:gd name="T6" fmla="*/ 2147483646 w 20025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25" h="21600">
                <a:moveTo>
                  <a:pt x="20025" y="0"/>
                </a:moveTo>
                <a:cubicBezTo>
                  <a:pt x="11933" y="1879"/>
                  <a:pt x="3842" y="3758"/>
                  <a:pt x="1133" y="7218"/>
                </a:cubicBezTo>
                <a:cubicBezTo>
                  <a:pt x="-1575" y="10679"/>
                  <a:pt x="1081" y="15684"/>
                  <a:pt x="3754" y="20707"/>
                </a:cubicBezTo>
                <a:lnTo>
                  <a:pt x="4229" y="2160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489</Words>
  <Application>Microsoft Macintosh PowerPoint</Application>
  <PresentationFormat>On-screen Show (4:3)</PresentationFormat>
  <Paragraphs>107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Arial</vt:lpstr>
      <vt:lpstr>Calibri Light</vt:lpstr>
      <vt:lpstr>Lucida Grande</vt:lpstr>
      <vt:lpstr>MS PGothic</vt:lpstr>
      <vt:lpstr>Chalkboard</vt:lpstr>
      <vt:lpstr>游ゴシック</vt:lpstr>
      <vt:lpstr>Office Theme</vt:lpstr>
      <vt:lpstr>Pipes</vt:lpstr>
      <vt:lpstr>file descriptor table after pipe()</vt:lpstr>
      <vt:lpstr>pipe in one process</vt:lpstr>
      <vt:lpstr>pipe between two processes - after fork</vt:lpstr>
      <vt:lpstr>pipe between two processes - setup!</vt:lpstr>
      <vt:lpstr>pipe between two commands</vt:lpstr>
      <vt:lpstr>pipe between two commands</vt:lpstr>
      <vt:lpstr>pipe between two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redirection</dc:title>
  <cp:lastModifiedBy>Justin Bradley</cp:lastModifiedBy>
  <cp:revision>28</cp:revision>
  <cp:lastPrinted>2020-02-06T21:19:33Z</cp:lastPrinted>
  <dcterms:modified xsi:type="dcterms:W3CDTF">2020-02-06T21:20:17Z</dcterms:modified>
</cp:coreProperties>
</file>